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s/slide79.xml" ContentType="application/vnd.openxmlformats-officedocument.presentationml.slide+xml"/>
  <Override PartName="/ppt/diagrams/layout1.xml" ContentType="application/vnd.openxmlformats-officedocument.drawingml.diagram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 id="2147483758" r:id="rId2"/>
    <p:sldMasterId id="2147483766" r:id="rId3"/>
    <p:sldMasterId id="2147483773" r:id="rId4"/>
  </p:sldMasterIdLst>
  <p:notesMasterIdLst>
    <p:notesMasterId r:id="rId88"/>
  </p:notesMasterIdLst>
  <p:sldIdLst>
    <p:sldId id="256" r:id="rId5"/>
    <p:sldId id="283" r:id="rId6"/>
    <p:sldId id="257" r:id="rId7"/>
    <p:sldId id="258" r:id="rId8"/>
    <p:sldId id="259" r:id="rId9"/>
    <p:sldId id="260" r:id="rId10"/>
    <p:sldId id="261" r:id="rId11"/>
    <p:sldId id="262" r:id="rId12"/>
    <p:sldId id="263" r:id="rId13"/>
    <p:sldId id="264" r:id="rId14"/>
    <p:sldId id="265" r:id="rId15"/>
    <p:sldId id="267" r:id="rId16"/>
    <p:sldId id="268" r:id="rId17"/>
    <p:sldId id="269" r:id="rId18"/>
    <p:sldId id="270" r:id="rId19"/>
    <p:sldId id="271" r:id="rId20"/>
    <p:sldId id="272" r:id="rId21"/>
    <p:sldId id="284" r:id="rId22"/>
    <p:sldId id="273" r:id="rId23"/>
    <p:sldId id="285" r:id="rId24"/>
    <p:sldId id="274" r:id="rId25"/>
    <p:sldId id="275" r:id="rId26"/>
    <p:sldId id="276" r:id="rId27"/>
    <p:sldId id="277" r:id="rId28"/>
    <p:sldId id="278" r:id="rId29"/>
    <p:sldId id="279" r:id="rId30"/>
    <p:sldId id="280" r:id="rId31"/>
    <p:sldId id="281" r:id="rId32"/>
    <p:sldId id="282" r:id="rId33"/>
    <p:sldId id="286" r:id="rId34"/>
    <p:sldId id="287" r:id="rId35"/>
    <p:sldId id="288" r:id="rId36"/>
    <p:sldId id="289" r:id="rId37"/>
    <p:sldId id="290" r:id="rId38"/>
    <p:sldId id="291" r:id="rId39"/>
    <p:sldId id="292" r:id="rId40"/>
    <p:sldId id="293" r:id="rId41"/>
    <p:sldId id="294" r:id="rId42"/>
    <p:sldId id="295" r:id="rId43"/>
    <p:sldId id="296" r:id="rId44"/>
    <p:sldId id="332" r:id="rId45"/>
    <p:sldId id="297" r:id="rId46"/>
    <p:sldId id="298" r:id="rId47"/>
    <p:sldId id="299" r:id="rId48"/>
    <p:sldId id="300" r:id="rId49"/>
    <p:sldId id="333" r:id="rId50"/>
    <p:sldId id="301" r:id="rId51"/>
    <p:sldId id="334" r:id="rId52"/>
    <p:sldId id="304" r:id="rId53"/>
    <p:sldId id="305" r:id="rId54"/>
    <p:sldId id="306" r:id="rId55"/>
    <p:sldId id="335" r:id="rId56"/>
    <p:sldId id="336" r:id="rId57"/>
    <p:sldId id="337" r:id="rId58"/>
    <p:sldId id="338" r:id="rId59"/>
    <p:sldId id="339" r:id="rId60"/>
    <p:sldId id="340" r:id="rId61"/>
    <p:sldId id="341" r:id="rId62"/>
    <p:sldId id="342" r:id="rId63"/>
    <p:sldId id="343" r:id="rId64"/>
    <p:sldId id="344" r:id="rId65"/>
    <p:sldId id="345" r:id="rId66"/>
    <p:sldId id="346" r:id="rId67"/>
    <p:sldId id="347" r:id="rId68"/>
    <p:sldId id="348" r:id="rId69"/>
    <p:sldId id="349" r:id="rId70"/>
    <p:sldId id="350" r:id="rId71"/>
    <p:sldId id="352" r:id="rId72"/>
    <p:sldId id="351" r:id="rId73"/>
    <p:sldId id="319" r:id="rId74"/>
    <p:sldId id="353" r:id="rId75"/>
    <p:sldId id="321" r:id="rId76"/>
    <p:sldId id="322" r:id="rId77"/>
    <p:sldId id="323" r:id="rId78"/>
    <p:sldId id="324" r:id="rId79"/>
    <p:sldId id="325" r:id="rId80"/>
    <p:sldId id="326" r:id="rId81"/>
    <p:sldId id="327" r:id="rId82"/>
    <p:sldId id="328" r:id="rId83"/>
    <p:sldId id="329" r:id="rId84"/>
    <p:sldId id="330" r:id="rId85"/>
    <p:sldId id="331" r:id="rId86"/>
    <p:sldId id="354" r:id="rId8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DFD4"/>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55" autoAdjust="0"/>
    <p:restoredTop sz="93729" autoAdjust="0"/>
  </p:normalViewPr>
  <p:slideViewPr>
    <p:cSldViewPr>
      <p:cViewPr>
        <p:scale>
          <a:sx n="70" d="100"/>
          <a:sy n="70" d="100"/>
        </p:scale>
        <p:origin x="-1080"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notesMaster" Target="notesMasters/notes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4.xml"/><Relationship Id="rId9"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97F79B2-3C40-44C3-8032-21F974B68D3F}" type="doc">
      <dgm:prSet loTypeId="urn:microsoft.com/office/officeart/2005/8/layout/hierarchy4" loCatId="list" qsTypeId="urn:microsoft.com/office/officeart/2005/8/quickstyle/simple3" qsCatId="simple" csTypeId="urn:microsoft.com/office/officeart/2005/8/colors/accent1_2" csCatId="accent1" phldr="1"/>
      <dgm:spPr/>
      <dgm:t>
        <a:bodyPr/>
        <a:lstStyle/>
        <a:p>
          <a:endParaRPr lang="en-US"/>
        </a:p>
      </dgm:t>
    </dgm:pt>
    <dgm:pt modelId="{1743AC35-D9FF-42BF-A072-7781F74BBDAE}">
      <dgm:prSet phldrT="[Text]" custT="1"/>
      <dgm:spPr/>
      <dgm:t>
        <a:bodyPr/>
        <a:lstStyle/>
        <a:p>
          <a:pPr algn="ctr"/>
          <a:r>
            <a:rPr lang="en-US" sz="2800" dirty="0" err="1" smtClean="0">
              <a:latin typeface="Times New Roman" pitchFamily="18" charset="0"/>
              <a:cs typeface="Times New Roman" pitchFamily="18" charset="0"/>
            </a:rPr>
            <a:t>Tháp</a:t>
          </a:r>
          <a:r>
            <a:rPr lang="en-US" sz="2800" dirty="0" smtClean="0">
              <a:latin typeface="Times New Roman" pitchFamily="18" charset="0"/>
              <a:cs typeface="Times New Roman" pitchFamily="18" charset="0"/>
            </a:rPr>
            <a:t> PTXH</a:t>
          </a:r>
        </a:p>
        <a:p>
          <a:pPr algn="ctr"/>
          <a:r>
            <a:rPr lang="en-US" sz="2800" dirty="0" smtClean="0">
              <a:latin typeface="Times New Roman" pitchFamily="18" charset="0"/>
              <a:cs typeface="Times New Roman" pitchFamily="18" charset="0"/>
            </a:rPr>
            <a:t> Hình chóp nón</a:t>
          </a:r>
          <a:endParaRPr lang="en-US" sz="2800" dirty="0">
            <a:latin typeface="Times New Roman" pitchFamily="18" charset="0"/>
            <a:cs typeface="Times New Roman" pitchFamily="18" charset="0"/>
          </a:endParaRPr>
        </a:p>
      </dgm:t>
    </dgm:pt>
    <dgm:pt modelId="{B606554E-97C3-49B7-8508-C16A31E7A2D7}" type="parTrans" cxnId="{3A7BCFA5-1E66-4FE2-9BCD-AAD1611DD72F}">
      <dgm:prSet/>
      <dgm:spPr/>
      <dgm:t>
        <a:bodyPr/>
        <a:lstStyle/>
        <a:p>
          <a:endParaRPr lang="en-US"/>
        </a:p>
      </dgm:t>
    </dgm:pt>
    <dgm:pt modelId="{EB8341C9-F90F-4C04-A786-4EAB9AEA7178}" type="sibTrans" cxnId="{3A7BCFA5-1E66-4FE2-9BCD-AAD1611DD72F}">
      <dgm:prSet/>
      <dgm:spPr/>
      <dgm:t>
        <a:bodyPr/>
        <a:lstStyle/>
        <a:p>
          <a:endParaRPr lang="en-US"/>
        </a:p>
      </dgm:t>
    </dgm:pt>
    <dgm:pt modelId="{0835F9FD-97C5-4FA9-B690-BF6AE0CF802B}">
      <dgm:prSet phldrT="[Text]" custT="1"/>
      <dgm:spPr/>
      <dgm:t>
        <a:bodyPr/>
        <a:lstStyle/>
        <a:p>
          <a:r>
            <a:rPr lang="en-US" sz="2800" dirty="0" err="1" smtClean="0">
              <a:latin typeface="Times New Roman" pitchFamily="18" charset="0"/>
              <a:cs typeface="Times New Roman" pitchFamily="18" charset="0"/>
            </a:rPr>
            <a:t>Tháp</a:t>
          </a:r>
          <a:r>
            <a:rPr lang="en-US" sz="2800" dirty="0" smtClean="0">
              <a:latin typeface="Times New Roman" pitchFamily="18" charset="0"/>
              <a:cs typeface="Times New Roman" pitchFamily="18" charset="0"/>
            </a:rPr>
            <a:t> PTXH</a:t>
          </a:r>
        </a:p>
        <a:p>
          <a:r>
            <a:rPr lang="en-US" sz="2800" dirty="0" smtClean="0">
              <a:latin typeface="Times New Roman" pitchFamily="18" charset="0"/>
              <a:cs typeface="Times New Roman" pitchFamily="18" charset="0"/>
            </a:rPr>
            <a:t> Hình giọt nước</a:t>
          </a:r>
          <a:endParaRPr lang="en-US" sz="2800" dirty="0">
            <a:latin typeface="Times New Roman" pitchFamily="18" charset="0"/>
            <a:cs typeface="Times New Roman" pitchFamily="18" charset="0"/>
          </a:endParaRPr>
        </a:p>
      </dgm:t>
    </dgm:pt>
    <dgm:pt modelId="{A5D9DD36-395A-44B3-9439-206130053039}" type="parTrans" cxnId="{0498B7E8-CD54-4161-9057-C9DA0BDEBE09}">
      <dgm:prSet/>
      <dgm:spPr/>
      <dgm:t>
        <a:bodyPr/>
        <a:lstStyle/>
        <a:p>
          <a:endParaRPr lang="en-US"/>
        </a:p>
      </dgm:t>
    </dgm:pt>
    <dgm:pt modelId="{6A1F2FC0-C94B-4B7C-88AF-91CD44757851}" type="sibTrans" cxnId="{0498B7E8-CD54-4161-9057-C9DA0BDEBE09}">
      <dgm:prSet/>
      <dgm:spPr/>
      <dgm:t>
        <a:bodyPr/>
        <a:lstStyle/>
        <a:p>
          <a:endParaRPr lang="en-US"/>
        </a:p>
      </dgm:t>
    </dgm:pt>
    <dgm:pt modelId="{F1B4BD31-ABFC-47FE-9DAA-C2D7B8C5D21D}">
      <dgm:prSet phldrT="[Text]" custT="1"/>
      <dgm:spPr/>
      <dgm:t>
        <a:bodyPr/>
        <a:lstStyle/>
        <a:p>
          <a:r>
            <a:rPr lang="en-US" sz="2800" dirty="0" err="1" smtClean="0">
              <a:latin typeface="Times New Roman" pitchFamily="18" charset="0"/>
              <a:cs typeface="Times New Roman" pitchFamily="18" charset="0"/>
            </a:rPr>
            <a:t>Tháp</a:t>
          </a:r>
          <a:r>
            <a:rPr lang="en-US" sz="2800" dirty="0" smtClean="0">
              <a:latin typeface="Times New Roman" pitchFamily="18" charset="0"/>
              <a:cs typeface="Times New Roman" pitchFamily="18" charset="0"/>
            </a:rPr>
            <a:t> PTXH </a:t>
          </a:r>
        </a:p>
        <a:p>
          <a:r>
            <a:rPr lang="en-US" sz="2800" dirty="0" smtClean="0">
              <a:latin typeface="Times New Roman" pitchFamily="18" charset="0"/>
              <a:cs typeface="Times New Roman" pitchFamily="18" charset="0"/>
            </a:rPr>
            <a:t>Hình đĩa bay</a:t>
          </a:r>
          <a:endParaRPr lang="en-US" sz="2800" dirty="0">
            <a:latin typeface="Times New Roman" pitchFamily="18" charset="0"/>
            <a:cs typeface="Times New Roman" pitchFamily="18" charset="0"/>
          </a:endParaRPr>
        </a:p>
      </dgm:t>
    </dgm:pt>
    <dgm:pt modelId="{7D219B01-683A-4E16-82C9-5735042EBF25}" type="parTrans" cxnId="{C656FA97-4CC1-47A7-91F5-6805652699F8}">
      <dgm:prSet/>
      <dgm:spPr/>
      <dgm:t>
        <a:bodyPr/>
        <a:lstStyle/>
        <a:p>
          <a:endParaRPr lang="en-US"/>
        </a:p>
      </dgm:t>
    </dgm:pt>
    <dgm:pt modelId="{97EEE990-F312-4884-AD4E-494204B53D4C}" type="sibTrans" cxnId="{C656FA97-4CC1-47A7-91F5-6805652699F8}">
      <dgm:prSet/>
      <dgm:spPr/>
      <dgm:t>
        <a:bodyPr/>
        <a:lstStyle/>
        <a:p>
          <a:endParaRPr lang="en-US"/>
        </a:p>
      </dgm:t>
    </dgm:pt>
    <dgm:pt modelId="{6A9A9380-B776-4712-AE7A-BFCB47E2F981}">
      <dgm:prSet phldrT="[Text]" custT="1"/>
      <dgm:spPr/>
      <dgm:t>
        <a:bodyPr/>
        <a:lstStyle/>
        <a:p>
          <a:r>
            <a:rPr lang="en-US" sz="2800" dirty="0" err="1" smtClean="0">
              <a:latin typeface="Times New Roman" pitchFamily="18" charset="0"/>
              <a:cs typeface="Times New Roman" pitchFamily="18" charset="0"/>
            </a:rPr>
            <a:t>Tháp</a:t>
          </a:r>
          <a:r>
            <a:rPr lang="en-US" sz="2800" dirty="0" smtClean="0">
              <a:latin typeface="Times New Roman" pitchFamily="18" charset="0"/>
              <a:cs typeface="Times New Roman" pitchFamily="18" charset="0"/>
            </a:rPr>
            <a:t> PTXH</a:t>
          </a:r>
        </a:p>
        <a:p>
          <a:r>
            <a:rPr lang="en-US" sz="2800" dirty="0" smtClean="0">
              <a:latin typeface="Times New Roman" pitchFamily="18" charset="0"/>
              <a:cs typeface="Times New Roman" pitchFamily="18" charset="0"/>
            </a:rPr>
            <a:t> Hình quả trứng</a:t>
          </a:r>
          <a:endParaRPr lang="en-US" sz="2800" dirty="0">
            <a:latin typeface="Times New Roman" pitchFamily="18" charset="0"/>
            <a:cs typeface="Times New Roman" pitchFamily="18" charset="0"/>
          </a:endParaRPr>
        </a:p>
      </dgm:t>
    </dgm:pt>
    <dgm:pt modelId="{5EAFC399-5220-408D-BA6B-0DBAB78571AF}" type="sibTrans" cxnId="{D213555C-CFD3-499B-91EA-E28460237087}">
      <dgm:prSet/>
      <dgm:spPr/>
      <dgm:t>
        <a:bodyPr/>
        <a:lstStyle/>
        <a:p>
          <a:endParaRPr lang="en-US"/>
        </a:p>
      </dgm:t>
    </dgm:pt>
    <dgm:pt modelId="{859CF45B-712A-49FB-B433-0E07AED0D24C}" type="parTrans" cxnId="{D213555C-CFD3-499B-91EA-E28460237087}">
      <dgm:prSet/>
      <dgm:spPr/>
      <dgm:t>
        <a:bodyPr/>
        <a:lstStyle/>
        <a:p>
          <a:endParaRPr lang="en-US"/>
        </a:p>
      </dgm:t>
    </dgm:pt>
    <dgm:pt modelId="{9461CDAE-3BA2-4113-BA17-42FB830F315E}">
      <dgm:prSet phldrT="[Text]" custT="1"/>
      <dgm:spPr/>
      <dgm:t>
        <a:bodyPr/>
        <a:lstStyle/>
        <a:p>
          <a:r>
            <a:rPr lang="en-US" sz="2800" dirty="0" err="1" smtClean="0">
              <a:latin typeface="Times New Roman" pitchFamily="18" charset="0"/>
              <a:cs typeface="Times New Roman" pitchFamily="18" charset="0"/>
            </a:rPr>
            <a:t>Tháp</a:t>
          </a:r>
          <a:r>
            <a:rPr lang="en-US" sz="2800" dirty="0" smtClean="0">
              <a:latin typeface="Times New Roman" pitchFamily="18" charset="0"/>
              <a:cs typeface="Times New Roman" pitchFamily="18" charset="0"/>
            </a:rPr>
            <a:t> PTXH</a:t>
          </a:r>
        </a:p>
        <a:p>
          <a:r>
            <a:rPr lang="en-US" sz="2800" dirty="0" smtClean="0">
              <a:latin typeface="Times New Roman" pitchFamily="18" charset="0"/>
              <a:cs typeface="Times New Roman" pitchFamily="18" charset="0"/>
            </a:rPr>
            <a:t> Hình thoi (quả trám) </a:t>
          </a:r>
          <a:endParaRPr lang="en-US" sz="2800" dirty="0">
            <a:latin typeface="Times New Roman" pitchFamily="18" charset="0"/>
            <a:cs typeface="Times New Roman" pitchFamily="18" charset="0"/>
          </a:endParaRPr>
        </a:p>
      </dgm:t>
    </dgm:pt>
    <dgm:pt modelId="{0D79B2C1-575C-48F9-A428-469D711733A1}" type="sibTrans" cxnId="{231D2DF6-E76B-4D13-9158-B39914C635C4}">
      <dgm:prSet/>
      <dgm:spPr/>
      <dgm:t>
        <a:bodyPr/>
        <a:lstStyle/>
        <a:p>
          <a:endParaRPr lang="en-US"/>
        </a:p>
      </dgm:t>
    </dgm:pt>
    <dgm:pt modelId="{6D658E7F-2378-4EF5-BDC7-4F276641D132}" type="parTrans" cxnId="{231D2DF6-E76B-4D13-9158-B39914C635C4}">
      <dgm:prSet/>
      <dgm:spPr/>
      <dgm:t>
        <a:bodyPr/>
        <a:lstStyle/>
        <a:p>
          <a:endParaRPr lang="en-US"/>
        </a:p>
      </dgm:t>
    </dgm:pt>
    <dgm:pt modelId="{C67043A6-0792-40CA-B39A-BC278B378657}" type="pres">
      <dgm:prSet presAssocID="{397F79B2-3C40-44C3-8032-21F974B68D3F}" presName="Name0" presStyleCnt="0">
        <dgm:presLayoutVars>
          <dgm:chPref val="1"/>
          <dgm:dir/>
          <dgm:animOne val="branch"/>
          <dgm:animLvl val="lvl"/>
          <dgm:resizeHandles/>
        </dgm:presLayoutVars>
      </dgm:prSet>
      <dgm:spPr/>
      <dgm:t>
        <a:bodyPr/>
        <a:lstStyle/>
        <a:p>
          <a:endParaRPr lang="en-US"/>
        </a:p>
      </dgm:t>
    </dgm:pt>
    <dgm:pt modelId="{5B332211-42DA-47CB-BAD3-3620F02A6C6A}" type="pres">
      <dgm:prSet presAssocID="{1743AC35-D9FF-42BF-A072-7781F74BBDAE}" presName="vertOne" presStyleCnt="0"/>
      <dgm:spPr/>
      <dgm:t>
        <a:bodyPr/>
        <a:lstStyle/>
        <a:p>
          <a:endParaRPr lang="en-US"/>
        </a:p>
      </dgm:t>
    </dgm:pt>
    <dgm:pt modelId="{7748E0F4-12C9-498A-8A3C-25EA358F5B41}" type="pres">
      <dgm:prSet presAssocID="{1743AC35-D9FF-42BF-A072-7781F74BBDAE}" presName="txOne" presStyleLbl="node0" presStyleIdx="0" presStyleCnt="5" custLinFactNeighborX="-57" custLinFactNeighborY="1587">
        <dgm:presLayoutVars>
          <dgm:chPref val="3"/>
        </dgm:presLayoutVars>
      </dgm:prSet>
      <dgm:spPr/>
      <dgm:t>
        <a:bodyPr/>
        <a:lstStyle/>
        <a:p>
          <a:endParaRPr lang="en-US"/>
        </a:p>
      </dgm:t>
    </dgm:pt>
    <dgm:pt modelId="{6FF6112F-315A-4AD7-A1A1-EE8B9BF59DF7}" type="pres">
      <dgm:prSet presAssocID="{1743AC35-D9FF-42BF-A072-7781F74BBDAE}" presName="horzOne" presStyleCnt="0"/>
      <dgm:spPr/>
      <dgm:t>
        <a:bodyPr/>
        <a:lstStyle/>
        <a:p>
          <a:endParaRPr lang="en-US"/>
        </a:p>
      </dgm:t>
    </dgm:pt>
    <dgm:pt modelId="{08CCC561-B165-411A-B952-5A74B70E61B5}" type="pres">
      <dgm:prSet presAssocID="{EB8341C9-F90F-4C04-A786-4EAB9AEA7178}" presName="sibSpaceOne" presStyleCnt="0"/>
      <dgm:spPr/>
      <dgm:t>
        <a:bodyPr/>
        <a:lstStyle/>
        <a:p>
          <a:endParaRPr lang="en-US"/>
        </a:p>
      </dgm:t>
    </dgm:pt>
    <dgm:pt modelId="{62ECAD4B-284B-4EC7-910E-FA374C4A12A3}" type="pres">
      <dgm:prSet presAssocID="{9461CDAE-3BA2-4113-BA17-42FB830F315E}" presName="vertOne" presStyleCnt="0"/>
      <dgm:spPr/>
      <dgm:t>
        <a:bodyPr/>
        <a:lstStyle/>
        <a:p>
          <a:endParaRPr lang="en-US"/>
        </a:p>
      </dgm:t>
    </dgm:pt>
    <dgm:pt modelId="{373994B8-33CB-41DE-828B-47FBDDDEDE10}" type="pres">
      <dgm:prSet presAssocID="{9461CDAE-3BA2-4113-BA17-42FB830F315E}" presName="txOne" presStyleLbl="node0" presStyleIdx="1" presStyleCnt="5">
        <dgm:presLayoutVars>
          <dgm:chPref val="3"/>
        </dgm:presLayoutVars>
      </dgm:prSet>
      <dgm:spPr/>
      <dgm:t>
        <a:bodyPr/>
        <a:lstStyle/>
        <a:p>
          <a:endParaRPr lang="en-US"/>
        </a:p>
      </dgm:t>
    </dgm:pt>
    <dgm:pt modelId="{39DA4BC6-13DC-4A86-8D1A-90830E19F828}" type="pres">
      <dgm:prSet presAssocID="{9461CDAE-3BA2-4113-BA17-42FB830F315E}" presName="horzOne" presStyleCnt="0"/>
      <dgm:spPr/>
      <dgm:t>
        <a:bodyPr/>
        <a:lstStyle/>
        <a:p>
          <a:endParaRPr lang="en-US"/>
        </a:p>
      </dgm:t>
    </dgm:pt>
    <dgm:pt modelId="{8215DA41-FE25-418C-89D9-7BC109991B97}" type="pres">
      <dgm:prSet presAssocID="{0D79B2C1-575C-48F9-A428-469D711733A1}" presName="sibSpaceOne" presStyleCnt="0"/>
      <dgm:spPr/>
      <dgm:t>
        <a:bodyPr/>
        <a:lstStyle/>
        <a:p>
          <a:endParaRPr lang="en-US"/>
        </a:p>
      </dgm:t>
    </dgm:pt>
    <dgm:pt modelId="{52940E1D-81C5-46D3-A7F9-F73D42613B16}" type="pres">
      <dgm:prSet presAssocID="{6A9A9380-B776-4712-AE7A-BFCB47E2F981}" presName="vertOne" presStyleCnt="0"/>
      <dgm:spPr/>
      <dgm:t>
        <a:bodyPr/>
        <a:lstStyle/>
        <a:p>
          <a:endParaRPr lang="en-US"/>
        </a:p>
      </dgm:t>
    </dgm:pt>
    <dgm:pt modelId="{CD1F080C-9BB9-40A2-A69D-3DCCA8766A3D}" type="pres">
      <dgm:prSet presAssocID="{6A9A9380-B776-4712-AE7A-BFCB47E2F981}" presName="txOne" presStyleLbl="node0" presStyleIdx="2" presStyleCnt="5">
        <dgm:presLayoutVars>
          <dgm:chPref val="3"/>
        </dgm:presLayoutVars>
      </dgm:prSet>
      <dgm:spPr/>
      <dgm:t>
        <a:bodyPr/>
        <a:lstStyle/>
        <a:p>
          <a:endParaRPr lang="en-US"/>
        </a:p>
      </dgm:t>
    </dgm:pt>
    <dgm:pt modelId="{52E4C872-87ED-4E3F-8D9F-FDC2B90DE163}" type="pres">
      <dgm:prSet presAssocID="{6A9A9380-B776-4712-AE7A-BFCB47E2F981}" presName="horzOne" presStyleCnt="0"/>
      <dgm:spPr/>
      <dgm:t>
        <a:bodyPr/>
        <a:lstStyle/>
        <a:p>
          <a:endParaRPr lang="en-US"/>
        </a:p>
      </dgm:t>
    </dgm:pt>
    <dgm:pt modelId="{93014F08-C5CA-48F2-A7F1-562A16DAC99F}" type="pres">
      <dgm:prSet presAssocID="{5EAFC399-5220-408D-BA6B-0DBAB78571AF}" presName="sibSpaceOne" presStyleCnt="0"/>
      <dgm:spPr/>
      <dgm:t>
        <a:bodyPr/>
        <a:lstStyle/>
        <a:p>
          <a:endParaRPr lang="en-US"/>
        </a:p>
      </dgm:t>
    </dgm:pt>
    <dgm:pt modelId="{227A9B1A-C444-4567-8130-D26B290750B2}" type="pres">
      <dgm:prSet presAssocID="{0835F9FD-97C5-4FA9-B690-BF6AE0CF802B}" presName="vertOne" presStyleCnt="0"/>
      <dgm:spPr/>
      <dgm:t>
        <a:bodyPr/>
        <a:lstStyle/>
        <a:p>
          <a:endParaRPr lang="en-US"/>
        </a:p>
      </dgm:t>
    </dgm:pt>
    <dgm:pt modelId="{9C331145-E216-49EA-B4E7-0C74F4F19C9E}" type="pres">
      <dgm:prSet presAssocID="{0835F9FD-97C5-4FA9-B690-BF6AE0CF802B}" presName="txOne" presStyleLbl="node0" presStyleIdx="3" presStyleCnt="5">
        <dgm:presLayoutVars>
          <dgm:chPref val="3"/>
        </dgm:presLayoutVars>
      </dgm:prSet>
      <dgm:spPr/>
      <dgm:t>
        <a:bodyPr/>
        <a:lstStyle/>
        <a:p>
          <a:endParaRPr lang="en-US"/>
        </a:p>
      </dgm:t>
    </dgm:pt>
    <dgm:pt modelId="{79F8FB3C-C902-46FA-87BE-3611407C0446}" type="pres">
      <dgm:prSet presAssocID="{0835F9FD-97C5-4FA9-B690-BF6AE0CF802B}" presName="horzOne" presStyleCnt="0"/>
      <dgm:spPr/>
      <dgm:t>
        <a:bodyPr/>
        <a:lstStyle/>
        <a:p>
          <a:endParaRPr lang="en-US"/>
        </a:p>
      </dgm:t>
    </dgm:pt>
    <dgm:pt modelId="{1E945F83-D50B-42CB-BE02-D3A80E57CEB6}" type="pres">
      <dgm:prSet presAssocID="{6A1F2FC0-C94B-4B7C-88AF-91CD44757851}" presName="sibSpaceOne" presStyleCnt="0"/>
      <dgm:spPr/>
      <dgm:t>
        <a:bodyPr/>
        <a:lstStyle/>
        <a:p>
          <a:endParaRPr lang="en-US"/>
        </a:p>
      </dgm:t>
    </dgm:pt>
    <dgm:pt modelId="{F63C6D9B-15C5-4BCF-9547-E1841C6B6CD3}" type="pres">
      <dgm:prSet presAssocID="{F1B4BD31-ABFC-47FE-9DAA-C2D7B8C5D21D}" presName="vertOne" presStyleCnt="0"/>
      <dgm:spPr/>
      <dgm:t>
        <a:bodyPr/>
        <a:lstStyle/>
        <a:p>
          <a:endParaRPr lang="en-US"/>
        </a:p>
      </dgm:t>
    </dgm:pt>
    <dgm:pt modelId="{9CD0FFC0-3F38-40F2-9A28-2AC63FFB1DC9}" type="pres">
      <dgm:prSet presAssocID="{F1B4BD31-ABFC-47FE-9DAA-C2D7B8C5D21D}" presName="txOne" presStyleLbl="node0" presStyleIdx="4" presStyleCnt="5" custLinFactNeighborX="-340">
        <dgm:presLayoutVars>
          <dgm:chPref val="3"/>
        </dgm:presLayoutVars>
      </dgm:prSet>
      <dgm:spPr/>
      <dgm:t>
        <a:bodyPr/>
        <a:lstStyle/>
        <a:p>
          <a:endParaRPr lang="en-US"/>
        </a:p>
      </dgm:t>
    </dgm:pt>
    <dgm:pt modelId="{15711566-168A-4FED-9CA6-B57A3365B980}" type="pres">
      <dgm:prSet presAssocID="{F1B4BD31-ABFC-47FE-9DAA-C2D7B8C5D21D}" presName="horzOne" presStyleCnt="0"/>
      <dgm:spPr/>
      <dgm:t>
        <a:bodyPr/>
        <a:lstStyle/>
        <a:p>
          <a:endParaRPr lang="en-US"/>
        </a:p>
      </dgm:t>
    </dgm:pt>
  </dgm:ptLst>
  <dgm:cxnLst>
    <dgm:cxn modelId="{5A92A0C4-422E-4B89-990B-030310800154}" type="presOf" srcId="{397F79B2-3C40-44C3-8032-21F974B68D3F}" destId="{C67043A6-0792-40CA-B39A-BC278B378657}" srcOrd="0" destOrd="0" presId="urn:microsoft.com/office/officeart/2005/8/layout/hierarchy4"/>
    <dgm:cxn modelId="{86AECAA8-AB80-4B68-BA50-323102DE3C2A}" type="presOf" srcId="{9461CDAE-3BA2-4113-BA17-42FB830F315E}" destId="{373994B8-33CB-41DE-828B-47FBDDDEDE10}" srcOrd="0" destOrd="0" presId="urn:microsoft.com/office/officeart/2005/8/layout/hierarchy4"/>
    <dgm:cxn modelId="{3A7BCFA5-1E66-4FE2-9BCD-AAD1611DD72F}" srcId="{397F79B2-3C40-44C3-8032-21F974B68D3F}" destId="{1743AC35-D9FF-42BF-A072-7781F74BBDAE}" srcOrd="0" destOrd="0" parTransId="{B606554E-97C3-49B7-8508-C16A31E7A2D7}" sibTransId="{EB8341C9-F90F-4C04-A786-4EAB9AEA7178}"/>
    <dgm:cxn modelId="{D213555C-CFD3-499B-91EA-E28460237087}" srcId="{397F79B2-3C40-44C3-8032-21F974B68D3F}" destId="{6A9A9380-B776-4712-AE7A-BFCB47E2F981}" srcOrd="2" destOrd="0" parTransId="{859CF45B-712A-49FB-B433-0E07AED0D24C}" sibTransId="{5EAFC399-5220-408D-BA6B-0DBAB78571AF}"/>
    <dgm:cxn modelId="{231D2DF6-E76B-4D13-9158-B39914C635C4}" srcId="{397F79B2-3C40-44C3-8032-21F974B68D3F}" destId="{9461CDAE-3BA2-4113-BA17-42FB830F315E}" srcOrd="1" destOrd="0" parTransId="{6D658E7F-2378-4EF5-BDC7-4F276641D132}" sibTransId="{0D79B2C1-575C-48F9-A428-469D711733A1}"/>
    <dgm:cxn modelId="{6F193040-FF4E-4675-9DF9-3589BA1B430E}" type="presOf" srcId="{6A9A9380-B776-4712-AE7A-BFCB47E2F981}" destId="{CD1F080C-9BB9-40A2-A69D-3DCCA8766A3D}" srcOrd="0" destOrd="0" presId="urn:microsoft.com/office/officeart/2005/8/layout/hierarchy4"/>
    <dgm:cxn modelId="{0498B7E8-CD54-4161-9057-C9DA0BDEBE09}" srcId="{397F79B2-3C40-44C3-8032-21F974B68D3F}" destId="{0835F9FD-97C5-4FA9-B690-BF6AE0CF802B}" srcOrd="3" destOrd="0" parTransId="{A5D9DD36-395A-44B3-9439-206130053039}" sibTransId="{6A1F2FC0-C94B-4B7C-88AF-91CD44757851}"/>
    <dgm:cxn modelId="{157064C7-547C-4A43-BDD6-67E291F1B676}" type="presOf" srcId="{0835F9FD-97C5-4FA9-B690-BF6AE0CF802B}" destId="{9C331145-E216-49EA-B4E7-0C74F4F19C9E}" srcOrd="0" destOrd="0" presId="urn:microsoft.com/office/officeart/2005/8/layout/hierarchy4"/>
    <dgm:cxn modelId="{C656FA97-4CC1-47A7-91F5-6805652699F8}" srcId="{397F79B2-3C40-44C3-8032-21F974B68D3F}" destId="{F1B4BD31-ABFC-47FE-9DAA-C2D7B8C5D21D}" srcOrd="4" destOrd="0" parTransId="{7D219B01-683A-4E16-82C9-5735042EBF25}" sibTransId="{97EEE990-F312-4884-AD4E-494204B53D4C}"/>
    <dgm:cxn modelId="{64752C69-5146-4B08-8A4E-667854BC1B60}" type="presOf" srcId="{1743AC35-D9FF-42BF-A072-7781F74BBDAE}" destId="{7748E0F4-12C9-498A-8A3C-25EA358F5B41}" srcOrd="0" destOrd="0" presId="urn:microsoft.com/office/officeart/2005/8/layout/hierarchy4"/>
    <dgm:cxn modelId="{EEA076F8-1393-4288-9541-58C8EC1CDE36}" type="presOf" srcId="{F1B4BD31-ABFC-47FE-9DAA-C2D7B8C5D21D}" destId="{9CD0FFC0-3F38-40F2-9A28-2AC63FFB1DC9}" srcOrd="0" destOrd="0" presId="urn:microsoft.com/office/officeart/2005/8/layout/hierarchy4"/>
    <dgm:cxn modelId="{8F847FDB-026A-4646-AB63-F50DDB36D277}" type="presParOf" srcId="{C67043A6-0792-40CA-B39A-BC278B378657}" destId="{5B332211-42DA-47CB-BAD3-3620F02A6C6A}" srcOrd="0" destOrd="0" presId="urn:microsoft.com/office/officeart/2005/8/layout/hierarchy4"/>
    <dgm:cxn modelId="{29EE15D3-0ED3-4893-896C-261146720FF9}" type="presParOf" srcId="{5B332211-42DA-47CB-BAD3-3620F02A6C6A}" destId="{7748E0F4-12C9-498A-8A3C-25EA358F5B41}" srcOrd="0" destOrd="0" presId="urn:microsoft.com/office/officeart/2005/8/layout/hierarchy4"/>
    <dgm:cxn modelId="{BDB0428F-06CC-40B5-B051-BFF8C0721620}" type="presParOf" srcId="{5B332211-42DA-47CB-BAD3-3620F02A6C6A}" destId="{6FF6112F-315A-4AD7-A1A1-EE8B9BF59DF7}" srcOrd="1" destOrd="0" presId="urn:microsoft.com/office/officeart/2005/8/layout/hierarchy4"/>
    <dgm:cxn modelId="{67485C48-42C2-4137-BE70-63364C74E53B}" type="presParOf" srcId="{C67043A6-0792-40CA-B39A-BC278B378657}" destId="{08CCC561-B165-411A-B952-5A74B70E61B5}" srcOrd="1" destOrd="0" presId="urn:microsoft.com/office/officeart/2005/8/layout/hierarchy4"/>
    <dgm:cxn modelId="{F42E7BE8-888D-4215-837D-BFE807E60CB0}" type="presParOf" srcId="{C67043A6-0792-40CA-B39A-BC278B378657}" destId="{62ECAD4B-284B-4EC7-910E-FA374C4A12A3}" srcOrd="2" destOrd="0" presId="urn:microsoft.com/office/officeart/2005/8/layout/hierarchy4"/>
    <dgm:cxn modelId="{F993585B-C8DC-4298-8519-4B4ADA9A464D}" type="presParOf" srcId="{62ECAD4B-284B-4EC7-910E-FA374C4A12A3}" destId="{373994B8-33CB-41DE-828B-47FBDDDEDE10}" srcOrd="0" destOrd="0" presId="urn:microsoft.com/office/officeart/2005/8/layout/hierarchy4"/>
    <dgm:cxn modelId="{EACE6178-FD18-4350-B408-FD626693444A}" type="presParOf" srcId="{62ECAD4B-284B-4EC7-910E-FA374C4A12A3}" destId="{39DA4BC6-13DC-4A86-8D1A-90830E19F828}" srcOrd="1" destOrd="0" presId="urn:microsoft.com/office/officeart/2005/8/layout/hierarchy4"/>
    <dgm:cxn modelId="{95FA6259-7A64-4F01-B193-13A84B2BF115}" type="presParOf" srcId="{C67043A6-0792-40CA-B39A-BC278B378657}" destId="{8215DA41-FE25-418C-89D9-7BC109991B97}" srcOrd="3" destOrd="0" presId="urn:microsoft.com/office/officeart/2005/8/layout/hierarchy4"/>
    <dgm:cxn modelId="{C3F10486-B86C-4521-A8A7-5F2C8E387DE4}" type="presParOf" srcId="{C67043A6-0792-40CA-B39A-BC278B378657}" destId="{52940E1D-81C5-46D3-A7F9-F73D42613B16}" srcOrd="4" destOrd="0" presId="urn:microsoft.com/office/officeart/2005/8/layout/hierarchy4"/>
    <dgm:cxn modelId="{88B187B3-1D1D-4844-A050-7CDC10F3E8F7}" type="presParOf" srcId="{52940E1D-81C5-46D3-A7F9-F73D42613B16}" destId="{CD1F080C-9BB9-40A2-A69D-3DCCA8766A3D}" srcOrd="0" destOrd="0" presId="urn:microsoft.com/office/officeart/2005/8/layout/hierarchy4"/>
    <dgm:cxn modelId="{E7E6F0C9-2A80-45F3-95B7-68E9084ACA1F}" type="presParOf" srcId="{52940E1D-81C5-46D3-A7F9-F73D42613B16}" destId="{52E4C872-87ED-4E3F-8D9F-FDC2B90DE163}" srcOrd="1" destOrd="0" presId="urn:microsoft.com/office/officeart/2005/8/layout/hierarchy4"/>
    <dgm:cxn modelId="{4FC6C5C7-2AEC-4F95-A795-3D8412AD720C}" type="presParOf" srcId="{C67043A6-0792-40CA-B39A-BC278B378657}" destId="{93014F08-C5CA-48F2-A7F1-562A16DAC99F}" srcOrd="5" destOrd="0" presId="urn:microsoft.com/office/officeart/2005/8/layout/hierarchy4"/>
    <dgm:cxn modelId="{C03BE027-901D-4D56-9ED4-0502A664F26A}" type="presParOf" srcId="{C67043A6-0792-40CA-B39A-BC278B378657}" destId="{227A9B1A-C444-4567-8130-D26B290750B2}" srcOrd="6" destOrd="0" presId="urn:microsoft.com/office/officeart/2005/8/layout/hierarchy4"/>
    <dgm:cxn modelId="{9136C8A0-3BC2-429A-A099-BAF3DAA7A6C1}" type="presParOf" srcId="{227A9B1A-C444-4567-8130-D26B290750B2}" destId="{9C331145-E216-49EA-B4E7-0C74F4F19C9E}" srcOrd="0" destOrd="0" presId="urn:microsoft.com/office/officeart/2005/8/layout/hierarchy4"/>
    <dgm:cxn modelId="{F29C23FD-17F9-4CCA-A77F-CCD3E9DE37FF}" type="presParOf" srcId="{227A9B1A-C444-4567-8130-D26B290750B2}" destId="{79F8FB3C-C902-46FA-87BE-3611407C0446}" srcOrd="1" destOrd="0" presId="urn:microsoft.com/office/officeart/2005/8/layout/hierarchy4"/>
    <dgm:cxn modelId="{CA811F5A-3D40-4788-9952-43F4F263DAA6}" type="presParOf" srcId="{C67043A6-0792-40CA-B39A-BC278B378657}" destId="{1E945F83-D50B-42CB-BE02-D3A80E57CEB6}" srcOrd="7" destOrd="0" presId="urn:microsoft.com/office/officeart/2005/8/layout/hierarchy4"/>
    <dgm:cxn modelId="{351175EA-6851-4D41-9E2A-037EC09A3DC4}" type="presParOf" srcId="{C67043A6-0792-40CA-B39A-BC278B378657}" destId="{F63C6D9B-15C5-4BCF-9547-E1841C6B6CD3}" srcOrd="8" destOrd="0" presId="urn:microsoft.com/office/officeart/2005/8/layout/hierarchy4"/>
    <dgm:cxn modelId="{4657525F-2882-4545-A97C-3F731154CA82}" type="presParOf" srcId="{F63C6D9B-15C5-4BCF-9547-E1841C6B6CD3}" destId="{9CD0FFC0-3F38-40F2-9A28-2AC63FFB1DC9}" srcOrd="0" destOrd="0" presId="urn:microsoft.com/office/officeart/2005/8/layout/hierarchy4"/>
    <dgm:cxn modelId="{1E619414-0F46-4944-926B-138531D38E8F}" type="presParOf" srcId="{F63C6D9B-15C5-4BCF-9547-E1841C6B6CD3}" destId="{15711566-168A-4FED-9CA6-B57A3365B980}" srcOrd="1" destOrd="0" presId="urn:microsoft.com/office/officeart/2005/8/layout/hierarchy4"/>
  </dgm:cxnLst>
  <dgm:bg/>
  <dgm:whole/>
</dgm:dataModel>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A7842C-D32C-4922-B569-107419130798}" type="datetimeFigureOut">
              <a:rPr lang="en-US" smtClean="0"/>
              <a:pPr/>
              <a:t>08/11/13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79C9ED-A68E-4A36-B87F-1BF53561E55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979C9ED-A68E-4A36-B87F-1BF53561E553}"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979C9ED-A68E-4A36-B87F-1BF53561E553}"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979C9ED-A68E-4A36-B87F-1BF53561E553}" type="slidenum">
              <a:rPr lang="en-US" smtClean="0"/>
              <a:pPr/>
              <a:t>37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979C9ED-A68E-4A36-B87F-1BF53561E553}" type="slidenum">
              <a:rPr lang="en-US" smtClean="0"/>
              <a:pPr/>
              <a:t>51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28EC51D3-C0CE-4EE8-82A3-F05453B91D0B}" type="datetimeFigureOut">
              <a:rPr lang="vi-VN" smtClean="0"/>
              <a:pPr/>
              <a:t>08/11/2013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A953070A-C03B-4CFC-A654-A9D4D32243B0}" type="slidenum">
              <a:rPr lang="vi-VN" smtClean="0"/>
              <a:pPr/>
              <a:t>‹#›</a:t>
            </a:fld>
            <a:endParaRPr lang="vi-VN"/>
          </a:p>
        </p:txBody>
      </p:sp>
    </p:spTree>
    <p:extLst>
      <p:ext uri="{BB962C8B-B14F-4D97-AF65-F5344CB8AC3E}">
        <p14:creationId xmlns:p14="http://schemas.microsoft.com/office/powerpoint/2010/main" xmlns="" val="1999902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B3F1ADC1-6066-4FF4-B8F2-4FE4DFD99253}" type="datetimeFigureOut">
              <a:rPr lang="en-US" smtClean="0"/>
              <a:pPr/>
              <a:t>08/11/13</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CEB54A2B-EF28-499B-8F28-EA828CFF148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B7C02D46-0D86-483B-A4AD-FB1771E15D79}" type="datetimeFigureOut">
              <a:rPr lang="en-US" smtClean="0"/>
              <a:pPr/>
              <a:t>08/11/13</a:t>
            </a:fld>
            <a:endParaRPr lang="en-US"/>
          </a:p>
        </p:txBody>
      </p:sp>
      <p:sp>
        <p:nvSpPr>
          <p:cNvPr id="9" name="Slide Number Placeholder 8"/>
          <p:cNvSpPr>
            <a:spLocks noGrp="1"/>
          </p:cNvSpPr>
          <p:nvPr>
            <p:ph type="sldNum" sz="quarter" idx="15"/>
          </p:nvPr>
        </p:nvSpPr>
        <p:spPr/>
        <p:txBody>
          <a:bodyPr rtlCol="0"/>
          <a:lstStyle/>
          <a:p>
            <a:fld id="{DDE79987-6D7B-4067-8C2C-3010C86F7785}"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B3F1ADC1-6066-4FF4-B8F2-4FE4DFD99253}" type="datetimeFigureOut">
              <a:rPr lang="en-US" smtClean="0"/>
              <a:pPr/>
              <a:t>08/11/13</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CEB54A2B-EF28-499B-8F28-EA828CFF148A}"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7C02D46-0D86-483B-A4AD-FB1771E15D79}" type="datetimeFigureOut">
              <a:rPr lang="en-US" smtClean="0"/>
              <a:pPr/>
              <a:t>08/11/13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E79987-6D7B-4067-8C2C-3010C86F7785}"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B3F1ADC1-6066-4FF4-B8F2-4FE4DFD99253}" type="datetimeFigureOut">
              <a:rPr lang="en-US" smtClean="0"/>
              <a:pPr/>
              <a:t>08/11/13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B54A2B-EF28-499B-8F28-EA828CFF148A}"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B3F1ADC1-6066-4FF4-B8F2-4FE4DFD99253}" type="datetimeFigureOut">
              <a:rPr lang="en-US" smtClean="0"/>
              <a:pPr/>
              <a:t>08/11/13</a:t>
            </a:fld>
            <a:endParaRPr lang="en-US"/>
          </a:p>
        </p:txBody>
      </p:sp>
      <p:sp>
        <p:nvSpPr>
          <p:cNvPr id="7" name="Slide Number Placeholder 6"/>
          <p:cNvSpPr>
            <a:spLocks noGrp="1"/>
          </p:cNvSpPr>
          <p:nvPr>
            <p:ph type="sldNum" sz="quarter" idx="11"/>
          </p:nvPr>
        </p:nvSpPr>
        <p:spPr/>
        <p:txBody>
          <a:bodyPr rtlCol="0"/>
          <a:lstStyle/>
          <a:p>
            <a:fld id="{CEB54A2B-EF28-499B-8F28-EA828CFF148A}"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C02D46-0D86-483B-A4AD-FB1771E15D79}" type="datetimeFigureOut">
              <a:rPr lang="en-US" smtClean="0"/>
              <a:pPr/>
              <a:t>08/11/13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DE79987-6D7B-4067-8C2C-3010C86F7785}"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B3F1ADC1-6066-4FF4-B8F2-4FE4DFD99253}" type="datetimeFigureOut">
              <a:rPr lang="en-US" smtClean="0"/>
              <a:pPr/>
              <a:t>08/11/13</a:t>
            </a:fld>
            <a:endParaRPr lang="en-US"/>
          </a:p>
        </p:txBody>
      </p:sp>
      <p:sp>
        <p:nvSpPr>
          <p:cNvPr id="22" name="Slide Number Placeholder 21"/>
          <p:cNvSpPr>
            <a:spLocks noGrp="1"/>
          </p:cNvSpPr>
          <p:nvPr>
            <p:ph type="sldNum" sz="quarter" idx="15"/>
          </p:nvPr>
        </p:nvSpPr>
        <p:spPr/>
        <p:txBody>
          <a:bodyPr rtlCol="0"/>
          <a:lstStyle/>
          <a:p>
            <a:fld id="{CEB54A2B-EF28-499B-8F28-EA828CFF148A}"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B3F1ADC1-6066-4FF4-B8F2-4FE4DFD99253}" type="datetimeFigureOut">
              <a:rPr lang="en-US" smtClean="0"/>
              <a:pPr/>
              <a:t>08/11/13</a:t>
            </a:fld>
            <a:endParaRPr lang="en-US"/>
          </a:p>
        </p:txBody>
      </p:sp>
      <p:sp>
        <p:nvSpPr>
          <p:cNvPr id="18" name="Slide Number Placeholder 17"/>
          <p:cNvSpPr>
            <a:spLocks noGrp="1"/>
          </p:cNvSpPr>
          <p:nvPr>
            <p:ph type="sldNum" sz="quarter" idx="11"/>
          </p:nvPr>
        </p:nvSpPr>
        <p:spPr/>
        <p:txBody>
          <a:bodyPr rtlCol="0"/>
          <a:lstStyle/>
          <a:p>
            <a:fld id="{CEB54A2B-EF28-499B-8F28-EA828CFF148A}"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3F1ADC1-6066-4FF4-B8F2-4FE4DFD99253}" type="datetimeFigureOut">
              <a:rPr lang="en-US" smtClean="0"/>
              <a:pPr/>
              <a:t>08/11/13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B54A2B-EF28-499B-8F28-EA828CFF148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0CED070-7CC0-486C-9797-D8F194BCCCAE}" type="datetimeFigureOut">
              <a:rPr lang="en-US" smtClean="0"/>
              <a:pPr/>
              <a:t>08/11/13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9489988-2AFF-4E20-BC4E-0B5556F2B2B7}"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3F1ADC1-6066-4FF4-B8F2-4FE4DFD99253}" type="datetimeFigureOut">
              <a:rPr lang="en-US" smtClean="0"/>
              <a:pPr/>
              <a:t>08/11/13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B54A2B-EF28-499B-8F28-EA828CFF148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0CED070-7CC0-486C-9797-D8F194BCCCAE}" type="datetimeFigureOut">
              <a:rPr lang="en-US" smtClean="0"/>
              <a:pPr/>
              <a:t>08/11/13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9489988-2AFF-4E20-BC4E-0B5556F2B2B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0CED070-7CC0-486C-9797-D8F194BCCCAE}" type="datetimeFigureOut">
              <a:rPr lang="en-US" smtClean="0"/>
              <a:pPr/>
              <a:t>08/11/13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9489988-2AFF-4E20-BC4E-0B5556F2B2B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70CED070-7CC0-486C-9797-D8F194BCCCAE}" type="datetimeFigureOut">
              <a:rPr lang="en-US" smtClean="0"/>
              <a:pPr/>
              <a:t>08/11/13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E9489988-2AFF-4E20-BC4E-0B5556F2B2B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70CED070-7CC0-486C-9797-D8F194BCCCAE}" type="datetimeFigureOut">
              <a:rPr lang="en-US" smtClean="0"/>
              <a:pPr/>
              <a:t>08/11/13</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E9489988-2AFF-4E20-BC4E-0B5556F2B2B7}"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p>
        </p:txBody>
      </p:sp>
      <p:sp>
        <p:nvSpPr>
          <p:cNvPr id="4" name="Rectangle 6"/>
          <p:cNvSpPr>
            <a:spLocks noGrp="1" noChangeArrowheads="1"/>
          </p:cNvSpPr>
          <p:nvPr>
            <p:ph type="ftr" sz="quarter" idx="11"/>
          </p:nvPr>
        </p:nvSpPr>
        <p:spPr>
          <a:ln/>
        </p:spPr>
        <p:txBody>
          <a:bodyPr/>
          <a:lstStyle>
            <a:lvl1pPr>
              <a:defRPr/>
            </a:lvl1pPr>
          </a:lstStyle>
          <a:p>
            <a:pPr>
              <a:defRPr/>
            </a:pPr>
            <a:endParaRPr lang="en-US"/>
          </a:p>
        </p:txBody>
      </p:sp>
      <p:sp>
        <p:nvSpPr>
          <p:cNvPr id="5" name="Rectangle 7"/>
          <p:cNvSpPr>
            <a:spLocks noGrp="1" noChangeArrowheads="1"/>
          </p:cNvSpPr>
          <p:nvPr>
            <p:ph type="sldNum" sz="quarter" idx="12"/>
          </p:nvPr>
        </p:nvSpPr>
        <p:spPr>
          <a:ln/>
        </p:spPr>
        <p:txBody>
          <a:bodyPr/>
          <a:lstStyle>
            <a:lvl1pPr>
              <a:defRPr/>
            </a:lvl1pPr>
          </a:lstStyle>
          <a:p>
            <a:pPr>
              <a:defRPr/>
            </a:pPr>
            <a:fld id="{3C0FF029-A443-43C6-A450-E0FBC619ECC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p>
        </p:txBody>
      </p:sp>
      <p:sp>
        <p:nvSpPr>
          <p:cNvPr id="3" name="Rectangle 6"/>
          <p:cNvSpPr>
            <a:spLocks noGrp="1" noChangeArrowheads="1"/>
          </p:cNvSpPr>
          <p:nvPr>
            <p:ph type="ftr" sz="quarter" idx="11"/>
          </p:nvPr>
        </p:nvSpPr>
        <p:spPr>
          <a:ln/>
        </p:spPr>
        <p:txBody>
          <a:bodyPr/>
          <a:lstStyle>
            <a:lvl1pPr>
              <a:defRPr/>
            </a:lvl1pPr>
          </a:lstStyle>
          <a:p>
            <a:pPr>
              <a:defRPr/>
            </a:pPr>
            <a:endParaRPr lang="en-US"/>
          </a:p>
        </p:txBody>
      </p:sp>
      <p:sp>
        <p:nvSpPr>
          <p:cNvPr id="4" name="Rectangle 7"/>
          <p:cNvSpPr>
            <a:spLocks noGrp="1" noChangeArrowheads="1"/>
          </p:cNvSpPr>
          <p:nvPr>
            <p:ph type="sldNum" sz="quarter" idx="12"/>
          </p:nvPr>
        </p:nvSpPr>
        <p:spPr>
          <a:ln/>
        </p:spPr>
        <p:txBody>
          <a:bodyPr/>
          <a:lstStyle>
            <a:lvl1pPr>
              <a:defRPr/>
            </a:lvl1pPr>
          </a:lstStyle>
          <a:p>
            <a:pPr>
              <a:defRPr/>
            </a:pPr>
            <a:fld id="{6C7896FA-D165-459E-BD3E-C165593FE58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17475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17475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D4F52645-59F1-4E0B-B882-EDE625A69AB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theme" Target="../theme/theme2.xml"/><Relationship Id="rId5" Type="http://schemas.openxmlformats.org/officeDocument/2006/relationships/slideLayout" Target="../slideLayouts/slideLayout6.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5" Type="http://schemas.openxmlformats.org/officeDocument/2006/relationships/image" Target="../media/image2.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4.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EC51D3-C0CE-4EE8-82A3-F05453B91D0B}" type="datetimeFigureOut">
              <a:rPr lang="vi-VN" smtClean="0"/>
              <a:pPr/>
              <a:t>08/11/2013</a:t>
            </a:fld>
            <a:endParaRPr lang="vi-V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53070A-C03B-4CFC-A654-A9D4D32243B0}" type="slidenum">
              <a:rPr lang="vi-VN" smtClean="0"/>
              <a:pPr/>
              <a:t>‹#›</a:t>
            </a:fld>
            <a:endParaRPr lang="vi-VN"/>
          </a:p>
        </p:txBody>
      </p:sp>
    </p:spTree>
    <p:extLst>
      <p:ext uri="{BB962C8B-B14F-4D97-AF65-F5344CB8AC3E}">
        <p14:creationId xmlns:p14="http://schemas.microsoft.com/office/powerpoint/2010/main" xmlns="" val="3638661225"/>
      </p:ext>
    </p:extLst>
  </p:cSld>
  <p:clrMap bg1="lt1" tx1="dk1" bg2="lt2" tx2="dk2" accent1="accent1" accent2="accent2" accent3="accent3" accent4="accent4" accent5="accent5" accent6="accent6" hlink="hlink" folHlink="folHlink"/>
  <p:sldLayoutIdLst>
    <p:sldLayoutId id="2147483757"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70CED070-7CC0-486C-9797-D8F194BCCCAE}" type="datetimeFigureOut">
              <a:rPr lang="en-US" smtClean="0"/>
              <a:pPr/>
              <a:t>08/11/13</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E9489988-2AFF-4E20-BC4E-0B5556F2B2B7}"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16"/>
          <p:cNvPicPr>
            <a:picLocks noChangeAspect="1" noChangeArrowheads="1"/>
          </p:cNvPicPr>
          <p:nvPr/>
        </p:nvPicPr>
        <p:blipFill>
          <a:blip r:embed="rId5"/>
          <a:srcRect/>
          <a:stretch>
            <a:fillRect/>
          </a:stretch>
        </p:blipFill>
        <p:spPr bwMode="auto">
          <a:xfrm>
            <a:off x="0" y="0"/>
            <a:ext cx="9144000" cy="6858000"/>
          </a:xfrm>
          <a:prstGeom prst="rect">
            <a:avLst/>
          </a:prstGeom>
          <a:noFill/>
          <a:ln w="9525">
            <a:noFill/>
            <a:miter lim="800000"/>
            <a:headEnd/>
            <a:tailEnd/>
          </a:ln>
        </p:spPr>
      </p:pic>
      <p:sp>
        <p:nvSpPr>
          <p:cNvPr id="1027" name="Rectangle 3"/>
          <p:cNvSpPr>
            <a:spLocks noGrp="1" noChangeArrowheads="1"/>
          </p:cNvSpPr>
          <p:nvPr>
            <p:ph type="title"/>
          </p:nvPr>
        </p:nvSpPr>
        <p:spPr bwMode="auto">
          <a:xfrm>
            <a:off x="457200" y="190500"/>
            <a:ext cx="8229600" cy="58261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body" idx="1"/>
          </p:nvPr>
        </p:nvSpPr>
        <p:spPr bwMode="auto">
          <a:xfrm>
            <a:off x="457200" y="1174750"/>
            <a:ext cx="8229600" cy="495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9"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ea typeface="+mn-ea"/>
                <a:cs typeface="Arial" pitchFamily="34" charset="0"/>
              </a:defRPr>
            </a:lvl1pPr>
          </a:lstStyle>
          <a:p>
            <a:pPr>
              <a:defRPr/>
            </a:pPr>
            <a:endParaRPr lang="en-US"/>
          </a:p>
        </p:txBody>
      </p:sp>
      <p:sp>
        <p:nvSpPr>
          <p:cNvPr id="1030" name="Rectangle 6"/>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ea typeface="+mn-ea"/>
                <a:cs typeface="Arial" pitchFamily="34" charset="0"/>
              </a:defRPr>
            </a:lvl1pPr>
          </a:lstStyle>
          <a:p>
            <a:pPr>
              <a:defRPr/>
            </a:pPr>
            <a:endParaRPr lang="en-US"/>
          </a:p>
        </p:txBody>
      </p:sp>
      <p:sp>
        <p:nvSpPr>
          <p:cNvPr id="1031"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ea typeface="+mn-ea"/>
                <a:cs typeface="Arial" pitchFamily="34" charset="0"/>
              </a:defRPr>
            </a:lvl1pPr>
          </a:lstStyle>
          <a:p>
            <a:pPr>
              <a:defRPr/>
            </a:pPr>
            <a:fld id="{A591F9AF-F46D-4421-AABB-F4436A43A9D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Lst>
  <p:txStyles>
    <p:titleStyle>
      <a:lvl1pPr algn="l" rtl="0" eaLnBrk="0" fontAlgn="base" hangingPunct="0">
        <a:spcBef>
          <a:spcPct val="0"/>
        </a:spcBef>
        <a:spcAft>
          <a:spcPct val="0"/>
        </a:spcAft>
        <a:defRPr sz="3600">
          <a:solidFill>
            <a:schemeClr val="tx1"/>
          </a:solidFill>
          <a:latin typeface="+mj-lt"/>
          <a:ea typeface="+mj-ea"/>
          <a:cs typeface="+mj-cs"/>
        </a:defRPr>
      </a:lvl1pPr>
      <a:lvl2pPr algn="l" rtl="0" eaLnBrk="0" fontAlgn="base" hangingPunct="0">
        <a:spcBef>
          <a:spcPct val="0"/>
        </a:spcBef>
        <a:spcAft>
          <a:spcPct val="0"/>
        </a:spcAft>
        <a:defRPr sz="3600">
          <a:solidFill>
            <a:schemeClr val="tx1"/>
          </a:solidFill>
          <a:latin typeface="Arial" pitchFamily="34" charset="0"/>
          <a:ea typeface="SimSun" pitchFamily="2" charset="-122"/>
        </a:defRPr>
      </a:lvl2pPr>
      <a:lvl3pPr algn="l" rtl="0" eaLnBrk="0" fontAlgn="base" hangingPunct="0">
        <a:spcBef>
          <a:spcPct val="0"/>
        </a:spcBef>
        <a:spcAft>
          <a:spcPct val="0"/>
        </a:spcAft>
        <a:defRPr sz="3600">
          <a:solidFill>
            <a:schemeClr val="tx1"/>
          </a:solidFill>
          <a:latin typeface="Arial" pitchFamily="34" charset="0"/>
          <a:ea typeface="SimSun" pitchFamily="2" charset="-122"/>
        </a:defRPr>
      </a:lvl3pPr>
      <a:lvl4pPr algn="l" rtl="0" eaLnBrk="0" fontAlgn="base" hangingPunct="0">
        <a:spcBef>
          <a:spcPct val="0"/>
        </a:spcBef>
        <a:spcAft>
          <a:spcPct val="0"/>
        </a:spcAft>
        <a:defRPr sz="3600">
          <a:solidFill>
            <a:schemeClr val="tx1"/>
          </a:solidFill>
          <a:latin typeface="Arial" pitchFamily="34" charset="0"/>
          <a:ea typeface="SimSun" pitchFamily="2" charset="-122"/>
        </a:defRPr>
      </a:lvl4pPr>
      <a:lvl5pPr algn="l" rtl="0" eaLnBrk="0" fontAlgn="base" hangingPunct="0">
        <a:spcBef>
          <a:spcPct val="0"/>
        </a:spcBef>
        <a:spcAft>
          <a:spcPct val="0"/>
        </a:spcAft>
        <a:defRPr sz="3600">
          <a:solidFill>
            <a:schemeClr val="tx1"/>
          </a:solidFill>
          <a:latin typeface="Arial" pitchFamily="34" charset="0"/>
          <a:ea typeface="SimSun" pitchFamily="2" charset="-122"/>
        </a:defRPr>
      </a:lvl5pPr>
      <a:lvl6pPr marL="457200" algn="l" rtl="0" fontAlgn="base">
        <a:spcBef>
          <a:spcPct val="0"/>
        </a:spcBef>
        <a:spcAft>
          <a:spcPct val="0"/>
        </a:spcAft>
        <a:defRPr sz="3600">
          <a:solidFill>
            <a:schemeClr val="tx1"/>
          </a:solidFill>
          <a:latin typeface="Arial" pitchFamily="34" charset="0"/>
          <a:ea typeface="SimSun" pitchFamily="2" charset="-122"/>
        </a:defRPr>
      </a:lvl6pPr>
      <a:lvl7pPr marL="914400" algn="l" rtl="0" fontAlgn="base">
        <a:spcBef>
          <a:spcPct val="0"/>
        </a:spcBef>
        <a:spcAft>
          <a:spcPct val="0"/>
        </a:spcAft>
        <a:defRPr sz="3600">
          <a:solidFill>
            <a:schemeClr val="tx1"/>
          </a:solidFill>
          <a:latin typeface="Arial" pitchFamily="34" charset="0"/>
          <a:ea typeface="SimSun" pitchFamily="2" charset="-122"/>
        </a:defRPr>
      </a:lvl7pPr>
      <a:lvl8pPr marL="1371600" algn="l" rtl="0" fontAlgn="base">
        <a:spcBef>
          <a:spcPct val="0"/>
        </a:spcBef>
        <a:spcAft>
          <a:spcPct val="0"/>
        </a:spcAft>
        <a:defRPr sz="3600">
          <a:solidFill>
            <a:schemeClr val="tx1"/>
          </a:solidFill>
          <a:latin typeface="Arial" pitchFamily="34" charset="0"/>
          <a:ea typeface="SimSun" pitchFamily="2" charset="-122"/>
        </a:defRPr>
      </a:lvl8pPr>
      <a:lvl9pPr marL="1828800" algn="l" rtl="0" fontAlgn="base">
        <a:spcBef>
          <a:spcPct val="0"/>
        </a:spcBef>
        <a:spcAft>
          <a:spcPct val="0"/>
        </a:spcAft>
        <a:defRPr sz="3600">
          <a:solidFill>
            <a:schemeClr val="tx1"/>
          </a:solidFill>
          <a:latin typeface="Arial" pitchFamily="34" charset="0"/>
          <a:ea typeface="SimSun"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28EC51D3-C0CE-4EE8-82A3-F05453B91D0B}" type="datetimeFigureOut">
              <a:rPr lang="vi-VN" smtClean="0"/>
              <a:pPr/>
              <a:t>08/11/2013</a:t>
            </a:fld>
            <a:endParaRPr lang="vi-VN"/>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vi-VN"/>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A953070A-C03B-4CFC-A654-A9D4D32243B0}" type="slidenum">
              <a:rPr lang="vi-VN" smtClean="0"/>
              <a:pPr/>
              <a:t>‹#›</a:t>
            </a:fld>
            <a:endParaRPr lang="vi-VN"/>
          </a:p>
        </p:txBody>
      </p:sp>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6.xml"/><Relationship Id="rId5" Type="http://schemas.openxmlformats.org/officeDocument/2006/relationships/image" Target="../media/image21.jpeg"/><Relationship Id="rId4" Type="http://schemas.openxmlformats.org/officeDocument/2006/relationships/image" Target="../media/image20.jpeg"/></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hyperlink" Target="http://vi.wikipedia.org/wiki/Riga" TargetMode="External"/><Relationship Id="rId2" Type="http://schemas.openxmlformats.org/officeDocument/2006/relationships/image" Target="../media/image41.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3.xml"/><Relationship Id="rId4" Type="http://schemas.openxmlformats.org/officeDocument/2006/relationships/image" Target="../media/image44.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0.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304800"/>
            <a:ext cx="9144000" cy="5029200"/>
          </a:xfrm>
        </p:spPr>
        <p:txBody>
          <a:bodyPr>
            <a:normAutofit/>
          </a:bodyPr>
          <a:lstStyle/>
          <a:p>
            <a:pPr algn="ctr"/>
            <a:r>
              <a:rPr lang="en-US" sz="4400" dirty="0" smtClean="0">
                <a:solidFill>
                  <a:schemeClr val="tx2">
                    <a:lumMod val="75000"/>
                  </a:schemeClr>
                </a:solidFill>
                <a:latin typeface="Times New Roman" pitchFamily="18" charset="0"/>
                <a:cs typeface="Times New Roman" pitchFamily="18" charset="0"/>
              </a:rPr>
              <a:t>Chương 6: BẤT BÌNH ĐẲNG</a:t>
            </a:r>
            <a:br>
              <a:rPr lang="en-US" sz="4400" dirty="0" smtClean="0">
                <a:solidFill>
                  <a:schemeClr val="tx2">
                    <a:lumMod val="75000"/>
                  </a:schemeClr>
                </a:solidFill>
                <a:latin typeface="Times New Roman" pitchFamily="18" charset="0"/>
                <a:cs typeface="Times New Roman" pitchFamily="18" charset="0"/>
              </a:rPr>
            </a:br>
            <a:r>
              <a:rPr lang="en-US" sz="4400" dirty="0" smtClean="0">
                <a:solidFill>
                  <a:schemeClr val="tx2">
                    <a:lumMod val="75000"/>
                  </a:schemeClr>
                </a:solidFill>
                <a:latin typeface="Times New Roman" pitchFamily="18" charset="0"/>
                <a:cs typeface="Times New Roman" pitchFamily="18" charset="0"/>
              </a:rPr>
              <a:t> VÀ PHÂN TẦNG XÃ HỘI</a:t>
            </a:r>
            <a:r>
              <a:rPr lang="en-US" sz="2400" dirty="0" smtClean="0">
                <a:solidFill>
                  <a:schemeClr val="tx2">
                    <a:lumMod val="75000"/>
                  </a:schemeClr>
                </a:solidFill>
                <a:latin typeface="Times New Roman" pitchFamily="18" charset="0"/>
                <a:cs typeface="Times New Roman" pitchFamily="18" charset="0"/>
              </a:rPr>
              <a:t/>
            </a:r>
            <a:br>
              <a:rPr lang="en-US" sz="2400" dirty="0" smtClean="0">
                <a:solidFill>
                  <a:schemeClr val="tx2">
                    <a:lumMod val="75000"/>
                  </a:schemeClr>
                </a:solidFill>
                <a:latin typeface="Times New Roman" pitchFamily="18" charset="0"/>
                <a:cs typeface="Times New Roman" pitchFamily="18" charset="0"/>
              </a:rPr>
            </a:br>
            <a:r>
              <a:rPr lang="en-US" sz="2400" dirty="0" smtClean="0">
                <a:solidFill>
                  <a:schemeClr val="tx2">
                    <a:lumMod val="75000"/>
                  </a:schemeClr>
                </a:solidFill>
                <a:latin typeface="Times New Roman" pitchFamily="18" charset="0"/>
                <a:cs typeface="Times New Roman" pitchFamily="18" charset="0"/>
              </a:rPr>
              <a:t/>
            </a:r>
            <a:br>
              <a:rPr lang="en-US" sz="2400" dirty="0" smtClean="0">
                <a:solidFill>
                  <a:schemeClr val="tx2">
                    <a:lumMod val="75000"/>
                  </a:schemeClr>
                </a:solidFill>
                <a:latin typeface="Times New Roman" pitchFamily="18" charset="0"/>
                <a:cs typeface="Times New Roman" pitchFamily="18" charset="0"/>
              </a:rPr>
            </a:br>
            <a:r>
              <a:rPr lang="en-US" sz="2400" dirty="0" smtClean="0">
                <a:solidFill>
                  <a:schemeClr val="tx2">
                    <a:lumMod val="75000"/>
                  </a:schemeClr>
                </a:solidFill>
                <a:latin typeface="Times New Roman" pitchFamily="18" charset="0"/>
                <a:cs typeface="Times New Roman" pitchFamily="18" charset="0"/>
              </a:rPr>
              <a:t/>
            </a:r>
            <a:br>
              <a:rPr lang="en-US" sz="2400" dirty="0" smtClean="0">
                <a:solidFill>
                  <a:schemeClr val="tx2">
                    <a:lumMod val="75000"/>
                  </a:schemeClr>
                </a:solidFill>
                <a:latin typeface="Times New Roman" pitchFamily="18" charset="0"/>
                <a:cs typeface="Times New Roman" pitchFamily="18" charset="0"/>
              </a:rPr>
            </a:br>
            <a:r>
              <a:rPr lang="en-US" sz="3600" dirty="0" smtClean="0">
                <a:solidFill>
                  <a:schemeClr val="tx2">
                    <a:lumMod val="75000"/>
                  </a:schemeClr>
                </a:solidFill>
                <a:latin typeface="Times New Roman" pitchFamily="18" charset="0"/>
                <a:cs typeface="Times New Roman" pitchFamily="18" charset="0"/>
              </a:rPr>
              <a:t>Nhóm 6</a:t>
            </a:r>
            <a:endParaRPr lang="en-US" sz="2400" dirty="0">
              <a:solidFill>
                <a:schemeClr val="tx2">
                  <a:lumMod val="75000"/>
                </a:schemeClr>
              </a:solidFill>
              <a:latin typeface="Times New Roman" pitchFamily="18" charset="0"/>
              <a:cs typeface="Times New Roman" pitchFamily="18" charset="0"/>
            </a:endParaRPr>
          </a:p>
        </p:txBody>
      </p:sp>
      <p:sp>
        <p:nvSpPr>
          <p:cNvPr id="3" name="Subtitle 2"/>
          <p:cNvSpPr>
            <a:spLocks noGrp="1"/>
          </p:cNvSpPr>
          <p:nvPr>
            <p:ph type="subTitle" idx="1"/>
          </p:nvPr>
        </p:nvSpPr>
        <p:spPr>
          <a:xfrm>
            <a:off x="533400" y="5257800"/>
            <a:ext cx="8077200" cy="1219200"/>
          </a:xfrm>
        </p:spPr>
        <p:txBody>
          <a:bodyPr>
            <a:normAutofit lnSpcReduction="10000"/>
          </a:bodyPr>
          <a:lstStyle/>
          <a:p>
            <a:pPr algn="l"/>
            <a:endParaRPr lang="en-US" sz="2400" dirty="0" smtClean="0">
              <a:latin typeface="Times New Roman" pitchFamily="18" charset="0"/>
              <a:cs typeface="Times New Roman" pitchFamily="18" charset="0"/>
            </a:endParaRPr>
          </a:p>
          <a:p>
            <a:pPr algn="l"/>
            <a:r>
              <a:rPr lang="en-US" sz="2600" dirty="0" smtClean="0">
                <a:latin typeface="Times New Roman" pitchFamily="18" charset="0"/>
                <a:cs typeface="Times New Roman" pitchFamily="18" charset="0"/>
              </a:rPr>
              <a:t>Môn: Xã hội học đại cương</a:t>
            </a:r>
            <a:br>
              <a:rPr lang="en-US" sz="2600" dirty="0" smtClean="0">
                <a:latin typeface="Times New Roman" pitchFamily="18" charset="0"/>
                <a:cs typeface="Times New Roman" pitchFamily="18" charset="0"/>
              </a:rPr>
            </a:br>
            <a:r>
              <a:rPr lang="en-US" sz="2600" dirty="0" smtClean="0">
                <a:latin typeface="Times New Roman" pitchFamily="18" charset="0"/>
                <a:cs typeface="Times New Roman" pitchFamily="18" charset="0"/>
              </a:rPr>
              <a:t>GV: Th.S Nguyễn Đức Thành</a:t>
            </a:r>
            <a:endParaRPr lang="en-US" sz="2600" dirty="0">
              <a:latin typeface="Times New Roman" pitchFamily="18" charset="0"/>
              <a:cs typeface="Times New Roman" pitchFamily="18" charset="0"/>
            </a:endParaRPr>
          </a:p>
        </p:txBody>
      </p:sp>
      <p:sp>
        <p:nvSpPr>
          <p:cNvPr id="9" name="Rectangle 8"/>
          <p:cNvSpPr/>
          <p:nvPr/>
        </p:nvSpPr>
        <p:spPr>
          <a:xfrm>
            <a:off x="0" y="457200"/>
            <a:ext cx="8867107" cy="861774"/>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5000" b="1" cap="all" spc="0" dirty="0" smtClean="0">
                <a:ln w="0"/>
                <a:solidFill>
                  <a:schemeClr val="tx2">
                    <a:lumMod val="75000"/>
                  </a:schemeClr>
                </a:solidFill>
                <a:effectLst>
                  <a:reflection blurRad="12700" stA="50000" endPos="50000" dist="5000" dir="5400000" sy="-100000" rotWithShape="0"/>
                </a:effectLst>
                <a:latin typeface="Times New Roman" pitchFamily="18" charset="0"/>
                <a:cs typeface="Times New Roman" pitchFamily="18" charset="0"/>
              </a:rPr>
              <a:t>CHÀO THẦY VÀ CÁC BẠN.</a:t>
            </a:r>
            <a:r>
              <a:rPr lang="en-US" sz="50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a:t>
            </a:r>
            <a:endParaRPr lang="en-US" sz="5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iterate type="lt">
                                    <p:tmPct val="0"/>
                                  </p:iterate>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mph" presetSubtype="0" fill="hold" nodeType="clickEffect">
                                  <p:stCondLst>
                                    <p:cond delay="0"/>
                                  </p:stCondLst>
                                  <p:iterate type="lt">
                                    <p:tmPct val="0"/>
                                  </p:iterate>
                                  <p:childTnLst>
                                    <p:animRot by="21600000">
                                      <p:cBhvr>
                                        <p:cTn id="11" dur="2000" fill="hold"/>
                                        <p:tgtEl>
                                          <p:spTgt spid="9">
                                            <p:txEl>
                                              <p:pRg st="0" end="0"/>
                                            </p:txEl>
                                          </p:spTgt>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16" presetClass="emph" presetSubtype="0" fill="hold" nodeType="clickEffect">
                                  <p:stCondLst>
                                    <p:cond delay="0"/>
                                  </p:stCondLst>
                                  <p:iterate type="lt">
                                    <p:tmPct val="4000"/>
                                  </p:iterate>
                                  <p:childTnLst>
                                    <p:set>
                                      <p:cBhvr override="childStyle">
                                        <p:cTn id="15" dur="500" fill="hold"/>
                                        <p:tgtEl>
                                          <p:spTgt spid="9">
                                            <p:txEl>
                                              <p:pRg st="0" end="0"/>
                                            </p:txEl>
                                          </p:spTgt>
                                        </p:tgtEl>
                                        <p:attrNameLst>
                                          <p:attrName>style.color</p:attrName>
                                        </p:attrNameLst>
                                      </p:cBhvr>
                                      <p:to>
                                        <p:clrVal>
                                          <a:schemeClr val="accent2"/>
                                        </p:clrVal>
                                      </p:to>
                                    </p:set>
                                    <p:set>
                                      <p:cBhvr>
                                        <p:cTn id="16" dur="500" fill="hold"/>
                                        <p:tgtEl>
                                          <p:spTgt spid="9">
                                            <p:txEl>
                                              <p:pRg st="0" end="0"/>
                                            </p:txEl>
                                          </p:spTgt>
                                        </p:tgtEl>
                                        <p:attrNameLst>
                                          <p:attrName>fillcolor</p:attrName>
                                        </p:attrNameLst>
                                      </p:cBhvr>
                                      <p:to>
                                        <p:clrVal>
                                          <a:schemeClr val="accent2"/>
                                        </p:clrVal>
                                      </p:to>
                                    </p:set>
                                    <p:set>
                                      <p:cBhvr>
                                        <p:cTn id="17" dur="500" fill="hold"/>
                                        <p:tgtEl>
                                          <p:spTgt spid="9">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381000"/>
            <a:ext cx="7696200" cy="523220"/>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en-US" sz="2800" b="1" dirty="0" smtClean="0">
                <a:latin typeface="Times New Roman" pitchFamily="18" charset="0"/>
                <a:cs typeface="Times New Roman" pitchFamily="18" charset="0"/>
              </a:rPr>
              <a:t>2/ Cơ sở hình thành bất bình đẳng</a:t>
            </a:r>
            <a:endParaRPr lang="en-US" sz="2800" b="1" dirty="0">
              <a:latin typeface="Times New Roman" pitchFamily="18" charset="0"/>
              <a:cs typeface="Times New Roman" pitchFamily="18" charset="0"/>
            </a:endParaRPr>
          </a:p>
        </p:txBody>
      </p:sp>
      <p:sp>
        <p:nvSpPr>
          <p:cNvPr id="3" name="TextBox 2"/>
          <p:cNvSpPr txBox="1"/>
          <p:nvPr/>
        </p:nvSpPr>
        <p:spPr>
          <a:xfrm>
            <a:off x="533400" y="1219200"/>
            <a:ext cx="4038600" cy="4832092"/>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lvl="0" algn="just">
              <a:buFont typeface="Arial" pitchFamily="34" charset="0"/>
              <a:buChar char="•"/>
            </a:pPr>
            <a:r>
              <a:rPr lang="en-US" sz="2800" b="1" dirty="0" smtClean="0"/>
              <a:t> </a:t>
            </a:r>
            <a:r>
              <a:rPr lang="vi-VN" sz="2800" b="1" dirty="0" smtClean="0"/>
              <a:t>Những cơ hội trong cuộc sống</a:t>
            </a:r>
            <a:r>
              <a:rPr lang="vi-VN" sz="2800" dirty="0" smtClean="0"/>
              <a:t>: bao gồm tất cả những thuận lợi vật chất có thể </a:t>
            </a:r>
            <a:r>
              <a:rPr lang="vi-VN" sz="2800" dirty="0" smtClean="0">
                <a:latin typeface="Times New Roman" pitchFamily="18" charset="0"/>
                <a:cs typeface="Times New Roman" pitchFamily="18" charset="0"/>
              </a:rPr>
              <a:t>cả</a:t>
            </a:r>
            <a:r>
              <a:rPr lang="en-US" sz="2800" dirty="0" smtClean="0">
                <a:latin typeface="Times New Roman" pitchFamily="18" charset="0"/>
                <a:cs typeface="Times New Roman" pitchFamily="18" charset="0"/>
              </a:rPr>
              <a:t>i thiện c</a:t>
            </a:r>
            <a:r>
              <a:rPr lang="vi-VN" sz="2800" dirty="0" smtClean="0">
                <a:latin typeface="Times New Roman" pitchFamily="18" charset="0"/>
                <a:cs typeface="Times New Roman" pitchFamily="18" charset="0"/>
              </a:rPr>
              <a:t>hất</a:t>
            </a:r>
            <a:r>
              <a:rPr lang="vi-VN" sz="2800" dirty="0" smtClean="0"/>
              <a:t> lượng cuộc sống, nó không chỉ bao gồm những thuân lợi về vật chất, của cải, tài sản và thu nhập mà còn cả những điều kiện như lợi ích chăm sóc sức khỏe hay an ninh xã hội.</a:t>
            </a:r>
            <a:endParaRPr lang="en-US" sz="2800" dirty="0"/>
          </a:p>
        </p:txBody>
      </p:sp>
      <p:pic>
        <p:nvPicPr>
          <p:cNvPr id="2050" name="Picture 2" descr="C:\Users\ADMIN\Pictures\images bbd.jpg"/>
          <p:cNvPicPr>
            <a:picLocks noChangeAspect="1" noChangeArrowheads="1"/>
          </p:cNvPicPr>
          <p:nvPr/>
        </p:nvPicPr>
        <p:blipFill>
          <a:blip r:embed="rId2"/>
          <a:srcRect/>
          <a:stretch>
            <a:fillRect/>
          </a:stretch>
        </p:blipFill>
        <p:spPr bwMode="auto">
          <a:xfrm>
            <a:off x="5181600" y="1295400"/>
            <a:ext cx="3352800" cy="1981200"/>
          </a:xfrm>
          <a:prstGeom prst="rect">
            <a:avLst/>
          </a:prstGeom>
          <a:noFill/>
        </p:spPr>
      </p:pic>
      <p:pic>
        <p:nvPicPr>
          <p:cNvPr id="2051" name="Picture 3" descr="C:\Users\ADMIN\Pictures\images tre em ngheo.jpg"/>
          <p:cNvPicPr>
            <a:picLocks noChangeAspect="1" noChangeArrowheads="1"/>
          </p:cNvPicPr>
          <p:nvPr/>
        </p:nvPicPr>
        <p:blipFill>
          <a:blip r:embed="rId3"/>
          <a:srcRect/>
          <a:stretch>
            <a:fillRect/>
          </a:stretch>
        </p:blipFill>
        <p:spPr bwMode="auto">
          <a:xfrm>
            <a:off x="5181600" y="3733800"/>
            <a:ext cx="3352800" cy="20574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4038600"/>
            <a:ext cx="7010400" cy="138499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lvl="0">
              <a:buFont typeface="Arial" pitchFamily="34" charset="0"/>
              <a:buChar char="•"/>
            </a:pPr>
            <a:r>
              <a:rPr lang="en-US" sz="2800" b="1" dirty="0" smtClean="0"/>
              <a:t> </a:t>
            </a:r>
            <a:r>
              <a:rPr lang="vi-VN" sz="2800" b="1" dirty="0" smtClean="0"/>
              <a:t>Ảnh hưởng chính trị </a:t>
            </a:r>
            <a:r>
              <a:rPr lang="vi-VN" sz="2800" dirty="0" smtClean="0"/>
              <a:t>: bất bình đẳng trong chính trị xã hội được nhìn nhận như là có được từ những ưu thế vật chất hoặc địa vị cao.</a:t>
            </a:r>
            <a:endParaRPr lang="en-US" sz="2800" dirty="0"/>
          </a:p>
        </p:txBody>
      </p:sp>
      <p:sp>
        <p:nvSpPr>
          <p:cNvPr id="5" name="TextBox 4"/>
          <p:cNvSpPr txBox="1"/>
          <p:nvPr/>
        </p:nvSpPr>
        <p:spPr>
          <a:xfrm>
            <a:off x="381000" y="838200"/>
            <a:ext cx="7696200" cy="523220"/>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en-US" sz="2800" b="1" dirty="0" smtClean="0">
                <a:latin typeface="Times New Roman" pitchFamily="18" charset="0"/>
                <a:cs typeface="Times New Roman" pitchFamily="18" charset="0"/>
              </a:rPr>
              <a:t>2/ Cơ sở hình thành bất bình đẳng</a:t>
            </a:r>
            <a:endParaRPr lang="en-US" sz="2800" b="1" dirty="0">
              <a:latin typeface="Times New Roman" pitchFamily="18" charset="0"/>
              <a:cs typeface="Times New Roman" pitchFamily="18" charset="0"/>
            </a:endParaRPr>
          </a:p>
        </p:txBody>
      </p:sp>
      <p:sp>
        <p:nvSpPr>
          <p:cNvPr id="4" name="Rectangle 3"/>
          <p:cNvSpPr/>
          <p:nvPr/>
        </p:nvSpPr>
        <p:spPr>
          <a:xfrm>
            <a:off x="1066800" y="1676400"/>
            <a:ext cx="7010400" cy="181588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a:buFont typeface="Arial" pitchFamily="34" charset="0"/>
              <a:buChar char="•"/>
            </a:pPr>
            <a:r>
              <a:rPr lang="en-US" sz="2800" b="1" dirty="0" smtClean="0"/>
              <a:t> </a:t>
            </a:r>
            <a:r>
              <a:rPr lang="vi-VN" sz="2800" b="1" dirty="0" smtClean="0"/>
              <a:t>Địa vị xã hội</a:t>
            </a:r>
            <a:r>
              <a:rPr lang="vi-VN" sz="2800" dirty="0" smtClean="0"/>
              <a:t>: cơ sở địa vị có thể khác nhau trong xã </a:t>
            </a:r>
            <a:r>
              <a:rPr lang="vi-VN" sz="2800" dirty="0" smtClean="0"/>
              <a:t>hội</a:t>
            </a:r>
            <a:r>
              <a:rPr lang="en-US" sz="2800" dirty="0" smtClean="0"/>
              <a:t>,</a:t>
            </a:r>
            <a:r>
              <a:rPr lang="vi-VN" sz="2800" dirty="0" smtClean="0"/>
              <a:t> </a:t>
            </a:r>
            <a:r>
              <a:rPr lang="vi-VN" sz="2800" dirty="0" smtClean="0"/>
              <a:t>cụ thể một người này có thể có những cơ hội trong khi nhóm kia thì không. Đó là cơ sở khách quan của bất bình đẳng.</a:t>
            </a:r>
            <a:endParaRPr lang="en-US" sz="2800"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143000"/>
            <a:ext cx="5486400" cy="4493538"/>
          </a:xfrm>
          <a:prstGeom prst="rect">
            <a:avLst/>
          </a:prstGeom>
          <a:solidFill>
            <a:schemeClr val="accent2">
              <a:lumMod val="20000"/>
              <a:lumOff val="80000"/>
            </a:schemeClr>
          </a:solidFill>
        </p:spPr>
        <p:txBody>
          <a:bodyPr wrap="square">
            <a:spAutoFit/>
          </a:bodyPr>
          <a:lstStyle/>
          <a:p>
            <a:pPr algn="just"/>
            <a:r>
              <a:rPr lang="en-US" sz="2600" b="1" dirty="0" smtClean="0">
                <a:latin typeface="Times New Roman" pitchFamily="18" charset="0"/>
                <a:cs typeface="Times New Roman" pitchFamily="18" charset="0"/>
              </a:rPr>
              <a:t>K.</a:t>
            </a:r>
            <a:r>
              <a:rPr lang="vi-VN" sz="2600" b="1" dirty="0" smtClean="0">
                <a:latin typeface="Times New Roman" pitchFamily="18" charset="0"/>
                <a:cs typeface="Times New Roman" pitchFamily="18" charset="0"/>
              </a:rPr>
              <a:t>Ma</a:t>
            </a:r>
            <a:r>
              <a:rPr lang="en-US" sz="2600" b="1" dirty="0" smtClean="0">
                <a:latin typeface="Times New Roman" pitchFamily="18" charset="0"/>
                <a:cs typeface="Times New Roman" pitchFamily="18" charset="0"/>
              </a:rPr>
              <a:t>r</a:t>
            </a:r>
            <a:r>
              <a:rPr lang="vi-VN" sz="2600" b="1" dirty="0" smtClean="0">
                <a:latin typeface="Times New Roman" pitchFamily="18" charset="0"/>
                <a:cs typeface="Times New Roman" pitchFamily="18" charset="0"/>
              </a:rPr>
              <a:t>x </a:t>
            </a:r>
            <a:r>
              <a:rPr lang="vi-VN" sz="2600" dirty="0" smtClean="0">
                <a:latin typeface="Times New Roman" pitchFamily="18" charset="0"/>
                <a:cs typeface="Times New Roman" pitchFamily="18" charset="0"/>
              </a:rPr>
              <a:t>nghiê</a:t>
            </a:r>
            <a:r>
              <a:rPr lang="en-US" sz="2600" dirty="0" smtClean="0">
                <a:latin typeface="Times New Roman" pitchFamily="18" charset="0"/>
                <a:cs typeface="Times New Roman" pitchFamily="18" charset="0"/>
              </a:rPr>
              <a:t>n </a:t>
            </a:r>
            <a:r>
              <a:rPr lang="vi-VN" sz="2600" dirty="0" smtClean="0">
                <a:latin typeface="Times New Roman" pitchFamily="18" charset="0"/>
                <a:cs typeface="Times New Roman" pitchFamily="18" charset="0"/>
              </a:rPr>
              <a:t>cứu học thuyết kinh tế và coi đó là nền tảng của cơ cấu giai cấp. Ông cho mối quan hệ giai cấp là chìa khóa của mọi vấn đề trong đời sống xã hội. Những lợi ích kinh tế, chính trị ý kiến xã hội bắt nguồn từ kết cấu giai cấp. Max cho rằng khi xã hội có sự phân chia giai cấp thì không thể không có sự phân tầng xã hội.=&gt; cho nên hầu hết nhân loại chúng ta đang sống trong xã hội có phân tầng.</a:t>
            </a:r>
            <a:endParaRPr lang="en-US" sz="2600" dirty="0">
              <a:latin typeface="Times New Roman" pitchFamily="18" charset="0"/>
              <a:cs typeface="Times New Roman" pitchFamily="18" charset="0"/>
            </a:endParaRPr>
          </a:p>
        </p:txBody>
      </p:sp>
      <p:pic>
        <p:nvPicPr>
          <p:cNvPr id="1026" name="Picture 2" descr="C:\Users\ADMIN\Pictures\548px-Karl_Marx.jpg"/>
          <p:cNvPicPr>
            <a:picLocks noChangeAspect="1" noChangeArrowheads="1"/>
          </p:cNvPicPr>
          <p:nvPr/>
        </p:nvPicPr>
        <p:blipFill>
          <a:blip r:embed="rId2"/>
          <a:srcRect/>
          <a:stretch>
            <a:fillRect/>
          </a:stretch>
        </p:blipFill>
        <p:spPr bwMode="auto">
          <a:xfrm>
            <a:off x="5943600" y="1219200"/>
            <a:ext cx="2819400" cy="4191000"/>
          </a:xfrm>
          <a:prstGeom prst="rect">
            <a:avLst/>
          </a:prstGeom>
          <a:noFill/>
        </p:spPr>
      </p:pic>
      <p:sp>
        <p:nvSpPr>
          <p:cNvPr id="4" name="TextBox 3"/>
          <p:cNvSpPr txBox="1"/>
          <p:nvPr/>
        </p:nvSpPr>
        <p:spPr>
          <a:xfrm>
            <a:off x="6553200" y="5867400"/>
            <a:ext cx="1447800" cy="369332"/>
          </a:xfrm>
          <a:prstGeom prst="rect">
            <a:avLst/>
          </a:prstGeom>
          <a:noFill/>
        </p:spPr>
        <p:txBody>
          <a:bodyPr wrap="square" rtlCol="0">
            <a:spAutoFit/>
          </a:bodyPr>
          <a:lstStyle/>
          <a:p>
            <a:r>
              <a:rPr lang="en-US" dirty="0" smtClean="0"/>
              <a:t>Karl Marx</a:t>
            </a:r>
            <a:endParaRPr lang="en-US" dirty="0"/>
          </a:p>
        </p:txBody>
      </p:sp>
      <p:sp>
        <p:nvSpPr>
          <p:cNvPr id="5" name="TextBox 4"/>
          <p:cNvSpPr txBox="1"/>
          <p:nvPr/>
        </p:nvSpPr>
        <p:spPr>
          <a:xfrm>
            <a:off x="304800" y="304800"/>
            <a:ext cx="7772400" cy="52322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dirty="0" smtClean="0">
                <a:latin typeface="Times New Roman" pitchFamily="18" charset="0"/>
                <a:cs typeface="Times New Roman" pitchFamily="18" charset="0"/>
              </a:rPr>
              <a:t>3/ Các quan điểm về bất bình đẳng xã hội</a:t>
            </a:r>
            <a:endParaRPr lang="en-US" sz="28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0" y="1295400"/>
            <a:ext cx="3581400" cy="4401205"/>
          </a:xfrm>
          <a:prstGeom prst="rect">
            <a:avLst/>
          </a:prstGeom>
          <a:solidFill>
            <a:schemeClr val="accent2">
              <a:lumMod val="20000"/>
              <a:lumOff val="80000"/>
            </a:schemeClr>
          </a:solidFill>
          <a:ln>
            <a:solidFill>
              <a:schemeClr val="accent2">
                <a:lumMod val="20000"/>
                <a:lumOff val="80000"/>
              </a:schemeClr>
            </a:solidFill>
          </a:ln>
        </p:spPr>
        <p:txBody>
          <a:bodyPr wrap="square">
            <a:spAutoFit/>
          </a:bodyPr>
          <a:lstStyle/>
          <a:p>
            <a:pPr algn="just"/>
            <a:r>
              <a:rPr lang="vi-VN" sz="2800" b="1" dirty="0" smtClean="0"/>
              <a:t>M.Weber</a:t>
            </a:r>
            <a:r>
              <a:rPr lang="vi-VN" sz="2800" dirty="0" smtClean="0"/>
              <a:t> lại cho rằng quyền lực kinh tế là kết quả nắm giữ quyền lực đưa vào các nền tảng khác. Địa vị xã hội và uy tín xã hội có thể xuất phát từ quyền lực kinh tế, song đó không phải là tất yếu duy nhất.</a:t>
            </a:r>
            <a:endParaRPr lang="en-US" sz="2800" dirty="0"/>
          </a:p>
        </p:txBody>
      </p:sp>
      <p:pic>
        <p:nvPicPr>
          <p:cNvPr id="2050" name="Picture 2" descr="C:\Users\ADMIN\Pictures\Max_Weber_1894.jpg"/>
          <p:cNvPicPr>
            <a:picLocks noChangeAspect="1" noChangeArrowheads="1"/>
          </p:cNvPicPr>
          <p:nvPr/>
        </p:nvPicPr>
        <p:blipFill>
          <a:blip r:embed="rId2"/>
          <a:srcRect/>
          <a:stretch>
            <a:fillRect/>
          </a:stretch>
        </p:blipFill>
        <p:spPr bwMode="auto">
          <a:xfrm>
            <a:off x="685800" y="1066800"/>
            <a:ext cx="3429000" cy="4267200"/>
          </a:xfrm>
          <a:prstGeom prst="rect">
            <a:avLst/>
          </a:prstGeom>
          <a:noFill/>
        </p:spPr>
      </p:pic>
      <p:sp>
        <p:nvSpPr>
          <p:cNvPr id="4" name="Rectangle 3"/>
          <p:cNvSpPr/>
          <p:nvPr/>
        </p:nvSpPr>
        <p:spPr>
          <a:xfrm>
            <a:off x="1676400" y="5715000"/>
            <a:ext cx="1752600" cy="523220"/>
          </a:xfrm>
          <a:prstGeom prst="rect">
            <a:avLst/>
          </a:prstGeom>
        </p:spPr>
        <p:txBody>
          <a:bodyPr wrap="square">
            <a:spAutoFit/>
          </a:bodyPr>
          <a:lstStyle/>
          <a:p>
            <a:r>
              <a:rPr lang="en-US" sz="2800" dirty="0" smtClean="0">
                <a:latin typeface="Times New Roman" pitchFamily="18" charset="0"/>
                <a:cs typeface="Times New Roman" pitchFamily="18" charset="0"/>
              </a:rPr>
              <a:t>M</a:t>
            </a:r>
            <a:r>
              <a:rPr lang="vi-VN" sz="2800" dirty="0" smtClean="0">
                <a:latin typeface="Times New Roman" pitchFamily="18" charset="0"/>
                <a:cs typeface="Times New Roman" pitchFamily="18" charset="0"/>
              </a:rPr>
              <a:t>.Weber</a:t>
            </a:r>
            <a:endParaRPr lang="en-US" sz="2800" dirty="0">
              <a:latin typeface="Times New Roman" pitchFamily="18" charset="0"/>
              <a:cs typeface="Times New Roman" pitchFamily="18" charset="0"/>
            </a:endParaRPr>
          </a:p>
        </p:txBody>
      </p:sp>
      <p:sp>
        <p:nvSpPr>
          <p:cNvPr id="6" name="TextBox 5"/>
          <p:cNvSpPr txBox="1"/>
          <p:nvPr/>
        </p:nvSpPr>
        <p:spPr>
          <a:xfrm>
            <a:off x="304800" y="304800"/>
            <a:ext cx="7772400" cy="52322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dirty="0" smtClean="0">
                <a:latin typeface="Times New Roman" pitchFamily="18" charset="0"/>
                <a:cs typeface="Times New Roman" pitchFamily="18" charset="0"/>
              </a:rPr>
              <a:t>3/ Các quan điểm về bất bình đẳng xã hội</a:t>
            </a:r>
            <a:endParaRPr lang="en-US" sz="28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4114800"/>
            <a:ext cx="7467600" cy="2246769"/>
          </a:xfrm>
          <a:prstGeom prst="rect">
            <a:avLst/>
          </a:prstGeom>
          <a:solidFill>
            <a:schemeClr val="accent2">
              <a:lumMod val="20000"/>
              <a:lumOff val="80000"/>
            </a:schemeClr>
          </a:solidFill>
        </p:spPr>
        <p:txBody>
          <a:bodyPr wrap="square">
            <a:spAutoFit/>
          </a:bodyPr>
          <a:lstStyle/>
          <a:p>
            <a:pPr algn="just"/>
            <a:r>
              <a:rPr lang="vi-VN" sz="2800" dirty="0" smtClean="0"/>
              <a:t>Nguyên nhân đầu tiên của bất bình đẳng trong xã hội là khác biệt về khả năng thị trường, có nghĩa là khả năng chiếm lĩnh thị trường của cá nhân phụ thuộc vào sự hiểu biết, bản lĩnh và kỹ thuật nghề nghiệp.</a:t>
            </a:r>
            <a:endParaRPr lang="en-US" sz="2800" dirty="0"/>
          </a:p>
        </p:txBody>
      </p:sp>
      <p:pic>
        <p:nvPicPr>
          <p:cNvPr id="1026" name="Picture 2" descr="C:\Users\ADMIN\Pictures\batbinhdanggioi2.jpg"/>
          <p:cNvPicPr>
            <a:picLocks noChangeAspect="1" noChangeArrowheads="1"/>
          </p:cNvPicPr>
          <p:nvPr/>
        </p:nvPicPr>
        <p:blipFill>
          <a:blip r:embed="rId2"/>
          <a:srcRect/>
          <a:stretch>
            <a:fillRect/>
          </a:stretch>
        </p:blipFill>
        <p:spPr bwMode="auto">
          <a:xfrm>
            <a:off x="1676400" y="1371600"/>
            <a:ext cx="5562600" cy="2743200"/>
          </a:xfrm>
          <a:prstGeom prst="rect">
            <a:avLst/>
          </a:prstGeom>
          <a:noFill/>
        </p:spPr>
      </p:pic>
      <p:sp>
        <p:nvSpPr>
          <p:cNvPr id="5" name="TextBox 4"/>
          <p:cNvSpPr txBox="1"/>
          <p:nvPr/>
        </p:nvSpPr>
        <p:spPr>
          <a:xfrm>
            <a:off x="304800" y="304800"/>
            <a:ext cx="7772400" cy="52322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b="1" dirty="0" smtClean="0">
                <a:latin typeface="Times New Roman" pitchFamily="18" charset="0"/>
                <a:cs typeface="Times New Roman" pitchFamily="18" charset="0"/>
              </a:rPr>
              <a:t>3/ Các quan điểm về bất bình đẳng xã hội</a:t>
            </a:r>
            <a:endParaRPr lang="en-US" sz="28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1143000" y="2971800"/>
            <a:ext cx="7315200" cy="267765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tab pos="3411538" algn="l"/>
              </a:tabLst>
            </a:pPr>
            <a:r>
              <a:rPr kumimoji="0" lang="en-US" sz="2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Tầng xã hội </a:t>
            </a: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là tổng thể, tập hợp các cá nhân có cùng một hoàn cảnh xã hội, họ giống nhau hay bằng nhau về địa vị kinh tế (tài sản), địa vị chính trị (quyền lực), địa vị xã hội (uy tín), về khả năng thăng tiến cũng như giành được những ân huệ hay vị trí trong xã hội.</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Rectangle 2"/>
          <p:cNvSpPr/>
          <p:nvPr/>
        </p:nvSpPr>
        <p:spPr>
          <a:xfrm>
            <a:off x="914400" y="762000"/>
            <a:ext cx="7772400" cy="523220"/>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pPr lvl="0" fontAlgn="base">
              <a:spcBef>
                <a:spcPct val="0"/>
              </a:spcBef>
              <a:spcAft>
                <a:spcPct val="0"/>
              </a:spcAft>
              <a:tabLst>
                <a:tab pos="3411538" algn="l"/>
              </a:tabLst>
            </a:pPr>
            <a:r>
              <a:rPr lang="en-US" sz="2800" b="1" dirty="0" smtClean="0">
                <a:latin typeface="Times New Roman" pitchFamily="18" charset="0"/>
                <a:ea typeface="Calibri" pitchFamily="34" charset="0"/>
                <a:cs typeface="Times New Roman" pitchFamily="18" charset="0"/>
              </a:rPr>
              <a:t>II/ PHÂN TẦNG XÃ HỘI</a:t>
            </a:r>
          </a:p>
        </p:txBody>
      </p:sp>
      <p:sp>
        <p:nvSpPr>
          <p:cNvPr id="4" name="Rectangle 3"/>
          <p:cNvSpPr/>
          <p:nvPr/>
        </p:nvSpPr>
        <p:spPr>
          <a:xfrm>
            <a:off x="914400" y="1905000"/>
            <a:ext cx="3937296" cy="523220"/>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pPr lvl="0" eaLnBrk="0" fontAlgn="base" hangingPunct="0">
              <a:spcBef>
                <a:spcPct val="0"/>
              </a:spcBef>
              <a:spcAft>
                <a:spcPct val="0"/>
              </a:spcAft>
              <a:tabLst>
                <a:tab pos="3411538" algn="l"/>
              </a:tabLst>
            </a:pPr>
            <a:r>
              <a:rPr lang="en-US" sz="2800" b="1" dirty="0" smtClean="0">
                <a:latin typeface="Times New Roman" pitchFamily="18" charset="0"/>
                <a:ea typeface="Calibri" pitchFamily="34" charset="0"/>
                <a:cs typeface="Times New Roman" pitchFamily="18" charset="0"/>
              </a:rPr>
              <a:t>1. Khái niệm tầng xã hội</a:t>
            </a:r>
            <a:endParaRPr lang="en-US" sz="2800" dirty="0" smtClean="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073"/>
                                        </p:tgtEl>
                                        <p:attrNameLst>
                                          <p:attrName>style.visibility</p:attrName>
                                        </p:attrNameLst>
                                      </p:cBhvr>
                                      <p:to>
                                        <p:strVal val="visible"/>
                                      </p:to>
                                    </p:set>
                                    <p:animEffect transition="in" filter="diamond(in)">
                                      <p:cBhvr>
                                        <p:cTn id="12" dur="2000"/>
                                        <p:tgtEl>
                                          <p:spTgt spid="30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animBg="1"/>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C:\Users\ADMIN\Pictures\txh1.jpg"/>
          <p:cNvPicPr>
            <a:picLocks noChangeAspect="1" noChangeArrowheads="1"/>
          </p:cNvPicPr>
          <p:nvPr/>
        </p:nvPicPr>
        <p:blipFill>
          <a:blip r:embed="rId2"/>
          <a:srcRect/>
          <a:stretch>
            <a:fillRect/>
          </a:stretch>
        </p:blipFill>
        <p:spPr bwMode="auto">
          <a:xfrm>
            <a:off x="457200" y="1600200"/>
            <a:ext cx="3810000" cy="3352800"/>
          </a:xfrm>
          <a:prstGeom prst="rect">
            <a:avLst/>
          </a:prstGeom>
          <a:noFill/>
        </p:spPr>
      </p:pic>
      <p:sp>
        <p:nvSpPr>
          <p:cNvPr id="6" name="TextBox 5"/>
          <p:cNvSpPr txBox="1"/>
          <p:nvPr/>
        </p:nvSpPr>
        <p:spPr>
          <a:xfrm>
            <a:off x="533400" y="5562600"/>
            <a:ext cx="7772400" cy="461665"/>
          </a:xfrm>
          <a:prstGeom prst="rect">
            <a:avLst/>
          </a:prstGeom>
          <a:noFill/>
        </p:spPr>
        <p:txBody>
          <a:bodyPr wrap="square" rtlCol="0">
            <a:spAutoFit/>
          </a:bodyPr>
          <a:lstStyle/>
          <a:p>
            <a:pPr algn="ctr"/>
            <a:r>
              <a:rPr lang="en-US" sz="2400" dirty="0" smtClean="0"/>
              <a:t>  Những người phụ nữ trong hai tầng xã hội khác nhau</a:t>
            </a:r>
            <a:endParaRPr lang="en-US" sz="2400" dirty="0"/>
          </a:p>
        </p:txBody>
      </p:sp>
      <p:pic>
        <p:nvPicPr>
          <p:cNvPr id="30724" name="Picture 4" descr="C:\Users\ADMIN\Pictures\phu nu.jpg"/>
          <p:cNvPicPr>
            <a:picLocks noChangeAspect="1" noChangeArrowheads="1"/>
          </p:cNvPicPr>
          <p:nvPr/>
        </p:nvPicPr>
        <p:blipFill>
          <a:blip r:embed="rId3"/>
          <a:srcRect/>
          <a:stretch>
            <a:fillRect/>
          </a:stretch>
        </p:blipFill>
        <p:spPr bwMode="auto">
          <a:xfrm>
            <a:off x="4419600" y="1600200"/>
            <a:ext cx="4143375" cy="335279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fade">
                                      <p:cBhvr>
                                        <p:cTn id="7" dur="2000"/>
                                        <p:tgtEl>
                                          <p:spTgt spid="307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24"/>
                                        </p:tgtEl>
                                        <p:attrNameLst>
                                          <p:attrName>style.visibility</p:attrName>
                                        </p:attrNameLst>
                                      </p:cBhvr>
                                      <p:to>
                                        <p:strVal val="visible"/>
                                      </p:to>
                                    </p:set>
                                    <p:animEffect transition="in" filter="fade">
                                      <p:cBhvr>
                                        <p:cTn id="12" dur="2000"/>
                                        <p:tgtEl>
                                          <p:spTgt spid="30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914400" y="3429000"/>
            <a:ext cx="807720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971550" marR="0" lvl="1" indent="-514350" algn="just" defTabSz="914400" rtl="0" eaLnBrk="0" fontAlgn="base" latinLnBrk="0" hangingPunct="0">
              <a:lnSpc>
                <a:spcPct val="100000"/>
              </a:lnSpc>
              <a:spcBef>
                <a:spcPct val="0"/>
              </a:spcBef>
              <a:spcAft>
                <a:spcPct val="0"/>
              </a:spcAft>
              <a:buClrTx/>
              <a:buSzTx/>
              <a:tabLst>
                <a:tab pos="3411538" algn="l"/>
              </a:tabLst>
            </a:pPr>
            <a:r>
              <a:rPr kumimoji="0" lang="en-US" sz="2800" b="1" i="0" u="none" strike="noStrike" cap="none" normalizeH="0" dirty="0" smtClean="0">
                <a:ln>
                  <a:noFill/>
                </a:ln>
                <a:solidFill>
                  <a:schemeClr val="tx1"/>
                </a:solidFill>
                <a:effectLst/>
                <a:latin typeface="Times New Roman" pitchFamily="18" charset="0"/>
                <a:cs typeface="Times New Roman" pitchFamily="18" charset="0"/>
              </a:rPr>
              <a:t>* Khái niệm</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3411538" algn="l"/>
              </a:tabLst>
            </a:pP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Có nhiều định nghĩa và khái niệm khác nhau về phân tầng xã hội:</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Rectangle 2"/>
          <p:cNvSpPr/>
          <p:nvPr/>
        </p:nvSpPr>
        <p:spPr>
          <a:xfrm>
            <a:off x="762000" y="609600"/>
            <a:ext cx="3251211" cy="523220"/>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pPr lvl="0" algn="just" fontAlgn="base">
              <a:spcBef>
                <a:spcPct val="0"/>
              </a:spcBef>
              <a:spcAft>
                <a:spcPct val="0"/>
              </a:spcAft>
              <a:tabLst>
                <a:tab pos="3411538" algn="l"/>
              </a:tabLst>
            </a:pPr>
            <a:r>
              <a:rPr lang="en-US" sz="2800" b="1" dirty="0" smtClean="0">
                <a:latin typeface="Times New Roman" pitchFamily="18" charset="0"/>
                <a:ea typeface="Calibri" pitchFamily="34" charset="0"/>
                <a:cs typeface="Times New Roman" pitchFamily="18" charset="0"/>
              </a:rPr>
              <a:t>2. Phân tầng xã hội:</a:t>
            </a:r>
            <a:endParaRPr lang="en-US" sz="2800" dirty="0" smtClean="0">
              <a:latin typeface="Arial" pitchFamily="34" charset="0"/>
              <a:cs typeface="Arial" pitchFamily="34" charset="0"/>
            </a:endParaRPr>
          </a:p>
        </p:txBody>
      </p:sp>
      <p:sp>
        <p:nvSpPr>
          <p:cNvPr id="4" name="Rectangle 3"/>
          <p:cNvSpPr/>
          <p:nvPr/>
        </p:nvSpPr>
        <p:spPr>
          <a:xfrm>
            <a:off x="762000" y="1752600"/>
            <a:ext cx="5334000" cy="52322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971550" lvl="1" indent="-514350" algn="just" eaLnBrk="0" fontAlgn="base" hangingPunct="0">
              <a:spcBef>
                <a:spcPct val="0"/>
              </a:spcBef>
              <a:spcAft>
                <a:spcPct val="0"/>
              </a:spcAft>
              <a:tabLst>
                <a:tab pos="3411538" algn="l"/>
              </a:tabLst>
            </a:pPr>
            <a:r>
              <a:rPr lang="en-US" sz="2800" b="1" dirty="0" smtClean="0">
                <a:latin typeface="Times New Roman" pitchFamily="18" charset="0"/>
                <a:ea typeface="Calibri" pitchFamily="34" charset="0"/>
                <a:cs typeface="Times New Roman" pitchFamily="18" charset="0"/>
              </a:rPr>
              <a:t>a. Khái niệm và nguyên nhân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31745">
                                            <p:txEl>
                                              <p:pRg st="0" end="0"/>
                                            </p:txEl>
                                          </p:spTgt>
                                        </p:tgtEl>
                                        <p:attrNameLst>
                                          <p:attrName>style.visibility</p:attrName>
                                        </p:attrNameLst>
                                      </p:cBhvr>
                                      <p:to>
                                        <p:strVal val="visible"/>
                                      </p:to>
                                    </p:set>
                                    <p:animEffect transition="in" filter="plus(in)">
                                      <p:cBhvr>
                                        <p:cTn id="12" dur="2000"/>
                                        <p:tgtEl>
                                          <p:spTgt spid="31745">
                                            <p:txEl>
                                              <p:pRg st="0" end="0"/>
                                            </p:txEl>
                                          </p:spTgt>
                                        </p:tgtEl>
                                      </p:cBhvr>
                                    </p:animEffect>
                                  </p:childTnLst>
                                </p:cTn>
                              </p:par>
                              <p:par>
                                <p:cTn id="13" presetID="13" presetClass="entr" presetSubtype="16" fill="hold" nodeType="withEffect">
                                  <p:stCondLst>
                                    <p:cond delay="0"/>
                                  </p:stCondLst>
                                  <p:childTnLst>
                                    <p:set>
                                      <p:cBhvr>
                                        <p:cTn id="14" dur="1" fill="hold">
                                          <p:stCondLst>
                                            <p:cond delay="0"/>
                                          </p:stCondLst>
                                        </p:cTn>
                                        <p:tgtEl>
                                          <p:spTgt spid="31745">
                                            <p:txEl>
                                              <p:pRg st="1" end="1"/>
                                            </p:txEl>
                                          </p:spTgt>
                                        </p:tgtEl>
                                        <p:attrNameLst>
                                          <p:attrName>style.visibility</p:attrName>
                                        </p:attrNameLst>
                                      </p:cBhvr>
                                      <p:to>
                                        <p:strVal val="visible"/>
                                      </p:to>
                                    </p:set>
                                    <p:animEffect transition="in" filter="plus(in)">
                                      <p:cBhvr>
                                        <p:cTn id="15" dur="2000"/>
                                        <p:tgtEl>
                                          <p:spTgt spid="3174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00" y="1371600"/>
            <a:ext cx="7315200" cy="310854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eaLnBrk="0" fontAlgn="base" hangingPunct="0">
              <a:spcBef>
                <a:spcPct val="0"/>
              </a:spcBef>
              <a:spcAft>
                <a:spcPct val="0"/>
              </a:spcAft>
              <a:tabLst>
                <a:tab pos="3411538" algn="l"/>
              </a:tabLst>
            </a:pPr>
            <a:r>
              <a:rPr lang="en-US" sz="2800" b="1" i="1" dirty="0" smtClean="0">
                <a:latin typeface="Times New Roman" pitchFamily="18" charset="0"/>
                <a:ea typeface="Calibri" pitchFamily="34" charset="0"/>
                <a:cs typeface="Times New Roman" pitchFamily="18" charset="0"/>
              </a:rPr>
              <a:t>Quan niệm của M. Weber</a:t>
            </a:r>
            <a:r>
              <a:rPr lang="en-US" sz="2800" i="1" dirty="0" smtClean="0">
                <a:latin typeface="Times New Roman" pitchFamily="18" charset="0"/>
                <a:ea typeface="Calibri" pitchFamily="34" charset="0"/>
                <a:cs typeface="Times New Roman" pitchFamily="18" charset="0"/>
              </a:rPr>
              <a:t>(nhà xã hội học người Đức):</a:t>
            </a:r>
            <a:r>
              <a:rPr lang="en-US" sz="2800" dirty="0" smtClean="0">
                <a:latin typeface="Times New Roman" pitchFamily="18" charset="0"/>
                <a:ea typeface="Calibri" pitchFamily="34" charset="0"/>
                <a:cs typeface="Times New Roman" pitchFamily="18" charset="0"/>
              </a:rPr>
              <a:t> là người đầu tiên nói tới khái niệm phân tầng, coi khái niệm phân tầng xã hội bao hàm cả việc phân chia xã hội thành các giai cấp. Ba chiều hay ba khía cạnh là </a:t>
            </a:r>
            <a:r>
              <a:rPr lang="en-US" sz="2800" b="1" dirty="0" smtClean="0">
                <a:latin typeface="Times New Roman" pitchFamily="18" charset="0"/>
                <a:ea typeface="Calibri" pitchFamily="34" charset="0"/>
                <a:cs typeface="Times New Roman" pitchFamily="18" charset="0"/>
              </a:rPr>
              <a:t>địa vị kinh tế (tài sản), địa vị chính trị (quyền lực), địa vị xã hội (uy tín)</a:t>
            </a:r>
            <a:r>
              <a:rPr lang="en-US" sz="2800" dirty="0" smtClean="0">
                <a:latin typeface="Times New Roman" pitchFamily="18" charset="0"/>
                <a:ea typeface="Calibri" pitchFamily="34" charset="0"/>
                <a:cs typeface="Times New Roman" pitchFamily="18" charset="0"/>
              </a:rPr>
              <a:t> cấu thành các tầng lớp xã hội.</a:t>
            </a:r>
            <a:endParaRPr lang="en-US" sz="28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38200" y="1066800"/>
            <a:ext cx="7467600" cy="181588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fontAlgn="base">
              <a:spcBef>
                <a:spcPct val="0"/>
              </a:spcBef>
              <a:spcAft>
                <a:spcPct val="0"/>
              </a:spcAft>
              <a:tabLst>
                <a:tab pos="3411538" algn="l"/>
              </a:tabLst>
            </a:pPr>
            <a:r>
              <a:rPr lang="en-US" sz="2800" b="1" i="1" dirty="0" smtClean="0">
                <a:latin typeface="Times New Roman" pitchFamily="18" charset="0"/>
                <a:ea typeface="Calibri" pitchFamily="34" charset="0"/>
                <a:cs typeface="Times New Roman" pitchFamily="18" charset="0"/>
              </a:rPr>
              <a:t>Quan niệm của Tony Bilton </a:t>
            </a:r>
            <a:r>
              <a:rPr lang="en-US" sz="2800" i="1" dirty="0" smtClean="0">
                <a:latin typeface="Times New Roman" pitchFamily="18" charset="0"/>
                <a:ea typeface="Calibri" pitchFamily="34" charset="0"/>
                <a:cs typeface="Times New Roman" pitchFamily="18" charset="0"/>
              </a:rPr>
              <a:t>(nhà xã hội học người Mỹ):</a:t>
            </a:r>
            <a:r>
              <a:rPr lang="en-US" sz="2800" dirty="0" smtClean="0">
                <a:latin typeface="Times New Roman" pitchFamily="18" charset="0"/>
                <a:ea typeface="Calibri" pitchFamily="34" charset="0"/>
                <a:cs typeface="Times New Roman" pitchFamily="18" charset="0"/>
              </a:rPr>
              <a:t> phân tầng xã hội là một cơ cấu bất bình đẳng ổn định giữa các nhóm xã hội và được duy trì bền vững qua các thế hệ.</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81000"/>
            <a:ext cx="7467600" cy="609600"/>
          </a:xfrm>
        </p:spPr>
        <p:style>
          <a:lnRef idx="0">
            <a:schemeClr val="accent3"/>
          </a:lnRef>
          <a:fillRef idx="3">
            <a:schemeClr val="accent3"/>
          </a:fillRef>
          <a:effectRef idx="3">
            <a:schemeClr val="accent3"/>
          </a:effectRef>
          <a:fontRef idx="minor">
            <a:schemeClr val="lt1"/>
          </a:fontRef>
        </p:style>
        <p:txBody>
          <a:bodyPr>
            <a:normAutofit/>
          </a:bodyPr>
          <a:lstStyle/>
          <a:p>
            <a:pPr algn="ctr"/>
            <a:r>
              <a:rPr lang="en-US" dirty="0" smtClean="0"/>
              <a:t>Nhóm 6</a:t>
            </a:r>
            <a:endParaRPr lang="en-US" dirty="0"/>
          </a:p>
        </p:txBody>
      </p:sp>
      <p:graphicFrame>
        <p:nvGraphicFramePr>
          <p:cNvPr id="4" name="Content Placeholder 3"/>
          <p:cNvGraphicFramePr>
            <a:graphicFrameLocks noGrp="1"/>
          </p:cNvGraphicFramePr>
          <p:nvPr>
            <p:ph sz="quarter" idx="1"/>
          </p:nvPr>
        </p:nvGraphicFramePr>
        <p:xfrm>
          <a:off x="609600" y="1295400"/>
          <a:ext cx="7924800" cy="4800600"/>
        </p:xfrm>
        <a:graphic>
          <a:graphicData uri="http://schemas.openxmlformats.org/drawingml/2006/table">
            <a:tbl>
              <a:tblPr firstRow="1" bandRow="1">
                <a:tableStyleId>{5C22544A-7EE6-4342-B048-85BDC9FD1C3A}</a:tableStyleId>
              </a:tblPr>
              <a:tblGrid>
                <a:gridCol w="762000"/>
                <a:gridCol w="3200400"/>
                <a:gridCol w="1981200"/>
                <a:gridCol w="1981200"/>
              </a:tblGrid>
              <a:tr h="480060">
                <a:tc>
                  <a:txBody>
                    <a:bodyPr/>
                    <a:lstStyle/>
                    <a:p>
                      <a:pPr algn="ctr"/>
                      <a:r>
                        <a:rPr lang="en-US" sz="2400" b="1" dirty="0" smtClean="0">
                          <a:latin typeface="Times New Roman" pitchFamily="18" charset="0"/>
                          <a:cs typeface="Times New Roman" pitchFamily="18" charset="0"/>
                        </a:rPr>
                        <a:t>STT</a:t>
                      </a:r>
                      <a:endParaRPr lang="en-US" sz="2400" b="1" dirty="0">
                        <a:latin typeface="Times New Roman" pitchFamily="18" charset="0"/>
                        <a:cs typeface="Times New Roman" pitchFamily="18" charset="0"/>
                      </a:endParaRPr>
                    </a:p>
                  </a:txBody>
                  <a:tcPr/>
                </a:tc>
                <a:tc>
                  <a:txBody>
                    <a:bodyPr/>
                    <a:lstStyle/>
                    <a:p>
                      <a:pPr algn="ctr"/>
                      <a:r>
                        <a:rPr lang="en-US" sz="2400" b="1" dirty="0" smtClean="0">
                          <a:latin typeface="Times New Roman" pitchFamily="18" charset="0"/>
                          <a:cs typeface="Times New Roman" pitchFamily="18" charset="0"/>
                        </a:rPr>
                        <a:t>Họ</a:t>
                      </a:r>
                      <a:r>
                        <a:rPr lang="en-US" sz="2400" b="1" baseline="0" dirty="0" smtClean="0">
                          <a:latin typeface="Times New Roman" pitchFamily="18" charset="0"/>
                          <a:cs typeface="Times New Roman" pitchFamily="18" charset="0"/>
                        </a:rPr>
                        <a:t>  và Tên</a:t>
                      </a:r>
                      <a:endParaRPr lang="en-US" sz="2400" b="1" dirty="0">
                        <a:latin typeface="Times New Roman" pitchFamily="18" charset="0"/>
                        <a:cs typeface="Times New Roman" pitchFamily="18" charset="0"/>
                      </a:endParaRPr>
                    </a:p>
                  </a:txBody>
                  <a:tcPr/>
                </a:tc>
                <a:tc>
                  <a:txBody>
                    <a:bodyPr/>
                    <a:lstStyle/>
                    <a:p>
                      <a:pPr algn="ctr"/>
                      <a:r>
                        <a:rPr lang="en-US" sz="2400" b="1" dirty="0" smtClean="0">
                          <a:latin typeface="Times New Roman" pitchFamily="18" charset="0"/>
                          <a:cs typeface="Times New Roman" pitchFamily="18" charset="0"/>
                        </a:rPr>
                        <a:t>MSSV</a:t>
                      </a:r>
                      <a:endParaRPr lang="en-US" sz="2400" b="1" dirty="0">
                        <a:latin typeface="Times New Roman" pitchFamily="18" charset="0"/>
                        <a:cs typeface="Times New Roman" pitchFamily="18" charset="0"/>
                      </a:endParaRPr>
                    </a:p>
                  </a:txBody>
                  <a:tcPr/>
                </a:tc>
                <a:tc>
                  <a:txBody>
                    <a:bodyPr/>
                    <a:lstStyle/>
                    <a:p>
                      <a:pPr algn="ctr"/>
                      <a:r>
                        <a:rPr lang="en-US" sz="2400" b="1" dirty="0" smtClean="0">
                          <a:latin typeface="Times New Roman" pitchFamily="18" charset="0"/>
                          <a:cs typeface="Times New Roman" pitchFamily="18" charset="0"/>
                        </a:rPr>
                        <a:t>Lớp</a:t>
                      </a:r>
                      <a:endParaRPr lang="en-US" sz="2400" b="1" dirty="0">
                        <a:latin typeface="Times New Roman" pitchFamily="18" charset="0"/>
                        <a:cs typeface="Times New Roman" pitchFamily="18" charset="0"/>
                      </a:endParaRPr>
                    </a:p>
                  </a:txBody>
                  <a:tcPr/>
                </a:tc>
              </a:tr>
              <a:tr h="480060">
                <a:tc>
                  <a:txBody>
                    <a:bodyPr/>
                    <a:lstStyle/>
                    <a:p>
                      <a:pPr algn="ctr"/>
                      <a:r>
                        <a:rPr lang="en-US" b="0" dirty="0" smtClean="0"/>
                        <a:t>1</a:t>
                      </a:r>
                      <a:endParaRPr lang="en-US" b="0" dirty="0"/>
                    </a:p>
                  </a:txBody>
                  <a:tcPr/>
                </a:tc>
                <a:tc>
                  <a:txBody>
                    <a:bodyPr/>
                    <a:lstStyle/>
                    <a:p>
                      <a:r>
                        <a:rPr lang="en-US" b="0" dirty="0" smtClean="0"/>
                        <a:t>Nguyễn</a:t>
                      </a:r>
                      <a:r>
                        <a:rPr lang="en-US" b="0" baseline="0" dirty="0" smtClean="0"/>
                        <a:t> Thị Thanh Nga</a:t>
                      </a:r>
                      <a:endParaRPr lang="en-US" b="0" dirty="0"/>
                    </a:p>
                  </a:txBody>
                  <a:tcPr/>
                </a:tc>
                <a:tc>
                  <a:txBody>
                    <a:bodyPr/>
                    <a:lstStyle/>
                    <a:p>
                      <a:pPr algn="ctr"/>
                      <a:r>
                        <a:rPr lang="en-US" b="0" dirty="0" smtClean="0"/>
                        <a:t>12120380</a:t>
                      </a:r>
                      <a:endParaRPr lang="en-US" b="0" dirty="0"/>
                    </a:p>
                  </a:txBody>
                  <a:tcPr/>
                </a:tc>
                <a:tc>
                  <a:txBody>
                    <a:bodyPr/>
                    <a:lstStyle/>
                    <a:p>
                      <a:pPr algn="ctr"/>
                      <a:r>
                        <a:rPr lang="en-US" b="0" dirty="0" smtClean="0"/>
                        <a:t>DH12KT</a:t>
                      </a:r>
                      <a:endParaRPr lang="en-US" b="0" dirty="0"/>
                    </a:p>
                  </a:txBody>
                  <a:tcPr/>
                </a:tc>
              </a:tr>
              <a:tr h="480060">
                <a:tc>
                  <a:txBody>
                    <a:bodyPr/>
                    <a:lstStyle/>
                    <a:p>
                      <a:pPr algn="ctr"/>
                      <a:r>
                        <a:rPr lang="en-US" b="0" dirty="0" smtClean="0"/>
                        <a:t>2</a:t>
                      </a:r>
                      <a:endParaRPr lang="en-US" b="0" dirty="0"/>
                    </a:p>
                  </a:txBody>
                  <a:tcPr/>
                </a:tc>
                <a:tc>
                  <a:txBody>
                    <a:bodyPr/>
                    <a:lstStyle/>
                    <a:p>
                      <a:r>
                        <a:rPr lang="en-US" b="0" dirty="0" smtClean="0"/>
                        <a:t>Ngô</a:t>
                      </a:r>
                      <a:r>
                        <a:rPr lang="en-US" b="0" baseline="0" dirty="0" smtClean="0"/>
                        <a:t> Trọng Khải</a:t>
                      </a:r>
                      <a:endParaRPr lang="en-US" b="0" dirty="0"/>
                    </a:p>
                  </a:txBody>
                  <a:tcPr/>
                </a:tc>
                <a:tc>
                  <a:txBody>
                    <a:bodyPr/>
                    <a:lstStyle/>
                    <a:p>
                      <a:pPr algn="ctr"/>
                      <a:r>
                        <a:rPr lang="en-US" b="0" dirty="0" smtClean="0"/>
                        <a:t>12116058</a:t>
                      </a:r>
                      <a:endParaRPr lang="en-US" b="0" dirty="0"/>
                    </a:p>
                  </a:txBody>
                  <a:tcPr/>
                </a:tc>
                <a:tc>
                  <a:txBody>
                    <a:bodyPr/>
                    <a:lstStyle/>
                    <a:p>
                      <a:pPr algn="ctr"/>
                      <a:r>
                        <a:rPr lang="en-US" b="0" dirty="0" smtClean="0"/>
                        <a:t>DH12KS</a:t>
                      </a:r>
                      <a:endParaRPr lang="en-US" b="0" dirty="0"/>
                    </a:p>
                  </a:txBody>
                  <a:tcPr/>
                </a:tc>
              </a:tr>
              <a:tr h="480060">
                <a:tc>
                  <a:txBody>
                    <a:bodyPr/>
                    <a:lstStyle/>
                    <a:p>
                      <a:pPr algn="ctr"/>
                      <a:r>
                        <a:rPr lang="en-US" b="0" dirty="0" smtClean="0"/>
                        <a:t>3</a:t>
                      </a:r>
                      <a:endParaRPr lang="en-US" b="0" dirty="0"/>
                    </a:p>
                  </a:txBody>
                  <a:tcPr/>
                </a:tc>
                <a:tc>
                  <a:txBody>
                    <a:bodyPr/>
                    <a:lstStyle/>
                    <a:p>
                      <a:r>
                        <a:rPr lang="en-US" b="0" dirty="0" smtClean="0"/>
                        <a:t>Tạ</a:t>
                      </a:r>
                      <a:r>
                        <a:rPr lang="en-US" b="0" baseline="0" dirty="0" smtClean="0"/>
                        <a:t> Thị Thu Phương</a:t>
                      </a:r>
                      <a:endParaRPr lang="en-US" b="0" dirty="0"/>
                    </a:p>
                  </a:txBody>
                  <a:tcPr/>
                </a:tc>
                <a:tc>
                  <a:txBody>
                    <a:bodyPr/>
                    <a:lstStyle/>
                    <a:p>
                      <a:pPr algn="ctr"/>
                      <a:r>
                        <a:rPr lang="en-US" b="0" dirty="0" smtClean="0"/>
                        <a:t>12124065</a:t>
                      </a:r>
                      <a:endParaRPr lang="en-US" b="0" dirty="0"/>
                    </a:p>
                  </a:txBody>
                  <a:tcPr/>
                </a:tc>
                <a:tc>
                  <a:txBody>
                    <a:bodyPr/>
                    <a:lstStyle/>
                    <a:p>
                      <a:pPr algn="ctr"/>
                      <a:r>
                        <a:rPr lang="en-US" b="0" dirty="0" smtClean="0"/>
                        <a:t>DH12QL</a:t>
                      </a:r>
                      <a:endParaRPr lang="en-US" b="0" dirty="0"/>
                    </a:p>
                  </a:txBody>
                  <a:tcPr/>
                </a:tc>
              </a:tr>
              <a:tr h="480060">
                <a:tc>
                  <a:txBody>
                    <a:bodyPr/>
                    <a:lstStyle/>
                    <a:p>
                      <a:pPr algn="ctr"/>
                      <a:r>
                        <a:rPr lang="en-US" b="0" dirty="0" smtClean="0"/>
                        <a:t>4</a:t>
                      </a:r>
                      <a:endParaRPr lang="en-US" b="0" dirty="0"/>
                    </a:p>
                  </a:txBody>
                  <a:tcPr/>
                </a:tc>
                <a:tc>
                  <a:txBody>
                    <a:bodyPr/>
                    <a:lstStyle/>
                    <a:p>
                      <a:r>
                        <a:rPr lang="en-US" b="0" dirty="0" smtClean="0"/>
                        <a:t>Lê</a:t>
                      </a:r>
                      <a:r>
                        <a:rPr lang="en-US" b="0" baseline="0" dirty="0" smtClean="0"/>
                        <a:t> Anh Thư</a:t>
                      </a:r>
                      <a:endParaRPr lang="en-US" b="0" dirty="0"/>
                    </a:p>
                  </a:txBody>
                  <a:tcPr/>
                </a:tc>
                <a:tc>
                  <a:txBody>
                    <a:bodyPr/>
                    <a:lstStyle/>
                    <a:p>
                      <a:pPr algn="ctr"/>
                      <a:r>
                        <a:rPr lang="en-US" b="0" dirty="0" smtClean="0"/>
                        <a:t>12123185</a:t>
                      </a:r>
                      <a:endParaRPr lang="en-US" b="0" dirty="0"/>
                    </a:p>
                  </a:txBody>
                  <a:tcPr/>
                </a:tc>
                <a:tc>
                  <a:txBody>
                    <a:bodyPr/>
                    <a:lstStyle/>
                    <a:p>
                      <a:pPr algn="ctr"/>
                      <a:r>
                        <a:rPr lang="en-US" b="0" dirty="0" smtClean="0"/>
                        <a:t>DH10KE</a:t>
                      </a:r>
                      <a:endParaRPr lang="en-US" b="0" dirty="0"/>
                    </a:p>
                  </a:txBody>
                  <a:tcPr/>
                </a:tc>
              </a:tr>
              <a:tr h="480060">
                <a:tc>
                  <a:txBody>
                    <a:bodyPr/>
                    <a:lstStyle/>
                    <a:p>
                      <a:pPr algn="ctr"/>
                      <a:r>
                        <a:rPr lang="en-US" b="0" dirty="0" smtClean="0"/>
                        <a:t>5</a:t>
                      </a:r>
                      <a:endParaRPr lang="en-US" b="0" dirty="0"/>
                    </a:p>
                  </a:txBody>
                  <a:tcPr/>
                </a:tc>
                <a:tc>
                  <a:txBody>
                    <a:bodyPr/>
                    <a:lstStyle/>
                    <a:p>
                      <a:r>
                        <a:rPr lang="en-US" b="0" dirty="0" smtClean="0"/>
                        <a:t>Nguyễn</a:t>
                      </a:r>
                      <a:r>
                        <a:rPr lang="en-US" b="0" baseline="0" dirty="0" smtClean="0"/>
                        <a:t> Đình Linh</a:t>
                      </a:r>
                      <a:endParaRPr lang="en-US" b="0" dirty="0"/>
                    </a:p>
                  </a:txBody>
                  <a:tcPr/>
                </a:tc>
                <a:tc>
                  <a:txBody>
                    <a:bodyPr/>
                    <a:lstStyle/>
                    <a:p>
                      <a:pPr algn="ctr"/>
                      <a:r>
                        <a:rPr lang="en-US" b="0" dirty="0" smtClean="0"/>
                        <a:t>12113173</a:t>
                      </a:r>
                      <a:endParaRPr lang="en-US" b="0" dirty="0"/>
                    </a:p>
                  </a:txBody>
                  <a:tcPr/>
                </a:tc>
                <a:tc>
                  <a:txBody>
                    <a:bodyPr/>
                    <a:lstStyle/>
                    <a:p>
                      <a:pPr algn="ctr"/>
                      <a:r>
                        <a:rPr lang="en-US" b="0" dirty="0" smtClean="0"/>
                        <a:t>DH12NH</a:t>
                      </a:r>
                      <a:endParaRPr lang="en-US" b="0" dirty="0"/>
                    </a:p>
                  </a:txBody>
                  <a:tcPr/>
                </a:tc>
              </a:tr>
              <a:tr h="480060">
                <a:tc>
                  <a:txBody>
                    <a:bodyPr/>
                    <a:lstStyle/>
                    <a:p>
                      <a:pPr algn="ctr"/>
                      <a:r>
                        <a:rPr lang="en-US" b="0" dirty="0" smtClean="0"/>
                        <a:t>6</a:t>
                      </a:r>
                      <a:endParaRPr lang="en-US" b="0" dirty="0"/>
                    </a:p>
                  </a:txBody>
                  <a:tcPr/>
                </a:tc>
                <a:tc>
                  <a:txBody>
                    <a:bodyPr/>
                    <a:lstStyle/>
                    <a:p>
                      <a:r>
                        <a:rPr lang="en-US" b="0" dirty="0" smtClean="0"/>
                        <a:t>Huỳnh Thị</a:t>
                      </a:r>
                      <a:r>
                        <a:rPr lang="en-US" b="0" baseline="0" dirty="0" smtClean="0"/>
                        <a:t> Đức Lộc</a:t>
                      </a:r>
                      <a:endParaRPr lang="en-US" b="0" dirty="0"/>
                    </a:p>
                  </a:txBody>
                  <a:tcPr/>
                </a:tc>
                <a:tc>
                  <a:txBody>
                    <a:bodyPr/>
                    <a:lstStyle/>
                    <a:p>
                      <a:pPr algn="ctr"/>
                      <a:r>
                        <a:rPr lang="en-US" b="0" dirty="0" smtClean="0"/>
                        <a:t>12122170</a:t>
                      </a:r>
                      <a:endParaRPr lang="en-US" b="0" dirty="0"/>
                    </a:p>
                  </a:txBody>
                  <a:tcPr/>
                </a:tc>
                <a:tc>
                  <a:txBody>
                    <a:bodyPr/>
                    <a:lstStyle/>
                    <a:p>
                      <a:pPr algn="ctr"/>
                      <a:r>
                        <a:rPr lang="en-US" b="0" dirty="0" smtClean="0"/>
                        <a:t>DH12QT</a:t>
                      </a:r>
                      <a:endParaRPr lang="en-US" b="0" dirty="0"/>
                    </a:p>
                  </a:txBody>
                  <a:tcPr/>
                </a:tc>
              </a:tr>
              <a:tr h="480060">
                <a:tc>
                  <a:txBody>
                    <a:bodyPr/>
                    <a:lstStyle/>
                    <a:p>
                      <a:pPr algn="ctr"/>
                      <a:r>
                        <a:rPr lang="en-US" b="0" dirty="0" smtClean="0"/>
                        <a:t>7</a:t>
                      </a:r>
                      <a:endParaRPr lang="en-US" b="0" dirty="0"/>
                    </a:p>
                  </a:txBody>
                  <a:tcPr/>
                </a:tc>
                <a:tc>
                  <a:txBody>
                    <a:bodyPr/>
                    <a:lstStyle/>
                    <a:p>
                      <a:r>
                        <a:rPr lang="en-US" b="0" dirty="0" smtClean="0"/>
                        <a:t>Đỗ</a:t>
                      </a:r>
                      <a:r>
                        <a:rPr lang="en-US" b="0" baseline="0" dirty="0" smtClean="0"/>
                        <a:t> Thị Nga</a:t>
                      </a:r>
                      <a:endParaRPr lang="en-US" b="0" dirty="0"/>
                    </a:p>
                  </a:txBody>
                  <a:tcPr/>
                </a:tc>
                <a:tc>
                  <a:txBody>
                    <a:bodyPr/>
                    <a:lstStyle/>
                    <a:p>
                      <a:pPr algn="ctr"/>
                      <a:r>
                        <a:rPr lang="en-US" b="0" dirty="0" smtClean="0"/>
                        <a:t>12124232</a:t>
                      </a:r>
                      <a:endParaRPr lang="en-US" b="0" dirty="0"/>
                    </a:p>
                  </a:txBody>
                  <a:tcPr/>
                </a:tc>
                <a:tc>
                  <a:txBody>
                    <a:bodyPr/>
                    <a:lstStyle/>
                    <a:p>
                      <a:pPr algn="ctr"/>
                      <a:r>
                        <a:rPr lang="en-US" b="0" dirty="0" smtClean="0"/>
                        <a:t>DH12QL</a:t>
                      </a:r>
                      <a:endParaRPr lang="en-US" b="0" dirty="0"/>
                    </a:p>
                  </a:txBody>
                  <a:tcPr/>
                </a:tc>
              </a:tr>
              <a:tr h="480060">
                <a:tc>
                  <a:txBody>
                    <a:bodyPr/>
                    <a:lstStyle/>
                    <a:p>
                      <a:pPr algn="ctr"/>
                      <a:r>
                        <a:rPr lang="en-US" b="0" dirty="0" smtClean="0"/>
                        <a:t>8</a:t>
                      </a:r>
                      <a:endParaRPr lang="en-US" b="0" dirty="0"/>
                    </a:p>
                  </a:txBody>
                  <a:tcPr/>
                </a:tc>
                <a:tc>
                  <a:txBody>
                    <a:bodyPr/>
                    <a:lstStyle/>
                    <a:p>
                      <a:r>
                        <a:rPr lang="en-US" b="0" dirty="0" smtClean="0"/>
                        <a:t>Lý</a:t>
                      </a:r>
                      <a:r>
                        <a:rPr lang="en-US" b="0" baseline="0" dirty="0" smtClean="0"/>
                        <a:t> Thị Bích Liêm</a:t>
                      </a:r>
                      <a:endParaRPr lang="en-US" b="0" dirty="0"/>
                    </a:p>
                  </a:txBody>
                  <a:tcPr/>
                </a:tc>
                <a:tc>
                  <a:txBody>
                    <a:bodyPr/>
                    <a:lstStyle/>
                    <a:p>
                      <a:pPr algn="ctr"/>
                      <a:r>
                        <a:rPr lang="en-US" b="0" dirty="0" smtClean="0"/>
                        <a:t>12145133</a:t>
                      </a:r>
                      <a:endParaRPr lang="en-US" b="0" dirty="0"/>
                    </a:p>
                  </a:txBody>
                  <a:tcPr/>
                </a:tc>
                <a:tc>
                  <a:txBody>
                    <a:bodyPr/>
                    <a:lstStyle/>
                    <a:p>
                      <a:pPr algn="ctr"/>
                      <a:r>
                        <a:rPr lang="en-US" b="0" dirty="0" smtClean="0"/>
                        <a:t>DH12BV</a:t>
                      </a:r>
                      <a:endParaRPr lang="en-US" b="0" dirty="0"/>
                    </a:p>
                  </a:txBody>
                  <a:tcPr/>
                </a:tc>
              </a:tr>
              <a:tr h="480060">
                <a:tc>
                  <a:txBody>
                    <a:bodyPr/>
                    <a:lstStyle/>
                    <a:p>
                      <a:pPr algn="ctr"/>
                      <a:r>
                        <a:rPr lang="en-US" b="0" dirty="0" smtClean="0"/>
                        <a:t>9</a:t>
                      </a:r>
                      <a:endParaRPr lang="en-US" b="0" dirty="0"/>
                    </a:p>
                  </a:txBody>
                  <a:tcPr/>
                </a:tc>
                <a:tc>
                  <a:txBody>
                    <a:bodyPr/>
                    <a:lstStyle/>
                    <a:p>
                      <a:r>
                        <a:rPr lang="en-US" b="0" dirty="0" smtClean="0"/>
                        <a:t>Bùi</a:t>
                      </a:r>
                      <a:r>
                        <a:rPr lang="en-US" b="0" baseline="0" dirty="0" smtClean="0"/>
                        <a:t> Hữu Tài</a:t>
                      </a:r>
                      <a:endParaRPr lang="en-US" b="0" dirty="0"/>
                    </a:p>
                  </a:txBody>
                  <a:tcPr/>
                </a:tc>
                <a:tc>
                  <a:txBody>
                    <a:bodyPr/>
                    <a:lstStyle/>
                    <a:p>
                      <a:pPr algn="ctr"/>
                      <a:r>
                        <a:rPr lang="en-US" b="0" dirty="0" smtClean="0"/>
                        <a:t>12155150</a:t>
                      </a:r>
                      <a:endParaRPr lang="en-US" b="0" dirty="0"/>
                    </a:p>
                  </a:txBody>
                  <a:tcPr/>
                </a:tc>
                <a:tc>
                  <a:txBody>
                    <a:bodyPr/>
                    <a:lstStyle/>
                    <a:p>
                      <a:pPr algn="ctr"/>
                      <a:r>
                        <a:rPr lang="en-US" b="0" dirty="0" smtClean="0"/>
                        <a:t>DH12KN</a:t>
                      </a:r>
                      <a:endParaRPr lang="en-US" b="0"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plus(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2057400"/>
            <a:ext cx="7467600" cy="310854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eaLnBrk="0" fontAlgn="base" hangingPunct="0">
              <a:spcBef>
                <a:spcPct val="0"/>
              </a:spcBef>
              <a:spcAft>
                <a:spcPct val="0"/>
              </a:spcAft>
              <a:tabLst>
                <a:tab pos="3411538" algn="l"/>
              </a:tabLst>
            </a:pPr>
            <a:r>
              <a:rPr lang="en-US" sz="2800" b="1" i="1" dirty="0" smtClean="0">
                <a:latin typeface="Times New Roman" pitchFamily="18" charset="0"/>
                <a:ea typeface="Calibri" pitchFamily="34" charset="0"/>
                <a:cs typeface="Times New Roman" pitchFamily="18" charset="0"/>
              </a:rPr>
              <a:t>Quan niệm của T. Parsons </a:t>
            </a:r>
            <a:r>
              <a:rPr lang="en-US" sz="2800" i="1" dirty="0" smtClean="0">
                <a:latin typeface="Times New Roman" pitchFamily="18" charset="0"/>
                <a:ea typeface="Calibri" pitchFamily="34" charset="0"/>
                <a:cs typeface="Times New Roman" pitchFamily="18" charset="0"/>
              </a:rPr>
              <a:t>(nhà xã hội học người Mỹ):</a:t>
            </a:r>
            <a:r>
              <a:rPr lang="en-US" sz="2800" dirty="0" smtClean="0">
                <a:latin typeface="Times New Roman" pitchFamily="18" charset="0"/>
                <a:ea typeface="Calibri" pitchFamily="34" charset="0"/>
                <a:cs typeface="Times New Roman" pitchFamily="18" charset="0"/>
              </a:rPr>
              <a:t> ông coi phân tầng xã hội là sự sắp xếp các cá nhân vào trong một hệ thống xã hội trên cơ sở sự phân chia những ngạch bậc và những tiêu chuẩn chung về giá trị, phân tầng là kết quả trực tiếp của sự phân công lao động xã hội và sự phân hóa của những nhóm xã hội khác nhau.</a:t>
            </a:r>
            <a:r>
              <a:rPr lang="en-US" sz="2800" dirty="0" smtClean="0">
                <a:latin typeface="Arial" pitchFamily="34" charset="0"/>
                <a:cs typeface="Arial" pitchFamily="34" charset="0"/>
              </a:rPr>
              <a:t>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685800" y="1143000"/>
            <a:ext cx="7620000" cy="4832092"/>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3411538" algn="l"/>
              </a:tabLst>
            </a:pPr>
            <a:r>
              <a:rPr kumimoji="0" lang="en-US" sz="28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Quan niệm của N.Smelser </a:t>
            </a:r>
            <a:r>
              <a:rPr kumimoji="0" lang="en-US" sz="28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(nhà xã hội học người Mỹ):</a:t>
            </a: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cho rằng phân tầng xã hội gắn với những biện pháp mà nhờ nó, sự bất bình đẳng được lưu truyền từ thế hệ này sang thế hệ khác, trong đó hình thành nên những từng lớp khác nhau trong xã hội.</a:t>
            </a:r>
          </a:p>
          <a:p>
            <a:pPr marL="0" marR="0" lvl="0" indent="0" algn="l" defTabSz="914400" rtl="0" eaLnBrk="1" fontAlgn="base" latinLnBrk="0" hangingPunct="1">
              <a:lnSpc>
                <a:spcPct val="100000"/>
              </a:lnSpc>
              <a:spcBef>
                <a:spcPct val="0"/>
              </a:spcBef>
              <a:spcAft>
                <a:spcPct val="0"/>
              </a:spcAft>
              <a:buClrTx/>
              <a:buSzTx/>
              <a:buFontTx/>
              <a:buNone/>
              <a:tabLst>
                <a:tab pos="3411538" algn="l"/>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3411538" algn="l"/>
              </a:tabLst>
            </a:pPr>
            <a:r>
              <a:rPr kumimoji="0" lang="en-US" sz="28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Quan niệm của I. Robertsons </a:t>
            </a:r>
            <a:r>
              <a:rPr kumimoji="0" lang="en-US" sz="28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(nhà xã hội học người Mỹ): </a:t>
            </a: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ông coi phân tầng xã hội là sự bất bình đẳng mang tính cơ cấu của tất cả các xã hội loài người, là sự khác nhau về khả năng thăng tiến xã hội bởi địa vị của họ trong bậc thang xã hội.</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ChangeArrowheads="1"/>
          </p:cNvSpPr>
          <p:nvPr/>
        </p:nvSpPr>
        <p:spPr bwMode="auto">
          <a:xfrm>
            <a:off x="609600" y="990600"/>
            <a:ext cx="7848600" cy="4401205"/>
          </a:xfrm>
          <a:prstGeom prst="rect">
            <a:avLst/>
          </a:prstGeom>
          <a:blipFill>
            <a:blip r:embed="rId2"/>
            <a:tile tx="0" ty="0" sx="100000" sy="100000" flip="none" algn="tl"/>
          </a:blipFill>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3411538" algn="l"/>
              </a:tabLst>
            </a:pPr>
            <a:r>
              <a:rPr kumimoji="0" lang="en-US" sz="28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Trung tâm Xã hội học, Học viện Chính trị quốc gia Hồ Chí Minh</a:t>
            </a:r>
            <a:r>
              <a:rPr kumimoji="0" lang="en-US" sz="2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đưa ra quan niệm về phân tầng xã hội như sau:</a:t>
            </a:r>
          </a:p>
          <a:p>
            <a:pPr marL="0" marR="0" lvl="0" indent="0" algn="just" defTabSz="914400" rtl="0" eaLnBrk="1" fontAlgn="base" latinLnBrk="0" hangingPunct="1">
              <a:lnSpc>
                <a:spcPct val="100000"/>
              </a:lnSpc>
              <a:spcBef>
                <a:spcPct val="0"/>
              </a:spcBef>
              <a:spcAft>
                <a:spcPct val="0"/>
              </a:spcAft>
              <a:buClrTx/>
              <a:buSzTx/>
              <a:buFontTx/>
              <a:buNone/>
              <a:tabLst>
                <a:tab pos="3411538" algn="l"/>
              </a:tabLst>
            </a:pPr>
            <a:endPar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3411538" algn="l"/>
              </a:tabLst>
            </a:pP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Phân tầng xã hội là sự bất bình đẳng mang tính cơ cấu của mọi xã hội loài người, trừ những tổ chức xã hội sơ khai (thời kỳ đầu của xã hội công xã nguyên thủy). Phân tầng xã hội là sự phân chia, sự sắp xếp và hình thành cấu trúc gồm các tầng xã hội (bao gồm cả sự phân loại, xếp hạng).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1066800" y="2743200"/>
            <a:ext cx="723900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Arial" pitchFamily="34" charset="0"/>
              <a:buChar char="•"/>
              <a:tabLst>
                <a:tab pos="3411538" algn="l"/>
              </a:tabLst>
            </a:pP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Địa vị kinh tế hay </a:t>
            </a:r>
            <a:r>
              <a:rPr kumimoji="0" lang="en-US" sz="2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tài sản</a:t>
            </a:r>
          </a:p>
          <a:p>
            <a:pPr marL="0" marR="0" lvl="0" indent="0" algn="just" defTabSz="914400" rtl="0" eaLnBrk="1" fontAlgn="base" latinLnBrk="0" hangingPunct="1">
              <a:lnSpc>
                <a:spcPct val="100000"/>
              </a:lnSpc>
              <a:spcBef>
                <a:spcPct val="0"/>
              </a:spcBef>
              <a:spcAft>
                <a:spcPct val="0"/>
              </a:spcAft>
              <a:buClrTx/>
              <a:buSzTx/>
              <a:buFont typeface="Arial" pitchFamily="34" charset="0"/>
              <a:buChar char="•"/>
              <a:tabLst>
                <a:tab pos="3411538" algn="l"/>
              </a:tabLst>
            </a:pP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Địa vị chính trị hay </a:t>
            </a:r>
            <a:r>
              <a:rPr kumimoji="0" lang="en-US" sz="2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quyền lực</a:t>
            </a:r>
          </a:p>
          <a:p>
            <a:pPr marL="0" marR="0" lvl="0" indent="0" algn="just" defTabSz="914400" rtl="0" eaLnBrk="1" fontAlgn="base" latinLnBrk="0" hangingPunct="1">
              <a:lnSpc>
                <a:spcPct val="100000"/>
              </a:lnSpc>
              <a:spcBef>
                <a:spcPct val="0"/>
              </a:spcBef>
              <a:spcAft>
                <a:spcPct val="0"/>
              </a:spcAft>
              <a:buClrTx/>
              <a:buSzTx/>
              <a:buFont typeface="Arial" pitchFamily="34" charset="0"/>
              <a:buChar char="•"/>
              <a:tabLst>
                <a:tab pos="3411538" algn="l"/>
              </a:tabLst>
            </a:pP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Địa vị xã hội hay </a:t>
            </a:r>
            <a:r>
              <a:rPr kumimoji="0" lang="en-US" sz="2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uy tín</a:t>
            </a:r>
          </a:p>
        </p:txBody>
      </p:sp>
      <p:sp>
        <p:nvSpPr>
          <p:cNvPr id="3" name="Rectangle 2"/>
          <p:cNvSpPr/>
          <p:nvPr/>
        </p:nvSpPr>
        <p:spPr>
          <a:xfrm>
            <a:off x="609600" y="1752600"/>
            <a:ext cx="3773790" cy="523220"/>
          </a:xfrm>
          <a:prstGeom prst="rect">
            <a:avLst/>
          </a:prstGeom>
        </p:spPr>
        <p:txBody>
          <a:bodyPr wrap="square">
            <a:spAutoFit/>
          </a:bodyPr>
          <a:lstStyle/>
          <a:p>
            <a:pPr lvl="0" algn="just" fontAlgn="base">
              <a:spcBef>
                <a:spcPct val="0"/>
              </a:spcBef>
              <a:spcAft>
                <a:spcPct val="0"/>
              </a:spcAft>
              <a:tabLst>
                <a:tab pos="3411538" algn="l"/>
              </a:tabLst>
            </a:pPr>
            <a:r>
              <a:rPr lang="en-US" sz="2800" b="1" dirty="0" smtClean="0">
                <a:latin typeface="Times New Roman" pitchFamily="18" charset="0"/>
                <a:ea typeface="Calibri" pitchFamily="34" charset="0"/>
                <a:cs typeface="Times New Roman" pitchFamily="18" charset="0"/>
              </a:rPr>
              <a:t>Đó là sự khác nhau về: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71600" y="609600"/>
            <a:ext cx="4800600" cy="523220"/>
          </a:xfrm>
          <a:prstGeom prst="rect">
            <a:avLst/>
          </a:prstGeom>
        </p:spPr>
        <p:txBody>
          <a:bodyPr wrap="square">
            <a:spAutoFit/>
          </a:bodyPr>
          <a:lstStyle/>
          <a:p>
            <a:r>
              <a:rPr lang="en-US" sz="2800" b="1" dirty="0" smtClean="0">
                <a:latin typeface="Times New Roman" pitchFamily="18" charset="0"/>
                <a:ea typeface="Calibri" pitchFamily="34" charset="0"/>
                <a:cs typeface="Times New Roman" pitchFamily="18" charset="0"/>
              </a:rPr>
              <a:t>Đó còn là sự khác nhau về: </a:t>
            </a:r>
            <a:endParaRPr lang="en-US" sz="2800" b="1" dirty="0"/>
          </a:p>
        </p:txBody>
      </p:sp>
      <p:sp>
        <p:nvSpPr>
          <p:cNvPr id="5" name="Rectangle 4"/>
          <p:cNvSpPr/>
          <p:nvPr/>
        </p:nvSpPr>
        <p:spPr>
          <a:xfrm>
            <a:off x="1752600" y="1295400"/>
            <a:ext cx="5813460" cy="523220"/>
          </a:xfrm>
          <a:prstGeom prst="rect">
            <a:avLst/>
          </a:prstGeom>
        </p:spPr>
        <p:txBody>
          <a:bodyPr wrap="square">
            <a:spAutoFit/>
          </a:bodyPr>
          <a:lstStyle/>
          <a:p>
            <a:pPr algn="ctr"/>
            <a:r>
              <a:rPr lang="en-US" sz="2800" dirty="0" smtClean="0">
                <a:latin typeface="Times New Roman" pitchFamily="18" charset="0"/>
                <a:ea typeface="Calibri" pitchFamily="34" charset="0"/>
                <a:cs typeface="Times New Roman" pitchFamily="18" charset="0"/>
              </a:rPr>
              <a:t>Trình độ học vấn, loại nghề nghiệp</a:t>
            </a:r>
            <a:endParaRPr lang="en-US" sz="2800" dirty="0"/>
          </a:p>
        </p:txBody>
      </p:sp>
      <p:pic>
        <p:nvPicPr>
          <p:cNvPr id="36866" name="Picture 2" descr="C:\Users\ADMIN\Pictures\phu nu nong thon.jpg"/>
          <p:cNvPicPr>
            <a:picLocks noChangeAspect="1" noChangeArrowheads="1"/>
          </p:cNvPicPr>
          <p:nvPr/>
        </p:nvPicPr>
        <p:blipFill>
          <a:blip r:embed="rId2"/>
          <a:srcRect/>
          <a:stretch>
            <a:fillRect/>
          </a:stretch>
        </p:blipFill>
        <p:spPr bwMode="auto">
          <a:xfrm>
            <a:off x="5105400" y="4343400"/>
            <a:ext cx="2895600" cy="2047875"/>
          </a:xfrm>
          <a:prstGeom prst="rect">
            <a:avLst/>
          </a:prstGeom>
          <a:noFill/>
        </p:spPr>
      </p:pic>
      <p:pic>
        <p:nvPicPr>
          <p:cNvPr id="36867" name="Picture 3" descr="C:\Users\ADMIN\Pictures\tho mo.jpg"/>
          <p:cNvPicPr>
            <a:picLocks noChangeAspect="1" noChangeArrowheads="1"/>
          </p:cNvPicPr>
          <p:nvPr/>
        </p:nvPicPr>
        <p:blipFill>
          <a:blip r:embed="rId3"/>
          <a:srcRect/>
          <a:stretch>
            <a:fillRect/>
          </a:stretch>
        </p:blipFill>
        <p:spPr bwMode="auto">
          <a:xfrm>
            <a:off x="1371600" y="4343400"/>
            <a:ext cx="3124200" cy="2057400"/>
          </a:xfrm>
          <a:prstGeom prst="rect">
            <a:avLst/>
          </a:prstGeom>
          <a:noFill/>
        </p:spPr>
      </p:pic>
      <p:pic>
        <p:nvPicPr>
          <p:cNvPr id="36868" name="Picture 4" descr="C:\Users\ADMIN\Pictures\nghien cuu.jpg"/>
          <p:cNvPicPr>
            <a:picLocks noChangeAspect="1" noChangeArrowheads="1"/>
          </p:cNvPicPr>
          <p:nvPr/>
        </p:nvPicPr>
        <p:blipFill>
          <a:blip r:embed="rId4"/>
          <a:srcRect/>
          <a:stretch>
            <a:fillRect/>
          </a:stretch>
        </p:blipFill>
        <p:spPr bwMode="auto">
          <a:xfrm>
            <a:off x="1295400" y="1981200"/>
            <a:ext cx="3200400" cy="1971675"/>
          </a:xfrm>
          <a:prstGeom prst="rect">
            <a:avLst/>
          </a:prstGeom>
          <a:noFill/>
        </p:spPr>
      </p:pic>
      <p:pic>
        <p:nvPicPr>
          <p:cNvPr id="36869" name="Picture 5" descr="C:\Users\ADMIN\Pictures\bac si.jpg"/>
          <p:cNvPicPr>
            <a:picLocks noChangeAspect="1" noChangeArrowheads="1"/>
          </p:cNvPicPr>
          <p:nvPr/>
        </p:nvPicPr>
        <p:blipFill>
          <a:blip r:embed="rId5"/>
          <a:srcRect/>
          <a:stretch>
            <a:fillRect/>
          </a:stretch>
        </p:blipFill>
        <p:spPr bwMode="auto">
          <a:xfrm>
            <a:off x="5105400" y="1981200"/>
            <a:ext cx="2819400" cy="1981200"/>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57400" y="685800"/>
            <a:ext cx="5192447" cy="523220"/>
          </a:xfrm>
          <a:prstGeom prst="rect">
            <a:avLst/>
          </a:prstGeom>
        </p:spPr>
        <p:txBody>
          <a:bodyPr wrap="none">
            <a:spAutoFit/>
          </a:bodyPr>
          <a:lstStyle/>
          <a:p>
            <a:pPr algn="ctr"/>
            <a:r>
              <a:rPr lang="en-US" sz="2800" dirty="0" smtClean="0">
                <a:latin typeface="Times New Roman" pitchFamily="18" charset="0"/>
                <a:ea typeface="Calibri" pitchFamily="34" charset="0"/>
                <a:cs typeface="Times New Roman" pitchFamily="18" charset="0"/>
              </a:rPr>
              <a:t>Phong cách sinh hoạt, cách ăn mặc</a:t>
            </a:r>
            <a:endParaRPr lang="en-US" sz="2800" dirty="0"/>
          </a:p>
        </p:txBody>
      </p:sp>
      <p:pic>
        <p:nvPicPr>
          <p:cNvPr id="37890" name="Picture 2" descr="C:\Users\ADMIN\Pictures\giam doc.jpg"/>
          <p:cNvPicPr>
            <a:picLocks noChangeAspect="1" noChangeArrowheads="1"/>
          </p:cNvPicPr>
          <p:nvPr/>
        </p:nvPicPr>
        <p:blipFill>
          <a:blip r:embed="rId2"/>
          <a:srcRect/>
          <a:stretch>
            <a:fillRect/>
          </a:stretch>
        </p:blipFill>
        <p:spPr bwMode="auto">
          <a:xfrm>
            <a:off x="762000" y="1600200"/>
            <a:ext cx="3505200" cy="3657600"/>
          </a:xfrm>
          <a:prstGeom prst="rect">
            <a:avLst/>
          </a:prstGeom>
          <a:noFill/>
        </p:spPr>
      </p:pic>
      <p:pic>
        <p:nvPicPr>
          <p:cNvPr id="37891" name="Picture 3" descr="C:\Users\ADMIN\Pictures\nong dan gheo.jpg"/>
          <p:cNvPicPr>
            <a:picLocks noChangeAspect="1" noChangeArrowheads="1"/>
          </p:cNvPicPr>
          <p:nvPr/>
        </p:nvPicPr>
        <p:blipFill>
          <a:blip r:embed="rId3"/>
          <a:srcRect/>
          <a:stretch>
            <a:fillRect/>
          </a:stretch>
        </p:blipFill>
        <p:spPr bwMode="auto">
          <a:xfrm>
            <a:off x="4724400" y="1600200"/>
            <a:ext cx="3505200" cy="365760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14600" y="533400"/>
            <a:ext cx="3810000" cy="523220"/>
          </a:xfrm>
          <a:prstGeom prst="rect">
            <a:avLst/>
          </a:prstGeom>
        </p:spPr>
        <p:txBody>
          <a:bodyPr wrap="square">
            <a:spAutoFit/>
          </a:bodyPr>
          <a:lstStyle/>
          <a:p>
            <a:r>
              <a:rPr lang="en-US" sz="2800" b="1" dirty="0" smtClean="0">
                <a:latin typeface="Times New Roman" pitchFamily="18" charset="0"/>
                <a:ea typeface="Calibri" pitchFamily="34" charset="0"/>
                <a:cs typeface="Times New Roman" pitchFamily="18" charset="0"/>
              </a:rPr>
              <a:t>Kiểu nhà ở, nơi cư trú</a:t>
            </a:r>
            <a:endParaRPr lang="en-US" sz="2800" b="1" dirty="0"/>
          </a:p>
        </p:txBody>
      </p:sp>
      <p:sp>
        <p:nvSpPr>
          <p:cNvPr id="4" name="Rectangle 3"/>
          <p:cNvSpPr/>
          <p:nvPr/>
        </p:nvSpPr>
        <p:spPr>
          <a:xfrm>
            <a:off x="228600" y="5029200"/>
            <a:ext cx="4267200" cy="646331"/>
          </a:xfrm>
          <a:prstGeom prst="rect">
            <a:avLst/>
          </a:prstGeom>
        </p:spPr>
        <p:txBody>
          <a:bodyPr wrap="square">
            <a:spAutoFit/>
          </a:bodyPr>
          <a:lstStyle/>
          <a:p>
            <a:pPr algn="ctr"/>
            <a:r>
              <a:rPr lang="en-US" dirty="0" smtClean="0">
                <a:latin typeface="Times New Roman" pitchFamily="18" charset="0"/>
                <a:cs typeface="Times New Roman" pitchFamily="18" charset="0"/>
              </a:rPr>
              <a:t>Nhà ổ chuột d</a:t>
            </a:r>
            <a:r>
              <a:rPr lang="vi-VN" dirty="0" smtClean="0">
                <a:latin typeface="Times New Roman" pitchFamily="18" charset="0"/>
                <a:cs typeface="Times New Roman" pitchFamily="18" charset="0"/>
              </a:rPr>
              <a:t>ưới chân cầu Chánh Hưng (quận 8)</a:t>
            </a:r>
            <a:endParaRPr lang="en-US" sz="2800" dirty="0">
              <a:latin typeface="Times New Roman" pitchFamily="18" charset="0"/>
              <a:cs typeface="Times New Roman" pitchFamily="18" charset="0"/>
            </a:endParaRPr>
          </a:p>
        </p:txBody>
      </p:sp>
      <p:pic>
        <p:nvPicPr>
          <p:cNvPr id="38914" name="Picture 2" descr="C:\Users\ADMIN\Pictures\khu_o_chuot_1.jpg"/>
          <p:cNvPicPr>
            <a:picLocks noChangeAspect="1" noChangeArrowheads="1"/>
          </p:cNvPicPr>
          <p:nvPr/>
        </p:nvPicPr>
        <p:blipFill>
          <a:blip r:embed="rId2"/>
          <a:srcRect/>
          <a:stretch>
            <a:fillRect/>
          </a:stretch>
        </p:blipFill>
        <p:spPr bwMode="auto">
          <a:xfrm>
            <a:off x="304800" y="1219200"/>
            <a:ext cx="4178300" cy="3657600"/>
          </a:xfrm>
          <a:prstGeom prst="rect">
            <a:avLst/>
          </a:prstGeom>
          <a:noFill/>
        </p:spPr>
      </p:pic>
      <p:pic>
        <p:nvPicPr>
          <p:cNvPr id="38915" name="Picture 3" descr="C:\Users\ADMIN\Pictures\pitexco.jpg"/>
          <p:cNvPicPr>
            <a:picLocks noChangeAspect="1" noChangeArrowheads="1"/>
          </p:cNvPicPr>
          <p:nvPr/>
        </p:nvPicPr>
        <p:blipFill>
          <a:blip r:embed="rId3"/>
          <a:srcRect/>
          <a:stretch>
            <a:fillRect/>
          </a:stretch>
        </p:blipFill>
        <p:spPr bwMode="auto">
          <a:xfrm>
            <a:off x="4876800" y="1219200"/>
            <a:ext cx="3505200" cy="3657600"/>
          </a:xfrm>
          <a:prstGeom prst="rect">
            <a:avLst/>
          </a:prstGeom>
          <a:noFill/>
        </p:spPr>
      </p:pic>
      <p:sp>
        <p:nvSpPr>
          <p:cNvPr id="7" name="TextBox 6"/>
          <p:cNvSpPr txBox="1"/>
          <p:nvPr/>
        </p:nvSpPr>
        <p:spPr>
          <a:xfrm>
            <a:off x="4800600" y="5181600"/>
            <a:ext cx="3581400" cy="369332"/>
          </a:xfrm>
          <a:prstGeom prst="rect">
            <a:avLst/>
          </a:prstGeom>
          <a:noFill/>
        </p:spPr>
        <p:txBody>
          <a:bodyPr wrap="square" rtlCol="0">
            <a:spAutoFit/>
          </a:bodyPr>
          <a:lstStyle/>
          <a:p>
            <a:pPr algn="ctr"/>
            <a:r>
              <a:rPr lang="en-US" dirty="0" smtClean="0"/>
              <a:t>Tòa tháp Bitexco (Quận 1)</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81201" y="457200"/>
            <a:ext cx="5410200" cy="523220"/>
          </a:xfrm>
          <a:prstGeom prst="rect">
            <a:avLst/>
          </a:prstGeom>
        </p:spPr>
        <p:txBody>
          <a:bodyPr wrap="square">
            <a:spAutoFit/>
          </a:bodyPr>
          <a:lstStyle/>
          <a:p>
            <a:pPr algn="ctr"/>
            <a:r>
              <a:rPr lang="en-US" sz="2800" b="1" dirty="0" smtClean="0">
                <a:latin typeface="Times New Roman" pitchFamily="18" charset="0"/>
                <a:ea typeface="Calibri" pitchFamily="34" charset="0"/>
                <a:cs typeface="Times New Roman" pitchFamily="18" charset="0"/>
              </a:rPr>
              <a:t>Trình độ tiêu dùng</a:t>
            </a:r>
            <a:endParaRPr lang="en-US" sz="2800" b="1" dirty="0"/>
          </a:p>
        </p:txBody>
      </p:sp>
      <p:sp>
        <p:nvSpPr>
          <p:cNvPr id="3" name="Rectangle 2"/>
          <p:cNvSpPr/>
          <p:nvPr/>
        </p:nvSpPr>
        <p:spPr>
          <a:xfrm>
            <a:off x="304800" y="4953000"/>
            <a:ext cx="4582975" cy="369332"/>
          </a:xfrm>
          <a:prstGeom prst="rect">
            <a:avLst/>
          </a:prstGeom>
        </p:spPr>
        <p:txBody>
          <a:bodyPr wrap="square">
            <a:spAutoFit/>
          </a:bodyPr>
          <a:lstStyle/>
          <a:p>
            <a:r>
              <a:rPr lang="vi-VN" dirty="0" smtClean="0"/>
              <a:t>Chợ Quê - Tuân Lộ, Sơn Dương, Tuyên Quang </a:t>
            </a:r>
            <a:endParaRPr lang="en-US" dirty="0"/>
          </a:p>
        </p:txBody>
      </p:sp>
      <p:pic>
        <p:nvPicPr>
          <p:cNvPr id="39938" name="Picture 2" descr="C:\Users\ADMIN\Pictures\cho que.JPG"/>
          <p:cNvPicPr>
            <a:picLocks noChangeAspect="1" noChangeArrowheads="1"/>
          </p:cNvPicPr>
          <p:nvPr/>
        </p:nvPicPr>
        <p:blipFill>
          <a:blip r:embed="rId2"/>
          <a:srcRect/>
          <a:stretch>
            <a:fillRect/>
          </a:stretch>
        </p:blipFill>
        <p:spPr bwMode="auto">
          <a:xfrm>
            <a:off x="533400" y="2057400"/>
            <a:ext cx="4191000" cy="2819400"/>
          </a:xfrm>
          <a:prstGeom prst="rect">
            <a:avLst/>
          </a:prstGeom>
          <a:noFill/>
        </p:spPr>
      </p:pic>
      <p:pic>
        <p:nvPicPr>
          <p:cNvPr id="39939" name="Picture 3" descr="C:\Users\ADMIN\Pictures\sieu thi.jpg"/>
          <p:cNvPicPr>
            <a:picLocks noChangeAspect="1" noChangeArrowheads="1"/>
          </p:cNvPicPr>
          <p:nvPr/>
        </p:nvPicPr>
        <p:blipFill>
          <a:blip r:embed="rId3"/>
          <a:srcRect/>
          <a:stretch>
            <a:fillRect/>
          </a:stretch>
        </p:blipFill>
        <p:spPr bwMode="auto">
          <a:xfrm>
            <a:off x="4953000" y="2057400"/>
            <a:ext cx="3705225" cy="2809875"/>
          </a:xfrm>
          <a:prstGeom prst="rect">
            <a:avLst/>
          </a:prstGeom>
          <a:noFill/>
        </p:spPr>
      </p:pic>
      <p:sp>
        <p:nvSpPr>
          <p:cNvPr id="6" name="TextBox 5"/>
          <p:cNvSpPr txBox="1"/>
          <p:nvPr/>
        </p:nvSpPr>
        <p:spPr>
          <a:xfrm>
            <a:off x="5715000" y="4953000"/>
            <a:ext cx="2286000" cy="369332"/>
          </a:xfrm>
          <a:prstGeom prst="rect">
            <a:avLst/>
          </a:prstGeom>
          <a:noFill/>
        </p:spPr>
        <p:txBody>
          <a:bodyPr wrap="square" rtlCol="0">
            <a:spAutoFit/>
          </a:bodyPr>
          <a:lstStyle/>
          <a:p>
            <a:r>
              <a:rPr lang="en-US" dirty="0" smtClean="0">
                <a:latin typeface="Times New Roman" pitchFamily="18" charset="0"/>
                <a:cs typeface="Times New Roman" pitchFamily="18" charset="0"/>
              </a:rPr>
              <a:t>Mua hàng ở Siêu thị</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1447800"/>
            <a:ext cx="7543800" cy="523220"/>
          </a:xfrm>
          <a:prstGeom prst="rect">
            <a:avLst/>
          </a:prstGeom>
          <a:noFill/>
        </p:spPr>
        <p:txBody>
          <a:bodyPr wrap="square" rtlCol="0">
            <a:spAutoFit/>
          </a:bodyPr>
          <a:lstStyle/>
          <a:p>
            <a:r>
              <a:rPr lang="en-US" sz="2800" b="1" dirty="0" smtClean="0">
                <a:latin typeface="Times New Roman" pitchFamily="18" charset="0"/>
                <a:cs typeface="Times New Roman" pitchFamily="18" charset="0"/>
              </a:rPr>
              <a:t>* Nguyên nhân của phân tầng xã hội</a:t>
            </a:r>
            <a:endParaRPr lang="en-US" sz="2800" b="1" dirty="0">
              <a:latin typeface="Times New Roman" pitchFamily="18" charset="0"/>
              <a:cs typeface="Times New Roman" pitchFamily="18" charset="0"/>
            </a:endParaRPr>
          </a:p>
        </p:txBody>
      </p:sp>
      <p:sp>
        <p:nvSpPr>
          <p:cNvPr id="3" name="Rectangle 2"/>
          <p:cNvSpPr/>
          <p:nvPr/>
        </p:nvSpPr>
        <p:spPr>
          <a:xfrm>
            <a:off x="1295400" y="2667000"/>
            <a:ext cx="6629400" cy="181588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vi-VN" sz="2800" dirty="0" smtClean="0">
                <a:latin typeface="+mj-lt"/>
              </a:rPr>
              <a:t>Trước hết là sự xuất hiện của chế độ tư hữu tư nhân về tư liệu sản xuất từ đó hình thành các giai cấp và xung đột giai cấp đã làm xuất hiện và đẩy mạnh quá trình phân tầng xã hội.</a:t>
            </a:r>
            <a:endParaRPr lang="en-US" sz="2800" dirty="0">
              <a:latin typeface="+mj-lt"/>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00" y="2351544"/>
            <a:ext cx="7239000" cy="2677656"/>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vi-VN" sz="2800" dirty="0" smtClean="0"/>
              <a:t>Quá trình phân công lao động xã hội đưa đến sự phân chia tầng xã hội một cách tự nhiên. Còn bản thân sự phân công lao động xã hội không phải là bất bình đẳng xã hội mà nó là cơ sở tạo nên các dạng hoạt động xã hội không được coi trọng như nhau.</a:t>
            </a:r>
            <a:endParaRPr lang="en-US" sz="2800" dirty="0"/>
          </a:p>
        </p:txBody>
      </p:sp>
      <p:sp>
        <p:nvSpPr>
          <p:cNvPr id="3" name="TextBox 2"/>
          <p:cNvSpPr txBox="1"/>
          <p:nvPr/>
        </p:nvSpPr>
        <p:spPr>
          <a:xfrm>
            <a:off x="609600" y="1447800"/>
            <a:ext cx="7543800" cy="523220"/>
          </a:xfrm>
          <a:prstGeom prst="rect">
            <a:avLst/>
          </a:prstGeom>
          <a:noFill/>
        </p:spPr>
        <p:txBody>
          <a:bodyPr wrap="square" rtlCol="0">
            <a:spAutoFit/>
          </a:bodyPr>
          <a:lstStyle/>
          <a:p>
            <a:r>
              <a:rPr lang="en-US" sz="2800" b="1" dirty="0" smtClean="0">
                <a:latin typeface="Times New Roman" pitchFamily="18" charset="0"/>
                <a:cs typeface="Times New Roman" pitchFamily="18" charset="0"/>
              </a:rPr>
              <a:t>* Nguyên nhân của phân tầng xã hội</a:t>
            </a:r>
            <a:endParaRPr lang="en-US" sz="28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38200" y="609600"/>
            <a:ext cx="7239000" cy="584775"/>
          </a:xfrm>
          <a:prstGeom prst="rect">
            <a:avLst/>
          </a:prstGeom>
          <a:noFill/>
        </p:spPr>
        <p:txBody>
          <a:bodyPr wrap="square" rtlCol="0">
            <a:prstTxWarp prst="textStop">
              <a:avLst/>
            </a:prstTxWarp>
            <a:spAutoFit/>
          </a:bodyPr>
          <a:lstStyle/>
          <a:p>
            <a:pPr algn="ctr"/>
            <a:r>
              <a:rPr lang="en-US" sz="3200" b="1" dirty="0" smtClean="0">
                <a:solidFill>
                  <a:srgbClr val="002060"/>
                </a:solidFill>
                <a:effectLst>
                  <a:glow rad="101600">
                    <a:schemeClr val="accent5">
                      <a:satMod val="175000"/>
                      <a:alpha val="40000"/>
                    </a:schemeClr>
                  </a:glow>
                  <a:reflection blurRad="6350" stA="60000" endA="900" endPos="60000" dist="60007" dir="5400000" sy="-100000" algn="bl" rotWithShape="0"/>
                </a:effectLst>
                <a:latin typeface="Times New Roman" pitchFamily="18" charset="0"/>
                <a:ea typeface="Tahoma" pitchFamily="34" charset="0"/>
                <a:cs typeface="Times New Roman" pitchFamily="18" charset="0"/>
              </a:rPr>
              <a:t>NỘI DUNG CHÍNH</a:t>
            </a:r>
            <a:endParaRPr lang="en-US" sz="3200" b="1" dirty="0">
              <a:solidFill>
                <a:srgbClr val="002060"/>
              </a:solidFill>
              <a:effectLst>
                <a:glow rad="101600">
                  <a:schemeClr val="accent5">
                    <a:satMod val="175000"/>
                    <a:alpha val="40000"/>
                  </a:schemeClr>
                </a:glow>
                <a:reflection blurRad="6350" stA="60000" endA="900" endPos="60000" dist="60007" dir="5400000" sy="-100000" algn="bl" rotWithShape="0"/>
              </a:effectLst>
              <a:latin typeface="Times New Roman" pitchFamily="18" charset="0"/>
              <a:ea typeface="Tahoma" pitchFamily="34" charset="0"/>
              <a:cs typeface="Times New Roman" pitchFamily="18" charset="0"/>
            </a:endParaRPr>
          </a:p>
        </p:txBody>
      </p:sp>
      <p:sp>
        <p:nvSpPr>
          <p:cNvPr id="5" name="TextBox 4"/>
          <p:cNvSpPr txBox="1"/>
          <p:nvPr/>
        </p:nvSpPr>
        <p:spPr>
          <a:xfrm>
            <a:off x="1143000" y="2362200"/>
            <a:ext cx="7239000" cy="1815882"/>
          </a:xfrm>
          <a:prstGeom prst="rect">
            <a:avLst/>
          </a:prstGeom>
          <a:blipFill>
            <a:blip r:embed="rId2"/>
            <a:tile tx="0" ty="0" sx="100000" sy="100000" flip="none" algn="tl"/>
          </a:blip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800" b="1" dirty="0" smtClean="0">
                <a:latin typeface="Times New Roman" pitchFamily="18" charset="0"/>
                <a:cs typeface="Times New Roman" pitchFamily="18" charset="0"/>
              </a:rPr>
              <a:t>I/ Bất bình đẳng</a:t>
            </a:r>
          </a:p>
          <a:p>
            <a:r>
              <a:rPr lang="en-US" sz="2800" b="1" dirty="0" smtClean="0">
                <a:latin typeface="Times New Roman" pitchFamily="18" charset="0"/>
                <a:cs typeface="Times New Roman" pitchFamily="18" charset="0"/>
              </a:rPr>
              <a:t>        1. Khái niệm</a:t>
            </a:r>
          </a:p>
          <a:p>
            <a:r>
              <a:rPr lang="en-US" sz="2800" b="1" dirty="0" smtClean="0">
                <a:latin typeface="Times New Roman" pitchFamily="18" charset="0"/>
                <a:cs typeface="Times New Roman" pitchFamily="18" charset="0"/>
              </a:rPr>
              <a:t>        2. Cơ sở hình thành bất bình đẳng</a:t>
            </a:r>
          </a:p>
          <a:p>
            <a:r>
              <a:rPr lang="en-US" sz="2800" b="1" dirty="0" smtClean="0">
                <a:latin typeface="Times New Roman" pitchFamily="18" charset="0"/>
                <a:cs typeface="Times New Roman" pitchFamily="18" charset="0"/>
              </a:rPr>
              <a:t>        3. Một số quan niệm về bất bình đẳng</a:t>
            </a:r>
            <a:endParaRPr lang="en-US" sz="28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3" name="Content Placeholder 2"/>
          <p:cNvSpPr>
            <a:spLocks noGrp="1"/>
          </p:cNvSpPr>
          <p:nvPr>
            <p:ph idx="1"/>
          </p:nvPr>
        </p:nvSpPr>
        <p:spPr/>
        <p:txBody>
          <a:bodyPr/>
          <a:lstStyle/>
          <a:p>
            <a:endParaRPr lang="vi-VN" dirty="0"/>
          </a:p>
        </p:txBody>
      </p:sp>
      <p:pic>
        <p:nvPicPr>
          <p:cNvPr id="2050" name="Picture 2" descr="C:\Users\thanhepok dl\Downloads\natureblogtopxa2.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27384"/>
            <a:ext cx="9143999"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3"/>
          <p:cNvSpPr/>
          <p:nvPr/>
        </p:nvSpPr>
        <p:spPr>
          <a:xfrm>
            <a:off x="2133600" y="533400"/>
            <a:ext cx="6336704" cy="1323439"/>
          </a:xfrm>
          <a:prstGeom prst="rect">
            <a:avLst/>
          </a:prstGeom>
        </p:spPr>
        <p:txBody>
          <a:bodyPr wrap="square">
            <a:spAutoFit/>
          </a:bodyPr>
          <a:lstStyle/>
          <a:p>
            <a:pPr algn="ctr"/>
            <a:r>
              <a:rPr lang="en-US" sz="4000" b="1" dirty="0" smtClean="0">
                <a:solidFill>
                  <a:schemeClr val="tx1">
                    <a:lumMod val="85000"/>
                    <a:lumOff val="15000"/>
                  </a:schemeClr>
                </a:solidFill>
                <a:latin typeface="Times New Roman" pitchFamily="18" charset="0"/>
                <a:cs typeface="Times New Roman" pitchFamily="18" charset="0"/>
              </a:rPr>
              <a:t>2. Các đặc trưng của phân tầng xã hội</a:t>
            </a:r>
            <a:endParaRPr lang="vi-VN" sz="4000" b="1" dirty="0">
              <a:solidFill>
                <a:schemeClr val="tx1">
                  <a:lumMod val="85000"/>
                  <a:lumOff val="15000"/>
                </a:schemeClr>
              </a:solidFill>
              <a:latin typeface="Times New Roman" pitchFamily="18" charset="0"/>
              <a:cs typeface="Times New Roman" pitchFamily="18" charset="0"/>
            </a:endParaRPr>
          </a:p>
        </p:txBody>
      </p:sp>
      <p:sp>
        <p:nvSpPr>
          <p:cNvPr id="5" name="Rectangle 4"/>
          <p:cNvSpPr/>
          <p:nvPr/>
        </p:nvSpPr>
        <p:spPr>
          <a:xfrm>
            <a:off x="2286000" y="3105835"/>
            <a:ext cx="4572000" cy="461665"/>
          </a:xfrm>
          <a:prstGeom prst="rect">
            <a:avLst/>
          </a:prstGeom>
        </p:spPr>
        <p:txBody>
          <a:bodyPr>
            <a:spAutoFit/>
          </a:bodyPr>
          <a:lstStyle/>
          <a:p>
            <a:pPr algn="ctr"/>
            <a:r>
              <a:rPr lang="en-US" sz="2400" dirty="0" smtClean="0">
                <a:solidFill>
                  <a:schemeClr val="tx1"/>
                </a:solidFill>
                <a:latin typeface="Arial" pitchFamily="34" charset="0"/>
                <a:cs typeface="Arial" pitchFamily="34" charset="0"/>
              </a:rPr>
              <a:t>:</a:t>
            </a:r>
          </a:p>
        </p:txBody>
      </p:sp>
      <p:pic>
        <p:nvPicPr>
          <p:cNvPr id="2051" name="Picture 3" descr="C:\Users\thanhepok dl\Downloads\nguoi-giau-suy-nghi-lon-1373617072_650x0.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286000" y="2362200"/>
            <a:ext cx="5886400" cy="388843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56906697"/>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3" name="Content Placeholder 2"/>
          <p:cNvSpPr>
            <a:spLocks noGrp="1"/>
          </p:cNvSpPr>
          <p:nvPr>
            <p:ph idx="1"/>
          </p:nvPr>
        </p:nvSpPr>
        <p:spPr/>
        <p:txBody>
          <a:bodyPr/>
          <a:lstStyle/>
          <a:p>
            <a:endParaRPr lang="vi-VN" dirty="0"/>
          </a:p>
        </p:txBody>
      </p:sp>
      <p:pic>
        <p:nvPicPr>
          <p:cNvPr id="12290" name="Picture 2" descr="C:\Users\thanhepok dl\Downloads\powerpoint_15072013_7.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3"/>
          <p:cNvSpPr/>
          <p:nvPr/>
        </p:nvSpPr>
        <p:spPr>
          <a:xfrm>
            <a:off x="395536" y="620688"/>
            <a:ext cx="8352928" cy="1077218"/>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r>
              <a:rPr lang="en-US" sz="3200" dirty="0" err="1" smtClean="0">
                <a:latin typeface="Times New Roman" pitchFamily="18" charset="0"/>
                <a:cs typeface="Times New Roman" pitchFamily="18" charset="0"/>
              </a:rPr>
              <a:t>Với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quan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niệm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nói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trên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chúng</a:t>
            </a:r>
            <a:r>
              <a:rPr lang="en-US" sz="3200" dirty="0" smtClean="0">
                <a:latin typeface="Times New Roman" pitchFamily="18" charset="0"/>
                <a:cs typeface="Times New Roman" pitchFamily="18" charset="0"/>
              </a:rPr>
              <a:t> ta </a:t>
            </a:r>
            <a:r>
              <a:rPr lang="en-US" sz="3200" dirty="0" err="1" smtClean="0">
                <a:latin typeface="Times New Roman" pitchFamily="18" charset="0"/>
                <a:cs typeface="Times New Roman" pitchFamily="18" charset="0"/>
              </a:rPr>
              <a:t>có</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thể</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hiểu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phân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tầng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hội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theo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đặc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trưng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sau</a:t>
            </a:r>
            <a:r>
              <a:rPr lang="en-US" sz="3200" dirty="0" smtClean="0">
                <a:latin typeface="Times New Roman" pitchFamily="18" charset="0"/>
                <a:cs typeface="Times New Roman" pitchFamily="18" charset="0"/>
              </a:rPr>
              <a:t>:</a:t>
            </a:r>
            <a:endParaRPr lang="vi-VN" sz="3200" dirty="0">
              <a:latin typeface="Times New Roman" pitchFamily="18" charset="0"/>
              <a:cs typeface="Times New Roman" pitchFamily="18" charset="0"/>
            </a:endParaRPr>
          </a:p>
        </p:txBody>
      </p:sp>
      <p:sp>
        <p:nvSpPr>
          <p:cNvPr id="5" name="Rectangle 4"/>
          <p:cNvSpPr/>
          <p:nvPr/>
        </p:nvSpPr>
        <p:spPr>
          <a:xfrm>
            <a:off x="539552" y="1988840"/>
            <a:ext cx="5708848" cy="4401205"/>
          </a:xfrm>
          <a:prstGeom prst="rect">
            <a:avLst/>
          </a:prstGeom>
        </p:spPr>
        <p:txBody>
          <a:bodyPr wrap="square">
            <a:spAutoFit/>
          </a:bodyPr>
          <a:lstStyle/>
          <a:p>
            <a:pPr algn="just"/>
            <a:r>
              <a:rPr lang="en-US" sz="2800"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Thứ nhất</a:t>
            </a:r>
            <a:r>
              <a:rPr lang="en-US" sz="2800" dirty="0" smtClean="0">
                <a:latin typeface="Times New Roman" pitchFamily="18" charset="0"/>
                <a:cs typeface="Times New Roman" pitchFamily="18" charset="0"/>
              </a:rPr>
              <a:t>: Phân tầng xã hội là sự phân hóa, sự sắp xếp các cá nhân thành những tầng lớp, thang bậc khác nhau trong cơ cấu xã hội ( trong hệ thống phân chia thành những tầng lớp cao và tầng lớp thấp…).</a:t>
            </a:r>
          </a:p>
          <a:p>
            <a:pPr algn="just"/>
            <a:r>
              <a:rPr lang="en-US" sz="2800"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Thứ hai</a:t>
            </a:r>
            <a:r>
              <a:rPr lang="en-US" sz="2800" dirty="0" smtClean="0">
                <a:latin typeface="Times New Roman" pitchFamily="18" charset="0"/>
                <a:cs typeface="Times New Roman" pitchFamily="18" charset="0"/>
              </a:rPr>
              <a:t>: phân tầng xã hội luôn gắn bó với bất bình đẳng xã hội (Social inequality) và sự phân công lao động xã hội.</a:t>
            </a:r>
          </a:p>
        </p:txBody>
      </p:sp>
    </p:spTree>
    <p:extLst>
      <p:ext uri="{BB962C8B-B14F-4D97-AF65-F5344CB8AC3E}">
        <p14:creationId xmlns:p14="http://schemas.microsoft.com/office/powerpoint/2010/main" xmlns="" val="42734364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3" name="Content Placeholder 2"/>
          <p:cNvSpPr>
            <a:spLocks noGrp="1"/>
          </p:cNvSpPr>
          <p:nvPr>
            <p:ph idx="1"/>
          </p:nvPr>
        </p:nvSpPr>
        <p:spPr/>
        <p:txBody>
          <a:bodyPr/>
          <a:lstStyle/>
          <a:p>
            <a:endParaRPr lang="vi-VN" dirty="0"/>
          </a:p>
        </p:txBody>
      </p:sp>
      <p:pic>
        <p:nvPicPr>
          <p:cNvPr id="16386" name="Picture 2" descr="C:\Users\thanhepok dl\Downloads\powerpoint_15072013_7.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3"/>
          <p:cNvSpPr/>
          <p:nvPr/>
        </p:nvSpPr>
        <p:spPr>
          <a:xfrm>
            <a:off x="899592" y="908720"/>
            <a:ext cx="5196408" cy="3539430"/>
          </a:xfrm>
          <a:prstGeom prst="rect">
            <a:avLst/>
          </a:prstGeom>
        </p:spPr>
        <p:txBody>
          <a:bodyPr wrap="square">
            <a:spAutoFit/>
          </a:bodyPr>
          <a:lstStyle/>
          <a:p>
            <a:r>
              <a:rPr lang="en-US" sz="2800" b="1" dirty="0" err="1" smtClean="0">
                <a:latin typeface="Times New Roman" pitchFamily="18" charset="0"/>
                <a:cs typeface="Times New Roman" pitchFamily="18" charset="0"/>
              </a:rPr>
              <a:t>Thứ</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ba</a:t>
            </a:r>
            <a:r>
              <a:rPr lang="en-US" sz="2800" b="1"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tầng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lưu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từ</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sang </a:t>
            </a:r>
            <a:r>
              <a:rPr lang="en-US" sz="2800" dirty="0" err="1" smtClean="0">
                <a:latin typeface="Times New Roman" pitchFamily="18" charset="0"/>
                <a:cs typeface="Times New Roman" pitchFamily="18" charset="0"/>
              </a:rPr>
              <a:t>thế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song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đổi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di </a:t>
            </a:r>
            <a:r>
              <a:rPr lang="en-US" sz="2800" dirty="0" err="1" smtClean="0">
                <a:latin typeface="Times New Roman" pitchFamily="18" charset="0"/>
                <a:cs typeface="Times New Roman" pitchFamily="18" charset="0"/>
              </a:rPr>
              <a:t>chuyển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từ</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tầng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lớp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sang </a:t>
            </a:r>
            <a:r>
              <a:rPr lang="en-US" sz="2800" dirty="0" err="1" smtClean="0">
                <a:latin typeface="Times New Roman" pitchFamily="18" charset="0"/>
                <a:cs typeface="Times New Roman" pitchFamily="18" charset="0"/>
              </a:rPr>
              <a:t>tầng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lớp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từng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tầng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lớp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riêng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biệt</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1571118443"/>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3" name="Content Placeholder 2"/>
          <p:cNvSpPr>
            <a:spLocks noGrp="1"/>
          </p:cNvSpPr>
          <p:nvPr>
            <p:ph idx="1"/>
          </p:nvPr>
        </p:nvSpPr>
        <p:spPr/>
        <p:txBody>
          <a:bodyPr/>
          <a:lstStyle/>
          <a:p>
            <a:endParaRPr lang="vi-VN" dirty="0"/>
          </a:p>
        </p:txBody>
      </p:sp>
      <p:pic>
        <p:nvPicPr>
          <p:cNvPr id="24578" name="Picture 2" descr="C:\Users\thanhepok dl\Downloads\powerpoint_18072013_3.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3"/>
          <p:cNvSpPr/>
          <p:nvPr/>
        </p:nvSpPr>
        <p:spPr>
          <a:xfrm>
            <a:off x="3275856" y="188640"/>
            <a:ext cx="5487144" cy="193899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en-US" sz="4000" b="1" dirty="0" smtClean="0">
                <a:solidFill>
                  <a:srgbClr val="002060"/>
                </a:solidFill>
                <a:latin typeface="Times New Roman" pitchFamily="18" charset="0"/>
                <a:cs typeface="Times New Roman" pitchFamily="18" charset="0"/>
              </a:rPr>
              <a:t>3. Phân biệt  khái niệm phân tầng với một số khái niệm khác</a:t>
            </a:r>
            <a:endParaRPr lang="vi-VN" sz="4000" b="1" dirty="0">
              <a:solidFill>
                <a:srgbClr val="002060"/>
              </a:solidFill>
              <a:latin typeface="Times New Roman" pitchFamily="18" charset="0"/>
              <a:cs typeface="Times New Roman" pitchFamily="18" charset="0"/>
            </a:endParaRPr>
          </a:p>
        </p:txBody>
      </p:sp>
      <p:pic>
        <p:nvPicPr>
          <p:cNvPr id="6" name="Content Placeholder 3" descr="images.jpg"/>
          <p:cNvPicPr>
            <a:picLocks noChangeAspect="1"/>
          </p:cNvPicPr>
          <p:nvPr/>
        </p:nvPicPr>
        <p:blipFill>
          <a:blip r:embed="rId3"/>
          <a:stretch>
            <a:fillRect/>
          </a:stretch>
        </p:blipFill>
        <p:spPr>
          <a:xfrm>
            <a:off x="4644008" y="2492896"/>
            <a:ext cx="3384376" cy="3672408"/>
          </a:xfrm>
          <a:prstGeom prst="rect">
            <a:avLst/>
          </a:prstGeom>
        </p:spPr>
      </p:pic>
    </p:spTree>
    <p:extLst>
      <p:ext uri="{BB962C8B-B14F-4D97-AF65-F5344CB8AC3E}">
        <p14:creationId xmlns:p14="http://schemas.microsoft.com/office/powerpoint/2010/main" xmlns="" val="3023539023"/>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3" name="Content Placeholder 2"/>
          <p:cNvSpPr>
            <a:spLocks noGrp="1"/>
          </p:cNvSpPr>
          <p:nvPr>
            <p:ph idx="1"/>
          </p:nvPr>
        </p:nvSpPr>
        <p:spPr/>
        <p:txBody>
          <a:bodyPr/>
          <a:lstStyle/>
          <a:p>
            <a:endParaRPr lang="vi-VN" dirty="0"/>
          </a:p>
        </p:txBody>
      </p:sp>
      <p:pic>
        <p:nvPicPr>
          <p:cNvPr id="25602" name="Picture 2" descr="C:\Users\thanhepok dl\Downloads\background39.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15240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3"/>
          <p:cNvSpPr/>
          <p:nvPr/>
        </p:nvSpPr>
        <p:spPr>
          <a:xfrm>
            <a:off x="914400" y="381000"/>
            <a:ext cx="7448872" cy="1323439"/>
          </a:xfrm>
          <a:prstGeom prst="rect">
            <a:avLst/>
          </a:prstGeom>
        </p:spPr>
        <p:txBody>
          <a:bodyPr wrap="square">
            <a:spAutoFit/>
          </a:bodyPr>
          <a:lstStyle/>
          <a:p>
            <a:pPr algn="ctr"/>
            <a:r>
              <a:rPr lang="en-US" sz="4000" b="1" dirty="0" smtClean="0">
                <a:solidFill>
                  <a:schemeClr val="tx2">
                    <a:lumMod val="75000"/>
                  </a:schemeClr>
                </a:solidFill>
                <a:latin typeface="Times New Roman" pitchFamily="18" charset="0"/>
                <a:cs typeface="Times New Roman" pitchFamily="18" charset="0"/>
              </a:rPr>
              <a:t>a. Phân biệt phân tầng xã hội với phân chia giai cấp.</a:t>
            </a:r>
            <a:endParaRPr lang="vi-VN" sz="4000" b="1" dirty="0">
              <a:solidFill>
                <a:schemeClr val="tx2">
                  <a:lumMod val="75000"/>
                </a:schemeClr>
              </a:solidFill>
              <a:latin typeface="Times New Roman" pitchFamily="18" charset="0"/>
              <a:cs typeface="Times New Roman" pitchFamily="18" charset="0"/>
            </a:endParaRPr>
          </a:p>
        </p:txBody>
      </p:sp>
      <p:sp>
        <p:nvSpPr>
          <p:cNvPr id="5" name="Rectangle 4"/>
          <p:cNvSpPr/>
          <p:nvPr/>
        </p:nvSpPr>
        <p:spPr>
          <a:xfrm>
            <a:off x="1043608" y="1988840"/>
            <a:ext cx="7416824" cy="830997"/>
          </a:xfrm>
          <a:prstGeom prst="rect">
            <a:avLst/>
          </a:prstGeom>
        </p:spPr>
        <p:txBody>
          <a:bodyPr wrap="square">
            <a:spAutoFit/>
          </a:bodyPr>
          <a:lstStyle/>
          <a:p>
            <a:endParaRPr lang="en-US" sz="2400" b="1" dirty="0" smtClean="0"/>
          </a:p>
          <a:p>
            <a:r>
              <a:rPr lang="en-US" sz="2400" b="1" dirty="0" smtClean="0"/>
              <a:t>  </a:t>
            </a:r>
            <a:endParaRPr lang="en-US" sz="2400" b="1" dirty="0"/>
          </a:p>
        </p:txBody>
      </p:sp>
      <p:sp>
        <p:nvSpPr>
          <p:cNvPr id="6" name="Rectangle 5"/>
          <p:cNvSpPr/>
          <p:nvPr/>
        </p:nvSpPr>
        <p:spPr>
          <a:xfrm>
            <a:off x="1066800" y="2133600"/>
            <a:ext cx="7274768" cy="3970318"/>
          </a:xfrm>
          <a:prstGeom prst="rect">
            <a:avLst/>
          </a:prstGeom>
        </p:spPr>
        <p:txBody>
          <a:bodyPr wrap="square">
            <a:spAutoFit/>
          </a:bodyPr>
          <a:lstStyle/>
          <a:p>
            <a:pPr algn="just"/>
            <a:r>
              <a:rPr lang="en-US" sz="2800" b="1" dirty="0" smtClean="0">
                <a:latin typeface="Times New Roman" pitchFamily="18" charset="0"/>
                <a:cs typeface="Times New Roman" pitchFamily="18" charset="0"/>
              </a:rPr>
              <a:t>Giai cấp: </a:t>
            </a:r>
            <a:r>
              <a:rPr lang="en-US" sz="2800" dirty="0" smtClean="0">
                <a:latin typeface="Times New Roman" pitchFamily="18" charset="0"/>
                <a:cs typeface="Times New Roman" pitchFamily="18" charset="0"/>
              </a:rPr>
              <a:t>tư liệu sản xuất được coi là đặc trưng chủ yếu,hàng đâu để phân chia xã hội ra thành những giai cấp này hay giai cấp khác…theo đó mà các đặc trưng khác cũng được hình thành.</a:t>
            </a:r>
          </a:p>
          <a:p>
            <a:pPr algn="just"/>
            <a:endParaRPr lang="en-US" sz="2800" dirty="0" smtClean="0">
              <a:latin typeface="Times New Roman" pitchFamily="18" charset="0"/>
              <a:cs typeface="Times New Roman" pitchFamily="18" charset="0"/>
            </a:endParaRPr>
          </a:p>
          <a:p>
            <a:pPr algn="just"/>
            <a:r>
              <a:rPr lang="en-US" sz="2800" b="1" dirty="0" err="1" smtClean="0">
                <a:latin typeface="Times New Roman" pitchFamily="18" charset="0"/>
                <a:cs typeface="Times New Roman" pitchFamily="18" charset="0"/>
              </a:rPr>
              <a:t>Xã</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hội</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học</a:t>
            </a:r>
            <a:r>
              <a:rPr lang="en-US" sz="2800" b="1"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xem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xét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mềm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uyển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chuyển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dùng,yếu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207381349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3" name="Content Placeholder 2"/>
          <p:cNvSpPr>
            <a:spLocks noGrp="1"/>
          </p:cNvSpPr>
          <p:nvPr>
            <p:ph idx="1"/>
          </p:nvPr>
        </p:nvSpPr>
        <p:spPr/>
        <p:txBody>
          <a:bodyPr/>
          <a:lstStyle/>
          <a:p>
            <a:endParaRPr lang="vi-VN" dirty="0"/>
          </a:p>
        </p:txBody>
      </p:sp>
      <p:pic>
        <p:nvPicPr>
          <p:cNvPr id="26626" name="Picture 2" descr="C:\Users\thanhepok dl\Downloads\background39.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3"/>
          <p:cNvSpPr/>
          <p:nvPr/>
        </p:nvSpPr>
        <p:spPr>
          <a:xfrm>
            <a:off x="1066800" y="533400"/>
            <a:ext cx="6912768" cy="1323439"/>
          </a:xfrm>
          <a:prstGeom prst="rect">
            <a:avLst/>
          </a:prstGeom>
        </p:spPr>
        <p:txBody>
          <a:bodyPr wrap="square">
            <a:spAutoFit/>
          </a:bodyPr>
          <a:lstStyle/>
          <a:p>
            <a:pPr algn="ctr"/>
            <a:r>
              <a:rPr lang="en-US" sz="4000" b="1" dirty="0" smtClean="0">
                <a:solidFill>
                  <a:schemeClr val="tx2">
                    <a:lumMod val="75000"/>
                  </a:schemeClr>
                </a:solidFill>
                <a:latin typeface="Times New Roman" pitchFamily="18" charset="0"/>
                <a:cs typeface="Times New Roman" pitchFamily="18" charset="0"/>
              </a:rPr>
              <a:t>b. Phân biệt phân tầng xã hội với phân hóa xã hội</a:t>
            </a:r>
          </a:p>
        </p:txBody>
      </p:sp>
      <p:sp>
        <p:nvSpPr>
          <p:cNvPr id="5" name="Rectangle 4"/>
          <p:cNvSpPr/>
          <p:nvPr/>
        </p:nvSpPr>
        <p:spPr>
          <a:xfrm>
            <a:off x="1143000" y="2209800"/>
            <a:ext cx="7467600" cy="3970318"/>
          </a:xfrm>
          <a:prstGeom prst="rect">
            <a:avLst/>
          </a:prstGeom>
        </p:spPr>
        <p:txBody>
          <a:bodyPr wrap="square">
            <a:spAutoFit/>
          </a:bodyPr>
          <a:lstStyle/>
          <a:p>
            <a:pPr indent="463550" algn="just">
              <a:buFont typeface="Arial" pitchFamily="34" charset="0"/>
              <a:buChar char="•"/>
            </a:pPr>
            <a:r>
              <a:rPr lang="en-US" sz="2800"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Phân tầng xã hội </a:t>
            </a:r>
            <a:r>
              <a:rPr lang="en-US" sz="2800" dirty="0" smtClean="0">
                <a:latin typeface="Times New Roman" pitchFamily="18" charset="0"/>
                <a:cs typeface="Times New Roman" pitchFamily="18" charset="0"/>
              </a:rPr>
              <a:t>là sự hiện diện đầy đủ cả mặt “tĩnh” và mặt “động” của sự bất bình đẳng xã hội.</a:t>
            </a:r>
          </a:p>
          <a:p>
            <a:pPr indent="463550" algn="just">
              <a:buFont typeface="Arial" pitchFamily="34" charset="0"/>
              <a:buChar char="•"/>
            </a:pPr>
            <a:endParaRPr lang="en-US" sz="2800" dirty="0" smtClean="0">
              <a:latin typeface="Times New Roman" pitchFamily="18" charset="0"/>
              <a:cs typeface="Times New Roman" pitchFamily="18" charset="0"/>
            </a:endParaRPr>
          </a:p>
          <a:p>
            <a:pPr indent="463550" algn="just">
              <a:buFont typeface="Arial" pitchFamily="34" charset="0"/>
              <a:buChar char="•"/>
            </a:pPr>
            <a:r>
              <a:rPr lang="en-US" sz="2800"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Phân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hóa</a:t>
            </a:r>
            <a:r>
              <a:rPr lang="en-US" sz="2800" b="1"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 </a:t>
            </a:r>
            <a:r>
              <a:rPr lang="en-US" sz="2800" dirty="0" err="1" smtClean="0">
                <a:latin typeface="Times New Roman" pitchFamily="18" charset="0"/>
                <a:cs typeface="Times New Roman" pitchFamily="18" charset="0"/>
              </a:rPr>
              <a:t>tức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từ</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nhất</a:t>
            </a:r>
            <a:r>
              <a:rPr lang="en-US" sz="2800" dirty="0" smtClean="0">
                <a:latin typeface="Times New Roman" pitchFamily="18" charset="0"/>
                <a:cs typeface="Times New Roman" pitchFamily="18" charset="0"/>
              </a:rPr>
              <a:t> ban </a:t>
            </a:r>
            <a:r>
              <a:rPr lang="en-US" sz="2800" dirty="0" err="1" smtClean="0">
                <a:latin typeface="Times New Roman" pitchFamily="18" charset="0"/>
                <a:cs typeface="Times New Roman" pitchFamily="18" charset="0"/>
              </a:rPr>
              <a:t>đầu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chuyển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dần</a:t>
            </a:r>
            <a:r>
              <a:rPr lang="en-US" sz="2800" dirty="0" smtClean="0">
                <a:latin typeface="Times New Roman" pitchFamily="18" charset="0"/>
                <a:cs typeface="Times New Roman" pitchFamily="18" charset="0"/>
              </a:rPr>
              <a:t> sang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hướng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92895757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3" name="Content Placeholder 2"/>
          <p:cNvSpPr>
            <a:spLocks noGrp="1"/>
          </p:cNvSpPr>
          <p:nvPr>
            <p:ph idx="1"/>
          </p:nvPr>
        </p:nvSpPr>
        <p:spPr/>
        <p:txBody>
          <a:bodyPr/>
          <a:lstStyle/>
          <a:p>
            <a:endParaRPr lang="vi-VN" dirty="0"/>
          </a:p>
        </p:txBody>
      </p:sp>
      <p:pic>
        <p:nvPicPr>
          <p:cNvPr id="27650" name="Picture 2" descr="C:\Users\thanhepok dl\Downloads\background39.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3"/>
          <p:cNvSpPr/>
          <p:nvPr/>
        </p:nvSpPr>
        <p:spPr>
          <a:xfrm>
            <a:off x="609600" y="381000"/>
            <a:ext cx="7730008" cy="1323439"/>
          </a:xfrm>
          <a:prstGeom prst="rect">
            <a:avLst/>
          </a:prstGeom>
        </p:spPr>
        <p:txBody>
          <a:bodyPr wrap="square">
            <a:spAutoFit/>
          </a:bodyPr>
          <a:lstStyle/>
          <a:p>
            <a:pPr algn="ctr"/>
            <a:r>
              <a:rPr lang="en-US" sz="4000" b="1" dirty="0" smtClean="0">
                <a:solidFill>
                  <a:schemeClr val="tx2">
                    <a:lumMod val="75000"/>
                  </a:schemeClr>
                </a:solidFill>
                <a:latin typeface="Times New Roman" pitchFamily="18" charset="0"/>
                <a:cs typeface="Times New Roman" pitchFamily="18" charset="0"/>
              </a:rPr>
              <a:t>c. Phân biệt phân tầng xã hội với phân cực xã hội</a:t>
            </a:r>
            <a:endParaRPr lang="vi-VN" sz="4000" b="1" dirty="0">
              <a:solidFill>
                <a:schemeClr val="tx2">
                  <a:lumMod val="75000"/>
                </a:schemeClr>
              </a:solidFill>
              <a:latin typeface="Times New Roman" pitchFamily="18" charset="0"/>
              <a:cs typeface="Times New Roman" pitchFamily="18" charset="0"/>
            </a:endParaRPr>
          </a:p>
        </p:txBody>
      </p:sp>
      <p:sp>
        <p:nvSpPr>
          <p:cNvPr id="5" name="Rectangle 4"/>
          <p:cNvSpPr/>
          <p:nvPr/>
        </p:nvSpPr>
        <p:spPr>
          <a:xfrm>
            <a:off x="914400" y="2132856"/>
            <a:ext cx="7620000" cy="3539430"/>
          </a:xfrm>
          <a:prstGeom prst="rect">
            <a:avLst/>
          </a:prstGeom>
        </p:spPr>
        <p:txBody>
          <a:bodyPr wrap="square">
            <a:spAutoFit/>
          </a:bodyPr>
          <a:lstStyle/>
          <a:p>
            <a:pPr algn="just">
              <a:buFont typeface="Arial" pitchFamily="34" charset="0"/>
              <a:buChar char="•"/>
            </a:pPr>
            <a:r>
              <a:rPr lang="en-US" sz="2800"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Phân tầng </a:t>
            </a:r>
            <a:r>
              <a:rPr lang="en-US" sz="2800" dirty="0" smtClean="0">
                <a:latin typeface="Times New Roman" pitchFamily="18" charset="0"/>
                <a:cs typeface="Times New Roman" pitchFamily="18" charset="0"/>
              </a:rPr>
              <a:t>là trạng thái biểu hiện của bất bình đẳng xã hội, phân cực xã hội được hiểu như kết quả của sự phân hóa xã hội. </a:t>
            </a:r>
          </a:p>
          <a:p>
            <a:pPr algn="just">
              <a:buFont typeface="Arial" pitchFamily="34" charset="0"/>
              <a:buChar char="•"/>
            </a:pPr>
            <a:endParaRPr lang="en-US" sz="2800" dirty="0" smtClean="0">
              <a:latin typeface="Times New Roman" pitchFamily="18" charset="0"/>
              <a:cs typeface="Times New Roman" pitchFamily="18" charset="0"/>
            </a:endParaRPr>
          </a:p>
          <a:p>
            <a:pPr algn="just">
              <a:buFont typeface="Arial" pitchFamily="34" charset="0"/>
              <a:buChar char="•"/>
            </a:pPr>
            <a:r>
              <a:rPr lang="en-US" sz="2800"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Phân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cực</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xã</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hội</a:t>
            </a:r>
            <a:r>
              <a:rPr lang="en-US" sz="2800" b="1"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phẩm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chia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nằm</a:t>
            </a:r>
            <a:r>
              <a:rPr lang="en-US" sz="2800" dirty="0" smtClean="0">
                <a:latin typeface="Times New Roman" pitchFamily="18" charset="0"/>
                <a:cs typeface="Times New Roman" pitchFamily="18" charset="0"/>
              </a:rPr>
              <a:t> ở </a:t>
            </a:r>
            <a:r>
              <a:rPr lang="en-US" sz="2800" dirty="0" err="1" smtClean="0">
                <a:latin typeface="Times New Roman" pitchFamily="18" charset="0"/>
                <a:cs typeface="Times New Roman" pitchFamily="18" charset="0"/>
              </a:rPr>
              <a:t>hai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424492391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3" name="Content Placeholder 2"/>
          <p:cNvSpPr>
            <a:spLocks noGrp="1"/>
          </p:cNvSpPr>
          <p:nvPr>
            <p:ph idx="1"/>
          </p:nvPr>
        </p:nvSpPr>
        <p:spPr/>
        <p:txBody>
          <a:bodyPr/>
          <a:lstStyle/>
          <a:p>
            <a:endParaRPr lang="vi-VN" dirty="0"/>
          </a:p>
        </p:txBody>
      </p:sp>
      <p:pic>
        <p:nvPicPr>
          <p:cNvPr id="28674" name="Picture 2" descr="C:\Users\thanhepok dl\Downloads\df38cd1485ee88bce48cde22fce83fb3.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44923911"/>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457200" y="228600"/>
            <a:ext cx="8229600" cy="1143000"/>
          </a:xfrm>
          <a:ln/>
        </p:spPr>
        <p:style>
          <a:lnRef idx="0">
            <a:schemeClr val="accent5"/>
          </a:lnRef>
          <a:fillRef idx="3">
            <a:schemeClr val="accent5"/>
          </a:fillRef>
          <a:effectRef idx="3">
            <a:schemeClr val="accent5"/>
          </a:effectRef>
          <a:fontRef idx="minor">
            <a:schemeClr val="lt1"/>
          </a:fontRef>
        </p:style>
        <p:txBody>
          <a:bodyPr>
            <a:normAutofit/>
          </a:bodyPr>
          <a:lstStyle/>
          <a:p>
            <a:pPr algn="ctr"/>
            <a:r>
              <a:rPr lang="en-US" b="1" dirty="0" smtClean="0">
                <a:latin typeface="Times New Roman" pitchFamily="18" charset="0"/>
                <a:cs typeface="Times New Roman" pitchFamily="18" charset="0"/>
              </a:rPr>
              <a:t>4. Các tháp phân tầng xã hội</a:t>
            </a:r>
            <a:endParaRPr lang="en-US" b="1" dirty="0">
              <a:latin typeface="Times New Roman" pitchFamily="18" charset="0"/>
              <a:cs typeface="Times New Roman" pitchFamily="18" charset="0"/>
            </a:endParaRPr>
          </a:p>
        </p:txBody>
      </p:sp>
      <p:graphicFrame>
        <p:nvGraphicFramePr>
          <p:cNvPr id="15" name="Content Placeholder 14"/>
          <p:cNvGraphicFramePr>
            <a:graphicFrameLocks noGrp="1"/>
          </p:cNvGraphicFramePr>
          <p:nvPr>
            <p:ph idx="1"/>
            <p:extLst>
              <p:ext uri="{D42A27DB-BD31-4B8C-83A1-F6EECF244321}">
                <p14:modId xmlns="" xmlns:p14="http://schemas.microsoft.com/office/powerpoint/2010/main" val="490850384"/>
              </p:ext>
            </p:extLst>
          </p:nvPr>
        </p:nvGraphicFramePr>
        <p:xfrm>
          <a:off x="838200" y="1600200"/>
          <a:ext cx="749935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532273691"/>
      </p:ext>
    </p:extLst>
  </p:cSld>
  <p:clrMapOvr>
    <a:masterClrMapping/>
  </p:clrMapOvr>
  <mc:AlternateContent xmlns:mc="http://schemas.openxmlformats.org/markup-compatibility/2006">
    <mc:Choice xmlns=""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Graphic spid="15" grpId="0">
        <p:bldAsOne/>
      </p:bldGraphic>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609600"/>
            <a:ext cx="8229600" cy="639762"/>
          </a:xfrm>
        </p:spPr>
        <p:style>
          <a:lnRef idx="0">
            <a:schemeClr val="accent6"/>
          </a:lnRef>
          <a:fillRef idx="3">
            <a:schemeClr val="accent6"/>
          </a:fillRef>
          <a:effectRef idx="3">
            <a:schemeClr val="accent6"/>
          </a:effectRef>
          <a:fontRef idx="minor">
            <a:schemeClr val="lt1"/>
          </a:fontRef>
        </p:style>
        <p:txBody>
          <a:bodyPr anchor="t">
            <a:noAutofit/>
          </a:bodyPr>
          <a:lstStyle/>
          <a:p>
            <a:pPr algn="l"/>
            <a:r>
              <a:rPr lang="en-US" sz="3600" b="1" dirty="0" smtClean="0">
                <a:latin typeface="Times New Roman" pitchFamily="18" charset="0"/>
                <a:cs typeface="Times New Roman" pitchFamily="18" charset="0"/>
              </a:rPr>
              <a:t>4.1 Tháp PTXH hình chóp nón</a:t>
            </a:r>
            <a:r>
              <a:rPr lang="en-US" sz="3600" b="1" dirty="0">
                <a:solidFill>
                  <a:srgbClr val="002060"/>
                </a:solidFill>
                <a:latin typeface="Times New Roman" pitchFamily="18" charset="0"/>
                <a:cs typeface="Times New Roman" pitchFamily="18" charset="0"/>
              </a:rPr>
              <a:t/>
            </a:r>
            <a:br>
              <a:rPr lang="en-US" sz="3600" b="1" dirty="0">
                <a:solidFill>
                  <a:srgbClr val="002060"/>
                </a:solidFill>
                <a:latin typeface="Times New Roman" pitchFamily="18" charset="0"/>
                <a:cs typeface="Times New Roman" pitchFamily="18" charset="0"/>
              </a:rPr>
            </a:br>
            <a:endParaRPr lang="en-US" sz="3600" b="1" dirty="0">
              <a:solidFill>
                <a:srgbClr val="002060"/>
              </a:solidFill>
              <a:latin typeface="Times New Roman" pitchFamily="18" charset="0"/>
              <a:cs typeface="Times New Roman" pitchFamily="18" charset="0"/>
            </a:endParaRPr>
          </a:p>
        </p:txBody>
      </p:sp>
      <p:sp>
        <p:nvSpPr>
          <p:cNvPr id="6" name="Content Placeholder 5"/>
          <p:cNvSpPr>
            <a:spLocks noGrp="1"/>
          </p:cNvSpPr>
          <p:nvPr>
            <p:ph sz="half" idx="1"/>
          </p:nvPr>
        </p:nvSpPr>
        <p:spPr>
          <a:xfrm>
            <a:off x="762000" y="1600200"/>
            <a:ext cx="4876800" cy="4648200"/>
          </a:xfrm>
        </p:spPr>
        <p:txBody>
          <a:bodyPr>
            <a:normAutofit fontScale="85000" lnSpcReduction="20000"/>
          </a:bodyPr>
          <a:lstStyle/>
          <a:p>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Đây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loại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tháp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tầng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phản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ánh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những</a:t>
            </a:r>
            <a:r>
              <a:rPr lang="en-US" dirty="0">
                <a:latin typeface="Times New Roman" pitchFamily="18" charset="0"/>
                <a:cs typeface="Times New Roman" pitchFamily="18" charset="0"/>
              </a:rPr>
              <a:t> XH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đẳng</a:t>
            </a:r>
            <a:r>
              <a:rPr lang="en-US" dirty="0">
                <a:latin typeface="Times New Roman" pitchFamily="18" charset="0"/>
                <a:cs typeface="Times New Roman" pitchFamily="18" charset="0"/>
              </a:rPr>
              <a:t> ở </a:t>
            </a:r>
            <a:r>
              <a:rPr lang="en-US" dirty="0" err="1">
                <a:latin typeface="Times New Roman" pitchFamily="18" charset="0"/>
                <a:cs typeface="Times New Roman" pitchFamily="18" charset="0"/>
              </a:rPr>
              <a:t>mức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cao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Phần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lớn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XH </a:t>
            </a:r>
            <a:r>
              <a:rPr lang="en-US" dirty="0" err="1">
                <a:latin typeface="Times New Roman" pitchFamily="18" charset="0"/>
                <a:cs typeface="Times New Roman" pitchFamily="18" charset="0"/>
              </a:rPr>
              <a:t>nông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nghiệp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hậu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trước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đây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một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số</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nước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phát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triển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nghiệp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hiện</a:t>
            </a:r>
            <a:r>
              <a:rPr lang="en-US" dirty="0">
                <a:latin typeface="Times New Roman" pitchFamily="18" charset="0"/>
                <a:cs typeface="Times New Roman" pitchFamily="18" charset="0"/>
              </a:rPr>
              <a:t> nay </a:t>
            </a:r>
            <a:r>
              <a:rPr lang="en-US" dirty="0" err="1">
                <a:latin typeface="Times New Roman" pitchFamily="18" charset="0"/>
                <a:cs typeface="Times New Roman" pitchFamily="18" charset="0"/>
              </a:rPr>
              <a:t>thuộc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tháp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tầng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loại</a:t>
            </a:r>
            <a:r>
              <a:rPr lang="en-US" dirty="0">
                <a:latin typeface="Times New Roman" pitchFamily="18" charset="0"/>
                <a:cs typeface="Times New Roman" pitchFamily="18" charset="0"/>
              </a:rPr>
              <a:t> nay. </a:t>
            </a:r>
            <a:r>
              <a:rPr lang="en-US" dirty="0" err="1">
                <a:latin typeface="Times New Roman" pitchFamily="18" charset="0"/>
                <a:cs typeface="Times New Roman" pitchFamily="18" charset="0"/>
              </a:rPr>
              <a:t>Nhóm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những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người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giàu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quyền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lưc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chiếm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tỉ</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nhỏ</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còn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hầu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viên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XH </a:t>
            </a:r>
            <a:r>
              <a:rPr lang="en-US" dirty="0" err="1">
                <a:latin typeface="Times New Roman" pitchFamily="18" charset="0"/>
                <a:cs typeface="Times New Roman" pitchFamily="18" charset="0"/>
              </a:rPr>
              <a:t>thuộc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nhóm</a:t>
            </a:r>
            <a:r>
              <a:rPr lang="en-US" dirty="0">
                <a:latin typeface="Times New Roman" pitchFamily="18" charset="0"/>
                <a:cs typeface="Times New Roman" pitchFamily="18" charset="0"/>
              </a:rPr>
              <a:t> XH </a:t>
            </a:r>
            <a:r>
              <a:rPr lang="en-US" dirty="0" err="1">
                <a:latin typeface="Times New Roman" pitchFamily="18" charset="0"/>
                <a:cs typeface="Times New Roman" pitchFamily="18" charset="0"/>
              </a:rPr>
              <a:t>nghèo</a:t>
            </a:r>
            <a:r>
              <a:rPr lang="en-US" dirty="0">
                <a:latin typeface="Times New Roman" pitchFamily="18" charset="0"/>
                <a:cs typeface="Times New Roman" pitchFamily="18" charset="0"/>
              </a:rPr>
              <a:t> ( </a:t>
            </a:r>
            <a:r>
              <a:rPr lang="en-US" dirty="0" err="1">
                <a:latin typeface="Times New Roman" pitchFamily="18" charset="0"/>
                <a:cs typeface="Times New Roman" pitchFamily="18" charset="0"/>
              </a:rPr>
              <a:t>nằm</a:t>
            </a:r>
            <a:r>
              <a:rPr lang="en-US" dirty="0">
                <a:latin typeface="Times New Roman" pitchFamily="18" charset="0"/>
                <a:cs typeface="Times New Roman" pitchFamily="18" charset="0"/>
              </a:rPr>
              <a:t> ở </a:t>
            </a:r>
            <a:r>
              <a:rPr lang="en-US" dirty="0" err="1">
                <a:latin typeface="Times New Roman" pitchFamily="18" charset="0"/>
                <a:cs typeface="Times New Roman" pitchFamily="18" charset="0"/>
              </a:rPr>
              <a:t>đáy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tháp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Đây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loại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tháp</a:t>
            </a:r>
            <a:r>
              <a:rPr lang="en-US" dirty="0">
                <a:latin typeface="Times New Roman" pitchFamily="18" charset="0"/>
                <a:cs typeface="Times New Roman" pitchFamily="18" charset="0"/>
              </a:rPr>
              <a:t> PTXH </a:t>
            </a:r>
            <a:r>
              <a:rPr lang="en-US" dirty="0" err="1">
                <a:latin typeface="Times New Roman" pitchFamily="18" charset="0"/>
                <a:cs typeface="Times New Roman" pitchFamily="18" charset="0"/>
              </a:rPr>
              <a:t>phản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ánh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đẳng</a:t>
            </a:r>
            <a:r>
              <a:rPr lang="en-US" dirty="0">
                <a:latin typeface="Times New Roman" pitchFamily="18" charset="0"/>
                <a:cs typeface="Times New Roman" pitchFamily="18" charset="0"/>
              </a:rPr>
              <a:t> XH ở </a:t>
            </a:r>
            <a:r>
              <a:rPr lang="en-US" dirty="0" err="1">
                <a:latin typeface="Times New Roman" pitchFamily="18" charset="0"/>
                <a:cs typeface="Times New Roman" pitchFamily="18" charset="0"/>
              </a:rPr>
              <a:t>mức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cao</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Tháp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tầng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chóp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nón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hiện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rõ</a:t>
            </a:r>
            <a:r>
              <a:rPr lang="en-US" dirty="0">
                <a:latin typeface="Times New Roman" pitchFamily="18" charset="0"/>
                <a:cs typeface="Times New Roman" pitchFamily="18" charset="0"/>
              </a:rPr>
              <a:t> ở XH </a:t>
            </a:r>
            <a:r>
              <a:rPr lang="en-US" dirty="0" err="1">
                <a:latin typeface="Times New Roman" pitchFamily="18" charset="0"/>
                <a:cs typeface="Times New Roman" pitchFamily="18" charset="0"/>
              </a:rPr>
              <a:t>Mĩ</a:t>
            </a:r>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pic>
        <p:nvPicPr>
          <p:cNvPr id="1026" name="Picture 2"/>
          <p:cNvPicPr>
            <a:picLocks noGrp="1" noChangeAspect="1" noChangeArrowheads="1"/>
          </p:cNvPicPr>
          <p:nvPr>
            <p:ph sz="half" idx="2"/>
          </p:nvPr>
        </p:nvPicPr>
        <p:blipFill>
          <a:blip r:embed="rId2">
            <a:extLst>
              <a:ext uri="{28A0092B-C50C-407E-A947-70E740481C1C}">
                <a14:useLocalDpi xmlns="" xmlns:a14="http://schemas.microsoft.com/office/drawing/2010/main" val="0"/>
              </a:ext>
            </a:extLst>
          </a:blip>
          <a:stretch>
            <a:fillRect/>
          </a:stretch>
        </p:blipFill>
        <p:spPr bwMode="auto">
          <a:xfrm>
            <a:off x="5791200" y="1371600"/>
            <a:ext cx="3047999" cy="4724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404233037"/>
      </p:ext>
    </p:extLst>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 calcmode="lin" valueType="num">
                                      <p:cBhvr>
                                        <p:cTn id="14"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6">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38200" y="304800"/>
            <a:ext cx="7239000" cy="584775"/>
          </a:xfrm>
          <a:prstGeom prst="rect">
            <a:avLst/>
          </a:prstGeom>
          <a:noFill/>
        </p:spPr>
        <p:txBody>
          <a:bodyPr wrap="square" rtlCol="0">
            <a:prstTxWarp prst="textStop">
              <a:avLst/>
            </a:prstTxWarp>
            <a:spAutoFit/>
          </a:bodyPr>
          <a:lstStyle/>
          <a:p>
            <a:pPr algn="ctr"/>
            <a:r>
              <a:rPr lang="en-US" sz="3200" b="1" dirty="0" smtClean="0">
                <a:solidFill>
                  <a:srgbClr val="002060"/>
                </a:solidFill>
                <a:effectLst>
                  <a:glow rad="101600">
                    <a:schemeClr val="accent5">
                      <a:satMod val="175000"/>
                      <a:alpha val="40000"/>
                    </a:schemeClr>
                  </a:glow>
                  <a:reflection blurRad="6350" stA="60000" endA="900" endPos="60000" dist="60007" dir="5400000" sy="-100000" algn="bl" rotWithShape="0"/>
                </a:effectLst>
                <a:latin typeface="Times New Roman" pitchFamily="18" charset="0"/>
                <a:ea typeface="Tahoma" pitchFamily="34" charset="0"/>
                <a:cs typeface="Times New Roman" pitchFamily="18" charset="0"/>
              </a:rPr>
              <a:t>NỘI DUNG CHÍNH</a:t>
            </a:r>
            <a:endParaRPr lang="en-US" sz="3200" b="1" dirty="0">
              <a:solidFill>
                <a:srgbClr val="002060"/>
              </a:solidFill>
              <a:effectLst>
                <a:glow rad="101600">
                  <a:schemeClr val="accent5">
                    <a:satMod val="175000"/>
                    <a:alpha val="40000"/>
                  </a:schemeClr>
                </a:glow>
                <a:reflection blurRad="6350" stA="60000" endA="900" endPos="60000" dist="60007" dir="5400000" sy="-100000" algn="bl" rotWithShape="0"/>
              </a:effectLst>
              <a:latin typeface="Times New Roman" pitchFamily="18" charset="0"/>
              <a:ea typeface="Tahoma" pitchFamily="34" charset="0"/>
              <a:cs typeface="Times New Roman" pitchFamily="18" charset="0"/>
            </a:endParaRPr>
          </a:p>
        </p:txBody>
      </p:sp>
      <p:sp>
        <p:nvSpPr>
          <p:cNvPr id="5" name="TextBox 4"/>
          <p:cNvSpPr txBox="1"/>
          <p:nvPr/>
        </p:nvSpPr>
        <p:spPr>
          <a:xfrm>
            <a:off x="609600" y="1371600"/>
            <a:ext cx="8153400" cy="4893647"/>
          </a:xfrm>
          <a:prstGeom prst="rect">
            <a:avLst/>
          </a:prstGeom>
          <a:blipFill>
            <a:blip r:embed="rId2"/>
            <a:tile tx="0" ty="0" sx="100000" sy="100000" flip="none" algn="tl"/>
          </a:blip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400" b="1" dirty="0" smtClean="0">
                <a:latin typeface="Times New Roman" pitchFamily="18" charset="0"/>
                <a:cs typeface="Times New Roman" pitchFamily="18" charset="0"/>
              </a:rPr>
              <a:t>II/  Phân tầng xã hội</a:t>
            </a:r>
          </a:p>
          <a:p>
            <a:r>
              <a:rPr lang="en-US" sz="2400"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1. Khái niệm tầng xã hội</a:t>
            </a:r>
          </a:p>
          <a:p>
            <a:r>
              <a:rPr lang="en-US" sz="2400" b="1" dirty="0" smtClean="0">
                <a:latin typeface="Times New Roman" pitchFamily="18" charset="0"/>
                <a:cs typeface="Times New Roman" pitchFamily="18" charset="0"/>
              </a:rPr>
              <a:t>        2. Phân tầng xã hội</a:t>
            </a:r>
          </a:p>
          <a:p>
            <a:r>
              <a:rPr lang="en-US" sz="2400" dirty="0" smtClean="0">
                <a:latin typeface="Times New Roman" pitchFamily="18" charset="0"/>
                <a:cs typeface="Times New Roman" pitchFamily="18" charset="0"/>
              </a:rPr>
              <a:t>            a. Khái niệm và nguyên nhân của phân tầng xã hội</a:t>
            </a:r>
          </a:p>
          <a:p>
            <a:pPr algn="just"/>
            <a:r>
              <a:rPr lang="en-US" sz="2400" dirty="0" smtClean="0">
                <a:latin typeface="Times New Roman" pitchFamily="18" charset="0"/>
                <a:cs typeface="Times New Roman" pitchFamily="18" charset="0"/>
              </a:rPr>
              <a:t>            b. Đặc trưng</a:t>
            </a:r>
          </a:p>
          <a:p>
            <a:r>
              <a:rPr lang="en-US" sz="2400" dirty="0" smtClean="0">
                <a:latin typeface="Times New Roman" pitchFamily="18" charset="0"/>
                <a:cs typeface="Times New Roman" pitchFamily="18" charset="0"/>
              </a:rPr>
              <a:t>            c. Phân biệt phân tầng xã hội với một số khái niệm</a:t>
            </a:r>
          </a:p>
          <a:p>
            <a:r>
              <a:rPr lang="en-US" sz="2400" dirty="0" smtClean="0">
                <a:latin typeface="Times New Roman" pitchFamily="18" charset="0"/>
                <a:cs typeface="Times New Roman" pitchFamily="18" charset="0"/>
              </a:rPr>
              <a:t>	d. Các tháp phân tầng</a:t>
            </a:r>
          </a:p>
          <a:p>
            <a:r>
              <a:rPr lang="en-US" sz="2400" dirty="0" smtClean="0">
                <a:latin typeface="Times New Roman" pitchFamily="18" charset="0"/>
                <a:cs typeface="Times New Roman" pitchFamily="18" charset="0"/>
              </a:rPr>
              <a:t>            e. Các hệ thống phân tầng xã hội trong lịch sử</a:t>
            </a:r>
          </a:p>
          <a:p>
            <a:r>
              <a:rPr lang="en-US" sz="2400" dirty="0" smtClean="0">
                <a:latin typeface="Times New Roman" pitchFamily="18" charset="0"/>
                <a:cs typeface="Times New Roman" pitchFamily="18" charset="0"/>
              </a:rPr>
              <a:t>            f. Các phương pháp nhận diện và phân tích hệ thống phân         	tầng xã hội</a:t>
            </a:r>
          </a:p>
          <a:p>
            <a:r>
              <a:rPr lang="en-US" sz="2400" dirty="0" smtClean="0">
                <a:latin typeface="Times New Roman" pitchFamily="18" charset="0"/>
                <a:cs typeface="Times New Roman" pitchFamily="18" charset="0"/>
              </a:rPr>
              <a:t>            g. Một số cách kiến giải về phân tầng xã hội</a:t>
            </a:r>
          </a:p>
          <a:p>
            <a:r>
              <a:rPr lang="en-US" sz="2400" dirty="0" smtClean="0">
                <a:latin typeface="Times New Roman" pitchFamily="18" charset="0"/>
                <a:cs typeface="Times New Roman" pitchFamily="18" charset="0"/>
              </a:rPr>
              <a:t>            h. Bản chất của sự phân tầng xã hội</a:t>
            </a:r>
          </a:p>
          <a:p>
            <a:r>
              <a:rPr lang="en-US" sz="2400" dirty="0" smtClean="0">
                <a:latin typeface="Times New Roman" pitchFamily="18" charset="0"/>
                <a:cs typeface="Times New Roman" pitchFamily="18" charset="0"/>
              </a:rPr>
              <a:t>            i. Phân tầng xã hội ở Việt Nam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82000" cy="609600"/>
          </a:xfrm>
        </p:spPr>
        <p:style>
          <a:lnRef idx="1">
            <a:schemeClr val="accent6"/>
          </a:lnRef>
          <a:fillRef idx="3">
            <a:schemeClr val="accent6"/>
          </a:fillRef>
          <a:effectRef idx="2">
            <a:schemeClr val="accent6"/>
          </a:effectRef>
          <a:fontRef idx="minor">
            <a:schemeClr val="lt1"/>
          </a:fontRef>
        </p:style>
        <p:txBody>
          <a:bodyPr>
            <a:noAutofit/>
          </a:bodyPr>
          <a:lstStyle/>
          <a:p>
            <a:pPr algn="ctr"/>
            <a:r>
              <a:rPr lang="en-US" sz="2600" b="1" cap="all" dirty="0" smtClean="0">
                <a:solidFill>
                  <a:schemeClr val="bg1"/>
                </a:solidFill>
                <a:latin typeface="Times New Roman" pitchFamily="18" charset="0"/>
                <a:cs typeface="Times New Roman" pitchFamily="18" charset="0"/>
              </a:rPr>
              <a:t>4.2 </a:t>
            </a:r>
            <a:r>
              <a:rPr lang="en-US" sz="2600" b="1" cap="all" dirty="0">
                <a:solidFill>
                  <a:schemeClr val="bg1"/>
                </a:solidFill>
                <a:latin typeface="Times New Roman" pitchFamily="18" charset="0"/>
                <a:cs typeface="Times New Roman" pitchFamily="18" charset="0"/>
              </a:rPr>
              <a:t>Tháp PTXH hình “ thoi” ( hình quả trám)</a:t>
            </a:r>
            <a:endParaRPr lang="en-US" sz="2600" dirty="0">
              <a:solidFill>
                <a:schemeClr val="bg1"/>
              </a:solidFill>
              <a:latin typeface="Times New Roman" pitchFamily="18" charset="0"/>
              <a:cs typeface="Times New Roman" pitchFamily="18" charset="0"/>
            </a:endParaRPr>
          </a:p>
        </p:txBody>
      </p:sp>
      <p:sp>
        <p:nvSpPr>
          <p:cNvPr id="3" name="Content Placeholder 2"/>
          <p:cNvSpPr>
            <a:spLocks noGrp="1"/>
          </p:cNvSpPr>
          <p:nvPr>
            <p:ph sz="half" idx="1"/>
          </p:nvPr>
        </p:nvSpPr>
        <p:spPr>
          <a:xfrm>
            <a:off x="838200" y="1905000"/>
            <a:ext cx="4343400" cy="4114800"/>
          </a:xfrm>
        </p:spPr>
        <p:txBody>
          <a:bodyPr>
            <a:noAutofit/>
          </a:bodyPr>
          <a:lstStyle/>
          <a:p>
            <a:pPr algn="just"/>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tháp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tầng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loại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này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nhóm</a:t>
            </a:r>
            <a:r>
              <a:rPr lang="en-US" dirty="0">
                <a:latin typeface="Times New Roman" pitchFamily="18" charset="0"/>
                <a:cs typeface="Times New Roman" pitchFamily="18" charset="0"/>
              </a:rPr>
              <a:t> XH </a:t>
            </a:r>
            <a:r>
              <a:rPr lang="en-US" dirty="0" err="1">
                <a:latin typeface="Times New Roman" pitchFamily="18" charset="0"/>
                <a:cs typeface="Times New Roman" pitchFamily="18" charset="0"/>
              </a:rPr>
              <a:t>giàu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nghèo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chiếm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tỉ</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nhỏ</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nằm</a:t>
            </a:r>
            <a:r>
              <a:rPr lang="en-US" dirty="0">
                <a:latin typeface="Times New Roman" pitchFamily="18" charset="0"/>
                <a:cs typeface="Times New Roman" pitchFamily="18" charset="0"/>
              </a:rPr>
              <a:t> ở </a:t>
            </a:r>
            <a:r>
              <a:rPr lang="en-US" dirty="0" err="1">
                <a:latin typeface="Times New Roman" pitchFamily="18" charset="0"/>
                <a:cs typeface="Times New Roman" pitchFamily="18" charset="0"/>
              </a:rPr>
              <a:t>hai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đầu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trám</a:t>
            </a:r>
            <a:r>
              <a:rPr lang="en-US" dirty="0">
                <a:latin typeface="Times New Roman" pitchFamily="18" charset="0"/>
                <a:cs typeface="Times New Roman" pitchFamily="18" charset="0"/>
              </a:rPr>
              <a:t>. Nhóm XH trung lưu chiếm đa số nằm ở giữa (Nhật Bản thuộc loại PTXH kiểu này</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pic>
        <p:nvPicPr>
          <p:cNvPr id="5" name="Content Placeholder 4"/>
          <p:cNvPicPr>
            <a:picLocks noGrp="1"/>
          </p:cNvPicPr>
          <p:nvPr>
            <p:ph sz="half" idx="2"/>
          </p:nvPr>
        </p:nvPicPr>
        <p:blipFill>
          <a:blip r:embed="rId2">
            <a:duotone>
              <a:prstClr val="black"/>
              <a:srgbClr val="C0504D">
                <a:tint val="45000"/>
                <a:satMod val="400000"/>
              </a:srgbClr>
            </a:duotone>
            <a:extLst>
              <a:ext uri="{28A0092B-C50C-407E-A947-70E740481C1C}">
                <a14:useLocalDpi xmlns="" xmlns:a14="http://schemas.microsoft.com/office/drawing/2010/main" val="0"/>
              </a:ext>
            </a:extLst>
          </a:blip>
          <a:stretch>
            <a:fillRect/>
          </a:stretch>
        </p:blipFill>
        <p:spPr bwMode="auto">
          <a:xfrm>
            <a:off x="5867400" y="1905000"/>
            <a:ext cx="2819399" cy="4343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 xmlns:p14="http://schemas.microsoft.com/office/powerpoint/2010/main" val="130249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85800" y="762000"/>
            <a:ext cx="4572000" cy="5262979"/>
          </a:xfrm>
          <a:prstGeom prst="rect">
            <a:avLst/>
          </a:prstGeom>
        </p:spPr>
        <p:txBody>
          <a:bodyPr>
            <a:spAutoFit/>
          </a:bodyPr>
          <a:lstStyle/>
          <a:p>
            <a:pPr>
              <a:buFontTx/>
              <a:buChar char="-"/>
            </a:pPr>
            <a:r>
              <a:rPr lang="en-US" sz="2800" dirty="0" smtClean="0">
                <a:latin typeface="Times New Roman" pitchFamily="18" charset="0"/>
                <a:cs typeface="Times New Roman" pitchFamily="18" charset="0"/>
              </a:rPr>
              <a:t>Loại tháp phân tầng XH này có tiến bộ hơn so với tháp PTXH hình “chóp ”. Tuy nhiên mức độ bất bình đẳng XH giữa tầng lớp giàu nhất và nghèo nhất vẫn quá cao thể hiện ở khảng cách của 2 nhóm XH này quá xa nhau.</a:t>
            </a:r>
          </a:p>
          <a:p>
            <a:pPr>
              <a:buFontTx/>
              <a:buChar char="-"/>
            </a:pPr>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-Tháp hình thoi thể hiện rõ ở xã hội Nhật Bản</a:t>
            </a:r>
          </a:p>
          <a:p>
            <a:endParaRPr lang="en-US" sz="2800" dirty="0">
              <a:latin typeface="Times New Roman" pitchFamily="18" charset="0"/>
              <a:cs typeface="Times New Roman" pitchFamily="18" charset="0"/>
            </a:endParaRPr>
          </a:p>
        </p:txBody>
      </p:sp>
      <p:pic>
        <p:nvPicPr>
          <p:cNvPr id="6" name="Content Placeholder 4"/>
          <p:cNvPicPr>
            <a:picLocks noGrp="1"/>
          </p:cNvPicPr>
          <p:nvPr>
            <p:ph sz="half" idx="2"/>
          </p:nvPr>
        </p:nvPicPr>
        <p:blipFill>
          <a:blip r:embed="rId2">
            <a:duotone>
              <a:prstClr val="black"/>
              <a:srgbClr val="C0504D">
                <a:tint val="45000"/>
                <a:satMod val="400000"/>
              </a:srgbClr>
            </a:duotone>
            <a:extLst>
              <a:ext uri="{28A0092B-C50C-407E-A947-70E740481C1C}">
                <a14:useLocalDpi xmlns="" xmlns:a14="http://schemas.microsoft.com/office/drawing/2010/main" val="0"/>
              </a:ext>
            </a:extLst>
          </a:blip>
          <a:stretch>
            <a:fillRect/>
          </a:stretch>
        </p:blipFill>
        <p:spPr bwMode="auto">
          <a:xfrm>
            <a:off x="6019800" y="1066800"/>
            <a:ext cx="2819399" cy="4343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7574280" cy="731520"/>
          </a:xfrm>
        </p:spPr>
        <p:style>
          <a:lnRef idx="2">
            <a:schemeClr val="accent3">
              <a:shade val="50000"/>
            </a:schemeClr>
          </a:lnRef>
          <a:fillRef idx="1">
            <a:schemeClr val="accent3"/>
          </a:fillRef>
          <a:effectRef idx="0">
            <a:schemeClr val="accent3"/>
          </a:effectRef>
          <a:fontRef idx="minor">
            <a:schemeClr val="lt1"/>
          </a:fontRef>
        </p:style>
        <p:txBody>
          <a:bodyPr>
            <a:normAutofit/>
          </a:bodyPr>
          <a:lstStyle/>
          <a:p>
            <a:r>
              <a:rPr lang="en-US" sz="3600" b="1" dirty="0" smtClean="0">
                <a:latin typeface="Times New Roman" pitchFamily="18" charset="0"/>
                <a:cs typeface="Times New Roman" pitchFamily="18" charset="0"/>
              </a:rPr>
              <a:t>4.3 </a:t>
            </a:r>
            <a:r>
              <a:rPr lang="en-US" sz="3600" b="1" dirty="0">
                <a:latin typeface="Times New Roman" pitchFamily="18" charset="0"/>
                <a:cs typeface="Times New Roman" pitchFamily="18" charset="0"/>
              </a:rPr>
              <a:t>Tháp PTXH hình “quả trứng”</a:t>
            </a:r>
          </a:p>
        </p:txBody>
      </p:sp>
      <p:sp>
        <p:nvSpPr>
          <p:cNvPr id="4" name="Content Placeholder 3"/>
          <p:cNvSpPr>
            <a:spLocks noGrp="1"/>
          </p:cNvSpPr>
          <p:nvPr>
            <p:ph sz="half" idx="2"/>
          </p:nvPr>
        </p:nvSpPr>
        <p:spPr>
          <a:xfrm>
            <a:off x="3429000" y="1447800"/>
            <a:ext cx="5352288" cy="5029200"/>
          </a:xfrm>
        </p:spPr>
        <p:txBody>
          <a:bodyPr>
            <a:normAutofit fontScale="92500" lnSpcReduction="10000"/>
          </a:bodyPr>
          <a:lstStyle/>
          <a:p>
            <a:r>
              <a:rPr lang="en-US" b="1" dirty="0">
                <a:latin typeface="Times New Roman" pitchFamily="18" charset="0"/>
                <a:cs typeface="Times New Roman" pitchFamily="18" charset="0"/>
              </a:rPr>
              <a:t>-</a:t>
            </a:r>
            <a:r>
              <a:rPr lang="en-US" dirty="0">
                <a:latin typeface="Times New Roman" pitchFamily="18" charset="0"/>
                <a:cs typeface="Times New Roman" pitchFamily="18" charset="0"/>
              </a:rPr>
              <a:t> </a:t>
            </a:r>
            <a:r>
              <a:rPr lang="vi-VN" dirty="0">
                <a:latin typeface="Times New Roman" pitchFamily="18" charset="0"/>
                <a:cs typeface="Times New Roman" pitchFamily="18" charset="0"/>
              </a:rPr>
              <a:t>Trong những XH có tháp PTXH kiểu này, tầng lớp trung lưu chiếm đa số (nằm ở phần giữa hình quả trứng), bất bình đẳng XH vẫn ở mức cao. Trong XH vẫn còn những người quá nghèo hoặc không còn tình trạng một ít người nắm tuyệt đại bộ phận tài sản của XH. Các nước Bắc Âu như: Đan Mạch, Thụy Điển, Na Uy, Phần Lan… thuộc nhóm XH có tháp phân tầng XH kiểu này.</a:t>
            </a:r>
          </a:p>
          <a:p>
            <a:r>
              <a:rPr lang="vi-VN" dirty="0">
                <a:latin typeface="Times New Roman" pitchFamily="18" charset="0"/>
                <a:cs typeface="Times New Roman" pitchFamily="18" charset="0"/>
              </a:rPr>
              <a:t>- Thể hiện rõ ở XH Nauy và Bắc Âu</a:t>
            </a:r>
          </a:p>
          <a:p>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pic>
        <p:nvPicPr>
          <p:cNvPr id="5" name="Picture 2"/>
          <p:cNvPicPr>
            <a:picLocks noGrp="1" noChangeAspect="1" noChangeArrowheads="1"/>
          </p:cNvPicPr>
          <p:nvPr>
            <p:ph sz="half" idx="1"/>
          </p:nvPr>
        </p:nvPicPr>
        <p:blipFill>
          <a:blip r:embed="rId2">
            <a:extLst>
              <a:ext uri="{28A0092B-C50C-407E-A947-70E740481C1C}">
                <a14:useLocalDpi xmlns="" xmlns:a14="http://schemas.microsoft.com/office/drawing/2010/main" val="0"/>
              </a:ext>
            </a:extLst>
          </a:blip>
          <a:stretch>
            <a:fillRect/>
          </a:stretch>
        </p:blipFill>
        <p:spPr bwMode="auto">
          <a:xfrm>
            <a:off x="381000" y="1905000"/>
            <a:ext cx="2895600" cy="3886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391642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228600"/>
            <a:ext cx="8077200" cy="1143000"/>
          </a:xfrm>
        </p:spPr>
        <p:style>
          <a:lnRef idx="0">
            <a:schemeClr val="accent5"/>
          </a:lnRef>
          <a:fillRef idx="3">
            <a:schemeClr val="accent5"/>
          </a:fillRef>
          <a:effectRef idx="3">
            <a:schemeClr val="accent5"/>
          </a:effectRef>
          <a:fontRef idx="minor">
            <a:schemeClr val="lt1"/>
          </a:fontRef>
        </p:style>
        <p:txBody>
          <a:bodyPr>
            <a:noAutofit/>
          </a:bodyPr>
          <a:lstStyle/>
          <a:p>
            <a:pPr algn="ctr"/>
            <a:r>
              <a:rPr lang="en-US" sz="3000" b="1" cap="all" dirty="0" smtClean="0">
                <a:solidFill>
                  <a:schemeClr val="bg1"/>
                </a:solidFill>
                <a:latin typeface="Times New Roman" pitchFamily="18" charset="0"/>
                <a:cs typeface="Times New Roman" pitchFamily="18" charset="0"/>
              </a:rPr>
              <a:t>4</a:t>
            </a:r>
            <a:r>
              <a:rPr lang="vi-VN" sz="3000" b="1" cap="all" dirty="0" smtClean="0">
                <a:solidFill>
                  <a:schemeClr val="bg1"/>
                </a:solidFill>
                <a:latin typeface="Times New Roman" pitchFamily="18" charset="0"/>
                <a:cs typeface="Times New Roman" pitchFamily="18" charset="0"/>
              </a:rPr>
              <a:t>.4 </a:t>
            </a:r>
            <a:r>
              <a:rPr lang="vi-VN" sz="3000" b="1" cap="all" dirty="0">
                <a:solidFill>
                  <a:schemeClr val="bg1"/>
                </a:solidFill>
                <a:latin typeface="Times New Roman" pitchFamily="18" charset="0"/>
                <a:cs typeface="Times New Roman" pitchFamily="18" charset="0"/>
              </a:rPr>
              <a:t>Tháp PTXH hình “giọt </a:t>
            </a:r>
            <a:r>
              <a:rPr lang="vi-VN" sz="3000" b="1" cap="all" dirty="0" smtClean="0">
                <a:solidFill>
                  <a:schemeClr val="bg1"/>
                </a:solidFill>
                <a:latin typeface="Times New Roman" pitchFamily="18" charset="0"/>
                <a:cs typeface="Times New Roman" pitchFamily="18" charset="0"/>
              </a:rPr>
              <a:t>nước”</a:t>
            </a:r>
            <a:endParaRPr lang="en-US" sz="3000" b="1" dirty="0">
              <a:solidFill>
                <a:schemeClr val="bg1"/>
              </a:solidFill>
              <a:latin typeface="Times New Roman" pitchFamily="18" charset="0"/>
              <a:cs typeface="Times New Roman" pitchFamily="18" charset="0"/>
            </a:endParaRPr>
          </a:p>
        </p:txBody>
      </p:sp>
      <p:sp>
        <p:nvSpPr>
          <p:cNvPr id="6" name="Content Placeholder 5"/>
          <p:cNvSpPr>
            <a:spLocks noGrp="1"/>
          </p:cNvSpPr>
          <p:nvPr>
            <p:ph sz="half" idx="1"/>
          </p:nvPr>
        </p:nvSpPr>
        <p:spPr>
          <a:xfrm>
            <a:off x="762000" y="1524000"/>
            <a:ext cx="4800600" cy="5105400"/>
          </a:xfrm>
        </p:spPr>
        <p:style>
          <a:lnRef idx="1">
            <a:schemeClr val="accent6"/>
          </a:lnRef>
          <a:fillRef idx="1001">
            <a:schemeClr val="lt1"/>
          </a:fillRef>
          <a:effectRef idx="1">
            <a:schemeClr val="accent6"/>
          </a:effectRef>
          <a:fontRef idx="minor">
            <a:schemeClr val="dk1"/>
          </a:fontRef>
        </p:style>
        <p:txBody>
          <a:bodyPr>
            <a:normAutofit/>
          </a:bodyPr>
          <a:lstStyle/>
          <a:p>
            <a:pPr algn="just"/>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Đây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loại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tháp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tầng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một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số</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nước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phát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triển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thế</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giới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như</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nước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Âu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trước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đây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tháp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tầng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này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khoảng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giàu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nghèo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vẫn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còn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Tuyệt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viên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XH </a:t>
            </a:r>
            <a:r>
              <a:rPr lang="en-US" dirty="0" err="1">
                <a:latin typeface="Times New Roman" pitchFamily="18" charset="0"/>
                <a:cs typeface="Times New Roman" pitchFamily="18" charset="0"/>
              </a:rPr>
              <a:t>thuộc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nhóm</a:t>
            </a:r>
            <a:r>
              <a:rPr lang="en-US" dirty="0">
                <a:latin typeface="Times New Roman" pitchFamily="18" charset="0"/>
                <a:cs typeface="Times New Roman" pitchFamily="18" charset="0"/>
              </a:rPr>
              <a:t> XH </a:t>
            </a:r>
            <a:r>
              <a:rPr lang="en-US" dirty="0" err="1">
                <a:latin typeface="Times New Roman" pitchFamily="18" charset="0"/>
                <a:cs typeface="Times New Roman" pitchFamily="18" charset="0"/>
              </a:rPr>
              <a:t>này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mức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trung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khá</a:t>
            </a:r>
            <a:r>
              <a:rPr lang="en-US" dirty="0">
                <a:latin typeface="Times New Roman" pitchFamily="18" charset="0"/>
                <a:cs typeface="Times New Roman" pitchFamily="18" charset="0"/>
              </a:rPr>
              <a:t>.</a:t>
            </a:r>
          </a:p>
          <a:p>
            <a:pPr algn="just"/>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hiện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rõ</a:t>
            </a:r>
            <a:r>
              <a:rPr lang="en-US" dirty="0">
                <a:latin typeface="Times New Roman" pitchFamily="18" charset="0"/>
                <a:cs typeface="Times New Roman" pitchFamily="18" charset="0"/>
              </a:rPr>
              <a:t> ở </a:t>
            </a:r>
            <a:r>
              <a:rPr lang="en-US" dirty="0" err="1">
                <a:latin typeface="Times New Roman" pitchFamily="18" charset="0"/>
                <a:cs typeface="Times New Roman" pitchFamily="18" charset="0"/>
              </a:rPr>
              <a:t>Đông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Âu</a:t>
            </a:r>
            <a:endParaRPr lang="en-US" dirty="0">
              <a:latin typeface="Times New Roman" pitchFamily="18" charset="0"/>
              <a:cs typeface="Times New Roman" pitchFamily="18" charset="0"/>
            </a:endParaRPr>
          </a:p>
          <a:p>
            <a:pPr algn="just"/>
            <a:endParaRPr lang="en-US" dirty="0">
              <a:latin typeface="Times New Roman" pitchFamily="18" charset="0"/>
              <a:cs typeface="Times New Roman" pitchFamily="18" charset="0"/>
            </a:endParaRPr>
          </a:p>
        </p:txBody>
      </p:sp>
      <p:pic>
        <p:nvPicPr>
          <p:cNvPr id="1026" name="Picture 2"/>
          <p:cNvPicPr>
            <a:picLocks noGrp="1" noChangeAspect="1" noChangeArrowheads="1"/>
          </p:cNvPicPr>
          <p:nvPr>
            <p:ph sz="half" idx="2"/>
          </p:nvPr>
        </p:nvPicPr>
        <p:blipFill>
          <a:blip r:embed="rId2">
            <a:extLst>
              <a:ext uri="{28A0092B-C50C-407E-A947-70E740481C1C}">
                <a14:useLocalDpi xmlns="" xmlns:a14="http://schemas.microsoft.com/office/drawing/2010/main" val="0"/>
              </a:ext>
            </a:extLst>
          </a:blip>
          <a:srcRect/>
          <a:stretch>
            <a:fillRect/>
          </a:stretch>
        </p:blipFill>
        <p:spPr bwMode="auto">
          <a:xfrm flipV="1">
            <a:off x="5943600" y="2057400"/>
            <a:ext cx="2514600" cy="4038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91422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8001000" cy="1143000"/>
          </a:xfrm>
        </p:spPr>
        <p:style>
          <a:lnRef idx="1">
            <a:schemeClr val="accent1"/>
          </a:lnRef>
          <a:fillRef idx="2">
            <a:schemeClr val="accent1"/>
          </a:fillRef>
          <a:effectRef idx="1">
            <a:schemeClr val="accent1"/>
          </a:effectRef>
          <a:fontRef idx="minor">
            <a:schemeClr val="dk1"/>
          </a:fontRef>
        </p:style>
        <p:txBody>
          <a:bodyPr>
            <a:normAutofit/>
          </a:bodyPr>
          <a:lstStyle/>
          <a:p>
            <a:r>
              <a:rPr lang="en-US" sz="3600" b="1" dirty="0" smtClean="0">
                <a:ln w="12700">
                  <a:solidFill>
                    <a:schemeClr val="tx2">
                      <a:satMod val="155000"/>
                    </a:schemeClr>
                  </a:solidFill>
                  <a:prstDash val="solid"/>
                </a:ln>
                <a:solidFill>
                  <a:schemeClr val="tx1"/>
                </a:solidFill>
                <a:effectLst/>
                <a:latin typeface="Times New Roman" pitchFamily="18" charset="0"/>
                <a:cs typeface="Times New Roman" pitchFamily="18" charset="0"/>
              </a:rPr>
              <a:t>4</a:t>
            </a:r>
            <a:r>
              <a:rPr lang="vi-VN" sz="3600" b="1" dirty="0" smtClean="0">
                <a:ln w="12700">
                  <a:solidFill>
                    <a:schemeClr val="tx2">
                      <a:satMod val="155000"/>
                    </a:schemeClr>
                  </a:solidFill>
                  <a:prstDash val="solid"/>
                </a:ln>
                <a:solidFill>
                  <a:schemeClr val="tx1"/>
                </a:solidFill>
                <a:effectLst/>
                <a:latin typeface="Times New Roman" pitchFamily="18" charset="0"/>
                <a:cs typeface="Times New Roman" pitchFamily="18" charset="0"/>
              </a:rPr>
              <a:t>.5 </a:t>
            </a:r>
            <a:r>
              <a:rPr lang="vi-VN" sz="3600" b="1" dirty="0">
                <a:ln w="12700">
                  <a:solidFill>
                    <a:schemeClr val="tx2">
                      <a:satMod val="155000"/>
                    </a:schemeClr>
                  </a:solidFill>
                  <a:prstDash val="solid"/>
                </a:ln>
                <a:solidFill>
                  <a:schemeClr val="tx1"/>
                </a:solidFill>
                <a:effectLst/>
                <a:latin typeface="Times New Roman" pitchFamily="18" charset="0"/>
                <a:cs typeface="Times New Roman" pitchFamily="18" charset="0"/>
              </a:rPr>
              <a:t>Tháp PTXH hình “ đĩa bay” </a:t>
            </a:r>
            <a:endParaRPr lang="en-US" sz="3600" b="1" dirty="0">
              <a:ln w="12700">
                <a:solidFill>
                  <a:schemeClr val="tx2">
                    <a:satMod val="155000"/>
                  </a:schemeClr>
                </a:solidFill>
                <a:prstDash val="solid"/>
              </a:ln>
              <a:solidFill>
                <a:schemeClr val="tx1"/>
              </a:solidFill>
              <a:effectLst/>
              <a:latin typeface="Times New Roman" pitchFamily="18" charset="0"/>
              <a:cs typeface="Times New Roman" pitchFamily="18" charset="0"/>
            </a:endParaRPr>
          </a:p>
        </p:txBody>
      </p:sp>
      <p:sp>
        <p:nvSpPr>
          <p:cNvPr id="3" name="Content Placeholder 2"/>
          <p:cNvSpPr>
            <a:spLocks noGrp="1"/>
          </p:cNvSpPr>
          <p:nvPr>
            <p:ph sz="half" idx="1"/>
          </p:nvPr>
        </p:nvSpPr>
        <p:spPr>
          <a:xfrm>
            <a:off x="304800" y="1676400"/>
            <a:ext cx="4648200" cy="4953000"/>
          </a:xfrm>
        </p:spPr>
        <p:style>
          <a:lnRef idx="2">
            <a:schemeClr val="accent4"/>
          </a:lnRef>
          <a:fillRef idx="1">
            <a:schemeClr val="lt1"/>
          </a:fillRef>
          <a:effectRef idx="0">
            <a:schemeClr val="accent4"/>
          </a:effectRef>
          <a:fontRef idx="minor">
            <a:schemeClr val="dk1"/>
          </a:fontRef>
        </p:style>
        <p:txBody>
          <a:bodyPr>
            <a:noAutofit/>
          </a:bodyPr>
          <a:lstStyle/>
          <a:p>
            <a:pPr algn="just"/>
            <a:r>
              <a:rPr lang="vi-VN" dirty="0">
                <a:latin typeface="Times New Roman" pitchFamily="18" charset="0"/>
                <a:cs typeface="Times New Roman" pitchFamily="18" charset="0"/>
              </a:rPr>
              <a:t>Đây là một loại tháp phân tầng XH đặc biệt - tháp phân tầng lí tưởng mà nhiều người mong muốn. Trong loại tháp này, tầng lớp trung lưu, khá giả chiếm tuyệt đại bộ phận trong XH. Tuy nhiên, trong XH vẫn còn sự khác biệt về mức sống song khoảng cách của sự khác biệt đó là không đáng kể</a:t>
            </a:r>
            <a:endParaRPr lang="en-US" dirty="0">
              <a:latin typeface="Times New Roman" pitchFamily="18" charset="0"/>
              <a:cs typeface="Times New Roman" pitchFamily="18" charset="0"/>
            </a:endParaRPr>
          </a:p>
          <a:p>
            <a:pPr algn="just"/>
            <a:endParaRPr lang="en-US" dirty="0">
              <a:latin typeface="Times New Roman" pitchFamily="18" charset="0"/>
              <a:cs typeface="Times New Roman" pitchFamily="18" charset="0"/>
            </a:endParaRPr>
          </a:p>
        </p:txBody>
      </p:sp>
      <p:pic>
        <p:nvPicPr>
          <p:cNvPr id="2050" name="Picture 2"/>
          <p:cNvPicPr>
            <a:picLocks noGrp="1" noChangeAspect="1" noChangeArrowheads="1"/>
          </p:cNvPicPr>
          <p:nvPr>
            <p:ph sz="half" idx="2"/>
          </p:nvPr>
        </p:nvPicPr>
        <p:blipFill>
          <a:blip r:embed="rId2">
            <a:extLst>
              <a:ext uri="{28A0092B-C50C-407E-A947-70E740481C1C}">
                <a14:useLocalDpi xmlns="" xmlns:a14="http://schemas.microsoft.com/office/drawing/2010/main" val="0"/>
              </a:ext>
            </a:extLst>
          </a:blip>
          <a:srcRect/>
          <a:stretch>
            <a:fillRect/>
          </a:stretch>
        </p:blipFill>
        <p:spPr bwMode="auto">
          <a:xfrm>
            <a:off x="5181600" y="2286000"/>
            <a:ext cx="3733800" cy="3048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 xmlns:a14="http://schemas.microsoft.com/office/drawing/2010/main">
                <a:solidFill>
                  <a:schemeClr val="accent1"/>
                </a:solidFill>
              </a14:hiddenFill>
            </a:ext>
          </a:extLst>
        </p:spPr>
      </p:pic>
    </p:spTree>
    <p:extLst>
      <p:ext uri="{BB962C8B-B14F-4D97-AF65-F5344CB8AC3E}">
        <p14:creationId xmlns="" xmlns:p14="http://schemas.microsoft.com/office/powerpoint/2010/main" val="1399917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2050"/>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Vertic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498080" cy="1143000"/>
          </a:xfrm>
        </p:spPr>
        <p:style>
          <a:lnRef idx="1">
            <a:schemeClr val="accent1"/>
          </a:lnRef>
          <a:fillRef idx="2">
            <a:schemeClr val="accent1"/>
          </a:fillRef>
          <a:effectRef idx="1">
            <a:schemeClr val="accent1"/>
          </a:effectRef>
          <a:fontRef idx="minor">
            <a:schemeClr val="dk1"/>
          </a:fontRef>
        </p:style>
        <p:txBody>
          <a:bodyPr>
            <a:noAutofit/>
          </a:bodyPr>
          <a:lstStyle/>
          <a:p>
            <a:pPr algn="ctr"/>
            <a:r>
              <a:rPr lang="en-US" sz="3600" b="1" dirty="0">
                <a:solidFill>
                  <a:schemeClr val="tx1"/>
                </a:solidFill>
                <a:effectLst/>
                <a:latin typeface="Times New Roman" pitchFamily="18" charset="0"/>
                <a:cs typeface="Times New Roman" pitchFamily="18" charset="0"/>
              </a:rPr>
              <a:t> </a:t>
            </a:r>
            <a:br>
              <a:rPr lang="en-US" sz="3600" b="1" dirty="0">
                <a:solidFill>
                  <a:schemeClr val="tx1"/>
                </a:solidFill>
                <a:effectLst/>
                <a:latin typeface="Times New Roman" pitchFamily="18" charset="0"/>
                <a:cs typeface="Times New Roman" pitchFamily="18" charset="0"/>
              </a:rPr>
            </a:br>
            <a:r>
              <a:rPr lang="en-US" sz="3600" b="1" dirty="0" smtClean="0">
                <a:solidFill>
                  <a:schemeClr val="tx1"/>
                </a:solidFill>
                <a:effectLst/>
                <a:latin typeface="Times New Roman" pitchFamily="18" charset="0"/>
                <a:cs typeface="Times New Roman" pitchFamily="18" charset="0"/>
              </a:rPr>
              <a:t>5. CÁC </a:t>
            </a:r>
            <a:r>
              <a:rPr lang="en-US" sz="3600" b="1" dirty="0">
                <a:solidFill>
                  <a:schemeClr val="tx1"/>
                </a:solidFill>
                <a:effectLst/>
                <a:latin typeface="Times New Roman" pitchFamily="18" charset="0"/>
                <a:cs typeface="Times New Roman" pitchFamily="18" charset="0"/>
              </a:rPr>
              <a:t>KIỂU PHÂN TẦNG XÃ </a:t>
            </a:r>
            <a:r>
              <a:rPr lang="en-US" sz="3600" b="1" dirty="0" smtClean="0">
                <a:solidFill>
                  <a:schemeClr val="tx1"/>
                </a:solidFill>
                <a:effectLst/>
                <a:latin typeface="Times New Roman" pitchFamily="18" charset="0"/>
                <a:cs typeface="Times New Roman" pitchFamily="18" charset="0"/>
              </a:rPr>
              <a:t>HỘI </a:t>
            </a:r>
            <a:r>
              <a:rPr lang="en-US" sz="3600" b="1" dirty="0">
                <a:solidFill>
                  <a:schemeClr val="tx1"/>
                </a:solidFill>
                <a:effectLst/>
                <a:latin typeface="Times New Roman" pitchFamily="18" charset="0"/>
                <a:cs typeface="Times New Roman" pitchFamily="18" charset="0"/>
              </a:rPr>
              <a:t>TRONG LỊCH SỬ</a:t>
            </a:r>
            <a:br>
              <a:rPr lang="en-US" sz="3600" b="1" dirty="0">
                <a:solidFill>
                  <a:schemeClr val="tx1"/>
                </a:solidFill>
                <a:effectLst/>
                <a:latin typeface="Times New Roman" pitchFamily="18" charset="0"/>
                <a:cs typeface="Times New Roman" pitchFamily="18" charset="0"/>
              </a:rPr>
            </a:br>
            <a:endParaRPr lang="en-US" sz="3600" b="1" dirty="0">
              <a:solidFill>
                <a:schemeClr val="tx1"/>
              </a:solidFill>
              <a:effectLst/>
              <a:latin typeface="Times New Roman" pitchFamily="18" charset="0"/>
              <a:cs typeface="Times New Roman" pitchFamily="18" charset="0"/>
            </a:endParaRPr>
          </a:p>
        </p:txBody>
      </p:sp>
      <p:sp>
        <p:nvSpPr>
          <p:cNvPr id="3" name="Content Placeholder 2"/>
          <p:cNvSpPr>
            <a:spLocks noGrp="1"/>
          </p:cNvSpPr>
          <p:nvPr>
            <p:ph idx="1"/>
          </p:nvPr>
        </p:nvSpPr>
        <p:spPr>
          <a:xfrm>
            <a:off x="1447800" y="2209800"/>
            <a:ext cx="7239000" cy="3200400"/>
          </a:xfrm>
        </p:spPr>
        <p:style>
          <a:lnRef idx="2">
            <a:schemeClr val="accent1"/>
          </a:lnRef>
          <a:fillRef idx="1">
            <a:schemeClr val="lt1"/>
          </a:fillRef>
          <a:effectRef idx="0">
            <a:schemeClr val="accent1"/>
          </a:effectRef>
          <a:fontRef idx="minor">
            <a:schemeClr val="dk1"/>
          </a:fontRef>
        </p:style>
        <p:txBody>
          <a:bodyPr>
            <a:normAutofit/>
          </a:bodyPr>
          <a:lstStyle/>
          <a:p>
            <a:r>
              <a:rPr lang="en-US" sz="2800" dirty="0">
                <a:latin typeface="Times New Roman" pitchFamily="18" charset="0"/>
                <a:cs typeface="Times New Roman" pitchFamily="18" charset="0"/>
              </a:rPr>
              <a:t>Theo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lịch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tồn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tại</a:t>
            </a:r>
            <a:r>
              <a:rPr lang="en-US" sz="28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Times New Roman" pitchFamily="18" charset="0"/>
                <a:cs typeface="Times New Roman" pitchFamily="18" charset="0"/>
              </a:rPr>
              <a:t> 4 </a:t>
            </a:r>
            <a:r>
              <a:rPr lang="en-US" sz="2800" dirty="0" err="1">
                <a:latin typeface="Times New Roman" pitchFamily="18" charset="0"/>
                <a:cs typeface="Times New Roman" pitchFamily="18" charset="0"/>
              </a:rPr>
              <a:t>kiểu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tầng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chính</a:t>
            </a:r>
            <a:r>
              <a:rPr lang="en-US" sz="2800" dirty="0" smtClean="0">
                <a:latin typeface="Times New Roman" pitchFamily="18" charset="0"/>
                <a:cs typeface="Times New Roman" pitchFamily="18" charset="0"/>
              </a:rPr>
              <a:t>:</a:t>
            </a:r>
          </a:p>
          <a:p>
            <a:r>
              <a:rPr lang="en-US" sz="2800" b="1" dirty="0" err="1">
                <a:latin typeface="Times New Roman" pitchFamily="18" charset="0"/>
                <a:cs typeface="Times New Roman" pitchFamily="18" charset="0"/>
              </a:rPr>
              <a:t>Kiểu</a:t>
            </a:r>
            <a:r>
              <a:rPr lang="en-US" sz="2800" b="1" dirty="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phân</a:t>
            </a:r>
            <a:r>
              <a:rPr lang="en-US" sz="2800" b="1" dirty="0" smtClean="0">
                <a:latin typeface="Times New Roman" pitchFamily="18" charset="0"/>
                <a:cs typeface="Times New Roman" pitchFamily="18" charset="0"/>
              </a:rPr>
              <a:t> </a:t>
            </a:r>
            <a:r>
              <a:rPr lang="en-US" sz="2800" b="1" dirty="0" err="1">
                <a:latin typeface="Times New Roman" pitchFamily="18" charset="0"/>
                <a:cs typeface="Times New Roman" pitchFamily="18" charset="0"/>
              </a:rPr>
              <a:t>tầng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nô</a:t>
            </a:r>
            <a:r>
              <a:rPr lang="en-US" sz="2800" b="1" dirty="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lệ</a:t>
            </a:r>
            <a:endParaRPr lang="en-US" sz="2800" b="1" dirty="0" smtClean="0">
              <a:latin typeface="Times New Roman" pitchFamily="18" charset="0"/>
              <a:cs typeface="Times New Roman" pitchFamily="18" charset="0"/>
            </a:endParaRPr>
          </a:p>
          <a:p>
            <a:r>
              <a:rPr lang="en-US" sz="2800" b="1" dirty="0" err="1">
                <a:latin typeface="Times New Roman" pitchFamily="18" charset="0"/>
                <a:cs typeface="Times New Roman" pitchFamily="18" charset="0"/>
              </a:rPr>
              <a:t>Kiểu</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phân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tầng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đẳng</a:t>
            </a:r>
            <a:r>
              <a:rPr lang="en-US" sz="2800" b="1" dirty="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cấp</a:t>
            </a:r>
            <a:endParaRPr lang="en-US" sz="2800" b="1" dirty="0" smtClean="0">
              <a:latin typeface="Times New Roman" pitchFamily="18" charset="0"/>
              <a:cs typeface="Times New Roman" pitchFamily="18" charset="0"/>
            </a:endParaRPr>
          </a:p>
          <a:p>
            <a:r>
              <a:rPr lang="en-US" sz="2800" b="1" dirty="0" err="1">
                <a:latin typeface="Times New Roman" pitchFamily="18" charset="0"/>
                <a:cs typeface="Times New Roman" pitchFamily="18" charset="0"/>
              </a:rPr>
              <a:t>Kiểu</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phân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tầng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địa</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chủ</a:t>
            </a:r>
            <a:endParaRPr lang="en-US" sz="2800" b="1" dirty="0">
              <a:latin typeface="Times New Roman" pitchFamily="18" charset="0"/>
              <a:cs typeface="Times New Roman" pitchFamily="18" charset="0"/>
            </a:endParaRPr>
          </a:p>
          <a:p>
            <a:r>
              <a:rPr lang="en-US" sz="2800" b="1" dirty="0" err="1">
                <a:latin typeface="Times New Roman" pitchFamily="18" charset="0"/>
                <a:cs typeface="Times New Roman" pitchFamily="18" charset="0"/>
              </a:rPr>
              <a:t>Kiểu</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phân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tầng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xã</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hội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theo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giai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cấp</a:t>
            </a:r>
            <a:endParaRPr lang="en-US" sz="2800" b="1" dirty="0">
              <a:latin typeface="Times New Roman" pitchFamily="18" charset="0"/>
              <a:cs typeface="Times New Roman" pitchFamily="18" charset="0"/>
            </a:endParaRPr>
          </a:p>
          <a:p>
            <a:pPr>
              <a:buNone/>
            </a:pPr>
            <a:endParaRPr lang="en-US" sz="2800" b="1" dirty="0">
              <a:latin typeface="Times New Roman" pitchFamily="18" charset="0"/>
              <a:cs typeface="Times New Roman" pitchFamily="18" charset="0"/>
            </a:endParaRPr>
          </a:p>
        </p:txBody>
      </p:sp>
    </p:spTree>
    <p:extLst>
      <p:ext uri="{BB962C8B-B14F-4D97-AF65-F5344CB8AC3E}">
        <p14:creationId xmlns="" xmlns:p14="http://schemas.microsoft.com/office/powerpoint/2010/main" val="3031203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1000"/>
                                        <p:tgtEl>
                                          <p:spTgt spid="3">
                                            <p:bg/>
                                          </p:spTgt>
                                        </p:tgtEl>
                                      </p:cBhvr>
                                    </p:animEffect>
                                    <p:anim calcmode="lin" valueType="num">
                                      <p:cBhvr>
                                        <p:cTn id="8" dur="1000" fill="hold"/>
                                        <p:tgtEl>
                                          <p:spTgt spid="3">
                                            <p:bg/>
                                          </p:spTgt>
                                        </p:tgtEl>
                                        <p:attrNameLst>
                                          <p:attrName>ppt_x</p:attrName>
                                        </p:attrNameLst>
                                      </p:cBhvr>
                                      <p:tavLst>
                                        <p:tav tm="0">
                                          <p:val>
                                            <p:strVal val="#ppt_x"/>
                                          </p:val>
                                        </p:tav>
                                        <p:tav tm="100000">
                                          <p:val>
                                            <p:strVal val="#ppt_x"/>
                                          </p:val>
                                        </p:tav>
                                      </p:tavLst>
                                    </p:anim>
                                    <p:anim calcmode="lin" valueType="num">
                                      <p:cBhvr>
                                        <p:cTn id="9"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1000"/>
                                        <p:tgtEl>
                                          <p:spTgt spid="3">
                                            <p:txEl>
                                              <p:pRg st="4" end="4"/>
                                            </p:txEl>
                                          </p:spTgt>
                                        </p:tgtEl>
                                      </p:cBhvr>
                                    </p:animEffect>
                                    <p:anim calcmode="lin" valueType="num">
                                      <p:cBhvr>
                                        <p:cTn id="4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Grp="1" noChangeAspect="1" noChangeArrowheads="1"/>
          </p:cNvPicPr>
          <p:nvPr>
            <p:ph sz="half" idx="1"/>
          </p:nvPr>
        </p:nvPicPr>
        <p:blipFill>
          <a:blip r:embed="rId2">
            <a:extLst>
              <a:ext uri="{28A0092B-C50C-407E-A947-70E740481C1C}">
                <a14:useLocalDpi xmlns="" xmlns:a14="http://schemas.microsoft.com/office/drawing/2010/main" val="0"/>
              </a:ext>
            </a:extLst>
          </a:blip>
          <a:stretch>
            <a:fillRect/>
          </a:stretch>
        </p:blipFill>
        <p:spPr bwMode="auto">
          <a:xfrm>
            <a:off x="4876800" y="2209800"/>
            <a:ext cx="3429000" cy="3535363"/>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a:extLst/>
        </p:spPr>
      </p:pic>
      <p:sp>
        <p:nvSpPr>
          <p:cNvPr id="9" name="Text Placeholder 5"/>
          <p:cNvSpPr txBox="1">
            <a:spLocks/>
          </p:cNvSpPr>
          <p:nvPr/>
        </p:nvSpPr>
        <p:spPr>
          <a:xfrm>
            <a:off x="381000" y="1981200"/>
            <a:ext cx="3581400" cy="2895600"/>
          </a:xfrm>
          <a:prstGeom prst="rect">
            <a:avLst/>
          </a:prstGeom>
        </p:spPr>
        <p:txBody>
          <a:bodyPr>
            <a:noAutofit/>
          </a:bodyPr>
          <a:lstStyle/>
          <a:p>
            <a:pPr marL="365760" marR="0" lvl="0" indent="-283464" algn="just"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kumimoji="0" lang="en-US" sz="2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X</a:t>
            </a:r>
            <a:r>
              <a:rPr kumimoji="0" lang="vi-VN" sz="2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uất hiện chiếm hữa nô lệ, được chia làm 3 tầng chủ yếu là:</a:t>
            </a:r>
            <a:endParaRPr kumimoji="0" lang="en-US" sz="2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342900" marR="0" lvl="0" indent="-342900" algn="just" defTabSz="914400" rtl="0" eaLnBrk="1" fontAlgn="auto" latinLnBrk="0" hangingPunct="1">
              <a:lnSpc>
                <a:spcPct val="100000"/>
              </a:lnSpc>
              <a:spcBef>
                <a:spcPts val="600"/>
              </a:spcBef>
              <a:spcAft>
                <a:spcPts val="0"/>
              </a:spcAft>
              <a:buClr>
                <a:schemeClr val="accent1"/>
              </a:buClr>
              <a:buSzPct val="80000"/>
              <a:buFont typeface="Wingdings" pitchFamily="2" charset="2"/>
              <a:buChar char="Ø"/>
              <a:tabLst/>
              <a:defRPr/>
            </a:pPr>
            <a:r>
              <a:rPr kumimoji="0" lang="en-US" sz="2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C</a:t>
            </a:r>
            <a:r>
              <a:rPr kumimoji="0" lang="vi-VN" sz="2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hủ nô</a:t>
            </a:r>
            <a:endParaRPr kumimoji="0" lang="en-US" sz="2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342900" marR="0" lvl="0" indent="-342900" algn="just" defTabSz="914400" rtl="0" eaLnBrk="1" fontAlgn="auto" latinLnBrk="0" hangingPunct="1">
              <a:lnSpc>
                <a:spcPct val="100000"/>
              </a:lnSpc>
              <a:spcBef>
                <a:spcPts val="600"/>
              </a:spcBef>
              <a:spcAft>
                <a:spcPts val="0"/>
              </a:spcAft>
              <a:buClr>
                <a:schemeClr val="accent1"/>
              </a:buClr>
              <a:buSzPct val="80000"/>
              <a:buFont typeface="Wingdings" pitchFamily="2" charset="2"/>
              <a:buChar char="Ø"/>
              <a:tabLst/>
              <a:defRPr/>
            </a:pPr>
            <a:r>
              <a:rPr lang="en-US" sz="2800" dirty="0" smtClean="0">
                <a:latin typeface="Times New Roman" pitchFamily="18" charset="0"/>
                <a:cs typeface="Times New Roman" pitchFamily="18" charset="0"/>
              </a:rPr>
              <a:t>N</a:t>
            </a:r>
            <a:r>
              <a:rPr kumimoji="0" lang="vi-VN" sz="2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ô lệ </a:t>
            </a:r>
            <a:endParaRPr kumimoji="0" lang="en-US" sz="2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342900" marR="0" lvl="0" indent="-342900" algn="just" defTabSz="914400" rtl="0" eaLnBrk="1" fontAlgn="auto" latinLnBrk="0" hangingPunct="1">
              <a:lnSpc>
                <a:spcPct val="100000"/>
              </a:lnSpc>
              <a:spcBef>
                <a:spcPts val="600"/>
              </a:spcBef>
              <a:spcAft>
                <a:spcPts val="0"/>
              </a:spcAft>
              <a:buClr>
                <a:schemeClr val="accent1"/>
              </a:buClr>
              <a:buSzPct val="80000"/>
              <a:buFont typeface="Wingdings" pitchFamily="2" charset="2"/>
              <a:buChar char="Ø"/>
              <a:tabLst/>
              <a:defRPr/>
            </a:pPr>
            <a:r>
              <a:rPr kumimoji="0" lang="en-US" sz="2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D</a:t>
            </a:r>
            <a:r>
              <a:rPr kumimoji="0" lang="vi-VN" sz="28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ân tự do</a:t>
            </a:r>
          </a:p>
          <a:p>
            <a:pPr marL="285750" marR="0" lvl="0" indent="-285750" algn="just" defTabSz="914400" rtl="0" eaLnBrk="1" fontAlgn="auto" latinLnBrk="0" hangingPunct="1">
              <a:lnSpc>
                <a:spcPct val="100000"/>
              </a:lnSpc>
              <a:spcBef>
                <a:spcPts val="600"/>
              </a:spcBef>
              <a:spcAft>
                <a:spcPts val="0"/>
              </a:spcAft>
              <a:buClr>
                <a:schemeClr val="accent1"/>
              </a:buClr>
              <a:buSzPct val="80000"/>
              <a:buFont typeface="Wingdings" pitchFamily="2" charset="2"/>
              <a:buChar char="Ø"/>
              <a:tabLst/>
              <a:defRPr/>
            </a:pPr>
            <a:endParaRPr kumimoji="0" lang="en-US" sz="2800" b="0"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
        <p:nvSpPr>
          <p:cNvPr id="11" name="TextBox 10"/>
          <p:cNvSpPr txBox="1"/>
          <p:nvPr/>
        </p:nvSpPr>
        <p:spPr>
          <a:xfrm>
            <a:off x="990600" y="457200"/>
            <a:ext cx="7010400" cy="646331"/>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en-US" sz="3600" b="1" dirty="0" smtClean="0">
                <a:solidFill>
                  <a:schemeClr val="tx1"/>
                </a:solidFill>
                <a:latin typeface="Times New Roman" pitchFamily="18" charset="0"/>
                <a:cs typeface="Times New Roman" pitchFamily="18" charset="0"/>
              </a:rPr>
              <a:t>1. Kiểu phân tầng nô lệ</a:t>
            </a:r>
            <a:endParaRPr lang="en-US" sz="36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1000" fill="hold"/>
                                        <p:tgtEl>
                                          <p:spTgt spid="9">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9">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9">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 calcmode="lin" valueType="num">
                                      <p:cBhvr>
                                        <p:cTn id="15" dur="1000" fill="hold"/>
                                        <p:tgtEl>
                                          <p:spTgt spid="9">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9">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9">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9">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anim calcmode="lin" valueType="num">
                                      <p:cBhvr>
                                        <p:cTn id="23" dur="1000" fill="hold"/>
                                        <p:tgtEl>
                                          <p:spTgt spid="9">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9">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9">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9">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9">
                                            <p:txEl>
                                              <p:pRg st="3" end="3"/>
                                            </p:txEl>
                                          </p:spTgt>
                                        </p:tgtEl>
                                        <p:attrNameLst>
                                          <p:attrName>style.visibility</p:attrName>
                                        </p:attrNameLst>
                                      </p:cBhvr>
                                      <p:to>
                                        <p:strVal val="visible"/>
                                      </p:to>
                                    </p:set>
                                    <p:anim calcmode="lin" valueType="num">
                                      <p:cBhvr>
                                        <p:cTn id="31" dur="1000" fill="hold"/>
                                        <p:tgtEl>
                                          <p:spTgt spid="9">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9">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9">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90600" y="228600"/>
            <a:ext cx="7498080" cy="779929"/>
          </a:xfrm>
        </p:spPr>
        <p:style>
          <a:lnRef idx="1">
            <a:schemeClr val="accent1"/>
          </a:lnRef>
          <a:fillRef idx="2">
            <a:schemeClr val="accent1"/>
          </a:fillRef>
          <a:effectRef idx="1">
            <a:schemeClr val="accent1"/>
          </a:effectRef>
          <a:fontRef idx="minor">
            <a:schemeClr val="dk1"/>
          </a:fontRef>
        </p:style>
        <p:txBody>
          <a:bodyPr/>
          <a:lstStyle/>
          <a:p>
            <a:r>
              <a:rPr lang="vi-VN" b="1" dirty="0">
                <a:latin typeface="Times New Roman" pitchFamily="18" charset="0"/>
                <a:cs typeface="Times New Roman" pitchFamily="18" charset="0"/>
              </a:rPr>
              <a:t>2. Kiểu phân tầng đẳng cấp:</a:t>
            </a:r>
            <a:endParaRPr lang="en-US" b="1" dirty="0">
              <a:latin typeface="Times New Roman" pitchFamily="18" charset="0"/>
              <a:cs typeface="Times New Roman" pitchFamily="18" charset="0"/>
            </a:endParaRPr>
          </a:p>
        </p:txBody>
      </p:sp>
      <p:sp>
        <p:nvSpPr>
          <p:cNvPr id="5" name="Content Placeholder 4"/>
          <p:cNvSpPr>
            <a:spLocks noGrp="1"/>
          </p:cNvSpPr>
          <p:nvPr>
            <p:ph sz="half" idx="1"/>
          </p:nvPr>
        </p:nvSpPr>
        <p:spPr>
          <a:xfrm>
            <a:off x="533400" y="1524000"/>
            <a:ext cx="4294094" cy="4800600"/>
          </a:xfrm>
        </p:spPr>
        <p:txBody>
          <a:bodyPr>
            <a:normAutofit fontScale="32500" lnSpcReduction="20000"/>
          </a:bodyPr>
          <a:lstStyle/>
          <a:p>
            <a:pPr algn="just"/>
            <a:r>
              <a:rPr lang="en-US" sz="8600" dirty="0" err="1" smtClean="0">
                <a:latin typeface="Times New Roman" pitchFamily="18" charset="0"/>
                <a:cs typeface="Times New Roman" pitchFamily="18" charset="0"/>
              </a:rPr>
              <a:t>Kiểu</a:t>
            </a:r>
            <a:r>
              <a:rPr lang="en-US" sz="8600" dirty="0" smtClean="0">
                <a:latin typeface="Times New Roman" pitchFamily="18" charset="0"/>
                <a:cs typeface="Times New Roman" pitchFamily="18" charset="0"/>
              </a:rPr>
              <a:t> </a:t>
            </a:r>
            <a:r>
              <a:rPr lang="en-US" sz="8600" dirty="0" err="1">
                <a:latin typeface="Times New Roman" pitchFamily="18" charset="0"/>
                <a:cs typeface="Times New Roman" pitchFamily="18" charset="0"/>
              </a:rPr>
              <a:t>phân</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tầng</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xã</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hội</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đẳng</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cấp</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là</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kiểu</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phân</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tầng</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đóng</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kín</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vì</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vậy</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có</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sự</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khác</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biệt</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rất</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lớn</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khả</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năng</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cơ</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động</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của</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tầng</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này</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đến</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tầng</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khác</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là</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không</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thể</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thực</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hiện</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được</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vì</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sự</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khác</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biệt</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đia</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vị</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xã</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hội</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quyền</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lực</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kinh</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tế</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quyền</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lực</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chính</a:t>
            </a:r>
            <a:r>
              <a:rPr lang="en-US" sz="8600" dirty="0">
                <a:latin typeface="Times New Roman" pitchFamily="18" charset="0"/>
                <a:cs typeface="Times New Roman" pitchFamily="18" charset="0"/>
              </a:rPr>
              <a:t> </a:t>
            </a:r>
            <a:r>
              <a:rPr lang="en-US" sz="8600" dirty="0" err="1" smtClean="0">
                <a:latin typeface="Times New Roman" pitchFamily="18" charset="0"/>
                <a:cs typeface="Times New Roman" pitchFamily="18" charset="0"/>
              </a:rPr>
              <a:t>trị</a:t>
            </a:r>
            <a:endParaRPr lang="en-US" sz="8600" dirty="0" smtClean="0">
              <a:latin typeface="Times New Roman" pitchFamily="18" charset="0"/>
              <a:cs typeface="Times New Roman" pitchFamily="18" charset="0"/>
            </a:endParaRPr>
          </a:p>
          <a:p>
            <a:pPr algn="just"/>
            <a:endParaRPr lang="en-US" sz="8600" dirty="0">
              <a:latin typeface="Times New Roman" pitchFamily="18" charset="0"/>
              <a:cs typeface="Times New Roman" pitchFamily="18" charset="0"/>
            </a:endParaRPr>
          </a:p>
          <a:p>
            <a:pPr algn="just"/>
            <a:r>
              <a:rPr lang="en-US" sz="8600" dirty="0" err="1">
                <a:latin typeface="Times New Roman" pitchFamily="18" charset="0"/>
                <a:cs typeface="Times New Roman" pitchFamily="18" charset="0"/>
              </a:rPr>
              <a:t>Đã</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xuất</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hiện</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từ</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xa</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xưa</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trong</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lịch</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sử</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nhân</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loại</a:t>
            </a:r>
            <a:endParaRPr lang="en-US" sz="8600" dirty="0">
              <a:latin typeface="Times New Roman" pitchFamily="18" charset="0"/>
              <a:cs typeface="Times New Roman" pitchFamily="18" charset="0"/>
            </a:endParaRPr>
          </a:p>
          <a:p>
            <a:pPr algn="just"/>
            <a:endParaRPr lang="en-US" sz="8600" dirty="0" smtClean="0">
              <a:latin typeface="Times New Roman" pitchFamily="18" charset="0"/>
              <a:cs typeface="Times New Roman" pitchFamily="18" charset="0"/>
            </a:endParaRPr>
          </a:p>
          <a:p>
            <a:pPr algn="just"/>
            <a:endParaRPr lang="en-US" sz="8600" dirty="0">
              <a:latin typeface="Times New Roman" pitchFamily="18" charset="0"/>
              <a:cs typeface="Times New Roman" pitchFamily="18" charset="0"/>
            </a:endParaRPr>
          </a:p>
          <a:p>
            <a:pPr algn="just"/>
            <a:endParaRPr lang="en-US" sz="8600" dirty="0" smtClean="0">
              <a:latin typeface="Times New Roman" pitchFamily="18" charset="0"/>
              <a:cs typeface="Times New Roman" pitchFamily="18" charset="0"/>
            </a:endParaRPr>
          </a:p>
          <a:p>
            <a:pPr algn="just"/>
            <a:endParaRPr lang="en-US" sz="8600" dirty="0">
              <a:latin typeface="Times New Roman" pitchFamily="18" charset="0"/>
              <a:cs typeface="Times New Roman" pitchFamily="18" charset="0"/>
            </a:endParaRPr>
          </a:p>
          <a:p>
            <a:pPr algn="just"/>
            <a:endParaRPr lang="en-US" sz="8600" dirty="0" smtClean="0">
              <a:latin typeface="Times New Roman" pitchFamily="18" charset="0"/>
              <a:cs typeface="Times New Roman" pitchFamily="18" charset="0"/>
            </a:endParaRPr>
          </a:p>
          <a:p>
            <a:pPr algn="just"/>
            <a:endParaRPr lang="en-US" sz="8600" dirty="0">
              <a:latin typeface="Times New Roman" pitchFamily="18" charset="0"/>
              <a:cs typeface="Times New Roman" pitchFamily="18" charset="0"/>
            </a:endParaRPr>
          </a:p>
          <a:p>
            <a:pPr algn="just"/>
            <a:endParaRPr lang="en-US" sz="8600" dirty="0" smtClean="0">
              <a:latin typeface="Times New Roman" pitchFamily="18" charset="0"/>
              <a:cs typeface="Times New Roman" pitchFamily="18" charset="0"/>
            </a:endParaRPr>
          </a:p>
          <a:p>
            <a:pPr algn="just"/>
            <a:endParaRPr lang="en-US" sz="8600" dirty="0">
              <a:latin typeface="Times New Roman" pitchFamily="18" charset="0"/>
              <a:cs typeface="Times New Roman" pitchFamily="18" charset="0"/>
            </a:endParaRPr>
          </a:p>
          <a:p>
            <a:pPr algn="just"/>
            <a:endParaRPr lang="en-US" dirty="0">
              <a:latin typeface="Times New Roman" pitchFamily="18" charset="0"/>
              <a:cs typeface="Times New Roman" pitchFamily="18" charset="0"/>
            </a:endParaRPr>
          </a:p>
        </p:txBody>
      </p:sp>
      <p:pic>
        <p:nvPicPr>
          <p:cNvPr id="3074" name="Picture 2" descr="C:\Users\Administrator\Downloads\220px-Bruckner_-_Münchhausen.jpg"/>
          <p:cNvPicPr>
            <a:picLocks noGrp="1" noChangeAspect="1" noChangeArrowheads="1"/>
          </p:cNvPicPr>
          <p:nvPr>
            <p:ph sz="half" idx="2"/>
          </p:nvPr>
        </p:nvPicPr>
        <p:blipFill>
          <a:blip r:embed="rId2">
            <a:extLst>
              <a:ext uri="{28A0092B-C50C-407E-A947-70E740481C1C}">
                <a14:useLocalDpi xmlns="" xmlns:a14="http://schemas.microsoft.com/office/drawing/2010/main" val="0"/>
              </a:ext>
            </a:extLst>
          </a:blip>
          <a:srcRect/>
          <a:stretch>
            <a:fillRect/>
          </a:stretch>
        </p:blipFill>
        <p:spPr bwMode="auto">
          <a:xfrm>
            <a:off x="5029200" y="1524000"/>
            <a:ext cx="3276600" cy="4114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7" name="Rectangle 6"/>
          <p:cNvSpPr/>
          <p:nvPr/>
        </p:nvSpPr>
        <p:spPr>
          <a:xfrm>
            <a:off x="4648200" y="5791200"/>
            <a:ext cx="4495800" cy="369332"/>
          </a:xfrm>
          <a:prstGeom prst="rect">
            <a:avLst/>
          </a:prstGeom>
        </p:spPr>
        <p:txBody>
          <a:bodyPr wrap="square">
            <a:spAutoFit/>
          </a:bodyPr>
          <a:lstStyle/>
          <a:p>
            <a:r>
              <a:rPr lang="vi-VN" dirty="0"/>
              <a:t>Nam tước Munchaosen tại </a:t>
            </a:r>
            <a:r>
              <a:rPr lang="vi-VN" dirty="0">
                <a:hlinkClick r:id="rId3" tooltip="Riga"/>
              </a:rPr>
              <a:t>Riga</a:t>
            </a:r>
            <a:r>
              <a:rPr lang="vi-VN" dirty="0"/>
              <a:t> năm </a:t>
            </a:r>
            <a:r>
              <a:rPr lang="vi-VN" dirty="0" smtClean="0"/>
              <a:t>1740</a:t>
            </a:r>
            <a:endParaRPr lang="en-US" sz="1400" dirty="0"/>
          </a:p>
        </p:txBody>
      </p:sp>
    </p:spTree>
    <p:extLst>
      <p:ext uri="{BB962C8B-B14F-4D97-AF65-F5344CB8AC3E}">
        <p14:creationId xmlns="" xmlns:p14="http://schemas.microsoft.com/office/powerpoint/2010/main" val="3768932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 y="304800"/>
            <a:ext cx="3886200" cy="2362200"/>
          </a:xfrm>
          <a:prstGeom prst="rect">
            <a:avLst/>
          </a:prstGeom>
          <a:blipFill>
            <a:blip r:embed="rId2">
              <a:extLst>
                <a:ext uri="{28A0092B-C50C-407E-A947-70E740481C1C}">
                  <a14:useLocalDpi xmlns:lc="http://schemas.openxmlformats.org/drawingml/2006/lockedCanvas" xmlns:a14="http://schemas.microsoft.com/office/drawing/2010/main" xmlns:dgm="http://schemas.openxmlformats.org/drawingml/2006/diagram" xmlns="" val="0"/>
                </a:ext>
              </a:extLst>
            </a:blip>
            <a:srcRect/>
            <a:stretch>
              <a:fillRect l="-21000" r="-21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9" name="Rectangle 8"/>
          <p:cNvSpPr/>
          <p:nvPr/>
        </p:nvSpPr>
        <p:spPr>
          <a:xfrm>
            <a:off x="4648200" y="228600"/>
            <a:ext cx="4038476" cy="2438400"/>
          </a:xfrm>
          <a:prstGeom prst="rect">
            <a:avLst/>
          </a:prstGeom>
          <a:blipFill>
            <a:blip r:embed="rId3">
              <a:extLst>
                <a:ext uri="{28A0092B-C50C-407E-A947-70E740481C1C}">
                  <a14:useLocalDpi xmlns:lc="http://schemas.openxmlformats.org/drawingml/2006/lockedCanvas" xmlns:a14="http://schemas.microsoft.com/office/drawing/2010/main" xmlns:dgm="http://schemas.openxmlformats.org/drawingml/2006/diagram" xmlns="" val="0"/>
                </a:ext>
              </a:extLst>
            </a:blip>
            <a:srcRect/>
            <a:stretch>
              <a:fillRect l="-7000" r="-7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1" name="Rectangle 10"/>
          <p:cNvSpPr/>
          <p:nvPr/>
        </p:nvSpPr>
        <p:spPr>
          <a:xfrm>
            <a:off x="152400" y="2819400"/>
            <a:ext cx="4495800" cy="687881"/>
          </a:xfrm>
          <a:prstGeom prst="rect">
            <a:avLst/>
          </a:prstGeom>
        </p:spPr>
        <p:txBody>
          <a:bodyPr wrap="square">
            <a:spAutoFit/>
          </a:bodyPr>
          <a:lstStyle/>
          <a:p>
            <a:pPr lvl="0" algn="ctr" defTabSz="622300">
              <a:lnSpc>
                <a:spcPct val="90000"/>
              </a:lnSpc>
              <a:spcBef>
                <a:spcPct val="0"/>
              </a:spcBef>
              <a:spcAft>
                <a:spcPct val="35000"/>
              </a:spcAft>
            </a:pPr>
            <a:r>
              <a:rPr lang="en-US" b="1" i="1" dirty="0" smtClean="0"/>
              <a:t>Trung quốc cổ đại: quân tử, tiểu nhân</a:t>
            </a:r>
          </a:p>
          <a:p>
            <a:pPr lvl="0" algn="ctr" defTabSz="622300">
              <a:lnSpc>
                <a:spcPct val="90000"/>
              </a:lnSpc>
              <a:spcBef>
                <a:spcPct val="0"/>
              </a:spcBef>
              <a:spcAft>
                <a:spcPct val="35000"/>
              </a:spcAft>
            </a:pPr>
            <a:r>
              <a:rPr lang="en-US" b="1" i="1" dirty="0" smtClean="0"/>
              <a:t>,thứ dân(sĩ, nông, công, thương</a:t>
            </a:r>
            <a:r>
              <a:rPr lang="en-US" sz="1600" b="1" i="1" dirty="0" smtClean="0"/>
              <a:t>)</a:t>
            </a:r>
            <a:endParaRPr lang="en-US" sz="1600" b="1" i="1" dirty="0"/>
          </a:p>
        </p:txBody>
      </p:sp>
      <p:sp>
        <p:nvSpPr>
          <p:cNvPr id="12" name="Rectangle 11"/>
          <p:cNvSpPr/>
          <p:nvPr/>
        </p:nvSpPr>
        <p:spPr>
          <a:xfrm>
            <a:off x="4572000" y="2895600"/>
            <a:ext cx="4360489" cy="400110"/>
          </a:xfrm>
          <a:prstGeom prst="rect">
            <a:avLst/>
          </a:prstGeom>
        </p:spPr>
        <p:txBody>
          <a:bodyPr wrap="square">
            <a:spAutoFit/>
          </a:bodyPr>
          <a:lstStyle/>
          <a:p>
            <a:pPr lvl="0"/>
            <a:r>
              <a:rPr lang="en-US" sz="2000" b="1" i="1" dirty="0" smtClean="0">
                <a:latin typeface="Times New Roman" pitchFamily="18" charset="0"/>
                <a:cs typeface="Times New Roman" pitchFamily="18" charset="0"/>
              </a:rPr>
              <a:t>Hi Lạp cổ đại: chủ nô, nô lệ, dân tự do.</a:t>
            </a:r>
            <a:endParaRPr lang="en-US" sz="2000" b="1" i="1" dirty="0">
              <a:latin typeface="Times New Roman" pitchFamily="18" charset="0"/>
              <a:cs typeface="Times New Roman" pitchFamily="18" charset="0"/>
            </a:endParaRPr>
          </a:p>
        </p:txBody>
      </p:sp>
      <p:sp>
        <p:nvSpPr>
          <p:cNvPr id="13" name="Rectangle 12"/>
          <p:cNvSpPr/>
          <p:nvPr/>
        </p:nvSpPr>
        <p:spPr>
          <a:xfrm>
            <a:off x="2362200" y="3657600"/>
            <a:ext cx="4995746" cy="2495135"/>
          </a:xfrm>
          <a:prstGeom prst="rect">
            <a:avLst/>
          </a:prstGeom>
          <a:blipFill>
            <a:blip r:embed="rId4">
              <a:extLst>
                <a:ext uri="{28A0092B-C50C-407E-A947-70E740481C1C}">
                  <a14:useLocalDpi xmlns:lc="http://schemas.openxmlformats.org/drawingml/2006/lockedCanvas" xmlns:a14="http://schemas.microsoft.com/office/drawing/2010/main" xmlns:dgm="http://schemas.openxmlformats.org/drawingml/2006/diagram" xmlns="" val="0"/>
                </a:ext>
              </a:extLst>
            </a:blip>
            <a:srcRect/>
            <a:stretch>
              <a:fillRect t="-18000" b="-18000"/>
            </a:stretch>
          </a:blipFill>
        </p:spPr>
        <p:style>
          <a:lnRef idx="2">
            <a:schemeClr val="accent6"/>
          </a:lnRef>
          <a:fillRef idx="1">
            <a:schemeClr val="lt1"/>
          </a:fillRef>
          <a:effectRef idx="0">
            <a:schemeClr val="accent6"/>
          </a:effectRef>
          <a:fontRef idx="minor">
            <a:schemeClr val="lt1">
              <a:hueOff val="0"/>
              <a:satOff val="0"/>
              <a:lumOff val="0"/>
              <a:alphaOff val="0"/>
            </a:schemeClr>
          </a:fontRef>
        </p:style>
      </p:sp>
      <p:sp>
        <p:nvSpPr>
          <p:cNvPr id="14" name="Rectangle 13"/>
          <p:cNvSpPr/>
          <p:nvPr/>
        </p:nvSpPr>
        <p:spPr>
          <a:xfrm>
            <a:off x="2133600" y="6211669"/>
            <a:ext cx="5562600" cy="400110"/>
          </a:xfrm>
          <a:prstGeom prst="rect">
            <a:avLst/>
          </a:prstGeom>
        </p:spPr>
        <p:txBody>
          <a:bodyPr wrap="square">
            <a:spAutoFit/>
          </a:bodyPr>
          <a:lstStyle/>
          <a:p>
            <a:pPr lvl="0"/>
            <a:r>
              <a:rPr lang="en-US" sz="2000" b="1" dirty="0" smtClean="0">
                <a:latin typeface="Times New Roman" pitchFamily="18" charset="0"/>
                <a:cs typeface="Times New Roman" pitchFamily="18" charset="0"/>
              </a:rPr>
              <a:t>Ấn độ cổ đại: tăng lữ, chiến binh, thợ thủ công,…</a:t>
            </a:r>
            <a:endParaRPr lang="en-US" sz="20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371600"/>
            <a:ext cx="8153400" cy="1371600"/>
          </a:xfrm>
        </p:spPr>
        <p:txBody>
          <a:bodyPr>
            <a:normAutofit/>
          </a:bodyPr>
          <a:lstStyle/>
          <a:p>
            <a:r>
              <a:rPr lang="en-US" sz="2800" dirty="0" smtClean="0">
                <a:latin typeface="Times New Roman" pitchFamily="18" charset="0"/>
                <a:cs typeface="Times New Roman" pitchFamily="18" charset="0"/>
              </a:rPr>
              <a:t>Là </a:t>
            </a:r>
            <a:r>
              <a:rPr lang="en-US" sz="2800" dirty="0">
                <a:latin typeface="Times New Roman" pitchFamily="18" charset="0"/>
                <a:cs typeface="Times New Roman" pitchFamily="18" charset="0"/>
              </a:rPr>
              <a:t>kiểu phân tầng xã hội gắn liền với đất đai do cha truyền con lối hoặc do chế độ phong hầu kiến áp đặt với chế độ phong kiến.</a:t>
            </a:r>
          </a:p>
          <a:p>
            <a:endParaRPr lang="en-US" sz="2800" dirty="0">
              <a:latin typeface="Times New Roman" pitchFamily="18" charset="0"/>
              <a:cs typeface="Times New Roman" pitchFamily="18" charset="0"/>
            </a:endParaRPr>
          </a:p>
          <a:p>
            <a:endParaRPr lang="en-US" sz="2800" dirty="0" smtClean="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p:txBody>
      </p:sp>
      <p:sp>
        <p:nvSpPr>
          <p:cNvPr id="12" name="Rectangle 11"/>
          <p:cNvSpPr/>
          <p:nvPr/>
        </p:nvSpPr>
        <p:spPr>
          <a:xfrm>
            <a:off x="1066800" y="2895600"/>
            <a:ext cx="2514600" cy="3429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t>Trong</a:t>
            </a:r>
            <a:r>
              <a:rPr lang="en-US" sz="2400" dirty="0" smtClean="0"/>
              <a:t> </a:t>
            </a:r>
            <a:r>
              <a:rPr lang="en-US" sz="2400" dirty="0" err="1" smtClean="0"/>
              <a:t>xã</a:t>
            </a:r>
            <a:r>
              <a:rPr lang="en-US" sz="2400" dirty="0" smtClean="0"/>
              <a:t> </a:t>
            </a:r>
            <a:r>
              <a:rPr lang="en-US" sz="2400" dirty="0" err="1" smtClean="0"/>
              <a:t>hôi</a:t>
            </a:r>
            <a:r>
              <a:rPr lang="en-US" sz="2400" dirty="0" smtClean="0"/>
              <a:t> </a:t>
            </a:r>
            <a:r>
              <a:rPr lang="en-US" sz="2400" dirty="0" err="1" smtClean="0"/>
              <a:t>phong</a:t>
            </a:r>
            <a:r>
              <a:rPr lang="en-US" sz="2400" dirty="0" smtClean="0"/>
              <a:t> </a:t>
            </a:r>
            <a:r>
              <a:rPr lang="en-US" sz="2400" dirty="0" err="1" smtClean="0"/>
              <a:t>kiến</a:t>
            </a:r>
            <a:r>
              <a:rPr lang="en-US" sz="2400" dirty="0" smtClean="0"/>
              <a:t> </a:t>
            </a:r>
            <a:r>
              <a:rPr lang="en-US" sz="2400" dirty="0" err="1" smtClean="0"/>
              <a:t>được</a:t>
            </a:r>
            <a:r>
              <a:rPr lang="en-US" sz="2400" dirty="0" smtClean="0"/>
              <a:t> chia </a:t>
            </a:r>
            <a:r>
              <a:rPr lang="en-US" sz="2400" dirty="0" err="1" smtClean="0"/>
              <a:t>thành</a:t>
            </a:r>
            <a:r>
              <a:rPr lang="en-US" sz="2400" dirty="0"/>
              <a:t> </a:t>
            </a:r>
            <a:r>
              <a:rPr lang="en-US" sz="2400" dirty="0" err="1" smtClean="0"/>
              <a:t>các</a:t>
            </a:r>
            <a:r>
              <a:rPr lang="en-US" sz="2400" dirty="0" smtClean="0"/>
              <a:t> </a:t>
            </a:r>
            <a:r>
              <a:rPr lang="en-US" sz="2400" dirty="0" err="1" smtClean="0"/>
              <a:t>tầng</a:t>
            </a:r>
            <a:endParaRPr lang="en-US" sz="2400" dirty="0"/>
          </a:p>
        </p:txBody>
      </p:sp>
      <p:cxnSp>
        <p:nvCxnSpPr>
          <p:cNvPr id="14" name="Straight Arrow Connector 13"/>
          <p:cNvCxnSpPr>
            <a:stCxn id="12" idx="3"/>
          </p:cNvCxnSpPr>
          <p:nvPr/>
        </p:nvCxnSpPr>
        <p:spPr>
          <a:xfrm flipV="1">
            <a:off x="3581400" y="3200401"/>
            <a:ext cx="1680882" cy="140969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2" idx="3"/>
          </p:cNvCxnSpPr>
          <p:nvPr/>
        </p:nvCxnSpPr>
        <p:spPr>
          <a:xfrm>
            <a:off x="3581400" y="4610100"/>
            <a:ext cx="168088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3581400" y="4648200"/>
            <a:ext cx="1680882" cy="1562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a:xfrm>
            <a:off x="5257800" y="2819400"/>
            <a:ext cx="1595718"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t>Quý</a:t>
            </a:r>
            <a:r>
              <a:rPr lang="en-US" dirty="0" smtClean="0"/>
              <a:t> </a:t>
            </a:r>
            <a:r>
              <a:rPr lang="en-US" dirty="0" err="1" smtClean="0"/>
              <a:t>tộc</a:t>
            </a:r>
            <a:endParaRPr lang="en-US" dirty="0"/>
          </a:p>
        </p:txBody>
      </p:sp>
      <p:sp>
        <p:nvSpPr>
          <p:cNvPr id="30" name="Rounded Rectangle 29"/>
          <p:cNvSpPr/>
          <p:nvPr/>
        </p:nvSpPr>
        <p:spPr>
          <a:xfrm>
            <a:off x="5257800" y="4038600"/>
            <a:ext cx="15240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t>Địa</a:t>
            </a:r>
            <a:r>
              <a:rPr lang="en-US" dirty="0" smtClean="0"/>
              <a:t> </a:t>
            </a:r>
            <a:r>
              <a:rPr lang="en-US" dirty="0" err="1" smtClean="0"/>
              <a:t>chủ</a:t>
            </a:r>
            <a:endParaRPr lang="en-US" dirty="0"/>
          </a:p>
        </p:txBody>
      </p:sp>
      <p:sp>
        <p:nvSpPr>
          <p:cNvPr id="31" name="Rounded Rectangle 30"/>
          <p:cNvSpPr/>
          <p:nvPr/>
        </p:nvSpPr>
        <p:spPr>
          <a:xfrm>
            <a:off x="5257800" y="5486400"/>
            <a:ext cx="1447800" cy="762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t>Nông</a:t>
            </a:r>
            <a:r>
              <a:rPr lang="en-US" dirty="0" smtClean="0"/>
              <a:t> </a:t>
            </a:r>
            <a:r>
              <a:rPr lang="en-US" dirty="0" err="1" smtClean="0"/>
              <a:t>dân</a:t>
            </a:r>
            <a:endParaRPr lang="en-US" dirty="0"/>
          </a:p>
        </p:txBody>
      </p:sp>
      <p:sp>
        <p:nvSpPr>
          <p:cNvPr id="13" name="TextBox 12"/>
          <p:cNvSpPr txBox="1"/>
          <p:nvPr/>
        </p:nvSpPr>
        <p:spPr>
          <a:xfrm>
            <a:off x="533400" y="381000"/>
            <a:ext cx="8077200" cy="6463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3600" b="1" dirty="0" smtClean="0">
                <a:solidFill>
                  <a:schemeClr val="tx1"/>
                </a:solidFill>
              </a:rPr>
              <a:t>3. Kiểu phân tầng địa chủ</a:t>
            </a:r>
            <a:endParaRPr lang="en-US" sz="3600" b="1" dirty="0">
              <a:solidFill>
                <a:schemeClr val="tx1"/>
              </a:solidFill>
            </a:endParaRPr>
          </a:p>
        </p:txBody>
      </p:sp>
    </p:spTree>
    <p:extLst>
      <p:ext uri="{BB962C8B-B14F-4D97-AF65-F5344CB8AC3E}">
        <p14:creationId xmlns="" xmlns:p14="http://schemas.microsoft.com/office/powerpoint/2010/main" val="2685797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1000"/>
                                        <p:tgtEl>
                                          <p:spTgt spid="30"/>
                                        </p:tgtEl>
                                      </p:cBhvr>
                                    </p:animEffect>
                                    <p:anim calcmode="lin" valueType="num">
                                      <p:cBhvr>
                                        <p:cTn id="21" dur="1000" fill="hold"/>
                                        <p:tgtEl>
                                          <p:spTgt spid="30"/>
                                        </p:tgtEl>
                                        <p:attrNameLst>
                                          <p:attrName>ppt_x</p:attrName>
                                        </p:attrNameLst>
                                      </p:cBhvr>
                                      <p:tavLst>
                                        <p:tav tm="0">
                                          <p:val>
                                            <p:strVal val="#ppt_x"/>
                                          </p:val>
                                        </p:tav>
                                        <p:tav tm="100000">
                                          <p:val>
                                            <p:strVal val="#ppt_x"/>
                                          </p:val>
                                        </p:tav>
                                      </p:tavLst>
                                    </p:anim>
                                    <p:anim calcmode="lin" valueType="num">
                                      <p:cBhvr>
                                        <p:cTn id="2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000"/>
                                        <p:tgtEl>
                                          <p:spTgt spid="31"/>
                                        </p:tgtEl>
                                      </p:cBhvr>
                                    </p:animEffect>
                                    <p:anim calcmode="lin" valueType="num">
                                      <p:cBhvr>
                                        <p:cTn id="28" dur="1000" fill="hold"/>
                                        <p:tgtEl>
                                          <p:spTgt spid="31"/>
                                        </p:tgtEl>
                                        <p:attrNameLst>
                                          <p:attrName>ppt_x</p:attrName>
                                        </p:attrNameLst>
                                      </p:cBhvr>
                                      <p:tavLst>
                                        <p:tav tm="0">
                                          <p:val>
                                            <p:strVal val="#ppt_x"/>
                                          </p:val>
                                        </p:tav>
                                        <p:tav tm="100000">
                                          <p:val>
                                            <p:strVal val="#ppt_x"/>
                                          </p:val>
                                        </p:tav>
                                      </p:tavLst>
                                    </p:anim>
                                    <p:anim calcmode="lin" valueType="num">
                                      <p:cBhvr>
                                        <p:cTn id="2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9" grpId="0" animBg="1"/>
      <p:bldP spid="30" grpId="0" animBg="1"/>
      <p:bldP spid="3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38200" y="2201882"/>
            <a:ext cx="7620000" cy="3970318"/>
          </a:xfrm>
          <a:prstGeom prst="rect">
            <a:avLst/>
          </a:prstGeom>
          <a:solidFill>
            <a:schemeClr val="accent2">
              <a:lumMod val="20000"/>
              <a:lumOff val="80000"/>
            </a:schemeClr>
          </a:solidFill>
          <a:ln>
            <a:solidFill>
              <a:schemeClr val="accent2">
                <a:lumMod val="75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en-US" sz="2800" dirty="0" smtClean="0">
                <a:latin typeface="Times New Roman" pitchFamily="18" charset="0"/>
                <a:cs typeface="Times New Roman" pitchFamily="18" charset="0"/>
              </a:rPr>
              <a:t>Đối với </a:t>
            </a:r>
            <a:r>
              <a:rPr lang="en-US" sz="2800" b="1" dirty="0" smtClean="0">
                <a:latin typeface="Times New Roman" pitchFamily="18" charset="0"/>
                <a:cs typeface="Times New Roman" pitchFamily="18" charset="0"/>
              </a:rPr>
              <a:t>khái niệm bất bình đẳng</a:t>
            </a:r>
            <a:r>
              <a:rPr lang="en-US" sz="2800" dirty="0" smtClean="0">
                <a:latin typeface="Times New Roman" pitchFamily="18" charset="0"/>
                <a:cs typeface="Times New Roman" pitchFamily="18" charset="0"/>
              </a:rPr>
              <a:t>, chúng ta hiểu theo nghĩa là trong mỗi xã hội, luôn có sự tồn tại một cách hiện thực, tự nhiên sự khác biệt giữa các cá nhân và các tập đoàn người về mặt thể chất, trí tuệ, có nghĩa là thừa nhận trong xã hội luôn có những người khỏe mạnh, người yếu ớt, người thông minh và người không thông minh, người có nhiều điều kiện thăng tiến và người có hoàn cảnh đặc biệt khó khăn.</a:t>
            </a:r>
            <a:endParaRPr lang="en-US" sz="2800" dirty="0">
              <a:latin typeface="Times New Roman" pitchFamily="18" charset="0"/>
              <a:cs typeface="Times New Roman" pitchFamily="18" charset="0"/>
            </a:endParaRPr>
          </a:p>
        </p:txBody>
      </p:sp>
      <p:sp>
        <p:nvSpPr>
          <p:cNvPr id="5" name="TextBox 4"/>
          <p:cNvSpPr txBox="1"/>
          <p:nvPr/>
        </p:nvSpPr>
        <p:spPr>
          <a:xfrm>
            <a:off x="533400" y="533400"/>
            <a:ext cx="7543800" cy="523220"/>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2800" b="1" dirty="0" smtClean="0">
                <a:latin typeface="Times New Roman" pitchFamily="18" charset="0"/>
                <a:cs typeface="Times New Roman" pitchFamily="18" charset="0"/>
              </a:rPr>
              <a:t>I/ Bất bình đẳng</a:t>
            </a:r>
          </a:p>
        </p:txBody>
      </p:sp>
      <p:sp>
        <p:nvSpPr>
          <p:cNvPr id="6" name="Rectangle 5"/>
          <p:cNvSpPr/>
          <p:nvPr/>
        </p:nvSpPr>
        <p:spPr>
          <a:xfrm>
            <a:off x="914400" y="1371600"/>
            <a:ext cx="2149948" cy="523220"/>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r>
              <a:rPr lang="en-US" sz="2800" b="1" dirty="0" smtClean="0">
                <a:latin typeface="Times New Roman" pitchFamily="18" charset="0"/>
                <a:cs typeface="Times New Roman" pitchFamily="18" charset="0"/>
              </a:rPr>
              <a:t>1. Khái niệm</a:t>
            </a:r>
            <a:endParaRPr lang="en-US" sz="28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96788" y="457200"/>
            <a:ext cx="7736900" cy="960120"/>
          </a:xfrm>
        </p:spPr>
        <p:style>
          <a:lnRef idx="1">
            <a:schemeClr val="accent1"/>
          </a:lnRef>
          <a:fillRef idx="3">
            <a:schemeClr val="accent1"/>
          </a:fillRef>
          <a:effectRef idx="2">
            <a:schemeClr val="accent1"/>
          </a:effectRef>
          <a:fontRef idx="minor">
            <a:schemeClr val="lt1"/>
          </a:fontRef>
        </p:style>
        <p:txBody>
          <a:bodyPr>
            <a:normAutofit/>
          </a:bodyPr>
          <a:lstStyle/>
          <a:p>
            <a:r>
              <a:rPr lang="en-US" sz="3600" b="1" dirty="0">
                <a:solidFill>
                  <a:prstClr val="black"/>
                </a:solidFill>
                <a:effectLst/>
                <a:latin typeface="Times New Roman" pitchFamily="18" charset="0"/>
                <a:cs typeface="Times New Roman" pitchFamily="18" charset="0"/>
              </a:rPr>
              <a:t>4. </a:t>
            </a:r>
            <a:r>
              <a:rPr lang="en-US" sz="3600" b="1" dirty="0" err="1">
                <a:solidFill>
                  <a:prstClr val="black"/>
                </a:solidFill>
                <a:effectLst/>
                <a:latin typeface="Times New Roman" pitchFamily="18" charset="0"/>
                <a:cs typeface="Times New Roman" pitchFamily="18" charset="0"/>
              </a:rPr>
              <a:t>Kiểu</a:t>
            </a:r>
            <a:r>
              <a:rPr lang="en-US" sz="3600" b="1" dirty="0">
                <a:solidFill>
                  <a:prstClr val="black"/>
                </a:solidFill>
                <a:effectLst/>
                <a:latin typeface="Times New Roman" pitchFamily="18" charset="0"/>
                <a:cs typeface="Times New Roman" pitchFamily="18" charset="0"/>
              </a:rPr>
              <a:t> </a:t>
            </a:r>
            <a:r>
              <a:rPr lang="en-US" sz="3600" b="1" dirty="0" err="1">
                <a:solidFill>
                  <a:prstClr val="black"/>
                </a:solidFill>
                <a:effectLst/>
                <a:latin typeface="Times New Roman" pitchFamily="18" charset="0"/>
                <a:cs typeface="Times New Roman" pitchFamily="18" charset="0"/>
              </a:rPr>
              <a:t>phân</a:t>
            </a:r>
            <a:r>
              <a:rPr lang="en-US" sz="3600" b="1" dirty="0">
                <a:solidFill>
                  <a:prstClr val="black"/>
                </a:solidFill>
                <a:effectLst/>
                <a:latin typeface="Times New Roman" pitchFamily="18" charset="0"/>
                <a:cs typeface="Times New Roman" pitchFamily="18" charset="0"/>
              </a:rPr>
              <a:t> </a:t>
            </a:r>
            <a:r>
              <a:rPr lang="en-US" sz="3600" b="1" dirty="0" err="1">
                <a:solidFill>
                  <a:prstClr val="black"/>
                </a:solidFill>
                <a:effectLst/>
                <a:latin typeface="Times New Roman" pitchFamily="18" charset="0"/>
                <a:cs typeface="Times New Roman" pitchFamily="18" charset="0"/>
              </a:rPr>
              <a:t>tầng</a:t>
            </a:r>
            <a:r>
              <a:rPr lang="en-US" sz="3600" b="1" dirty="0">
                <a:solidFill>
                  <a:prstClr val="black"/>
                </a:solidFill>
                <a:effectLst/>
                <a:latin typeface="Times New Roman" pitchFamily="18" charset="0"/>
                <a:cs typeface="Times New Roman" pitchFamily="18" charset="0"/>
              </a:rPr>
              <a:t> </a:t>
            </a:r>
            <a:r>
              <a:rPr lang="en-US" sz="3600" b="1" dirty="0" err="1">
                <a:solidFill>
                  <a:prstClr val="black"/>
                </a:solidFill>
                <a:effectLst/>
                <a:latin typeface="Times New Roman" pitchFamily="18" charset="0"/>
                <a:cs typeface="Times New Roman" pitchFamily="18" charset="0"/>
              </a:rPr>
              <a:t>xã</a:t>
            </a:r>
            <a:r>
              <a:rPr lang="en-US" sz="3600" b="1" dirty="0">
                <a:solidFill>
                  <a:prstClr val="black"/>
                </a:solidFill>
                <a:effectLst/>
                <a:latin typeface="Times New Roman" pitchFamily="18" charset="0"/>
                <a:cs typeface="Times New Roman" pitchFamily="18" charset="0"/>
              </a:rPr>
              <a:t> </a:t>
            </a:r>
            <a:r>
              <a:rPr lang="en-US" sz="3600" b="1" dirty="0" err="1">
                <a:solidFill>
                  <a:prstClr val="black"/>
                </a:solidFill>
                <a:effectLst/>
                <a:latin typeface="Times New Roman" pitchFamily="18" charset="0"/>
                <a:cs typeface="Times New Roman" pitchFamily="18" charset="0"/>
              </a:rPr>
              <a:t>hội</a:t>
            </a:r>
            <a:r>
              <a:rPr lang="en-US" sz="3600" b="1" dirty="0">
                <a:solidFill>
                  <a:prstClr val="black"/>
                </a:solidFill>
                <a:effectLst/>
                <a:latin typeface="Times New Roman" pitchFamily="18" charset="0"/>
                <a:cs typeface="Times New Roman" pitchFamily="18" charset="0"/>
              </a:rPr>
              <a:t> </a:t>
            </a:r>
            <a:r>
              <a:rPr lang="en-US" sz="3600" b="1" dirty="0" err="1">
                <a:solidFill>
                  <a:prstClr val="black"/>
                </a:solidFill>
                <a:effectLst/>
                <a:latin typeface="Times New Roman" pitchFamily="18" charset="0"/>
                <a:cs typeface="Times New Roman" pitchFamily="18" charset="0"/>
              </a:rPr>
              <a:t>theo</a:t>
            </a:r>
            <a:r>
              <a:rPr lang="en-US" sz="3600" b="1" dirty="0">
                <a:solidFill>
                  <a:prstClr val="black"/>
                </a:solidFill>
                <a:effectLst/>
                <a:latin typeface="Times New Roman" pitchFamily="18" charset="0"/>
                <a:cs typeface="Times New Roman" pitchFamily="18" charset="0"/>
              </a:rPr>
              <a:t> </a:t>
            </a:r>
            <a:r>
              <a:rPr lang="en-US" sz="3600" b="1" dirty="0" err="1">
                <a:solidFill>
                  <a:prstClr val="black"/>
                </a:solidFill>
                <a:effectLst/>
                <a:latin typeface="Times New Roman" pitchFamily="18" charset="0"/>
                <a:cs typeface="Times New Roman" pitchFamily="18" charset="0"/>
              </a:rPr>
              <a:t>giai</a:t>
            </a:r>
            <a:r>
              <a:rPr lang="en-US" sz="3600" b="1" dirty="0">
                <a:solidFill>
                  <a:prstClr val="black"/>
                </a:solidFill>
                <a:effectLst/>
                <a:latin typeface="Times New Roman" pitchFamily="18" charset="0"/>
                <a:cs typeface="Times New Roman" pitchFamily="18" charset="0"/>
              </a:rPr>
              <a:t> </a:t>
            </a:r>
            <a:r>
              <a:rPr lang="en-US" sz="3600" b="1" dirty="0" err="1">
                <a:solidFill>
                  <a:prstClr val="black"/>
                </a:solidFill>
                <a:effectLst/>
                <a:latin typeface="Times New Roman" pitchFamily="18" charset="0"/>
                <a:cs typeface="Times New Roman" pitchFamily="18" charset="0"/>
              </a:rPr>
              <a:t>cấp</a:t>
            </a:r>
            <a:r>
              <a:rPr lang="en-US" sz="3600" b="1" dirty="0">
                <a:solidFill>
                  <a:prstClr val="black"/>
                </a:solidFill>
                <a:effectLst/>
                <a:latin typeface="Times New Roman" pitchFamily="18" charset="0"/>
                <a:cs typeface="Times New Roman" pitchFamily="18" charset="0"/>
              </a:rPr>
              <a:t>:</a:t>
            </a:r>
            <a:endParaRPr lang="en-US" sz="3600" dirty="0">
              <a:latin typeface="Times New Roman" pitchFamily="18" charset="0"/>
              <a:cs typeface="Times New Roman" pitchFamily="18" charset="0"/>
            </a:endParaRPr>
          </a:p>
        </p:txBody>
      </p:sp>
      <p:sp>
        <p:nvSpPr>
          <p:cNvPr id="6" name="Rectangle 5"/>
          <p:cNvSpPr/>
          <p:nvPr/>
        </p:nvSpPr>
        <p:spPr>
          <a:xfrm>
            <a:off x="1196788" y="1600200"/>
            <a:ext cx="7162800" cy="954107"/>
          </a:xfrm>
          <a:prstGeom prst="rect">
            <a:avLst/>
          </a:prstGeom>
        </p:spPr>
        <p:txBody>
          <a:bodyPr wrap="square">
            <a:spAutoFit/>
          </a:bodyPr>
          <a:lstStyle/>
          <a:p>
            <a:pPr marL="285750" indent="-285750">
              <a:buFont typeface="Arial" pitchFamily="34" charset="0"/>
              <a:buChar char="•"/>
            </a:pPr>
            <a:r>
              <a:rPr lang="en-US" sz="2800" dirty="0" smtClean="0">
                <a:latin typeface="Times New Roman" pitchFamily="18" charset="0"/>
                <a:cs typeface="Times New Roman" pitchFamily="18" charset="0"/>
              </a:rPr>
              <a:t>Theo </a:t>
            </a:r>
            <a:r>
              <a:rPr lang="vi-VN" sz="2800" dirty="0" smtClean="0">
                <a:latin typeface="Times New Roman" pitchFamily="18" charset="0"/>
                <a:cs typeface="Times New Roman" pitchFamily="18" charset="0"/>
              </a:rPr>
              <a:t>warner </a:t>
            </a:r>
            <a:r>
              <a:rPr lang="vi-VN" sz="2800" dirty="0">
                <a:latin typeface="Times New Roman" pitchFamily="18" charset="0"/>
                <a:cs typeface="Times New Roman" pitchFamily="18" charset="0"/>
              </a:rPr>
              <a:t>chia xã hội thành</a:t>
            </a:r>
            <a:r>
              <a:rPr lang="vi-VN" sz="2800" dirty="0">
                <a:solidFill>
                  <a:srgbClr val="FF0000"/>
                </a:solidFill>
                <a:latin typeface="Times New Roman" pitchFamily="18" charset="0"/>
                <a:cs typeface="Times New Roman" pitchFamily="18" charset="0"/>
              </a:rPr>
              <a:t> 6 </a:t>
            </a:r>
            <a:r>
              <a:rPr lang="vi-VN" sz="2800" dirty="0">
                <a:latin typeface="Times New Roman" pitchFamily="18" charset="0"/>
                <a:cs typeface="Times New Roman" pitchFamily="18" charset="0"/>
              </a:rPr>
              <a:t>nhóm giai cấp khác nhau chủ yếu dựa vào địa vi kinh tế:</a:t>
            </a:r>
          </a:p>
        </p:txBody>
      </p:sp>
      <p:sp>
        <p:nvSpPr>
          <p:cNvPr id="7" name="Rectangle 6"/>
          <p:cNvSpPr/>
          <p:nvPr/>
        </p:nvSpPr>
        <p:spPr>
          <a:xfrm>
            <a:off x="1600200" y="2551837"/>
            <a:ext cx="4953000" cy="397031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nSpc>
                <a:spcPct val="150000"/>
              </a:lnSpc>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Thượng </a:t>
            </a:r>
            <a:r>
              <a:rPr lang="en-US" sz="2800" dirty="0">
                <a:latin typeface="Times New Roman" pitchFamily="18" charset="0"/>
                <a:cs typeface="Times New Roman" pitchFamily="18" charset="0"/>
              </a:rPr>
              <a:t>lưu lớp trên</a:t>
            </a:r>
          </a:p>
          <a:p>
            <a:pPr>
              <a:lnSpc>
                <a:spcPct val="150000"/>
              </a:lnSpc>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Thượng lưu </a:t>
            </a:r>
            <a:r>
              <a:rPr lang="en-US" sz="2800" dirty="0">
                <a:latin typeface="Times New Roman" pitchFamily="18" charset="0"/>
                <a:cs typeface="Times New Roman" pitchFamily="18" charset="0"/>
              </a:rPr>
              <a:t>lớp dưới</a:t>
            </a:r>
          </a:p>
          <a:p>
            <a:pPr>
              <a:lnSpc>
                <a:spcPct val="150000"/>
              </a:lnSpc>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Trung </a:t>
            </a:r>
            <a:r>
              <a:rPr lang="en-US" sz="2800" dirty="0">
                <a:latin typeface="Times New Roman" pitchFamily="18" charset="0"/>
                <a:cs typeface="Times New Roman" pitchFamily="18" charset="0"/>
              </a:rPr>
              <a:t>lưu lớp trên</a:t>
            </a:r>
          </a:p>
          <a:p>
            <a:pPr>
              <a:lnSpc>
                <a:spcPct val="150000"/>
              </a:lnSpc>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Trung </a:t>
            </a:r>
            <a:r>
              <a:rPr lang="en-US" sz="2800" dirty="0">
                <a:latin typeface="Times New Roman" pitchFamily="18" charset="0"/>
                <a:cs typeface="Times New Roman" pitchFamily="18" charset="0"/>
              </a:rPr>
              <a:t>lưu lớp dưới</a:t>
            </a:r>
          </a:p>
          <a:p>
            <a:pPr>
              <a:lnSpc>
                <a:spcPct val="150000"/>
              </a:lnSpc>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Hạ </a:t>
            </a:r>
            <a:r>
              <a:rPr lang="en-US" sz="2800" dirty="0">
                <a:latin typeface="Times New Roman" pitchFamily="18" charset="0"/>
                <a:cs typeface="Times New Roman" pitchFamily="18" charset="0"/>
              </a:rPr>
              <a:t>lưu lớp trên</a:t>
            </a:r>
          </a:p>
          <a:p>
            <a:pPr>
              <a:lnSpc>
                <a:spcPct val="150000"/>
              </a:lnSpc>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Hạ </a:t>
            </a:r>
            <a:r>
              <a:rPr lang="en-US" sz="2800" dirty="0">
                <a:latin typeface="Times New Roman" pitchFamily="18" charset="0"/>
                <a:cs typeface="Times New Roman" pitchFamily="18" charset="0"/>
              </a:rPr>
              <a:t>lưu lớp dưới</a:t>
            </a:r>
          </a:p>
        </p:txBody>
      </p:sp>
    </p:spTree>
    <p:extLst>
      <p:ext uri="{BB962C8B-B14F-4D97-AF65-F5344CB8AC3E}">
        <p14:creationId xmlns="" xmlns:p14="http://schemas.microsoft.com/office/powerpoint/2010/main" val="2856710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1752600"/>
            <a:ext cx="7611035" cy="224676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buFont typeface="Wingdings" pitchFamily="2" charset="2"/>
              <a:buChar char="v"/>
            </a:pPr>
            <a:r>
              <a:rPr lang="en-US" sz="2800" dirty="0" err="1">
                <a:solidFill>
                  <a:srgbClr val="FF0000"/>
                </a:solidFill>
                <a:latin typeface="Times New Roman" pitchFamily="18" charset="0"/>
                <a:cs typeface="Times New Roman" pitchFamily="18" charset="0"/>
              </a:rPr>
              <a:t>Quan</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niệm</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của</a:t>
            </a:r>
            <a:r>
              <a:rPr lang="en-US" sz="2800" dirty="0">
                <a:solidFill>
                  <a:srgbClr val="FF0000"/>
                </a:solidFill>
                <a:latin typeface="Times New Roman" pitchFamily="18" charset="0"/>
                <a:cs typeface="Times New Roman" pitchFamily="18" charset="0"/>
              </a:rPr>
              <a:t> </a:t>
            </a:r>
            <a:r>
              <a:rPr lang="en-US" sz="2800" dirty="0" err="1">
                <a:solidFill>
                  <a:srgbClr val="FF0000"/>
                </a:solidFill>
                <a:latin typeface="Times New Roman" pitchFamily="18" charset="0"/>
                <a:cs typeface="Times New Roman" pitchFamily="18" charset="0"/>
              </a:rPr>
              <a:t>Mác</a:t>
            </a:r>
            <a:r>
              <a:rPr lang="en-US" sz="2800" dirty="0">
                <a:solidFill>
                  <a:srgbClr val="FF0000"/>
                </a:solidFill>
                <a:latin typeface="Times New Roman" pitchFamily="18" charset="0"/>
                <a:cs typeface="Times New Roman" pitchFamily="18" charset="0"/>
              </a:rPr>
              <a:t> </a:t>
            </a:r>
            <a:r>
              <a:rPr lang="en-US" sz="2800" dirty="0" err="1">
                <a:latin typeface="Times New Roman" pitchFamily="18" charset="0"/>
                <a:cs typeface="Times New Roman" pitchFamily="18" charset="0"/>
              </a:rPr>
              <a:t>lai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dưa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chủ</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yếu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vai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trò</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định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yếu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tế</a:t>
            </a:r>
            <a:r>
              <a:rPr lang="en-US" sz="2800" dirty="0">
                <a:latin typeface="Times New Roman" pitchFamily="18" charset="0"/>
                <a:cs typeface="Times New Roman" pitchFamily="18" charset="0"/>
              </a:rPr>
              <a:t> - </a:t>
            </a:r>
            <a:r>
              <a:rPr lang="en-US" sz="2800" dirty="0" err="1">
                <a:latin typeface="Times New Roman" pitchFamily="18" charset="0"/>
                <a:cs typeface="Times New Roman" pitchFamily="18" charset="0"/>
              </a:rPr>
              <a:t>sở</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hữa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liệu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sản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xuất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định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phân</a:t>
            </a:r>
            <a:r>
              <a:rPr lang="en-US" sz="2800" dirty="0">
                <a:latin typeface="Times New Roman" pitchFamily="18" charset="0"/>
                <a:cs typeface="Times New Roman" pitchFamily="18" charset="0"/>
              </a:rPr>
              <a:t> chia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cấp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ngoài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ra</a:t>
            </a:r>
            <a:r>
              <a:rPr lang="en-US" sz="2800" dirty="0">
                <a:latin typeface="Times New Roman" pitchFamily="18" charset="0"/>
                <a:cs typeface="Times New Roman" pitchFamily="18" charset="0"/>
              </a:rPr>
              <a:t> con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tưởng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tâm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lí</a:t>
            </a:r>
            <a:r>
              <a:rPr lang="en-US" sz="2800" dirty="0">
                <a:latin typeface="Times New Roman" pitchFamily="18" charset="0"/>
                <a:cs typeface="Times New Roman" pitchFamily="18" charset="0"/>
              </a:rPr>
              <a:t>, ý </a:t>
            </a:r>
            <a:r>
              <a:rPr lang="en-US" sz="2800" dirty="0" err="1">
                <a:latin typeface="Times New Roman" pitchFamily="18" charset="0"/>
                <a:cs typeface="Times New Roman" pitchFamily="18" charset="0"/>
              </a:rPr>
              <a:t>thức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giai</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cấp</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 xmlns:p14="http://schemas.microsoft.com/office/powerpoint/2010/main" val="504872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2"/>
                                        </p:tgtEl>
                                        <p:attrNameLst>
                                          <p:attrName>ppt_x</p:attrName>
                                        </p:attrNameLst>
                                      </p:cBhvr>
                                      <p:tavLst>
                                        <p:tav tm="0">
                                          <p:val>
                                            <p:strVal val="ppt_x"/>
                                          </p:val>
                                        </p:tav>
                                        <p:tav tm="100000">
                                          <p:val>
                                            <p:strVal val="ppt_x"/>
                                          </p:val>
                                        </p:tav>
                                      </p:tavLst>
                                    </p:anim>
                                    <p:anim calcmode="lin" valueType="num">
                                      <p:cBhvr additive="base">
                                        <p:cTn id="7" dur="500"/>
                                        <p:tgtEl>
                                          <p:spTgt spid="2"/>
                                        </p:tgtEl>
                                        <p:attrNameLst>
                                          <p:attrName>ppt_y</p:attrName>
                                        </p:attrNameLst>
                                      </p:cBhvr>
                                      <p:tavLst>
                                        <p:tav tm="0">
                                          <p:val>
                                            <p:strVal val="ppt_y"/>
                                          </p:val>
                                        </p:tav>
                                        <p:tav tm="100000">
                                          <p:val>
                                            <p:strVal val="1+ppt_h/2"/>
                                          </p:val>
                                        </p:tav>
                                      </p:tavLst>
                                    </p:anim>
                                    <p:set>
                                      <p:cBhvr>
                                        <p:cTn id="8"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457200"/>
            <a:ext cx="7696200" cy="1077218"/>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365760" lvl="0" indent="-283464">
              <a:spcBef>
                <a:spcPts val="600"/>
              </a:spcBef>
              <a:buClr>
                <a:srgbClr val="3891A7"/>
              </a:buClr>
              <a:buSzPct val="80000"/>
              <a:buFont typeface="Wingdings 2"/>
              <a:buChar char=""/>
            </a:pPr>
            <a:r>
              <a:rPr lang="en-US" sz="3200" dirty="0" err="1">
                <a:solidFill>
                  <a:prstClr val="black"/>
                </a:solidFill>
                <a:latin typeface="Times New Roman" pitchFamily="18" charset="0"/>
                <a:cs typeface="Times New Roman" pitchFamily="18" charset="0"/>
              </a:rPr>
              <a:t>Các</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kiểu</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phân</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tầng</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giai</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cấp</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trong</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lịch</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sử</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phân</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tầng</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xã</a:t>
            </a:r>
            <a:r>
              <a:rPr lang="en-US" sz="3200" dirty="0">
                <a:solidFill>
                  <a:prstClr val="black"/>
                </a:solidFill>
                <a:latin typeface="Times New Roman" pitchFamily="18" charset="0"/>
                <a:cs typeface="Times New Roman" pitchFamily="18" charset="0"/>
              </a:rPr>
              <a:t> </a:t>
            </a:r>
            <a:r>
              <a:rPr lang="en-US" sz="3200" dirty="0" err="1" smtClean="0">
                <a:solidFill>
                  <a:prstClr val="black"/>
                </a:solidFill>
                <a:latin typeface="Times New Roman" pitchFamily="18" charset="0"/>
                <a:cs typeface="Times New Roman" pitchFamily="18" charset="0"/>
              </a:rPr>
              <a:t>hội</a:t>
            </a:r>
            <a:r>
              <a:rPr lang="en-US" sz="3200" dirty="0" smtClean="0">
                <a:solidFill>
                  <a:prstClr val="black"/>
                </a:solidFill>
                <a:latin typeface="Times New Roman" pitchFamily="18" charset="0"/>
                <a:cs typeface="Times New Roman" pitchFamily="18" charset="0"/>
              </a:rPr>
              <a:t>:</a:t>
            </a:r>
            <a:endParaRPr lang="en-US" sz="3200" dirty="0">
              <a:solidFill>
                <a:prstClr val="black"/>
              </a:solidFill>
              <a:latin typeface="Times New Roman" pitchFamily="18" charset="0"/>
              <a:cs typeface="Times New Roman" pitchFamily="18" charset="0"/>
            </a:endParaRPr>
          </a:p>
        </p:txBody>
      </p:sp>
      <p:sp>
        <p:nvSpPr>
          <p:cNvPr id="3" name="Rectangle 2"/>
          <p:cNvSpPr/>
          <p:nvPr/>
        </p:nvSpPr>
        <p:spPr>
          <a:xfrm>
            <a:off x="1219200" y="1981200"/>
            <a:ext cx="7467600" cy="3323987"/>
          </a:xfrm>
          <a:prstGeom prst="rect">
            <a:avLst/>
          </a:prstGeom>
        </p:spPr>
        <p:txBody>
          <a:bodyPr wrap="square">
            <a:spAutoFit/>
          </a:bodyPr>
          <a:lstStyle/>
          <a:p>
            <a:pPr algn="just">
              <a:lnSpc>
                <a:spcPct val="150000"/>
              </a:lnSpc>
            </a:pPr>
            <a:r>
              <a:rPr lang="vi-VN"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X</a:t>
            </a:r>
            <a:r>
              <a:rPr lang="vi-VN" sz="2800" dirty="0" smtClean="0">
                <a:latin typeface="Times New Roman" pitchFamily="18" charset="0"/>
                <a:cs typeface="Times New Roman" pitchFamily="18" charset="0"/>
              </a:rPr>
              <a:t>ã </a:t>
            </a:r>
            <a:r>
              <a:rPr lang="vi-VN" sz="2800" dirty="0">
                <a:latin typeface="Times New Roman" pitchFamily="18" charset="0"/>
                <a:cs typeface="Times New Roman" pitchFamily="18" charset="0"/>
              </a:rPr>
              <a:t>hội cổ đại: hiệp sĩ(chủ nô),bình dân ,nô lệ</a:t>
            </a:r>
          </a:p>
          <a:p>
            <a:pPr algn="just">
              <a:lnSpc>
                <a:spcPct val="150000"/>
              </a:lnSpc>
            </a:pPr>
            <a:r>
              <a:rPr lang="vi-VN"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X</a:t>
            </a:r>
            <a:r>
              <a:rPr lang="vi-VN" sz="2800" dirty="0" smtClean="0">
                <a:latin typeface="Times New Roman" pitchFamily="18" charset="0"/>
                <a:cs typeface="Times New Roman" pitchFamily="18" charset="0"/>
              </a:rPr>
              <a:t>ã </a:t>
            </a:r>
            <a:r>
              <a:rPr lang="vi-VN" sz="2800" dirty="0">
                <a:latin typeface="Times New Roman" pitchFamily="18" charset="0"/>
                <a:cs typeface="Times New Roman" pitchFamily="18" charset="0"/>
              </a:rPr>
              <a:t>hội phong kiến:địa chủ, nông nô</a:t>
            </a:r>
          </a:p>
          <a:p>
            <a:pPr algn="just">
              <a:lnSpc>
                <a:spcPct val="150000"/>
              </a:lnSpc>
            </a:pPr>
            <a:r>
              <a:rPr lang="vi-VN"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X</a:t>
            </a:r>
            <a:r>
              <a:rPr lang="vi-VN" sz="2800" dirty="0" smtClean="0">
                <a:latin typeface="Times New Roman" pitchFamily="18" charset="0"/>
                <a:cs typeface="Times New Roman" pitchFamily="18" charset="0"/>
              </a:rPr>
              <a:t>ã </a:t>
            </a:r>
            <a:r>
              <a:rPr lang="vi-VN" sz="2800" dirty="0">
                <a:latin typeface="Times New Roman" pitchFamily="18" charset="0"/>
                <a:cs typeface="Times New Roman" pitchFamily="18" charset="0"/>
              </a:rPr>
              <a:t>hội tư bản:tư bản, vô sản</a:t>
            </a:r>
          </a:p>
          <a:p>
            <a:pPr algn="just">
              <a:lnSpc>
                <a:spcPct val="150000"/>
              </a:lnSpc>
            </a:pPr>
            <a:r>
              <a:rPr lang="vi-VN"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X</a:t>
            </a:r>
            <a:r>
              <a:rPr lang="vi-VN" sz="2800" dirty="0" smtClean="0">
                <a:latin typeface="Times New Roman" pitchFamily="18" charset="0"/>
                <a:cs typeface="Times New Roman" pitchFamily="18" charset="0"/>
              </a:rPr>
              <a:t>ã </a:t>
            </a:r>
            <a:r>
              <a:rPr lang="vi-VN" sz="2800" dirty="0">
                <a:latin typeface="Times New Roman" pitchFamily="18" charset="0"/>
                <a:cs typeface="Times New Roman" pitchFamily="18" charset="0"/>
              </a:rPr>
              <a:t>hội chủ nghĩa:công dân , nông dân, trung gian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grpId="0" nodeType="clickEffect">
                                  <p:stCondLst>
                                    <p:cond delay="0"/>
                                  </p:stCondLst>
                                  <p:iterate type="lt">
                                    <p:tmPct val="4000"/>
                                  </p:iterate>
                                  <p:childTnLst>
                                    <p:set>
                                      <p:cBhvr override="childStyle">
                                        <p:cTn id="6" dur="500" fill="hold"/>
                                        <p:tgtEl>
                                          <p:spTgt spid="2"/>
                                        </p:tgtEl>
                                        <p:attrNameLst>
                                          <p:attrName>style.textDecorationUnderline</p:attrName>
                                        </p:attrNameLst>
                                      </p:cBhvr>
                                      <p:to>
                                        <p:strVal val="true"/>
                                      </p:to>
                                    </p:set>
                                  </p:childTnLst>
                                </p:cTn>
                              </p:par>
                            </p:childTnLst>
                          </p:cTn>
                        </p:par>
                      </p:childTnLst>
                    </p:cTn>
                  </p:par>
                  <p:par>
                    <p:cTn id="7" fill="hold">
                      <p:stCondLst>
                        <p:cond delay="indefinite"/>
                      </p:stCondLst>
                      <p:childTnLst>
                        <p:par>
                          <p:cTn id="8" fill="hold">
                            <p:stCondLst>
                              <p:cond delay="0"/>
                            </p:stCondLst>
                            <p:childTnLst>
                              <p:par>
                                <p:cTn id="9" presetID="45"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000"/>
                                        <p:tgtEl>
                                          <p:spTgt spid="3"/>
                                        </p:tgtEl>
                                      </p:cBhvr>
                                    </p:animEffect>
                                    <p:anim calcmode="lin" valueType="num">
                                      <p:cBhvr>
                                        <p:cTn id="12" dur="2000" fill="hold"/>
                                        <p:tgtEl>
                                          <p:spTgt spid="3"/>
                                        </p:tgtEl>
                                        <p:attrNameLst>
                                          <p:attrName>ppt_w</p:attrName>
                                        </p:attrNameLst>
                                      </p:cBhvr>
                                      <p:tavLst>
                                        <p:tav tm="0" fmla="#ppt_w*sin(2.5*pi*$)">
                                          <p:val>
                                            <p:fltVal val="0"/>
                                          </p:val>
                                        </p:tav>
                                        <p:tav tm="100000">
                                          <p:val>
                                            <p:fltVal val="1"/>
                                          </p:val>
                                        </p:tav>
                                      </p:tavLst>
                                    </p:anim>
                                    <p:anim calcmode="lin" valueType="num">
                                      <p:cBhvr>
                                        <p:cTn id="13"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381000"/>
            <a:ext cx="8229600" cy="1200329"/>
          </a:xfrm>
          <a:prstGeom prst="rect">
            <a:avLst/>
          </a:prstGeom>
          <a:solidFill>
            <a:schemeClr val="accent2"/>
          </a:solidFill>
        </p:spPr>
        <p:style>
          <a:lnRef idx="3">
            <a:schemeClr val="lt1"/>
          </a:lnRef>
          <a:fillRef idx="1">
            <a:schemeClr val="accent6"/>
          </a:fillRef>
          <a:effectRef idx="1">
            <a:schemeClr val="accent6"/>
          </a:effectRef>
          <a:fontRef idx="minor">
            <a:schemeClr val="lt1"/>
          </a:fontRef>
        </p:style>
        <p:txBody>
          <a:bodyPr wrap="square" rtlCol="0">
            <a:spAutoFit/>
          </a:bodyPr>
          <a:lstStyle/>
          <a:p>
            <a:pPr algn="ctr"/>
            <a:r>
              <a:rPr lang="en-US" sz="3600" b="1" dirty="0" smtClean="0">
                <a:solidFill>
                  <a:schemeClr val="bg2">
                    <a:lumMod val="10000"/>
                  </a:schemeClr>
                </a:solidFill>
                <a:latin typeface="Times New Roman" pitchFamily="18" charset="0"/>
                <a:cs typeface="Times New Roman" pitchFamily="18" charset="0"/>
              </a:rPr>
              <a:t>6. Phương pháp nhận diện và phân tích </a:t>
            </a:r>
          </a:p>
          <a:p>
            <a:pPr algn="ctr"/>
            <a:r>
              <a:rPr lang="en-US" sz="3600" b="1" dirty="0" smtClean="0">
                <a:solidFill>
                  <a:schemeClr val="bg2">
                    <a:lumMod val="10000"/>
                  </a:schemeClr>
                </a:solidFill>
                <a:latin typeface="Times New Roman" pitchFamily="18" charset="0"/>
                <a:cs typeface="Times New Roman" pitchFamily="18" charset="0"/>
              </a:rPr>
              <a:t>hệ thống PTXH</a:t>
            </a:r>
            <a:endParaRPr lang="en-US" sz="3600" b="1" dirty="0">
              <a:solidFill>
                <a:schemeClr val="bg2">
                  <a:lumMod val="10000"/>
                </a:schemeClr>
              </a:solidFill>
              <a:latin typeface="Times New Roman" pitchFamily="18" charset="0"/>
              <a:cs typeface="Times New Roman" pitchFamily="18" charset="0"/>
            </a:endParaRPr>
          </a:p>
        </p:txBody>
      </p:sp>
      <p:sp>
        <p:nvSpPr>
          <p:cNvPr id="5" name="TextBox 4"/>
          <p:cNvSpPr txBox="1"/>
          <p:nvPr/>
        </p:nvSpPr>
        <p:spPr>
          <a:xfrm>
            <a:off x="1905000" y="2362200"/>
            <a:ext cx="6781800" cy="3046988"/>
          </a:xfrm>
          <a:prstGeom prst="rect">
            <a:avLst/>
          </a:prstGeom>
          <a:noFill/>
        </p:spPr>
        <p:txBody>
          <a:bodyPr wrap="square" rtlCol="0">
            <a:spAutoFit/>
          </a:bodyPr>
          <a:lstStyle/>
          <a:p>
            <a:pPr marL="342900" indent="-342900">
              <a:lnSpc>
                <a:spcPct val="150000"/>
              </a:lnSpc>
              <a:buAutoNum type="alphaLcParenR"/>
            </a:pPr>
            <a:r>
              <a:rPr lang="en-US" sz="3200" b="1" dirty="0" err="1" smtClean="0">
                <a:latin typeface="Times New Roman" pitchFamily="18" charset="0"/>
                <a:cs typeface="Times New Roman" pitchFamily="18" charset="0"/>
              </a:rPr>
              <a:t>Phương</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pháp</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đánh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giá</a:t>
            </a:r>
            <a:endParaRPr lang="en-US" sz="3200" b="1" dirty="0" smtClean="0">
              <a:latin typeface="Times New Roman" pitchFamily="18" charset="0"/>
              <a:cs typeface="Times New Roman" pitchFamily="18" charset="0"/>
            </a:endParaRPr>
          </a:p>
          <a:p>
            <a:pPr marL="342900" indent="-342900">
              <a:lnSpc>
                <a:spcPct val="150000"/>
              </a:lnSpc>
              <a:buAutoNum type="alphaLcParenR"/>
            </a:pPr>
            <a:r>
              <a:rPr lang="en-US" sz="3200" b="1" dirty="0" smtClean="0">
                <a:latin typeface="Times New Roman" pitchFamily="18" charset="0"/>
                <a:cs typeface="Times New Roman" pitchFamily="18" charset="0"/>
              </a:rPr>
              <a:t>Phương pháp đánh giá chủ quan</a:t>
            </a:r>
          </a:p>
          <a:p>
            <a:pPr marL="342900" indent="-342900">
              <a:lnSpc>
                <a:spcPct val="150000"/>
              </a:lnSpc>
            </a:pPr>
            <a:r>
              <a:rPr lang="en-US" sz="3200" b="1" dirty="0">
                <a:latin typeface="Times New Roman" pitchFamily="18" charset="0"/>
                <a:cs typeface="Times New Roman" pitchFamily="18" charset="0"/>
              </a:rPr>
              <a:t> </a:t>
            </a:r>
            <a:r>
              <a:rPr lang="en-US" sz="3200" b="1" dirty="0" smtClean="0">
                <a:latin typeface="Times New Roman" pitchFamily="18" charset="0"/>
                <a:cs typeface="Times New Roman" pitchFamily="18" charset="0"/>
              </a:rPr>
              <a:t>                                    ( tự đánh giá)</a:t>
            </a:r>
          </a:p>
          <a:p>
            <a:pPr marL="342900" indent="-342900">
              <a:lnSpc>
                <a:spcPct val="150000"/>
              </a:lnSpc>
            </a:pPr>
            <a:r>
              <a:rPr lang="en-US" sz="3200" b="1" dirty="0" smtClean="0">
                <a:latin typeface="Times New Roman" pitchFamily="18" charset="0"/>
                <a:cs typeface="Times New Roman" pitchFamily="18" charset="0"/>
              </a:rPr>
              <a:t>c) </a:t>
            </a:r>
            <a:r>
              <a:rPr lang="en-US" sz="3200" b="1" dirty="0" err="1" smtClean="0">
                <a:latin typeface="Times New Roman" pitchFamily="18" charset="0"/>
                <a:cs typeface="Times New Roman" pitchFamily="18" charset="0"/>
              </a:rPr>
              <a:t>Phương</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pháp</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đánh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giá</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khách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quan</a:t>
            </a:r>
            <a:endParaRPr lang="en-US" sz="32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1143000"/>
            <a:ext cx="8305800" cy="5262979"/>
          </a:xfrm>
          <a:prstGeom prst="rect">
            <a:avLst/>
          </a:prstGeom>
          <a:noFill/>
        </p:spPr>
        <p:txBody>
          <a:bodyPr wrap="square" rtlCol="0">
            <a:spAutoFit/>
          </a:bodyPr>
          <a:lstStyle/>
          <a:p>
            <a:pPr marL="514350" indent="-514350" algn="just">
              <a:lnSpc>
                <a:spcPct val="150000"/>
              </a:lnSpc>
            </a:pPr>
            <a:r>
              <a:rPr lang="en-US" sz="2800" dirty="0">
                <a:solidFill>
                  <a:schemeClr val="bg2">
                    <a:lumMod val="10000"/>
                  </a:schemeClr>
                </a:solidFill>
                <a:latin typeface="Times New Roman" pitchFamily="18" charset="0"/>
                <a:cs typeface="Times New Roman" pitchFamily="18" charset="0"/>
              </a:rPr>
              <a:t>	</a:t>
            </a:r>
            <a:r>
              <a:rPr lang="en-US" sz="2800" dirty="0" err="1" smtClean="0">
                <a:solidFill>
                  <a:schemeClr val="bg2">
                    <a:lumMod val="10000"/>
                  </a:schemeClr>
                </a:solidFill>
                <a:latin typeface="Times New Roman" pitchFamily="18" charset="0"/>
                <a:cs typeface="Times New Roman" pitchFamily="18" charset="0"/>
              </a:rPr>
              <a:t>Yêu</a:t>
            </a:r>
            <a:r>
              <a:rPr lang="en-US" sz="2800" dirty="0" smtClean="0">
                <a:solidFill>
                  <a:schemeClr val="bg2">
                    <a:lumMod val="10000"/>
                  </a:schemeClr>
                </a:solidFill>
                <a:latin typeface="Times New Roman" pitchFamily="18" charset="0"/>
                <a:cs typeface="Times New Roman" pitchFamily="18" charset="0"/>
              </a:rPr>
              <a:t> </a:t>
            </a:r>
            <a:r>
              <a:rPr lang="en-US" sz="2800" dirty="0" err="1" smtClean="0">
                <a:solidFill>
                  <a:schemeClr val="bg2">
                    <a:lumMod val="10000"/>
                  </a:schemeClr>
                </a:solidFill>
                <a:latin typeface="Times New Roman" pitchFamily="18" charset="0"/>
                <a:cs typeface="Times New Roman" pitchFamily="18" charset="0"/>
              </a:rPr>
              <a:t>cầu</a:t>
            </a:r>
            <a:r>
              <a:rPr lang="en-US" sz="2800" dirty="0" smtClean="0">
                <a:solidFill>
                  <a:schemeClr val="bg2">
                    <a:lumMod val="10000"/>
                  </a:schemeClr>
                </a:solidFill>
                <a:latin typeface="Times New Roman" pitchFamily="18" charset="0"/>
                <a:cs typeface="Times New Roman" pitchFamily="18" charset="0"/>
              </a:rPr>
              <a:t> </a:t>
            </a:r>
            <a:r>
              <a:rPr lang="en-US" sz="2800" dirty="0" err="1" smtClean="0">
                <a:solidFill>
                  <a:schemeClr val="bg2">
                    <a:lumMod val="10000"/>
                  </a:schemeClr>
                </a:solidFill>
                <a:latin typeface="Times New Roman" pitchFamily="18" charset="0"/>
                <a:cs typeface="Times New Roman" pitchFamily="18" charset="0"/>
              </a:rPr>
              <a:t>các</a:t>
            </a:r>
            <a:r>
              <a:rPr lang="en-US" sz="2800" dirty="0" smtClean="0">
                <a:solidFill>
                  <a:schemeClr val="bg2">
                    <a:lumMod val="10000"/>
                  </a:schemeClr>
                </a:solidFill>
                <a:latin typeface="Times New Roman" pitchFamily="18" charset="0"/>
                <a:cs typeface="Times New Roman" pitchFamily="18" charset="0"/>
              </a:rPr>
              <a:t> </a:t>
            </a:r>
            <a:r>
              <a:rPr lang="en-US" sz="2800" dirty="0" err="1" smtClean="0">
                <a:solidFill>
                  <a:schemeClr val="bg2">
                    <a:lumMod val="10000"/>
                  </a:schemeClr>
                </a:solidFill>
                <a:latin typeface="Times New Roman" pitchFamily="18" charset="0"/>
                <a:cs typeface="Times New Roman" pitchFamily="18" charset="0"/>
              </a:rPr>
              <a:t>thành</a:t>
            </a:r>
            <a:r>
              <a:rPr lang="en-US" sz="2800" dirty="0" smtClean="0">
                <a:solidFill>
                  <a:schemeClr val="bg2">
                    <a:lumMod val="10000"/>
                  </a:schemeClr>
                </a:solidFill>
                <a:latin typeface="Times New Roman" pitchFamily="18" charset="0"/>
                <a:cs typeface="Times New Roman" pitchFamily="18" charset="0"/>
              </a:rPr>
              <a:t> </a:t>
            </a:r>
            <a:r>
              <a:rPr lang="en-US" sz="2800" dirty="0" err="1" smtClean="0">
                <a:solidFill>
                  <a:schemeClr val="bg2">
                    <a:lumMod val="10000"/>
                  </a:schemeClr>
                </a:solidFill>
                <a:latin typeface="Times New Roman" pitchFamily="18" charset="0"/>
                <a:cs typeface="Times New Roman" pitchFamily="18" charset="0"/>
              </a:rPr>
              <a:t>viên</a:t>
            </a:r>
            <a:r>
              <a:rPr lang="en-US" sz="2800" dirty="0" smtClean="0">
                <a:solidFill>
                  <a:schemeClr val="bg2">
                    <a:lumMod val="10000"/>
                  </a:schemeClr>
                </a:solidFill>
                <a:latin typeface="Times New Roman" pitchFamily="18" charset="0"/>
                <a:cs typeface="Times New Roman" pitchFamily="18" charset="0"/>
              </a:rPr>
              <a:t> </a:t>
            </a:r>
            <a:r>
              <a:rPr lang="en-US" sz="2800" dirty="0" err="1" smtClean="0">
                <a:solidFill>
                  <a:schemeClr val="bg2">
                    <a:lumMod val="10000"/>
                  </a:schemeClr>
                </a:solidFill>
                <a:latin typeface="Times New Roman" pitchFamily="18" charset="0"/>
                <a:cs typeface="Times New Roman" pitchFamily="18" charset="0"/>
              </a:rPr>
              <a:t>trong</a:t>
            </a:r>
            <a:r>
              <a:rPr lang="en-US" sz="2800" dirty="0" smtClean="0">
                <a:solidFill>
                  <a:schemeClr val="bg2">
                    <a:lumMod val="10000"/>
                  </a:schemeClr>
                </a:solidFill>
                <a:latin typeface="Times New Roman" pitchFamily="18" charset="0"/>
                <a:cs typeface="Times New Roman" pitchFamily="18" charset="0"/>
              </a:rPr>
              <a:t> </a:t>
            </a:r>
            <a:r>
              <a:rPr lang="en-US" sz="2800" dirty="0" err="1" smtClean="0">
                <a:solidFill>
                  <a:schemeClr val="bg2">
                    <a:lumMod val="10000"/>
                  </a:schemeClr>
                </a:solidFill>
                <a:latin typeface="Times New Roman" pitchFamily="18" charset="0"/>
                <a:cs typeface="Times New Roman" pitchFamily="18" charset="0"/>
              </a:rPr>
              <a:t>xã</a:t>
            </a:r>
            <a:r>
              <a:rPr lang="en-US" sz="2800" dirty="0" smtClean="0">
                <a:solidFill>
                  <a:schemeClr val="bg2">
                    <a:lumMod val="10000"/>
                  </a:schemeClr>
                </a:solidFill>
                <a:latin typeface="Times New Roman" pitchFamily="18" charset="0"/>
                <a:cs typeface="Times New Roman" pitchFamily="18" charset="0"/>
              </a:rPr>
              <a:t> </a:t>
            </a:r>
            <a:r>
              <a:rPr lang="en-US" sz="2800" dirty="0" err="1" smtClean="0">
                <a:solidFill>
                  <a:schemeClr val="bg2">
                    <a:lumMod val="10000"/>
                  </a:schemeClr>
                </a:solidFill>
                <a:latin typeface="Times New Roman" pitchFamily="18" charset="0"/>
                <a:cs typeface="Times New Roman" pitchFamily="18" charset="0"/>
              </a:rPr>
              <a:t>hội</a:t>
            </a:r>
            <a:r>
              <a:rPr lang="en-US" sz="2800" dirty="0" smtClean="0">
                <a:solidFill>
                  <a:schemeClr val="bg2">
                    <a:lumMod val="10000"/>
                  </a:schemeClr>
                </a:solidFill>
                <a:latin typeface="Times New Roman" pitchFamily="18" charset="0"/>
                <a:cs typeface="Times New Roman" pitchFamily="18" charset="0"/>
              </a:rPr>
              <a:t> </a:t>
            </a:r>
            <a:r>
              <a:rPr lang="en-US" sz="2800" dirty="0" err="1" smtClean="0">
                <a:solidFill>
                  <a:schemeClr val="bg2">
                    <a:lumMod val="10000"/>
                  </a:schemeClr>
                </a:solidFill>
                <a:latin typeface="Times New Roman" pitchFamily="18" charset="0"/>
                <a:cs typeface="Times New Roman" pitchFamily="18" charset="0"/>
              </a:rPr>
              <a:t>mô</a:t>
            </a:r>
            <a:r>
              <a:rPr lang="en-US" sz="2800" dirty="0" smtClean="0">
                <a:solidFill>
                  <a:schemeClr val="bg2">
                    <a:lumMod val="10000"/>
                  </a:schemeClr>
                </a:solidFill>
                <a:latin typeface="Times New Roman" pitchFamily="18" charset="0"/>
                <a:cs typeface="Times New Roman" pitchFamily="18" charset="0"/>
              </a:rPr>
              <a:t> </a:t>
            </a:r>
            <a:r>
              <a:rPr lang="en-US" sz="2800" dirty="0" err="1" smtClean="0">
                <a:solidFill>
                  <a:schemeClr val="bg2">
                    <a:lumMod val="10000"/>
                  </a:schemeClr>
                </a:solidFill>
                <a:latin typeface="Times New Roman" pitchFamily="18" charset="0"/>
                <a:cs typeface="Times New Roman" pitchFamily="18" charset="0"/>
              </a:rPr>
              <a:t>tả</a:t>
            </a:r>
            <a:r>
              <a:rPr lang="en-US" sz="2800" dirty="0" smtClean="0">
                <a:solidFill>
                  <a:schemeClr val="bg2">
                    <a:lumMod val="10000"/>
                  </a:schemeClr>
                </a:solidFill>
                <a:latin typeface="Times New Roman" pitchFamily="18" charset="0"/>
                <a:cs typeface="Times New Roman" pitchFamily="18" charset="0"/>
              </a:rPr>
              <a:t> </a:t>
            </a:r>
            <a:r>
              <a:rPr lang="en-US" sz="2800" dirty="0" err="1" smtClean="0">
                <a:solidFill>
                  <a:schemeClr val="bg2">
                    <a:lumMod val="10000"/>
                  </a:schemeClr>
                </a:solidFill>
                <a:latin typeface="Times New Roman" pitchFamily="18" charset="0"/>
                <a:cs typeface="Times New Roman" pitchFamily="18" charset="0"/>
              </a:rPr>
              <a:t>sự</a:t>
            </a:r>
            <a:r>
              <a:rPr lang="en-US" sz="2800" dirty="0" smtClean="0">
                <a:solidFill>
                  <a:schemeClr val="bg2">
                    <a:lumMod val="10000"/>
                  </a:schemeClr>
                </a:solidFill>
                <a:latin typeface="Times New Roman" pitchFamily="18" charset="0"/>
                <a:cs typeface="Times New Roman" pitchFamily="18" charset="0"/>
              </a:rPr>
              <a:t> </a:t>
            </a:r>
            <a:r>
              <a:rPr lang="en-US" sz="2800" dirty="0" err="1" smtClean="0">
                <a:solidFill>
                  <a:schemeClr val="bg2">
                    <a:lumMod val="10000"/>
                  </a:schemeClr>
                </a:solidFill>
                <a:latin typeface="Times New Roman" pitchFamily="18" charset="0"/>
                <a:cs typeface="Times New Roman" pitchFamily="18" charset="0"/>
              </a:rPr>
              <a:t>phân</a:t>
            </a:r>
            <a:endParaRPr lang="en-US" sz="2800" dirty="0" smtClean="0">
              <a:solidFill>
                <a:schemeClr val="bg2">
                  <a:lumMod val="10000"/>
                </a:schemeClr>
              </a:solidFill>
              <a:latin typeface="Times New Roman" pitchFamily="18" charset="0"/>
              <a:cs typeface="Times New Roman" pitchFamily="18" charset="0"/>
            </a:endParaRPr>
          </a:p>
          <a:p>
            <a:pPr marL="514350" indent="-514350" algn="just">
              <a:lnSpc>
                <a:spcPct val="150000"/>
              </a:lnSpc>
            </a:pPr>
            <a:r>
              <a:rPr lang="en-US" sz="2800" dirty="0" smtClean="0">
                <a:solidFill>
                  <a:schemeClr val="bg2">
                    <a:lumMod val="10000"/>
                  </a:schemeClr>
                </a:solidFill>
                <a:latin typeface="Times New Roman" pitchFamily="18" charset="0"/>
                <a:cs typeface="Times New Roman" pitchFamily="18" charset="0"/>
              </a:rPr>
              <a:t> </a:t>
            </a:r>
            <a:r>
              <a:rPr lang="en-US" sz="2800" dirty="0" err="1" smtClean="0">
                <a:solidFill>
                  <a:schemeClr val="bg2">
                    <a:lumMod val="10000"/>
                  </a:schemeClr>
                </a:solidFill>
                <a:latin typeface="Times New Roman" pitchFamily="18" charset="0"/>
                <a:cs typeface="Times New Roman" pitchFamily="18" charset="0"/>
              </a:rPr>
              <a:t>tầng</a:t>
            </a:r>
            <a:r>
              <a:rPr lang="en-US" sz="2800" dirty="0" smtClean="0">
                <a:solidFill>
                  <a:schemeClr val="bg2">
                    <a:lumMod val="10000"/>
                  </a:schemeClr>
                </a:solidFill>
                <a:latin typeface="Times New Roman" pitchFamily="18" charset="0"/>
                <a:cs typeface="Times New Roman" pitchFamily="18" charset="0"/>
              </a:rPr>
              <a:t> </a:t>
            </a:r>
            <a:r>
              <a:rPr lang="en-US" sz="2800" dirty="0" err="1" smtClean="0">
                <a:solidFill>
                  <a:schemeClr val="bg2">
                    <a:lumMod val="10000"/>
                  </a:schemeClr>
                </a:solidFill>
                <a:latin typeface="Times New Roman" pitchFamily="18" charset="0"/>
                <a:cs typeface="Times New Roman" pitchFamily="18" charset="0"/>
              </a:rPr>
              <a:t>xã</a:t>
            </a:r>
            <a:r>
              <a:rPr lang="en-US" sz="2800" dirty="0" smtClean="0">
                <a:solidFill>
                  <a:schemeClr val="bg2">
                    <a:lumMod val="10000"/>
                  </a:schemeClr>
                </a:solidFill>
                <a:latin typeface="Times New Roman" pitchFamily="18" charset="0"/>
                <a:cs typeface="Times New Roman" pitchFamily="18" charset="0"/>
              </a:rPr>
              <a:t> </a:t>
            </a:r>
            <a:r>
              <a:rPr lang="en-US" sz="2800" dirty="0" err="1" smtClean="0">
                <a:solidFill>
                  <a:schemeClr val="bg2">
                    <a:lumMod val="10000"/>
                  </a:schemeClr>
                </a:solidFill>
                <a:latin typeface="Times New Roman" pitchFamily="18" charset="0"/>
                <a:cs typeface="Times New Roman" pitchFamily="18" charset="0"/>
              </a:rPr>
              <a:t>hội</a:t>
            </a:r>
            <a:r>
              <a:rPr lang="en-US" sz="2800" dirty="0" smtClean="0">
                <a:solidFill>
                  <a:schemeClr val="bg2">
                    <a:lumMod val="10000"/>
                  </a:schemeClr>
                </a:solidFill>
                <a:latin typeface="Times New Roman" pitchFamily="18" charset="0"/>
                <a:cs typeface="Times New Roman" pitchFamily="18" charset="0"/>
              </a:rPr>
              <a:t> </a:t>
            </a:r>
            <a:r>
              <a:rPr lang="en-US" sz="2800" dirty="0" err="1" smtClean="0">
                <a:solidFill>
                  <a:schemeClr val="bg2">
                    <a:lumMod val="10000"/>
                  </a:schemeClr>
                </a:solidFill>
                <a:latin typeface="Times New Roman" pitchFamily="18" charset="0"/>
                <a:cs typeface="Times New Roman" pitchFamily="18" charset="0"/>
              </a:rPr>
              <a:t>trong</a:t>
            </a:r>
            <a:r>
              <a:rPr lang="en-US" sz="2800" dirty="0" smtClean="0">
                <a:solidFill>
                  <a:schemeClr val="bg2">
                    <a:lumMod val="10000"/>
                  </a:schemeClr>
                </a:solidFill>
                <a:latin typeface="Times New Roman" pitchFamily="18" charset="0"/>
                <a:cs typeface="Times New Roman" pitchFamily="18" charset="0"/>
              </a:rPr>
              <a:t> </a:t>
            </a:r>
            <a:r>
              <a:rPr lang="en-US" sz="2800" dirty="0" err="1" smtClean="0">
                <a:solidFill>
                  <a:schemeClr val="bg2">
                    <a:lumMod val="10000"/>
                  </a:schemeClr>
                </a:solidFill>
                <a:latin typeface="Times New Roman" pitchFamily="18" charset="0"/>
                <a:cs typeface="Times New Roman" pitchFamily="18" charset="0"/>
              </a:rPr>
              <a:t>xã</a:t>
            </a:r>
            <a:r>
              <a:rPr lang="en-US" sz="2800" dirty="0" smtClean="0">
                <a:solidFill>
                  <a:schemeClr val="bg2">
                    <a:lumMod val="10000"/>
                  </a:schemeClr>
                </a:solidFill>
                <a:latin typeface="Times New Roman" pitchFamily="18" charset="0"/>
                <a:cs typeface="Times New Roman" pitchFamily="18" charset="0"/>
              </a:rPr>
              <a:t> </a:t>
            </a:r>
            <a:r>
              <a:rPr lang="en-US" sz="2800" dirty="0" err="1" smtClean="0">
                <a:solidFill>
                  <a:schemeClr val="bg2">
                    <a:lumMod val="10000"/>
                  </a:schemeClr>
                </a:solidFill>
                <a:latin typeface="Times New Roman" pitchFamily="18" charset="0"/>
                <a:cs typeface="Times New Roman" pitchFamily="18" charset="0"/>
              </a:rPr>
              <a:t>hội</a:t>
            </a:r>
            <a:r>
              <a:rPr lang="en-US" sz="2800" dirty="0" smtClean="0">
                <a:solidFill>
                  <a:schemeClr val="bg2">
                    <a:lumMod val="10000"/>
                  </a:schemeClr>
                </a:solidFill>
                <a:latin typeface="Times New Roman" pitchFamily="18" charset="0"/>
                <a:cs typeface="Times New Roman" pitchFamily="18" charset="0"/>
              </a:rPr>
              <a:t> </a:t>
            </a:r>
            <a:r>
              <a:rPr lang="en-US" sz="2800" dirty="0" err="1" smtClean="0">
                <a:solidFill>
                  <a:schemeClr val="bg2">
                    <a:lumMod val="10000"/>
                  </a:schemeClr>
                </a:solidFill>
                <a:latin typeface="Times New Roman" pitchFamily="18" charset="0"/>
                <a:cs typeface="Times New Roman" pitchFamily="18" charset="0"/>
              </a:rPr>
              <a:t>của</a:t>
            </a:r>
            <a:r>
              <a:rPr lang="en-US" sz="2800" dirty="0" smtClean="0">
                <a:solidFill>
                  <a:schemeClr val="bg2">
                    <a:lumMod val="10000"/>
                  </a:schemeClr>
                </a:solidFill>
                <a:latin typeface="Times New Roman" pitchFamily="18" charset="0"/>
                <a:cs typeface="Times New Roman" pitchFamily="18" charset="0"/>
              </a:rPr>
              <a:t> </a:t>
            </a:r>
            <a:r>
              <a:rPr lang="en-US" sz="2800" dirty="0" err="1" smtClean="0">
                <a:solidFill>
                  <a:schemeClr val="bg2">
                    <a:lumMod val="10000"/>
                  </a:schemeClr>
                </a:solidFill>
                <a:latin typeface="Times New Roman" pitchFamily="18" charset="0"/>
                <a:cs typeface="Times New Roman" pitchFamily="18" charset="0"/>
              </a:rPr>
              <a:t>họ</a:t>
            </a:r>
            <a:r>
              <a:rPr lang="en-US" sz="2800" dirty="0" smtClean="0">
                <a:solidFill>
                  <a:schemeClr val="bg2">
                    <a:lumMod val="10000"/>
                  </a:schemeClr>
                </a:solidFill>
                <a:latin typeface="Times New Roman" pitchFamily="18" charset="0"/>
                <a:cs typeface="Times New Roman" pitchFamily="18" charset="0"/>
              </a:rPr>
              <a:t>.</a:t>
            </a:r>
          </a:p>
          <a:p>
            <a:pPr marL="514350" indent="-514350" algn="just">
              <a:lnSpc>
                <a:spcPct val="150000"/>
              </a:lnSpc>
            </a:pPr>
            <a:r>
              <a:rPr lang="en-US" sz="2800" b="1" dirty="0" smtClean="0">
                <a:latin typeface="Times New Roman" pitchFamily="18" charset="0"/>
                <a:cs typeface="Times New Roman" pitchFamily="18" charset="0"/>
              </a:rPr>
              <a:t>   *Câu hỏi:</a:t>
            </a:r>
          </a:p>
          <a:p>
            <a:pPr marL="514350" indent="-514350" algn="just">
              <a:lnSpc>
                <a:spcPct val="150000"/>
              </a:lnSpc>
              <a:buFont typeface="Arial" pitchFamily="34" charset="0"/>
              <a:buChar char="•"/>
            </a:pP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tầng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chưa</a:t>
            </a:r>
            <a:r>
              <a:rPr lang="en-US" sz="2800" dirty="0" smtClean="0">
                <a:latin typeface="Times New Roman" pitchFamily="18" charset="0"/>
                <a:cs typeface="Times New Roman" pitchFamily="18" charset="0"/>
              </a:rPr>
              <a:t>?</a:t>
            </a:r>
          </a:p>
          <a:p>
            <a:pPr marL="514350" indent="-514350" algn="just">
              <a:lnSpc>
                <a:spcPct val="150000"/>
              </a:lnSpc>
              <a:buFont typeface="Arial" pitchFamily="34" charset="0"/>
              <a:buChar char="•"/>
            </a:pPr>
            <a:r>
              <a:rPr lang="en-US" sz="2800" dirty="0" smtClean="0">
                <a:latin typeface="Times New Roman" pitchFamily="18" charset="0"/>
                <a:cs typeface="Times New Roman" pitchFamily="18" charset="0"/>
              </a:rPr>
              <a:t>Ai </a:t>
            </a:r>
            <a:r>
              <a:rPr lang="en-US" sz="2800" dirty="0" err="1" smtClean="0">
                <a:latin typeface="Times New Roman" pitchFamily="18" charset="0"/>
                <a:cs typeface="Times New Roman" pitchFamily="18" charset="0"/>
              </a:rPr>
              <a:t>thuộc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giàu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thuộc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nghèo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giàu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nghèo</a:t>
            </a:r>
            <a:r>
              <a:rPr lang="en-US" sz="2800" dirty="0" smtClean="0">
                <a:latin typeface="Times New Roman" pitchFamily="18" charset="0"/>
                <a:cs typeface="Times New Roman" pitchFamily="18" charset="0"/>
              </a:rPr>
              <a:t>?</a:t>
            </a:r>
          </a:p>
          <a:p>
            <a:pPr marL="514350" indent="-514350" algn="just">
              <a:lnSpc>
                <a:spcPct val="150000"/>
              </a:lnSpc>
            </a:pPr>
            <a:r>
              <a:rPr lang="en-US" sz="2800" dirty="0" smtClean="0">
                <a:latin typeface="Times New Roman" pitchFamily="18" charset="0"/>
                <a:cs typeface="Times New Roman" pitchFamily="18" charset="0"/>
              </a:rPr>
              <a:t>→</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Thu được: mô tả, nhận định, nhận xét.</a:t>
            </a:r>
          </a:p>
          <a:p>
            <a:pPr marL="514350" indent="-514350" algn="just">
              <a:lnSpc>
                <a:spcPct val="150000"/>
              </a:lnSpc>
            </a:pPr>
            <a:r>
              <a:rPr lang="en-US" sz="2800" dirty="0" smtClean="0">
                <a:latin typeface="Times New Roman" pitchFamily="18" charset="0"/>
                <a:cs typeface="Times New Roman" pitchFamily="18" charset="0"/>
              </a:rPr>
              <a:t>→ Nhận diện sự phân tầng.</a:t>
            </a:r>
          </a:p>
        </p:txBody>
      </p:sp>
      <p:sp>
        <p:nvSpPr>
          <p:cNvPr id="3" name="Rectangle 2"/>
          <p:cNvSpPr/>
          <p:nvPr/>
        </p:nvSpPr>
        <p:spPr>
          <a:xfrm>
            <a:off x="762000" y="381000"/>
            <a:ext cx="7239000" cy="738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marL="514350" indent="-514350">
              <a:lnSpc>
                <a:spcPct val="150000"/>
              </a:lnSpc>
              <a:buAutoNum type="alphaLcParenR"/>
            </a:pPr>
            <a:r>
              <a:rPr lang="en-US" sz="2800" b="1" dirty="0" smtClean="0">
                <a:latin typeface="Times New Roman" pitchFamily="18" charset="0"/>
                <a:cs typeface="Times New Roman" pitchFamily="18" charset="0"/>
              </a:rPr>
              <a:t>Phương pháp đánh giá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plus(in)">
                                      <p:cBhvr>
                                        <p:cTn id="7" dur="2000"/>
                                        <p:tgtEl>
                                          <p:spTgt spid="2">
                                            <p:txEl>
                                              <p:pRg st="0" end="0"/>
                                            </p:txEl>
                                          </p:spTgt>
                                        </p:tgtEl>
                                      </p:cBhvr>
                                    </p:animEffect>
                                  </p:childTnLst>
                                </p:cTn>
                              </p:par>
                              <p:par>
                                <p:cTn id="8" presetID="13" presetClass="entr" presetSubtype="16"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plus(in)">
                                      <p:cBhvr>
                                        <p:cTn id="10" dur="2000"/>
                                        <p:tgtEl>
                                          <p:spTgt spid="2">
                                            <p:txEl>
                                              <p:pRg st="1" end="1"/>
                                            </p:txEl>
                                          </p:spTgt>
                                        </p:tgtEl>
                                      </p:cBhvr>
                                    </p:animEffect>
                                  </p:childTnLst>
                                </p:cTn>
                              </p:par>
                              <p:par>
                                <p:cTn id="11" presetID="13" presetClass="entr" presetSubtype="16"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plus(in)">
                                      <p:cBhvr>
                                        <p:cTn id="13" dur="2000"/>
                                        <p:tgtEl>
                                          <p:spTgt spid="2">
                                            <p:txEl>
                                              <p:pRg st="2" end="2"/>
                                            </p:txEl>
                                          </p:spTgt>
                                        </p:tgtEl>
                                      </p:cBhvr>
                                    </p:animEffect>
                                  </p:childTnLst>
                                </p:cTn>
                              </p:par>
                              <p:par>
                                <p:cTn id="14" presetID="13" presetClass="entr" presetSubtype="16"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plus(in)">
                                      <p:cBhvr>
                                        <p:cTn id="16" dur="2000"/>
                                        <p:tgtEl>
                                          <p:spTgt spid="2">
                                            <p:txEl>
                                              <p:pRg st="3" end="3"/>
                                            </p:txEl>
                                          </p:spTgt>
                                        </p:tgtEl>
                                      </p:cBhvr>
                                    </p:animEffect>
                                  </p:childTnLst>
                                </p:cTn>
                              </p:par>
                              <p:par>
                                <p:cTn id="17" presetID="13" presetClass="entr" presetSubtype="16"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plus(in)">
                                      <p:cBhvr>
                                        <p:cTn id="19" dur="2000"/>
                                        <p:tgtEl>
                                          <p:spTgt spid="2">
                                            <p:txEl>
                                              <p:pRg st="4" end="4"/>
                                            </p:txEl>
                                          </p:spTgt>
                                        </p:tgtEl>
                                      </p:cBhvr>
                                    </p:animEffect>
                                  </p:childTnLst>
                                </p:cTn>
                              </p:par>
                              <p:par>
                                <p:cTn id="20" presetID="13" presetClass="entr" presetSubtype="16" fill="hold" nodeType="with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plus(in)">
                                      <p:cBhvr>
                                        <p:cTn id="22" dur="2000"/>
                                        <p:tgtEl>
                                          <p:spTgt spid="2">
                                            <p:txEl>
                                              <p:pRg st="5" end="5"/>
                                            </p:txEl>
                                          </p:spTgt>
                                        </p:tgtEl>
                                      </p:cBhvr>
                                    </p:animEffect>
                                  </p:childTnLst>
                                </p:cTn>
                              </p:par>
                              <p:par>
                                <p:cTn id="23" presetID="13" presetClass="entr" presetSubtype="16"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Effect transition="in" filter="plus(in)">
                                      <p:cBhvr>
                                        <p:cTn id="25" dur="2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1828800"/>
            <a:ext cx="7848600" cy="3754874"/>
          </a:xfrm>
          <a:prstGeom prst="rect">
            <a:avLst/>
          </a:prstGeom>
          <a:noFill/>
        </p:spPr>
        <p:txBody>
          <a:bodyPr wrap="square" rtlCol="0">
            <a:spAutoFit/>
          </a:bodyPr>
          <a:lstStyle/>
          <a:p>
            <a:pPr marL="342900" indent="-342900" algn="just">
              <a:lnSpc>
                <a:spcPct val="150000"/>
              </a:lnSpc>
            </a:pPr>
            <a:r>
              <a:rPr lang="en-US" sz="2800" dirty="0" smtClean="0">
                <a:latin typeface="Times New Roman" pitchFamily="18" charset="0"/>
                <a:cs typeface="Times New Roman" pitchFamily="18" charset="0"/>
              </a:rPr>
              <a:t>Người dân tự đánh giá về tầng lớp xã hội của mình</a:t>
            </a:r>
          </a:p>
          <a:p>
            <a:pPr algn="just">
              <a:lnSpc>
                <a:spcPct val="150000"/>
              </a:lnSpc>
            </a:pPr>
            <a:r>
              <a:rPr lang="en-US" sz="2800" b="1" dirty="0" smtClean="0">
                <a:latin typeface="Times New Roman" pitchFamily="18" charset="0"/>
                <a:cs typeface="Times New Roman" pitchFamily="18" charset="0"/>
              </a:rPr>
              <a:t>*Câu hỏi:</a:t>
            </a:r>
          </a:p>
          <a:p>
            <a:pPr algn="just">
              <a:lnSpc>
                <a:spcPct val="150000"/>
              </a:lnSpc>
            </a:pPr>
            <a:r>
              <a:rPr lang="en-US" sz="2800" dirty="0" smtClean="0">
                <a:latin typeface="Times New Roman" pitchFamily="18" charset="0"/>
                <a:cs typeface="Times New Roman" pitchFamily="18" charset="0"/>
              </a:rPr>
              <a:t>     Ông bà thuộc loại tầng lớp nào: thượng lưu, trung lưu, hạ lưu.</a:t>
            </a:r>
          </a:p>
          <a:p>
            <a:pPr algn="just"/>
            <a:endParaRPr lang="en-US" sz="2800" dirty="0" smtClean="0">
              <a:latin typeface="Times New Roman" pitchFamily="18" charset="0"/>
              <a:cs typeface="Times New Roman" pitchFamily="18" charset="0"/>
            </a:endParaRPr>
          </a:p>
          <a:p>
            <a:pPr algn="just">
              <a:lnSpc>
                <a:spcPct val="150000"/>
              </a:lnSpc>
            </a:pPr>
            <a:endParaRPr lang="en-US" sz="2800" dirty="0">
              <a:latin typeface="Times New Roman" pitchFamily="18" charset="0"/>
              <a:cs typeface="Times New Roman" pitchFamily="18" charset="0"/>
            </a:endParaRPr>
          </a:p>
        </p:txBody>
      </p:sp>
      <p:sp>
        <p:nvSpPr>
          <p:cNvPr id="5" name="Rectangle 4"/>
          <p:cNvSpPr/>
          <p:nvPr/>
        </p:nvSpPr>
        <p:spPr>
          <a:xfrm>
            <a:off x="381000" y="609600"/>
            <a:ext cx="7696200" cy="7386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marL="342900" indent="-342900">
              <a:lnSpc>
                <a:spcPct val="150000"/>
              </a:lnSpc>
            </a:pPr>
            <a:r>
              <a:rPr lang="en-US" sz="2800" b="1" dirty="0" smtClean="0">
                <a:latin typeface="Times New Roman" pitchFamily="18" charset="0"/>
                <a:cs typeface="Times New Roman" pitchFamily="18" charset="0"/>
              </a:rPr>
              <a:t>b) Phương pháp đánh giá chủ quan( tự đánh giá)</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1295400"/>
            <a:ext cx="7010400" cy="4401205"/>
          </a:xfrm>
          <a:prstGeom prst="rect">
            <a:avLst/>
          </a:prstGeom>
        </p:spPr>
        <p:txBody>
          <a:bodyPr wrap="square">
            <a:spAutoFit/>
          </a:bodyPr>
          <a:lstStyle/>
          <a:p>
            <a:pPr algn="just">
              <a:lnSpc>
                <a:spcPct val="150000"/>
              </a:lnSpc>
            </a:pPr>
            <a:r>
              <a:rPr lang="en-US" sz="2800" dirty="0" smtClean="0">
                <a:latin typeface="Times New Roman" pitchFamily="18" charset="0"/>
                <a:cs typeface="Times New Roman" pitchFamily="18" charset="0"/>
              </a:rPr>
              <a:t>* Khó khăn:</a:t>
            </a:r>
          </a:p>
          <a:p>
            <a:pPr algn="just">
              <a:lnSpc>
                <a:spcPct val="150000"/>
              </a:lnSpc>
            </a:pPr>
            <a:r>
              <a:rPr lang="en-US" sz="2800" dirty="0" smtClean="0">
                <a:latin typeface="Times New Roman" pitchFamily="18" charset="0"/>
                <a:cs typeface="Times New Roman" pitchFamily="18" charset="0"/>
              </a:rPr>
              <a:t>- Phương Tây: tự nhiên, không do dự.</a:t>
            </a:r>
          </a:p>
          <a:p>
            <a:pPr algn="just">
              <a:lnSpc>
                <a:spcPct val="150000"/>
              </a:lnSpc>
              <a:buFontTx/>
              <a:buChar char="-"/>
            </a:pPr>
            <a:r>
              <a:rPr lang="en-US" sz="2800" dirty="0" smtClean="0">
                <a:latin typeface="Times New Roman" pitchFamily="18" charset="0"/>
                <a:cs typeface="Times New Roman" pitchFamily="18" charset="0"/>
              </a:rPr>
              <a:t>Nước ta: khiêm tốn, hạ thấp mình.</a:t>
            </a:r>
          </a:p>
          <a:p>
            <a:pPr algn="just">
              <a:buFontTx/>
              <a:buChar char="-"/>
            </a:pPr>
            <a:endParaRPr lang="en-US" sz="2800" dirty="0" smtClean="0">
              <a:latin typeface="Times New Roman" pitchFamily="18" charset="0"/>
              <a:cs typeface="Times New Roman" pitchFamily="18" charset="0"/>
            </a:endParaRPr>
          </a:p>
          <a:p>
            <a:pPr algn="just">
              <a:lnSpc>
                <a:spcPct val="150000"/>
              </a:lnSpc>
            </a:pPr>
            <a:r>
              <a:rPr lang="en-US" sz="2800" dirty="0" smtClean="0">
                <a:latin typeface="Times New Roman" pitchFamily="18" charset="0"/>
                <a:cs typeface="Times New Roman" pitchFamily="18" charset="0"/>
              </a:rPr>
              <a:t>* Tuy nhiên: Phải có sự đánh giasveef hiện trạng phân tầng, nơi mình đang sống, sau đó mới tự xếp mình vào tầng lớp nào.</a:t>
            </a:r>
            <a:endParaRPr lang="en-US" sz="2800"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2667000"/>
            <a:ext cx="7315200" cy="1815882"/>
          </a:xfrm>
          <a:prstGeom prst="rect">
            <a:avLst/>
          </a:prstGeom>
          <a:noFill/>
        </p:spPr>
        <p:txBody>
          <a:bodyPr wrap="square" rtlCol="0">
            <a:spAutoFit/>
          </a:bodyPr>
          <a:lstStyle/>
          <a:p>
            <a:pPr algn="just"/>
            <a:r>
              <a:rPr lang="en-US" sz="2800" dirty="0" smtClean="0">
                <a:latin typeface="Times New Roman" pitchFamily="18" charset="0"/>
                <a:cs typeface="Times New Roman" pitchFamily="18" charset="0"/>
              </a:rPr>
              <a:t>Dựa vào một </a:t>
            </a:r>
            <a:r>
              <a:rPr lang="en-US" sz="2800" dirty="0">
                <a:latin typeface="Times New Roman" pitchFamily="18" charset="0"/>
                <a:cs typeface="Times New Roman" pitchFamily="18" charset="0"/>
              </a:rPr>
              <a:t>s</a:t>
            </a:r>
            <a:r>
              <a:rPr lang="en-US" sz="2800" dirty="0" smtClean="0">
                <a:latin typeface="Times New Roman" pitchFamily="18" charset="0"/>
                <a:cs typeface="Times New Roman" pitchFamily="18" charset="0"/>
              </a:rPr>
              <a:t>ố nhóm chỉ báo rút ra từ những cuộc điều tra chọn mẫu nhất định nào đó để xác </a:t>
            </a:r>
            <a:r>
              <a:rPr lang="en-US" sz="2800" dirty="0">
                <a:latin typeface="Times New Roman" pitchFamily="18" charset="0"/>
                <a:cs typeface="Times New Roman" pitchFamily="18" charset="0"/>
              </a:rPr>
              <a:t>đ</a:t>
            </a:r>
            <a:r>
              <a:rPr lang="en-US" sz="2800" dirty="0" smtClean="0">
                <a:latin typeface="Times New Roman" pitchFamily="18" charset="0"/>
                <a:cs typeface="Times New Roman" pitchFamily="18" charset="0"/>
              </a:rPr>
              <a:t>ịnh và sắp xếp những cá nhân vào những tầng lớp xã hội khác nhau.</a:t>
            </a:r>
          </a:p>
        </p:txBody>
      </p:sp>
      <p:sp>
        <p:nvSpPr>
          <p:cNvPr id="5" name="Rectangle 4"/>
          <p:cNvSpPr/>
          <p:nvPr/>
        </p:nvSpPr>
        <p:spPr>
          <a:xfrm>
            <a:off x="685800" y="914400"/>
            <a:ext cx="5955476"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US" sz="2800" b="1" dirty="0" smtClean="0">
                <a:solidFill>
                  <a:schemeClr val="tx1"/>
                </a:solidFill>
                <a:latin typeface="Times New Roman" pitchFamily="18" charset="0"/>
                <a:cs typeface="Times New Roman" pitchFamily="18" charset="0"/>
              </a:rPr>
              <a:t>c) Phương pháp đánh giá khách quan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990600"/>
            <a:ext cx="7620000" cy="4401205"/>
          </a:xfrm>
          <a:prstGeom prst="rect">
            <a:avLst/>
          </a:prstGeom>
        </p:spPr>
        <p:txBody>
          <a:bodyPr wrap="square">
            <a:spAutoFit/>
          </a:bodyPr>
          <a:lstStyle/>
          <a:p>
            <a:r>
              <a:rPr lang="en-US" sz="2800" b="1" dirty="0" smtClean="0">
                <a:latin typeface="Times New Roman" pitchFamily="18" charset="0"/>
                <a:cs typeface="Times New Roman" pitchFamily="18" charset="0"/>
              </a:rPr>
              <a:t>* Ví dụ:</a:t>
            </a:r>
          </a:p>
          <a:p>
            <a:r>
              <a:rPr lang="en-US" sz="2800" dirty="0" smtClean="0">
                <a:latin typeface="Times New Roman" pitchFamily="18" charset="0"/>
                <a:cs typeface="Times New Roman" pitchFamily="18" charset="0"/>
              </a:rPr>
              <a:t>- Thu nhập			         - Tư liệu sản xuất</a:t>
            </a:r>
          </a:p>
          <a:p>
            <a:r>
              <a:rPr lang="en-US" sz="2800" dirty="0" smtClean="0">
                <a:latin typeface="Times New Roman" pitchFamily="18" charset="0"/>
                <a:cs typeface="Times New Roman" pitchFamily="18" charset="0"/>
              </a:rPr>
              <a:t>- Mức độ tiêu dùng vật chất      - Văn hóa.</a:t>
            </a:r>
          </a:p>
          <a:p>
            <a:r>
              <a:rPr lang="en-US" sz="2800" dirty="0" smtClean="0">
                <a:latin typeface="Times New Roman" pitchFamily="18" charset="0"/>
                <a:cs typeface="Times New Roman" pitchFamily="18" charset="0"/>
              </a:rPr>
              <a:t>- Nhà ở                                      - Tiện nghi sinh hoạt</a:t>
            </a:r>
          </a:p>
          <a:p>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 Nhận biết sự PTXH khách quan hơn.</a:t>
            </a:r>
          </a:p>
          <a:p>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 Cần sử dụng cả ba phương pháp trên để có bức tranh hoàn chỉnh về PTXH.</a:t>
            </a:r>
          </a:p>
          <a:p>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0" y="1524000"/>
            <a:ext cx="8001000" cy="4401205"/>
          </a:xfrm>
          <a:prstGeom prst="rect">
            <a:avLst/>
          </a:prstGeom>
          <a:noFill/>
        </p:spPr>
        <p:txBody>
          <a:bodyPr wrap="square" rtlCol="0">
            <a:spAutoFit/>
          </a:bodyPr>
          <a:lstStyle/>
          <a:p>
            <a:endParaRPr lang="en-US" sz="2800" dirty="0" smtClean="0">
              <a:latin typeface="Arial" pitchFamily="34" charset="0"/>
              <a:cs typeface="Arial" pitchFamily="34" charset="0"/>
            </a:endParaRPr>
          </a:p>
          <a:p>
            <a:pPr marL="514350" indent="-514350">
              <a:lnSpc>
                <a:spcPct val="200000"/>
              </a:lnSpc>
              <a:buFont typeface="+mj-lt"/>
              <a:buAutoNum type="alphaLcParenR"/>
            </a:pPr>
            <a:r>
              <a:rPr lang="en-US" sz="2800" dirty="0" err="1" smtClean="0">
                <a:latin typeface="Arial" pitchFamily="34" charset="0"/>
                <a:cs typeface="Arial" pitchFamily="34" charset="0"/>
              </a:rPr>
              <a:t>Kiến</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giải</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về</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thuyết</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chức</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năng</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về</a:t>
            </a:r>
            <a:r>
              <a:rPr lang="en-US" sz="2800" dirty="0" smtClean="0">
                <a:latin typeface="Arial" pitchFamily="34" charset="0"/>
                <a:cs typeface="Arial" pitchFamily="34" charset="0"/>
              </a:rPr>
              <a:t> PTXH</a:t>
            </a:r>
            <a:endParaRPr lang="en-US" sz="2800" dirty="0">
              <a:latin typeface="Arial" pitchFamily="34" charset="0"/>
              <a:cs typeface="Arial" pitchFamily="34" charset="0"/>
            </a:endParaRPr>
          </a:p>
          <a:p>
            <a:pPr marL="514350" indent="-514350">
              <a:lnSpc>
                <a:spcPct val="200000"/>
              </a:lnSpc>
              <a:buFont typeface="+mj-lt"/>
              <a:buAutoNum type="alphaLcParenR"/>
            </a:pPr>
            <a:r>
              <a:rPr lang="en-US" sz="2800" dirty="0" smtClean="0">
                <a:latin typeface="Arial" pitchFamily="34" charset="0"/>
                <a:cs typeface="Arial" pitchFamily="34" charset="0"/>
              </a:rPr>
              <a:t>Kiến giải của thuyết xung đột về PTXH</a:t>
            </a:r>
          </a:p>
          <a:p>
            <a:pPr marL="514350" indent="-514350">
              <a:lnSpc>
                <a:spcPct val="200000"/>
              </a:lnSpc>
              <a:buFont typeface="+mj-lt"/>
              <a:buAutoNum type="alphaLcParenR"/>
            </a:pPr>
            <a:r>
              <a:rPr lang="en-US" sz="2800" dirty="0" err="1" smtClean="0">
                <a:latin typeface="Arial" pitchFamily="34" charset="0"/>
                <a:cs typeface="Arial" pitchFamily="34" charset="0"/>
              </a:rPr>
              <a:t>Kiến</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giải</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của</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thuyết</a:t>
            </a:r>
            <a:r>
              <a:rPr lang="en-US" sz="2800" dirty="0" smtClean="0">
                <a:latin typeface="Arial" pitchFamily="34" charset="0"/>
                <a:cs typeface="Arial" pitchFamily="34" charset="0"/>
              </a:rPr>
              <a:t> dung </a:t>
            </a:r>
            <a:r>
              <a:rPr lang="en-US" sz="2800" dirty="0" err="1" smtClean="0">
                <a:latin typeface="Arial" pitchFamily="34" charset="0"/>
                <a:cs typeface="Arial" pitchFamily="34" charset="0"/>
              </a:rPr>
              <a:t>hòa</a:t>
            </a:r>
            <a:endParaRPr lang="en-US" sz="2800" dirty="0" smtClean="0">
              <a:latin typeface="Arial" pitchFamily="34" charset="0"/>
              <a:cs typeface="Arial" pitchFamily="34" charset="0"/>
            </a:endParaRPr>
          </a:p>
          <a:p>
            <a:pPr marL="514350" indent="-514350">
              <a:lnSpc>
                <a:spcPct val="200000"/>
              </a:lnSpc>
              <a:buFont typeface="+mj-lt"/>
              <a:buAutoNum type="alphaLcParenR"/>
            </a:pPr>
            <a:r>
              <a:rPr lang="en-US" sz="2800" dirty="0" err="1" smtClean="0">
                <a:latin typeface="Arial" pitchFamily="34" charset="0"/>
                <a:cs typeface="Arial" pitchFamily="34" charset="0"/>
              </a:rPr>
              <a:t>Lý</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thuyết</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tổng</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quát</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của</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K.Marx</a:t>
            </a:r>
            <a:r>
              <a:rPr lang="en-US" sz="2800" dirty="0" smtClean="0">
                <a:latin typeface="Arial" pitchFamily="34" charset="0"/>
                <a:cs typeface="Arial" pitchFamily="34" charset="0"/>
              </a:rPr>
              <a:t> </a:t>
            </a:r>
            <a:r>
              <a:rPr lang="en-US" sz="2800" dirty="0" err="1" smtClean="0">
                <a:latin typeface="Arial" pitchFamily="34" charset="0"/>
                <a:cs typeface="Arial" pitchFamily="34" charset="0"/>
              </a:rPr>
              <a:t>về</a:t>
            </a:r>
            <a:r>
              <a:rPr lang="en-US" sz="2800" dirty="0" smtClean="0">
                <a:latin typeface="Arial" pitchFamily="34" charset="0"/>
                <a:cs typeface="Arial" pitchFamily="34" charset="0"/>
              </a:rPr>
              <a:t>  PTXH</a:t>
            </a:r>
          </a:p>
          <a:p>
            <a:endParaRPr lang="en-US" sz="2800" dirty="0">
              <a:latin typeface="Arial" pitchFamily="34" charset="0"/>
              <a:cs typeface="Arial" pitchFamily="34" charset="0"/>
            </a:endParaRPr>
          </a:p>
        </p:txBody>
      </p:sp>
      <p:sp>
        <p:nvSpPr>
          <p:cNvPr id="5" name="Rectangle 4"/>
          <p:cNvSpPr/>
          <p:nvPr/>
        </p:nvSpPr>
        <p:spPr>
          <a:xfrm>
            <a:off x="457200" y="457200"/>
            <a:ext cx="7543800" cy="12003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sz="3600" b="1" dirty="0" smtClean="0">
                <a:latin typeface="Times New Roman" pitchFamily="18" charset="0"/>
                <a:cs typeface="Times New Roman" pitchFamily="18" charset="0"/>
              </a:rPr>
              <a:t>7. Một số cách kiến giải về phân tầng  xã hội</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639762"/>
          </a:xfrm>
        </p:spPr>
        <p:style>
          <a:lnRef idx="1">
            <a:schemeClr val="accent5"/>
          </a:lnRef>
          <a:fillRef idx="3">
            <a:schemeClr val="accent5"/>
          </a:fillRef>
          <a:effectRef idx="2">
            <a:schemeClr val="accent5"/>
          </a:effectRef>
          <a:fontRef idx="minor">
            <a:schemeClr val="lt1"/>
          </a:fontRef>
        </p:style>
        <p:txBody>
          <a:bodyPr>
            <a:normAutofit/>
          </a:bodyPr>
          <a:lstStyle/>
          <a:p>
            <a:pPr algn="ctr"/>
            <a:r>
              <a:rPr lang="en-US" sz="2800" b="1" dirty="0" smtClean="0">
                <a:solidFill>
                  <a:schemeClr val="tx1"/>
                </a:solidFill>
                <a:latin typeface="Times New Roman" pitchFamily="18" charset="0"/>
                <a:ea typeface="Tahoma" pitchFamily="34" charset="0"/>
                <a:cs typeface="Times New Roman" pitchFamily="18" charset="0"/>
              </a:rPr>
              <a:t>Một số hình ảnh về sự bất bình đẳng</a:t>
            </a:r>
            <a:endParaRPr lang="en-US" sz="2800" b="1" dirty="0">
              <a:solidFill>
                <a:schemeClr val="tx1"/>
              </a:solidFill>
              <a:latin typeface="Times New Roman" pitchFamily="18" charset="0"/>
              <a:ea typeface="Tahoma" pitchFamily="34" charset="0"/>
              <a:cs typeface="Times New Roman" pitchFamily="18" charset="0"/>
            </a:endParaRPr>
          </a:p>
        </p:txBody>
      </p:sp>
      <p:pic>
        <p:nvPicPr>
          <p:cNvPr id="5" name="Content Placeholder 4" descr="giau ngheo.jpg"/>
          <p:cNvPicPr>
            <a:picLocks noGrp="1" noChangeAspect="1"/>
          </p:cNvPicPr>
          <p:nvPr>
            <p:ph sz="quarter" idx="1"/>
          </p:nvPr>
        </p:nvPicPr>
        <p:blipFill>
          <a:blip r:embed="rId2"/>
          <a:stretch>
            <a:fillRect/>
          </a:stretch>
        </p:blipFill>
        <p:spPr>
          <a:xfrm>
            <a:off x="381000" y="1219200"/>
            <a:ext cx="3657600" cy="3352800"/>
          </a:xfrm>
        </p:spPr>
      </p:pic>
      <p:pic>
        <p:nvPicPr>
          <p:cNvPr id="6" name="Content Placeholder 5" descr="bbđ1.jpg"/>
          <p:cNvPicPr>
            <a:picLocks noGrp="1" noChangeAspect="1"/>
          </p:cNvPicPr>
          <p:nvPr>
            <p:ph sz="quarter" idx="2"/>
          </p:nvPr>
        </p:nvPicPr>
        <p:blipFill>
          <a:blip r:embed="rId3"/>
          <a:stretch>
            <a:fillRect/>
          </a:stretch>
        </p:blipFill>
        <p:spPr>
          <a:xfrm>
            <a:off x="4419600" y="1219200"/>
            <a:ext cx="3733799" cy="3352800"/>
          </a:xfrm>
        </p:spPr>
      </p:pic>
      <p:sp>
        <p:nvSpPr>
          <p:cNvPr id="8" name="TextBox 7"/>
          <p:cNvSpPr txBox="1"/>
          <p:nvPr/>
        </p:nvSpPr>
        <p:spPr>
          <a:xfrm>
            <a:off x="457200" y="4876800"/>
            <a:ext cx="7543800" cy="1384995"/>
          </a:xfrm>
          <a:prstGeom prst="rect">
            <a:avLst/>
          </a:prstGeom>
          <a:solidFill>
            <a:schemeClr val="accent2">
              <a:lumMod val="20000"/>
              <a:lumOff val="80000"/>
            </a:schemeClr>
          </a:solidFill>
          <a:ln>
            <a:solidFill>
              <a:schemeClr val="accent2">
                <a:lumMod val="5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vi-VN" sz="2800" dirty="0" smtClean="0"/>
              <a:t>Bất bình đẳng là sự không công bằng, không bằng nhau về các cơ hội hoặc các lợi ích đối với các cá nhân khác nhau trong nhiều nhóm </a:t>
            </a:r>
            <a:r>
              <a:rPr lang="en-US" sz="2800" dirty="0" smtClean="0">
                <a:latin typeface="Times New Roman" pitchFamily="18" charset="0"/>
                <a:cs typeface="Times New Roman" pitchFamily="18" charset="0"/>
              </a:rPr>
              <a:t>x</a:t>
            </a:r>
            <a:r>
              <a:rPr lang="vi-VN" sz="2800" dirty="0" smtClean="0"/>
              <a:t>ã hội.</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1905000"/>
            <a:ext cx="7543800" cy="3970318"/>
          </a:xfrm>
          <a:prstGeom prst="rect">
            <a:avLst/>
          </a:prstGeom>
          <a:noFill/>
        </p:spPr>
        <p:txBody>
          <a:bodyPr wrap="square" rtlCol="0">
            <a:spAutoFit/>
          </a:bodyPr>
          <a:lstStyle/>
          <a:p>
            <a:pPr indent="463550" algn="just">
              <a:buFont typeface="Arial" pitchFamily="34" charset="0"/>
              <a:buChar char="•"/>
            </a:pPr>
            <a:r>
              <a:rPr lang="en-US" sz="2800" dirty="0" smtClean="0">
                <a:latin typeface="Times New Roman" pitchFamily="18" charset="0"/>
                <a:cs typeface="Times New Roman" pitchFamily="18" charset="0"/>
              </a:rPr>
              <a:t>PTXH và bất bình đẳng xã hội là những hiện tượng có tính chức năng phổ</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biến, tất yếu, không thể tránh khỏi trong xã hội loài người.</a:t>
            </a:r>
          </a:p>
          <a:p>
            <a:pPr indent="463550" algn="just">
              <a:buFont typeface="Arial" pitchFamily="34" charset="0"/>
              <a:buChar char="•"/>
            </a:pPr>
            <a:r>
              <a:rPr lang="en-US" sz="2800" dirty="0" smtClean="0">
                <a:latin typeface="Times New Roman" pitchFamily="18" charset="0"/>
                <a:cs typeface="Times New Roman" pitchFamily="18" charset="0"/>
              </a:rPr>
              <a:t>Tồn tại trong</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quá khứ, hiện tại, tương lai.</a:t>
            </a:r>
          </a:p>
          <a:p>
            <a:pPr indent="463550" algn="just">
              <a:buFont typeface="Arial" pitchFamily="34" charset="0"/>
              <a:buChar char="•"/>
            </a:pPr>
            <a:r>
              <a:rPr lang="en-US" sz="2800" dirty="0" smtClean="0">
                <a:latin typeface="Times New Roman" pitchFamily="18" charset="0"/>
                <a:cs typeface="Times New Roman" pitchFamily="18" charset="0"/>
              </a:rPr>
              <a:t>Thiết  chế hóa sự bất bình đẳng.</a:t>
            </a:r>
          </a:p>
          <a:p>
            <a:pPr indent="463550" algn="just">
              <a:buFont typeface="Arial" pitchFamily="34" charset="0"/>
              <a:buChar char="•"/>
            </a:pPr>
            <a:r>
              <a:rPr lang="en-US" sz="2800" dirty="0" smtClean="0">
                <a:latin typeface="Times New Roman" pitchFamily="18" charset="0"/>
                <a:cs typeface="Times New Roman" pitchFamily="18" charset="0"/>
              </a:rPr>
              <a:t> Địa vị quan trọng cần người tài quan trọng → khả năng, trình độ, học vấn.</a:t>
            </a:r>
          </a:p>
          <a:p>
            <a:pPr algn="just"/>
            <a:endParaRPr lang="en-US" sz="2800" dirty="0">
              <a:latin typeface="Times New Roman" pitchFamily="18" charset="0"/>
              <a:cs typeface="Times New Roman" pitchFamily="18" charset="0"/>
            </a:endParaRPr>
          </a:p>
          <a:p>
            <a:pPr algn="just"/>
            <a:endParaRPr lang="en-US" sz="2800" dirty="0" smtClean="0">
              <a:latin typeface="Times New Roman" pitchFamily="18" charset="0"/>
              <a:cs typeface="Times New Roman" pitchFamily="18" charset="0"/>
            </a:endParaRPr>
          </a:p>
        </p:txBody>
      </p:sp>
      <p:sp>
        <p:nvSpPr>
          <p:cNvPr id="5" name="Rectangle 4"/>
          <p:cNvSpPr/>
          <p:nvPr/>
        </p:nvSpPr>
        <p:spPr>
          <a:xfrm>
            <a:off x="381000" y="533400"/>
            <a:ext cx="8458200" cy="615553"/>
          </a:xfrm>
          <a:prstGeom prst="rect">
            <a:avLst/>
          </a:prstGeom>
          <a:solidFill>
            <a:schemeClr val="bg2">
              <a:lumMod val="25000"/>
            </a:schemeClr>
          </a:solidFill>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pPr marL="457200" indent="-457200"/>
            <a:r>
              <a:rPr lang="en-US" sz="3400" b="1" dirty="0" smtClean="0">
                <a:solidFill>
                  <a:schemeClr val="bg1"/>
                </a:solidFill>
                <a:latin typeface="Times New Roman" pitchFamily="18" charset="0"/>
                <a:cs typeface="Times New Roman" pitchFamily="18" charset="0"/>
              </a:rPr>
              <a:t>a) Kiến giải về thuyết chức năng về PTXH</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1219200"/>
            <a:ext cx="6477000" cy="3539430"/>
          </a:xfrm>
          <a:prstGeom prst="rect">
            <a:avLst/>
          </a:prstGeom>
        </p:spPr>
        <p:txBody>
          <a:bodyPr wrap="square">
            <a:spAutoFit/>
          </a:bodyPr>
          <a:lstStyle/>
          <a:p>
            <a:pPr algn="just"/>
            <a:r>
              <a:rPr lang="en-US" sz="2800" b="1" dirty="0" smtClean="0">
                <a:latin typeface="Times New Roman" pitchFamily="18" charset="0"/>
                <a:cs typeface="Times New Roman" pitchFamily="18" charset="0"/>
              </a:rPr>
              <a:t>Sai sót:</a:t>
            </a:r>
          </a:p>
          <a:p>
            <a:pPr algn="just">
              <a:buFont typeface="Arial" pitchFamily="34" charset="0"/>
              <a:buChar char="•"/>
            </a:pPr>
            <a:r>
              <a:rPr lang="en-US" sz="2800" dirty="0" smtClean="0">
                <a:latin typeface="Times New Roman" pitchFamily="18" charset="0"/>
                <a:cs typeface="Times New Roman" pitchFamily="18" charset="0"/>
              </a:rPr>
              <a:t> Đặt sự phân tầng có tính tiêu chuẩn và văn hóa trong một cái khung bất bình đẳng vật chất cụ thể.</a:t>
            </a:r>
          </a:p>
          <a:p>
            <a:pPr algn="just">
              <a:buFont typeface="Arial" pitchFamily="34" charset="0"/>
              <a:buChar char="•"/>
            </a:pPr>
            <a:r>
              <a:rPr lang="en-US" sz="2800" dirty="0" smtClean="0">
                <a:latin typeface="Times New Roman" pitchFamily="18" charset="0"/>
                <a:cs typeface="Times New Roman" pitchFamily="18" charset="0"/>
              </a:rPr>
              <a:t> Không tính tới sự phụ thuộc phổ biến của yếu tố quyền lực.</a:t>
            </a:r>
          </a:p>
          <a:p>
            <a:pPr algn="just">
              <a:buFont typeface="Arial" pitchFamily="34" charset="0"/>
              <a:buChar char="•"/>
            </a:pPr>
            <a:r>
              <a:rPr lang="en-US" sz="2800" dirty="0" smtClean="0">
                <a:latin typeface="Times New Roman" pitchFamily="18" charset="0"/>
                <a:cs typeface="Times New Roman" pitchFamily="18" charset="0"/>
              </a:rPr>
              <a:t> Uy tín chỉ có qua nhừng lớp đào tạo mà người giàu mới có đủ chi phí và lĩnh hội.</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752600"/>
            <a:ext cx="7391400" cy="3970318"/>
          </a:xfrm>
          <a:prstGeom prst="rect">
            <a:avLst/>
          </a:prstGeom>
          <a:noFill/>
        </p:spPr>
        <p:txBody>
          <a:bodyPr wrap="square" rtlCol="0">
            <a:spAutoFit/>
          </a:bodyPr>
          <a:lstStyle/>
          <a:p>
            <a:pPr algn="just">
              <a:buFont typeface="Arial" pitchFamily="34" charset="0"/>
              <a:buChar char="•"/>
            </a:pPr>
            <a:endParaRPr lang="en-US" sz="2800" dirty="0" smtClean="0">
              <a:solidFill>
                <a:srgbClr val="FFC000"/>
              </a:solidFill>
              <a:latin typeface="Times New Roman" pitchFamily="18" charset="0"/>
              <a:cs typeface="Times New Roman" pitchFamily="18" charset="0"/>
            </a:endParaRPr>
          </a:p>
          <a:p>
            <a:pPr algn="just">
              <a:buFont typeface="Arial" pitchFamily="34" charset="0"/>
              <a:buChar char="•"/>
            </a:pPr>
            <a:r>
              <a:rPr lang="en-US" sz="2800" dirty="0" smtClean="0">
                <a:latin typeface="Times New Roman" pitchFamily="18" charset="0"/>
                <a:cs typeface="Times New Roman" pitchFamily="18" charset="0"/>
              </a:rPr>
              <a:t> PTXH liên quan trực tiếp đến sự bất bình đẳng giai cấp, địa vị của họ trong kinh tế,cốt lõi là chế độ sử hữu về tư liệu sản xuất.</a:t>
            </a:r>
          </a:p>
          <a:p>
            <a:pPr algn="just">
              <a:buFont typeface="Arial" pitchFamily="34" charset="0"/>
              <a:buChar char="•"/>
            </a:pPr>
            <a:endParaRPr lang="en-US" sz="2800" dirty="0" smtClean="0">
              <a:latin typeface="Times New Roman" pitchFamily="18" charset="0"/>
              <a:cs typeface="Times New Roman" pitchFamily="18" charset="0"/>
            </a:endParaRPr>
          </a:p>
          <a:p>
            <a:pPr algn="just">
              <a:buFont typeface="Arial" pitchFamily="34" charset="0"/>
              <a:buChar char="•"/>
            </a:pPr>
            <a:r>
              <a:rPr lang="en-US" sz="2800" dirty="0" smtClean="0">
                <a:latin typeface="Times New Roman" pitchFamily="18" charset="0"/>
                <a:cs typeface="Times New Roman" pitchFamily="18" charset="0"/>
              </a:rPr>
              <a:t> Đấu tranh giai cấp nhằm xóa bỏ những mâu thẫn, xung đột trong những quan hệ sở hữu, tạo điều kiện cho lực lượng sản xuất phát triển, phát triển lịch sử trong xã hội có giai cấp.</a:t>
            </a:r>
          </a:p>
        </p:txBody>
      </p:sp>
      <p:sp>
        <p:nvSpPr>
          <p:cNvPr id="5" name="Rectangle 4"/>
          <p:cNvSpPr/>
          <p:nvPr/>
        </p:nvSpPr>
        <p:spPr>
          <a:xfrm>
            <a:off x="304800" y="533400"/>
            <a:ext cx="7890302" cy="615553"/>
          </a:xfrm>
          <a:prstGeom prst="rect">
            <a:avLst/>
          </a:prstGeom>
          <a:solidFill>
            <a:schemeClr val="bg2">
              <a:lumMod val="25000"/>
            </a:schemeClr>
          </a:solidFill>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US" sz="3400" b="1" dirty="0" smtClean="0">
                <a:latin typeface="Times New Roman" pitchFamily="18" charset="0"/>
                <a:cs typeface="Times New Roman" pitchFamily="18" charset="0"/>
              </a:rPr>
              <a:t>b) Kiến giả của thuyết xung đột về PTXH</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8200" y="1447800"/>
            <a:ext cx="7162800" cy="3970318"/>
          </a:xfrm>
          <a:prstGeom prst="rect">
            <a:avLst/>
          </a:prstGeom>
        </p:spPr>
        <p:txBody>
          <a:bodyPr wrap="square">
            <a:spAutoFit/>
          </a:bodyPr>
          <a:lstStyle/>
          <a:p>
            <a:pPr algn="just">
              <a:buFont typeface="Arial" pitchFamily="34" charset="0"/>
              <a:buChar char="•"/>
            </a:pPr>
            <a:r>
              <a:rPr lang="en-US" sz="2800" dirty="0" smtClean="0">
                <a:latin typeface="Times New Roman" pitchFamily="18" charset="0"/>
                <a:cs typeface="Times New Roman" pitchFamily="18" charset="0"/>
              </a:rPr>
              <a:t>Tự thân PTXH hủy hoại tài năng to lớn và hạn chế sự phất triển của những người ở tầng lớp dưới.thiết chế hóa sự bất bình đẳng duy trì chật tự có lợi cho người giàu, chống lại người nghèo.</a:t>
            </a:r>
          </a:p>
          <a:p>
            <a:pPr algn="just">
              <a:buFont typeface="Arial" pitchFamily="34" charset="0"/>
              <a:buChar char="•"/>
            </a:pPr>
            <a:endParaRPr lang="en-US" sz="2800" dirty="0" smtClean="0">
              <a:latin typeface="Times New Roman" pitchFamily="18" charset="0"/>
              <a:cs typeface="Times New Roman" pitchFamily="18" charset="0"/>
            </a:endParaRPr>
          </a:p>
          <a:p>
            <a:pPr algn="just">
              <a:buFont typeface="Arial" pitchFamily="34" charset="0"/>
              <a:buChar char="•"/>
            </a:pPr>
            <a:r>
              <a:rPr lang="en-US" sz="2800" dirty="0" smtClean="0">
                <a:latin typeface="Times New Roman" pitchFamily="18" charset="0"/>
                <a:cs typeface="Times New Roman" pitchFamily="18" charset="0"/>
              </a:rPr>
              <a:t>Tích tụ găy gắt thêm những xung đột và bất bình đẳng xã hội.</a:t>
            </a:r>
          </a:p>
          <a:p>
            <a:pPr algn="just">
              <a:buFont typeface="Arial" pitchFamily="34" charset="0"/>
              <a:buChar char="•"/>
            </a:pPr>
            <a:r>
              <a:rPr lang="en-US" sz="2800" dirty="0" smtClean="0">
                <a:latin typeface="Times New Roman" pitchFamily="18" charset="0"/>
                <a:cs typeface="Times New Roman" pitchFamily="18" charset="0"/>
              </a:rPr>
              <a:t>Một số người nhận lợi ích không phải do tự làm ra mà do thừa hưởng</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0" y="1752600"/>
            <a:ext cx="7162800" cy="3970318"/>
          </a:xfrm>
          <a:prstGeom prst="rect">
            <a:avLst/>
          </a:prstGeom>
          <a:noFill/>
        </p:spPr>
        <p:txBody>
          <a:bodyPr wrap="square" rtlCol="0">
            <a:spAutoFit/>
          </a:bodyPr>
          <a:lstStyle/>
          <a:p>
            <a:pPr algn="just">
              <a:buFont typeface="Arial" pitchFamily="34" charset="0"/>
              <a:buChar char="•"/>
            </a:pPr>
            <a:r>
              <a:rPr lang="en-US" sz="2800" dirty="0" smtClean="0">
                <a:latin typeface="Times New Roman" pitchFamily="18" charset="0"/>
                <a:cs typeface="Times New Roman" pitchFamily="18" charset="0"/>
              </a:rPr>
              <a:t> Trong xã hội luôn có những động cơ thôi thúc người ta chiếm giữ những vị trí xã hội , tạo mâu huẫn, xung đột tranh giành quyền thốn trị</a:t>
            </a:r>
          </a:p>
          <a:p>
            <a:pPr algn="just"/>
            <a:endParaRPr lang="en-US" sz="2800" dirty="0">
              <a:latin typeface="Times New Roman" pitchFamily="18" charset="0"/>
              <a:cs typeface="Times New Roman" pitchFamily="18" charset="0"/>
            </a:endParaRPr>
          </a:p>
          <a:p>
            <a:pPr algn="just">
              <a:buFont typeface="Arial" pitchFamily="34" charset="0"/>
              <a:buChar char="•"/>
            </a:pPr>
            <a:r>
              <a:rPr lang="en-US" sz="2800" dirty="0" smtClean="0">
                <a:latin typeface="Times New Roman" pitchFamily="18" charset="0"/>
                <a:cs typeface="Times New Roman" pitchFamily="18" charset="0"/>
              </a:rPr>
              <a:t> Quyền lưc kinh tế có thể là kết quả của sự sở hữu quyền lực trên những nền tảng khác. </a:t>
            </a:r>
          </a:p>
          <a:p>
            <a:pPr algn="just"/>
            <a:r>
              <a:rPr lang="en-US" sz="2800" dirty="0" err="1" smtClean="0">
                <a:latin typeface="Times New Roman" pitchFamily="18" charset="0"/>
                <a:cs typeface="Times New Roman" pitchFamily="18" charset="0"/>
              </a:rPr>
              <a:t>Địa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từ</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a:t>
            </a:r>
          </a:p>
        </p:txBody>
      </p:sp>
      <p:sp>
        <p:nvSpPr>
          <p:cNvPr id="5" name="Rectangle 4"/>
          <p:cNvSpPr/>
          <p:nvPr/>
        </p:nvSpPr>
        <p:spPr>
          <a:xfrm>
            <a:off x="533400" y="381000"/>
            <a:ext cx="7540847" cy="707886"/>
          </a:xfrm>
          <a:prstGeom prst="rect">
            <a:avLst/>
          </a:prstGeom>
          <a:solidFill>
            <a:schemeClr val="bg2">
              <a:lumMod val="25000"/>
            </a:schemeClr>
          </a:solidFill>
          <a:ln>
            <a:solidFill>
              <a:schemeClr val="accent1"/>
            </a:solidFill>
          </a:ln>
        </p:spPr>
        <p:txBody>
          <a:bodyPr wrap="none">
            <a:spAutoFit/>
          </a:bodyPr>
          <a:lstStyle/>
          <a:p>
            <a:r>
              <a:rPr lang="en-US" sz="4000" b="1" dirty="0" smtClean="0">
                <a:solidFill>
                  <a:schemeClr val="bg1"/>
                </a:solidFill>
                <a:latin typeface="Times New Roman" pitchFamily="18" charset="0"/>
                <a:cs typeface="Times New Roman" pitchFamily="18" charset="0"/>
              </a:rPr>
              <a:t> c)  Kiến giải của thuyết dung hòa</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1752600"/>
            <a:ext cx="7467600" cy="4401205"/>
          </a:xfrm>
          <a:prstGeom prst="rect">
            <a:avLst/>
          </a:prstGeom>
          <a:noFill/>
        </p:spPr>
        <p:txBody>
          <a:bodyPr wrap="square" rtlCol="0">
            <a:spAutoFit/>
          </a:bodyPr>
          <a:lstStyle/>
          <a:p>
            <a:endParaRPr lang="en-US" sz="2800" dirty="0" smtClean="0">
              <a:latin typeface="Times New Roman" pitchFamily="18" charset="0"/>
              <a:cs typeface="Times New Roman" pitchFamily="18" charset="0"/>
            </a:endParaRPr>
          </a:p>
          <a:p>
            <a:pPr algn="just">
              <a:buFont typeface="Arial" pitchFamily="34" charset="0"/>
              <a:buChar char="•"/>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hữu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nghĩa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liệu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a:t>
            </a:r>
          </a:p>
          <a:p>
            <a:endParaRPr lang="en-US" sz="2800" dirty="0" smtClean="0">
              <a:latin typeface="Times New Roman" pitchFamily="18" charset="0"/>
              <a:cs typeface="Times New Roman" pitchFamily="18" charset="0"/>
            </a:endParaRPr>
          </a:p>
          <a:p>
            <a:pPr algn="just">
              <a:buFont typeface="Arial" pitchFamily="34" charset="0"/>
              <a:buChar char="•"/>
            </a:pPr>
            <a:r>
              <a:rPr lang="en-US" sz="2800" dirty="0" smtClean="0">
                <a:latin typeface="Times New Roman" pitchFamily="18" charset="0"/>
                <a:cs typeface="Times New Roman" pitchFamily="18" charset="0"/>
              </a:rPr>
              <a:t>  Yếu tố sở hữu về tư liệu sản xuất chính là nhân tố cốt lõi nhất của vấn đề tài sản, của vấn đề địa vị trong kinh tế của một giai cấp nhất định.</a:t>
            </a:r>
          </a:p>
          <a:p>
            <a:r>
              <a:rPr lang="en-US" sz="2800" dirty="0" smtClean="0">
                <a:latin typeface="Times New Roman" pitchFamily="18" charset="0"/>
                <a:cs typeface="Times New Roman" pitchFamily="18" charset="0"/>
              </a:rPr>
              <a:t> </a:t>
            </a:r>
          </a:p>
          <a:p>
            <a:endParaRPr lang="en-US" sz="2800" dirty="0">
              <a:latin typeface="Times New Roman" pitchFamily="18" charset="0"/>
              <a:cs typeface="Times New Roman" pitchFamily="18" charset="0"/>
            </a:endParaRPr>
          </a:p>
        </p:txBody>
      </p:sp>
      <p:sp>
        <p:nvSpPr>
          <p:cNvPr id="5" name="Rectangle 4"/>
          <p:cNvSpPr/>
          <p:nvPr/>
        </p:nvSpPr>
        <p:spPr>
          <a:xfrm>
            <a:off x="381000" y="304800"/>
            <a:ext cx="7543800" cy="1138773"/>
          </a:xfrm>
          <a:prstGeom prst="rect">
            <a:avLst/>
          </a:prstGeom>
          <a:solidFill>
            <a:schemeClr val="bg2">
              <a:lumMod val="25000"/>
            </a:schemeClr>
          </a:solidFill>
          <a:ln>
            <a:solidFill>
              <a:schemeClr val="accent1"/>
            </a:solidFill>
          </a:ln>
        </p:spPr>
        <p:txBody>
          <a:bodyPr wrap="square">
            <a:spAutoFit/>
          </a:bodyPr>
          <a:lstStyle/>
          <a:p>
            <a:r>
              <a:rPr lang="en-US" sz="3400" b="1" dirty="0" smtClean="0">
                <a:solidFill>
                  <a:schemeClr val="bg1"/>
                </a:solidFill>
                <a:latin typeface="Times New Roman" pitchFamily="18" charset="0"/>
                <a:cs typeface="Times New Roman" pitchFamily="18" charset="0"/>
              </a:rPr>
              <a:t>d) Lý thuyết tổng quát của K.Marx </a:t>
            </a:r>
          </a:p>
          <a:p>
            <a:r>
              <a:rPr lang="en-US" sz="3400" b="1" dirty="0" smtClean="0">
                <a:solidFill>
                  <a:schemeClr val="bg1"/>
                </a:solidFill>
                <a:latin typeface="Times New Roman" pitchFamily="18" charset="0"/>
                <a:cs typeface="Times New Roman" pitchFamily="18" charset="0"/>
              </a:rPr>
              <a:t>về  PTXH</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4400" y="1524000"/>
            <a:ext cx="7239000" cy="4401205"/>
          </a:xfrm>
          <a:prstGeom prst="rect">
            <a:avLst/>
          </a:prstGeom>
          <a:noFill/>
        </p:spPr>
        <p:txBody>
          <a:bodyPr wrap="square" rtlCol="0">
            <a:spAutoFit/>
          </a:bodyPr>
          <a:lstStyle/>
          <a:p>
            <a:pPr algn="just"/>
            <a:endParaRPr lang="en-US" sz="2800" dirty="0" smtClean="0">
              <a:solidFill>
                <a:srgbClr val="FF0000"/>
              </a:solidFill>
              <a:latin typeface="Times New Roman" pitchFamily="18" charset="0"/>
              <a:cs typeface="Times New Roman" pitchFamily="18" charset="0"/>
            </a:endParaRPr>
          </a:p>
          <a:p>
            <a:pPr algn="just"/>
            <a:r>
              <a:rPr lang="en-US" sz="2800" b="1" dirty="0" smtClean="0">
                <a:latin typeface="Times New Roman" pitchFamily="18" charset="0"/>
                <a:cs typeface="Times New Roman" pitchFamily="18" charset="0"/>
              </a:rPr>
              <a:t>Cần trả lời câu hỏi:</a:t>
            </a:r>
          </a:p>
          <a:p>
            <a:pPr algn="just">
              <a:lnSpc>
                <a:spcPct val="200000"/>
              </a:lnSpc>
              <a:buFont typeface="Arial" pitchFamily="34" charset="0"/>
              <a:buChar char="•"/>
            </a:pPr>
            <a:r>
              <a:rPr lang="en-US" sz="2800" dirty="0" smtClean="0">
                <a:latin typeface="Times New Roman" pitchFamily="18" charset="0"/>
                <a:cs typeface="Times New Roman" pitchFamily="18" charset="0"/>
              </a:rPr>
              <a:t>  Vì sao phân tầng,xuất hiện từ bao giờ, nguồn gốc xã hội của nó?</a:t>
            </a:r>
          </a:p>
          <a:p>
            <a:pPr algn="just">
              <a:lnSpc>
                <a:spcPct val="200000"/>
              </a:lnSpc>
              <a:buFont typeface="Arial" pitchFamily="34" charset="0"/>
              <a:buChar char="•"/>
            </a:pPr>
            <a:r>
              <a:rPr lang="en-US" sz="2800" dirty="0" smtClean="0">
                <a:latin typeface="Times New Roman" pitchFamily="18" charset="0"/>
                <a:cs typeface="Times New Roman" pitchFamily="18" charset="0"/>
              </a:rPr>
              <a:t>  Hậu quả gì cho con người và cho xã hội?</a:t>
            </a:r>
          </a:p>
          <a:p>
            <a:pPr algn="just">
              <a:lnSpc>
                <a:spcPct val="200000"/>
              </a:lnSpc>
              <a:buFont typeface="Arial" pitchFamily="34" charset="0"/>
              <a:buChar char="•"/>
            </a:pPr>
            <a:r>
              <a:rPr lang="en-US" sz="2800" dirty="0" smtClean="0">
                <a:latin typeface="Times New Roman" pitchFamily="18" charset="0"/>
                <a:cs typeface="Times New Roman" pitchFamily="18" charset="0"/>
              </a:rPr>
              <a:t>  Chúng ta cần có thái độ như thế nào về PTXH?</a:t>
            </a:r>
            <a:endParaRPr lang="en-US" sz="2800" dirty="0" smtClean="0">
              <a:solidFill>
                <a:srgbClr val="FF0000"/>
              </a:solidFill>
              <a:latin typeface="Times New Roman" pitchFamily="18" charset="0"/>
              <a:cs typeface="Times New Roman" pitchFamily="18" charset="0"/>
            </a:endParaRPr>
          </a:p>
        </p:txBody>
      </p:sp>
      <p:sp>
        <p:nvSpPr>
          <p:cNvPr id="5" name="Rectangle 4"/>
          <p:cNvSpPr/>
          <p:nvPr/>
        </p:nvSpPr>
        <p:spPr>
          <a:xfrm>
            <a:off x="762000" y="381000"/>
            <a:ext cx="7310014" cy="646331"/>
          </a:xfrm>
          <a:prstGeom prst="rect">
            <a:avLst/>
          </a:prstGeom>
          <a:solidFill>
            <a:schemeClr val="bg2">
              <a:lumMod val="25000"/>
            </a:schemeClr>
          </a:solidFill>
          <a:ln>
            <a:solidFill>
              <a:schemeClr val="accent1"/>
            </a:solidFill>
          </a:ln>
        </p:spPr>
        <p:txBody>
          <a:bodyPr wrap="none">
            <a:spAutoFit/>
          </a:bodyPr>
          <a:lstStyle/>
          <a:p>
            <a:r>
              <a:rPr lang="en-US" sz="3600" b="1" dirty="0" smtClean="0">
                <a:solidFill>
                  <a:schemeClr val="bg1"/>
                </a:solidFill>
                <a:latin typeface="Times New Roman" pitchFamily="18" charset="0"/>
                <a:cs typeface="Times New Roman" pitchFamily="18" charset="0"/>
              </a:rPr>
              <a:t> 8. Bản chất của sự phân tầng xã hội</a:t>
            </a:r>
            <a:endParaRPr lang="en-US" sz="3600" b="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09600" y="2590800"/>
            <a:ext cx="7543800" cy="1077218"/>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en-US" sz="3200" b="1" dirty="0" smtClean="0">
                <a:solidFill>
                  <a:schemeClr val="tx1"/>
                </a:solidFill>
                <a:latin typeface="Times New Roman" pitchFamily="18" charset="0"/>
                <a:cs typeface="Times New Roman" pitchFamily="18" charset="0"/>
              </a:rPr>
              <a:t> * Vì sao phân tầng,xuất hiện từ bao giờ, nguồn gốc xã hội của nó?</a:t>
            </a:r>
            <a:endParaRPr lang="en-US" sz="32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838200"/>
            <a:ext cx="7848600" cy="954107"/>
          </a:xfrm>
          <a:prstGeom prst="rect">
            <a:avLst/>
          </a:prstGeom>
        </p:spPr>
        <p:txBody>
          <a:bodyPr wrap="square">
            <a:spAutoFit/>
          </a:bodyPr>
          <a:lstStyle/>
          <a:p>
            <a:pPr marL="571500" indent="-571500">
              <a:buFont typeface="+mj-lt"/>
              <a:buAutoNum type="romanUcPeriod"/>
            </a:pPr>
            <a:r>
              <a:rPr lang="en-US" sz="2800" b="1" dirty="0" smtClean="0">
                <a:solidFill>
                  <a:srgbClr val="FF0000"/>
                </a:solidFill>
                <a:latin typeface="Times New Roman" pitchFamily="18" charset="0"/>
                <a:cs typeface="Times New Roman" pitchFamily="18" charset="0"/>
              </a:rPr>
              <a:t>Bất bình đẳng mang tính cơ cấu của xã hội loài người.</a:t>
            </a:r>
          </a:p>
        </p:txBody>
      </p:sp>
      <p:sp>
        <p:nvSpPr>
          <p:cNvPr id="5" name="TextBox 4"/>
          <p:cNvSpPr txBox="1"/>
          <p:nvPr/>
        </p:nvSpPr>
        <p:spPr>
          <a:xfrm>
            <a:off x="762000" y="2133600"/>
            <a:ext cx="7315200" cy="3970318"/>
          </a:xfrm>
          <a:prstGeom prst="rect">
            <a:avLst/>
          </a:prstGeom>
          <a:noFill/>
        </p:spPr>
        <p:txBody>
          <a:bodyPr wrap="square" rtlCol="0">
            <a:spAutoFit/>
          </a:bodyPr>
          <a:lstStyle/>
          <a:p>
            <a:pPr algn="just">
              <a:buFontTx/>
              <a:buChar char="-"/>
            </a:pPr>
            <a:r>
              <a:rPr lang="en-US" sz="2800" b="1" dirty="0" smtClean="0">
                <a:latin typeface="Times New Roman" pitchFamily="18" charset="0"/>
                <a:cs typeface="Times New Roman" pitchFamily="18" charset="0"/>
              </a:rPr>
              <a:t>Bất bình đẳng, khác nhau một cách tự nhiên về thể chất, trí tuệ điều kiện, cơ may→ người khỏe mạnh-người yếu ớt, người thông minh-người không thông minh, người có hoàn cảnh thăng tiến-người có hoàn cảnh khó khăn.</a:t>
            </a:r>
          </a:p>
          <a:p>
            <a:pPr>
              <a:buFontTx/>
              <a:buChar char="-"/>
            </a:pPr>
            <a:endParaRPr lang="en-US" sz="2800" b="1" dirty="0" smtClean="0">
              <a:latin typeface="Times New Roman" pitchFamily="18" charset="0"/>
              <a:cs typeface="Times New Roman" pitchFamily="18" charset="0"/>
            </a:endParaRPr>
          </a:p>
          <a:p>
            <a:pPr algn="just"/>
            <a:r>
              <a:rPr lang="en-US" sz="2800" b="1" dirty="0" smtClean="0">
                <a:latin typeface="Times New Roman" pitchFamily="18" charset="0"/>
                <a:cs typeface="Times New Roman" pitchFamily="18" charset="0"/>
              </a:rPr>
              <a:t>- Theo thời gian tạo cho con người những khả năng khác nhau để chiếm giữ những vị trí cao thấp khác nhau trong xã hội.</a:t>
            </a:r>
            <a:endParaRPr lang="en-US" sz="28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57200"/>
            <a:ext cx="8153400" cy="4708981"/>
          </a:xfrm>
          <a:prstGeom prst="rect">
            <a:avLst/>
          </a:prstGeom>
          <a:noFill/>
        </p:spPr>
        <p:txBody>
          <a:bodyPr wrap="square" rtlCol="0">
            <a:spAutoFit/>
          </a:bodyPr>
          <a:lstStyle/>
          <a:p>
            <a:pPr marL="463550" lvl="1" indent="55563">
              <a:lnSpc>
                <a:spcPct val="150000"/>
              </a:lnSpc>
            </a:pPr>
            <a:r>
              <a:rPr lang="en-US" sz="2800" b="1" dirty="0" smtClean="0">
                <a:solidFill>
                  <a:srgbClr val="FF0000"/>
                </a:solidFill>
                <a:latin typeface="Times New Roman" pitchFamily="18" charset="0"/>
                <a:cs typeface="Times New Roman" pitchFamily="18" charset="0"/>
              </a:rPr>
              <a:t>II. Do sự phân công lao động xã hội</a:t>
            </a:r>
          </a:p>
          <a:p>
            <a:pPr marL="463550" lvl="1" indent="560388">
              <a:lnSpc>
                <a:spcPct val="150000"/>
              </a:lnSpc>
            </a:pPr>
            <a:endParaRPr lang="en-US" sz="2800" dirty="0">
              <a:latin typeface="Times New Roman" pitchFamily="18" charset="0"/>
              <a:cs typeface="Times New Roman" pitchFamily="18" charset="0"/>
            </a:endParaRPr>
          </a:p>
          <a:p>
            <a:pPr marL="463550" lvl="1" indent="560388">
              <a:lnSpc>
                <a:spcPct val="150000"/>
              </a:lnSpc>
            </a:pPr>
            <a:r>
              <a:rPr lang="en-US" sz="2400" dirty="0" smtClean="0">
                <a:latin typeface="Times New Roman" pitchFamily="18" charset="0"/>
                <a:cs typeface="Times New Roman" pitchFamily="18" charset="0"/>
              </a:rPr>
              <a:t>+ Nghề nghiệp có thu nhập cap – nghề có thu nhập thấp</a:t>
            </a:r>
          </a:p>
          <a:p>
            <a:pPr marL="463550" lvl="1" indent="560388">
              <a:lnSpc>
                <a:spcPct val="150000"/>
              </a:lnSpc>
            </a:pPr>
            <a:r>
              <a:rPr lang="en-US" sz="2400" dirty="0" smtClean="0">
                <a:latin typeface="Times New Roman" pitchFamily="18" charset="0"/>
                <a:cs typeface="Times New Roman" pitchFamily="18" charset="0"/>
              </a:rPr>
              <a:t>+ Nghề nghiêp thuộc tầng lớp cao – nghề nghiệp thuộc tầng lớp thấp.</a:t>
            </a:r>
          </a:p>
          <a:p>
            <a:pPr marL="463550" lvl="1" indent="560388">
              <a:lnSpc>
                <a:spcPct val="150000"/>
              </a:lnSpc>
            </a:pPr>
            <a:r>
              <a:rPr lang="en-US" sz="2400" dirty="0" smtClean="0">
                <a:latin typeface="Times New Roman" pitchFamily="18" charset="0"/>
                <a:cs typeface="Times New Roman" pitchFamily="18" charset="0"/>
              </a:rPr>
              <a:t>+ Trong xã hội có quyền lực, sực lạm dụng và thao túng quyền lực. Làm gay gắt thêm hoặc làm biến dạng những trật tự tự nhiên trong pjaan tầng xã hội.</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33400" y="3962401"/>
            <a:ext cx="8229600" cy="2677656"/>
          </a:xfrm>
          <a:prstGeom prst="rect">
            <a:avLst/>
          </a:prstGeom>
          <a:blipFill>
            <a:blip r:embed="rId2"/>
            <a:tile tx="0" ty="0" sx="100000" sy="100000" flip="none" algn="tl"/>
          </a:blipFill>
          <a:ln>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buFont typeface="Arial" pitchFamily="34" charset="0"/>
              <a:buChar char="•"/>
            </a:pPr>
            <a:r>
              <a:rPr lang="en-US" sz="2800" dirty="0" smtClean="0">
                <a:latin typeface="Times New Roman" pitchFamily="18" charset="0"/>
                <a:cs typeface="Times New Roman" pitchFamily="18" charset="0"/>
              </a:rPr>
              <a:t> Những sự khác biệt tự nhiên này là khách quan và không ai có thể tự chọn lựa cho bản thân. </a:t>
            </a:r>
          </a:p>
          <a:p>
            <a:endParaRPr lang="en-US" sz="2800" dirty="0" smtClean="0">
              <a:latin typeface="Times New Roman" pitchFamily="18" charset="0"/>
              <a:cs typeface="Times New Roman" pitchFamily="18" charset="0"/>
            </a:endParaRPr>
          </a:p>
          <a:p>
            <a:pPr algn="just">
              <a:buFont typeface="Arial" pitchFamily="34" charset="0"/>
              <a:buChar char="•"/>
            </a:pPr>
            <a:r>
              <a:rPr lang="en-US" sz="2800" dirty="0" smtClean="0">
                <a:latin typeface="Times New Roman" pitchFamily="18" charset="0"/>
                <a:cs typeface="Times New Roman" pitchFamily="18" charset="0"/>
              </a:rPr>
              <a:t> Cũng khác biệt tự nhiên này cùng với thời gian sẽ tạo ra cho con người những khả năng khác nhau để chiếm giữ những vị trí cao thấp khác nhau trong xã hội.</a:t>
            </a:r>
          </a:p>
        </p:txBody>
      </p:sp>
      <p:pic>
        <p:nvPicPr>
          <p:cNvPr id="12" name="Picture 11" descr="bbđ2.jpg"/>
          <p:cNvPicPr>
            <a:picLocks noChangeAspect="1"/>
          </p:cNvPicPr>
          <p:nvPr/>
        </p:nvPicPr>
        <p:blipFill>
          <a:blip r:embed="rId3"/>
          <a:stretch>
            <a:fillRect/>
          </a:stretch>
        </p:blipFill>
        <p:spPr>
          <a:xfrm>
            <a:off x="2209800" y="990600"/>
            <a:ext cx="4038600" cy="2514600"/>
          </a:xfrm>
          <a:prstGeom prst="rect">
            <a:avLst/>
          </a:prstGeom>
        </p:spPr>
      </p:pic>
      <p:sp>
        <p:nvSpPr>
          <p:cNvPr id="5" name="TextBox 4"/>
          <p:cNvSpPr txBox="1"/>
          <p:nvPr/>
        </p:nvSpPr>
        <p:spPr>
          <a:xfrm>
            <a:off x="381000" y="304800"/>
            <a:ext cx="7543800" cy="523220"/>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2800" b="1" dirty="0" smtClean="0">
                <a:latin typeface="Times New Roman" pitchFamily="18" charset="0"/>
                <a:cs typeface="Times New Roman" pitchFamily="18" charset="0"/>
              </a:rPr>
              <a:t>I/ Bất bình đẳng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006.jpg"/>
          <p:cNvPicPr>
            <a:picLocks noChangeAspect="1"/>
          </p:cNvPicPr>
          <p:nvPr/>
        </p:nvPicPr>
        <p:blipFill>
          <a:blip r:embed="rId2"/>
          <a:stretch>
            <a:fillRect/>
          </a:stretch>
        </p:blipFill>
        <p:spPr>
          <a:xfrm>
            <a:off x="0" y="0"/>
            <a:ext cx="9144000" cy="6858000"/>
          </a:xfrm>
          <a:prstGeom prst="rect">
            <a:avLst/>
          </a:prstGeom>
        </p:spPr>
      </p:pic>
      <p:sp>
        <p:nvSpPr>
          <p:cNvPr id="3" name="TextBox 2"/>
          <p:cNvSpPr txBox="1"/>
          <p:nvPr/>
        </p:nvSpPr>
        <p:spPr>
          <a:xfrm>
            <a:off x="0" y="0"/>
            <a:ext cx="9144000" cy="954107"/>
          </a:xfrm>
          <a:prstGeom prst="rect">
            <a:avLst/>
          </a:prstGeom>
          <a:noFill/>
        </p:spPr>
        <p:txBody>
          <a:bodyPr wrap="square" rtlCol="0">
            <a:spAutoFit/>
          </a:bodyPr>
          <a:lstStyle/>
          <a:p>
            <a:pPr>
              <a:buFont typeface="Arial" charset="0"/>
              <a:buChar char="•"/>
            </a:pPr>
            <a:r>
              <a:rPr lang="en-US" sz="2800" b="1" dirty="0" err="1" smtClean="0">
                <a:latin typeface="Times New Roman" pitchFamily="18" charset="0"/>
                <a:cs typeface="Times New Roman" pitchFamily="18" charset="0"/>
              </a:rPr>
              <a:t>Hậu</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quả</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gì</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cho</a:t>
            </a:r>
            <a:r>
              <a:rPr lang="en-US" sz="2800" b="1" dirty="0" smtClean="0">
                <a:latin typeface="Times New Roman" pitchFamily="18" charset="0"/>
                <a:cs typeface="Times New Roman" pitchFamily="18" charset="0"/>
              </a:rPr>
              <a:t> con </a:t>
            </a:r>
            <a:r>
              <a:rPr lang="en-US" sz="2800" b="1" dirty="0" err="1" smtClean="0">
                <a:latin typeface="Times New Roman" pitchFamily="18" charset="0"/>
                <a:cs typeface="Times New Roman" pitchFamily="18" charset="0"/>
              </a:rPr>
              <a:t>người</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và</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cho</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xã</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hội</a:t>
            </a:r>
            <a:r>
              <a:rPr lang="en-US" sz="2800" b="1" dirty="0" smtClean="0">
                <a:latin typeface="Times New Roman" pitchFamily="18" charset="0"/>
                <a:cs typeface="Times New Roman" pitchFamily="18" charset="0"/>
              </a:rPr>
              <a:t>?</a:t>
            </a:r>
          </a:p>
          <a:p>
            <a:pPr>
              <a:buFont typeface="Arial" charset="0"/>
              <a:buChar char="•"/>
            </a:pPr>
            <a:r>
              <a:rPr lang="en-US" sz="2800" b="1" dirty="0" smtClean="0">
                <a:latin typeface="Times New Roman" pitchFamily="18" charset="0"/>
                <a:cs typeface="Times New Roman" pitchFamily="18" charset="0"/>
              </a:rPr>
              <a:t>Chúng ta cần có thái độ như thế nào về PTXH?</a:t>
            </a:r>
          </a:p>
        </p:txBody>
      </p:sp>
      <p:sp>
        <p:nvSpPr>
          <p:cNvPr id="4" name="Rectangle 3"/>
          <p:cNvSpPr/>
          <p:nvPr/>
        </p:nvSpPr>
        <p:spPr>
          <a:xfrm>
            <a:off x="0" y="2362200"/>
            <a:ext cx="914400" cy="2895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Arial" pitchFamily="34" charset="0"/>
                <a:cs typeface="Arial" pitchFamily="34" charset="0"/>
              </a:rPr>
              <a:t>PTXH</a:t>
            </a:r>
            <a:endParaRPr lang="en-US" dirty="0">
              <a:latin typeface="Arial" pitchFamily="34" charset="0"/>
              <a:cs typeface="Arial" pitchFamily="34" charset="0"/>
            </a:endParaRPr>
          </a:p>
        </p:txBody>
      </p:sp>
      <p:cxnSp>
        <p:nvCxnSpPr>
          <p:cNvPr id="7" name="Straight Arrow Connector 6"/>
          <p:cNvCxnSpPr>
            <a:stCxn id="4" idx="3"/>
          </p:cNvCxnSpPr>
          <p:nvPr/>
        </p:nvCxnSpPr>
        <p:spPr>
          <a:xfrm flipV="1">
            <a:off x="914400" y="2819400"/>
            <a:ext cx="609600" cy="990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Hexagon 10"/>
          <p:cNvSpPr/>
          <p:nvPr/>
        </p:nvSpPr>
        <p:spPr>
          <a:xfrm>
            <a:off x="1524000" y="2438400"/>
            <a:ext cx="1600200" cy="838200"/>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Arial" pitchFamily="34" charset="0"/>
                <a:cs typeface="Arial" pitchFamily="34" charset="0"/>
              </a:rPr>
              <a:t>PTXH</a:t>
            </a:r>
          </a:p>
          <a:p>
            <a:pPr algn="ctr"/>
            <a:r>
              <a:rPr lang="en-US" dirty="0" err="1" smtClean="0">
                <a:latin typeface="Arial" pitchFamily="34" charset="0"/>
                <a:cs typeface="Arial" pitchFamily="34" charset="0"/>
              </a:rPr>
              <a:t>Hợp</a:t>
            </a:r>
            <a:r>
              <a:rPr lang="en-US" dirty="0" smtClean="0">
                <a:latin typeface="Arial" pitchFamily="34" charset="0"/>
                <a:cs typeface="Arial" pitchFamily="34" charset="0"/>
              </a:rPr>
              <a:t> </a:t>
            </a:r>
            <a:r>
              <a:rPr lang="en-US" dirty="0" err="1" smtClean="0">
                <a:latin typeface="Arial" pitchFamily="34" charset="0"/>
                <a:cs typeface="Arial" pitchFamily="34" charset="0"/>
              </a:rPr>
              <a:t>thức</a:t>
            </a:r>
            <a:endParaRPr lang="en-US" dirty="0">
              <a:latin typeface="Arial" pitchFamily="34" charset="0"/>
              <a:cs typeface="Arial" pitchFamily="34" charset="0"/>
            </a:endParaRPr>
          </a:p>
        </p:txBody>
      </p:sp>
      <p:sp>
        <p:nvSpPr>
          <p:cNvPr id="12" name="Hexagon 11"/>
          <p:cNvSpPr/>
          <p:nvPr/>
        </p:nvSpPr>
        <p:spPr>
          <a:xfrm>
            <a:off x="1447800" y="4419600"/>
            <a:ext cx="1600200" cy="838200"/>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Arial" pitchFamily="34" charset="0"/>
                <a:cs typeface="Arial" pitchFamily="34" charset="0"/>
              </a:rPr>
              <a:t>PTXH</a:t>
            </a:r>
          </a:p>
          <a:p>
            <a:pPr algn="ctr"/>
            <a:r>
              <a:rPr lang="en-US" dirty="0" err="1" smtClean="0">
                <a:latin typeface="Arial" pitchFamily="34" charset="0"/>
                <a:cs typeface="Arial" pitchFamily="34" charset="0"/>
              </a:rPr>
              <a:t>Không</a:t>
            </a:r>
            <a:r>
              <a:rPr lang="en-US" dirty="0" smtClean="0">
                <a:latin typeface="Arial" pitchFamily="34" charset="0"/>
                <a:cs typeface="Arial" pitchFamily="34" charset="0"/>
              </a:rPr>
              <a:t> </a:t>
            </a:r>
            <a:r>
              <a:rPr lang="en-US" dirty="0" err="1" smtClean="0">
                <a:latin typeface="Arial" pitchFamily="34" charset="0"/>
                <a:cs typeface="Arial" pitchFamily="34" charset="0"/>
              </a:rPr>
              <a:t>hợp</a:t>
            </a:r>
            <a:r>
              <a:rPr lang="en-US" dirty="0" smtClean="0">
                <a:latin typeface="Arial" pitchFamily="34" charset="0"/>
                <a:cs typeface="Arial" pitchFamily="34" charset="0"/>
              </a:rPr>
              <a:t> </a:t>
            </a:r>
            <a:r>
              <a:rPr lang="en-US" dirty="0" err="1" smtClean="0">
                <a:latin typeface="Arial" pitchFamily="34" charset="0"/>
                <a:cs typeface="Arial" pitchFamily="34" charset="0"/>
              </a:rPr>
              <a:t>thức</a:t>
            </a:r>
            <a:endParaRPr lang="en-US" dirty="0">
              <a:latin typeface="Arial" pitchFamily="34" charset="0"/>
              <a:cs typeface="Arial" pitchFamily="34" charset="0"/>
            </a:endParaRPr>
          </a:p>
        </p:txBody>
      </p:sp>
      <p:cxnSp>
        <p:nvCxnSpPr>
          <p:cNvPr id="18" name="Straight Arrow Connector 17"/>
          <p:cNvCxnSpPr>
            <a:stCxn id="4" idx="3"/>
          </p:cNvCxnSpPr>
          <p:nvPr/>
        </p:nvCxnSpPr>
        <p:spPr>
          <a:xfrm>
            <a:off x="914400" y="3810000"/>
            <a:ext cx="533400" cy="1066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1219200" y="990600"/>
            <a:ext cx="22098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err="1" smtClean="0">
                <a:latin typeface="Arial" pitchFamily="34" charset="0"/>
                <a:cs typeface="Arial" pitchFamily="34" charset="0"/>
              </a:rPr>
              <a:t>Hình</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thành</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tự</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nhiên</a:t>
            </a:r>
            <a:endParaRPr lang="en-US" sz="1600" dirty="0" smtClean="0">
              <a:latin typeface="Arial" pitchFamily="34" charset="0"/>
              <a:cs typeface="Arial" pitchFamily="34" charset="0"/>
            </a:endParaRPr>
          </a:p>
          <a:p>
            <a:r>
              <a:rPr lang="en-US" sz="1600" dirty="0" err="1" smtClean="0">
                <a:latin typeface="Arial" pitchFamily="34" charset="0"/>
                <a:cs typeface="Arial" pitchFamily="34" charset="0"/>
              </a:rPr>
              <a:t>Khác</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tài</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đức</a:t>
            </a:r>
            <a:endParaRPr lang="en-US" sz="1600" dirty="0" smtClean="0">
              <a:latin typeface="Arial" pitchFamily="34" charset="0"/>
              <a:cs typeface="Arial" pitchFamily="34" charset="0"/>
            </a:endParaRPr>
          </a:p>
          <a:p>
            <a:r>
              <a:rPr lang="en-US" sz="1600" dirty="0" err="1" smtClean="0">
                <a:latin typeface="Arial" pitchFamily="34" charset="0"/>
                <a:cs typeface="Arial" pitchFamily="34" charset="0"/>
              </a:rPr>
              <a:t>Cống</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hiến</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cá</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nhân</a:t>
            </a:r>
            <a:endParaRPr lang="en-US" sz="1600" dirty="0">
              <a:latin typeface="Arial" pitchFamily="34" charset="0"/>
              <a:cs typeface="Arial" pitchFamily="34" charset="0"/>
            </a:endParaRPr>
          </a:p>
        </p:txBody>
      </p:sp>
      <p:sp>
        <p:nvSpPr>
          <p:cNvPr id="21" name="Rectangle 20"/>
          <p:cNvSpPr/>
          <p:nvPr/>
        </p:nvSpPr>
        <p:spPr>
          <a:xfrm>
            <a:off x="1143000" y="5791200"/>
            <a:ext cx="22098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err="1" smtClean="0">
                <a:latin typeface="Arial" pitchFamily="34" charset="0"/>
                <a:cs typeface="Arial" pitchFamily="34" charset="0"/>
              </a:rPr>
              <a:t>Không</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tư</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nhiên</a:t>
            </a:r>
            <a:endParaRPr lang="en-US" sz="1600" dirty="0" smtClean="0">
              <a:latin typeface="Arial" pitchFamily="34" charset="0"/>
              <a:cs typeface="Arial" pitchFamily="34" charset="0"/>
            </a:endParaRPr>
          </a:p>
          <a:p>
            <a:r>
              <a:rPr lang="en-US" sz="1600" dirty="0" err="1" smtClean="0">
                <a:latin typeface="Arial" pitchFamily="34" charset="0"/>
                <a:cs typeface="Arial" pitchFamily="34" charset="0"/>
              </a:rPr>
              <a:t>Làm</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ăn</a:t>
            </a:r>
            <a:r>
              <a:rPr lang="en-US" sz="1600" dirty="0" smtClean="0">
                <a:latin typeface="Arial" pitchFamily="34" charset="0"/>
                <a:cs typeface="Arial" pitchFamily="34" charset="0"/>
              </a:rPr>
              <a:t> phi </a:t>
            </a:r>
            <a:r>
              <a:rPr lang="en-US" sz="1600" dirty="0" err="1" smtClean="0">
                <a:latin typeface="Arial" pitchFamily="34" charset="0"/>
                <a:cs typeface="Arial" pitchFamily="34" charset="0"/>
              </a:rPr>
              <a:t>pháp</a:t>
            </a:r>
            <a:endParaRPr lang="en-US" sz="1600" dirty="0" smtClean="0">
              <a:latin typeface="Arial" pitchFamily="34" charset="0"/>
              <a:cs typeface="Arial" pitchFamily="34" charset="0"/>
            </a:endParaRPr>
          </a:p>
          <a:p>
            <a:r>
              <a:rPr lang="en-US" sz="1600" dirty="0" err="1" smtClean="0">
                <a:latin typeface="Arial" pitchFamily="34" charset="0"/>
                <a:cs typeface="Arial" pitchFamily="34" charset="0"/>
              </a:rPr>
              <a:t>Thủ</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đoạn</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mánh</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khóe</a:t>
            </a:r>
            <a:endParaRPr lang="en-US" sz="1600" dirty="0">
              <a:latin typeface="Arial" pitchFamily="34" charset="0"/>
              <a:cs typeface="Arial" pitchFamily="34" charset="0"/>
            </a:endParaRPr>
          </a:p>
        </p:txBody>
      </p:sp>
      <p:cxnSp>
        <p:nvCxnSpPr>
          <p:cNvPr id="27" name="Elbow Connector 26"/>
          <p:cNvCxnSpPr>
            <a:stCxn id="19" idx="2"/>
          </p:cNvCxnSpPr>
          <p:nvPr/>
        </p:nvCxnSpPr>
        <p:spPr>
          <a:xfrm rot="16200000" flipH="1">
            <a:off x="1771650" y="2533650"/>
            <a:ext cx="1143000" cy="3810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1" name="Elbow Connector 30"/>
          <p:cNvCxnSpPr>
            <a:stCxn id="21" idx="0"/>
          </p:cNvCxnSpPr>
          <p:nvPr/>
        </p:nvCxnSpPr>
        <p:spPr>
          <a:xfrm rot="16200000" flipV="1">
            <a:off x="1695450" y="5238750"/>
            <a:ext cx="1066800" cy="3810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3276600" y="2514600"/>
            <a:ext cx="11430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smtClean="0">
                <a:latin typeface="Arial" pitchFamily="34" charset="0"/>
                <a:cs typeface="Arial" pitchFamily="34" charset="0"/>
              </a:rPr>
              <a:t>Công</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bằng</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xã</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hội</a:t>
            </a:r>
            <a:endParaRPr lang="en-US" sz="1600" dirty="0">
              <a:latin typeface="Arial" pitchFamily="34" charset="0"/>
              <a:cs typeface="Arial" pitchFamily="34" charset="0"/>
            </a:endParaRPr>
          </a:p>
        </p:txBody>
      </p:sp>
      <p:cxnSp>
        <p:nvCxnSpPr>
          <p:cNvPr id="36" name="Straight Connector 35"/>
          <p:cNvCxnSpPr>
            <a:stCxn id="34" idx="1"/>
            <a:endCxn id="11" idx="0"/>
          </p:cNvCxnSpPr>
          <p:nvPr/>
        </p:nvCxnSpPr>
        <p:spPr>
          <a:xfrm rot="10800000">
            <a:off x="3124200" y="2857500"/>
            <a:ext cx="1524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3276600" y="4419600"/>
            <a:ext cx="10668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smtClean="0">
                <a:latin typeface="Arial" pitchFamily="34" charset="0"/>
                <a:cs typeface="Arial" pitchFamily="34" charset="0"/>
              </a:rPr>
              <a:t>Bất</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công</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bằng</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xã</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hội</a:t>
            </a:r>
            <a:endParaRPr lang="en-US" sz="1600" dirty="0">
              <a:latin typeface="Arial" pitchFamily="34" charset="0"/>
              <a:cs typeface="Arial" pitchFamily="34" charset="0"/>
            </a:endParaRPr>
          </a:p>
        </p:txBody>
      </p:sp>
      <p:sp>
        <p:nvSpPr>
          <p:cNvPr id="39" name="Oval 38"/>
          <p:cNvSpPr/>
          <p:nvPr/>
        </p:nvSpPr>
        <p:spPr>
          <a:xfrm>
            <a:off x="4648200" y="2133600"/>
            <a:ext cx="2133600" cy="144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Arial" pitchFamily="34" charset="0"/>
                <a:cs typeface="Arial" pitchFamily="34" charset="0"/>
              </a:rPr>
              <a:t>-</a:t>
            </a:r>
            <a:r>
              <a:rPr lang="en-US" sz="1600" dirty="0" err="1" smtClean="0">
                <a:latin typeface="Arial" pitchFamily="34" charset="0"/>
                <a:cs typeface="Arial" pitchFamily="34" charset="0"/>
              </a:rPr>
              <a:t>Thúc</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đảy</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phát</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triển</a:t>
            </a:r>
            <a:endParaRPr lang="en-US" sz="1600" dirty="0" smtClean="0">
              <a:latin typeface="Arial" pitchFamily="34" charset="0"/>
              <a:cs typeface="Arial" pitchFamily="34" charset="0"/>
            </a:endParaRPr>
          </a:p>
          <a:p>
            <a:r>
              <a:rPr lang="en-US" sz="1600" dirty="0" smtClean="0">
                <a:latin typeface="Arial" pitchFamily="34" charset="0"/>
                <a:cs typeface="Arial" pitchFamily="34" charset="0"/>
              </a:rPr>
              <a:t>-</a:t>
            </a:r>
            <a:r>
              <a:rPr lang="en-US" sz="1600" dirty="0" err="1" smtClean="0">
                <a:latin typeface="Arial" pitchFamily="34" charset="0"/>
                <a:cs typeface="Arial" pitchFamily="34" charset="0"/>
              </a:rPr>
              <a:t>ổn</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định</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xã</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hội</a:t>
            </a:r>
            <a:endParaRPr lang="en-US" sz="1600" dirty="0">
              <a:latin typeface="Arial" pitchFamily="34" charset="0"/>
              <a:cs typeface="Arial" pitchFamily="34" charset="0"/>
            </a:endParaRPr>
          </a:p>
        </p:txBody>
      </p:sp>
      <p:sp>
        <p:nvSpPr>
          <p:cNvPr id="40" name="Oval 39"/>
          <p:cNvSpPr/>
          <p:nvPr/>
        </p:nvSpPr>
        <p:spPr>
          <a:xfrm>
            <a:off x="4648200" y="4267200"/>
            <a:ext cx="2133600" cy="137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Arial" pitchFamily="34" charset="0"/>
                <a:cs typeface="Arial" pitchFamily="34" charset="0"/>
              </a:rPr>
              <a:t>-</a:t>
            </a:r>
            <a:r>
              <a:rPr lang="en-US" sz="1600" dirty="0" err="1" smtClean="0">
                <a:latin typeface="Arial" pitchFamily="34" charset="0"/>
                <a:cs typeface="Arial" pitchFamily="34" charset="0"/>
              </a:rPr>
              <a:t>Thủ</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tiêu</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đông</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lức</a:t>
            </a:r>
            <a:endParaRPr lang="en-US" sz="1600" dirty="0" smtClean="0">
              <a:latin typeface="Arial" pitchFamily="34" charset="0"/>
              <a:cs typeface="Arial" pitchFamily="34" charset="0"/>
            </a:endParaRPr>
          </a:p>
          <a:p>
            <a:r>
              <a:rPr lang="en-US" sz="1600" dirty="0" smtClean="0">
                <a:latin typeface="Arial" pitchFamily="34" charset="0"/>
                <a:cs typeface="Arial" pitchFamily="34" charset="0"/>
              </a:rPr>
              <a:t>-</a:t>
            </a:r>
            <a:r>
              <a:rPr lang="en-US" sz="1600" dirty="0" err="1" smtClean="0">
                <a:latin typeface="Arial" pitchFamily="34" charset="0"/>
                <a:cs typeface="Arial" pitchFamily="34" charset="0"/>
              </a:rPr>
              <a:t>bất</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bình</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xã</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hội</a:t>
            </a:r>
            <a:endParaRPr lang="en-US" sz="1600" dirty="0">
              <a:latin typeface="Arial" pitchFamily="34" charset="0"/>
              <a:cs typeface="Arial" pitchFamily="34" charset="0"/>
            </a:endParaRPr>
          </a:p>
        </p:txBody>
      </p:sp>
      <p:sp>
        <p:nvSpPr>
          <p:cNvPr id="41" name="Rectangle 40"/>
          <p:cNvSpPr/>
          <p:nvPr/>
        </p:nvSpPr>
        <p:spPr>
          <a:xfrm>
            <a:off x="6934200" y="1981200"/>
            <a:ext cx="205740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latin typeface="Arial" pitchFamily="34" charset="0"/>
                <a:cs typeface="Arial" pitchFamily="34" charset="0"/>
              </a:rPr>
              <a:t>Chấp nhận</a:t>
            </a:r>
          </a:p>
          <a:p>
            <a:r>
              <a:rPr lang="en-US" sz="1600" dirty="0" err="1" smtClean="0">
                <a:latin typeface="Arial" pitchFamily="34" charset="0"/>
                <a:cs typeface="Arial" pitchFamily="34" charset="0"/>
              </a:rPr>
              <a:t>Tuyen</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truyền</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vận</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động</a:t>
            </a:r>
            <a:endParaRPr lang="en-US" sz="1600" dirty="0" smtClean="0">
              <a:latin typeface="Arial" pitchFamily="34" charset="0"/>
              <a:cs typeface="Arial" pitchFamily="34" charset="0"/>
            </a:endParaRPr>
          </a:p>
          <a:p>
            <a:r>
              <a:rPr lang="en-US" sz="1600" dirty="0" err="1" smtClean="0">
                <a:latin typeface="Arial" pitchFamily="34" charset="0"/>
                <a:cs typeface="Arial" pitchFamily="34" charset="0"/>
              </a:rPr>
              <a:t>Tổ</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chức</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xã</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hội</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phân</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tầng</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hợp</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thức</a:t>
            </a:r>
            <a:endParaRPr lang="en-US" sz="1600" dirty="0">
              <a:latin typeface="Arial" pitchFamily="34" charset="0"/>
              <a:cs typeface="Arial" pitchFamily="34" charset="0"/>
            </a:endParaRPr>
          </a:p>
        </p:txBody>
      </p:sp>
      <p:sp>
        <p:nvSpPr>
          <p:cNvPr id="42" name="Rectangle 41"/>
          <p:cNvSpPr/>
          <p:nvPr/>
        </p:nvSpPr>
        <p:spPr>
          <a:xfrm>
            <a:off x="7010400" y="4343400"/>
            <a:ext cx="1905000" cy="1676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err="1" smtClean="0">
                <a:latin typeface="Arial" pitchFamily="34" charset="0"/>
                <a:cs typeface="Arial" pitchFamily="34" charset="0"/>
              </a:rPr>
              <a:t>Không</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chấp</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nhận</a:t>
            </a:r>
            <a:endParaRPr lang="en-US" sz="1600" dirty="0" smtClean="0">
              <a:latin typeface="Arial" pitchFamily="34" charset="0"/>
              <a:cs typeface="Arial" pitchFamily="34" charset="0"/>
            </a:endParaRPr>
          </a:p>
          <a:p>
            <a:r>
              <a:rPr lang="en-US" sz="1600" dirty="0" err="1" smtClean="0">
                <a:latin typeface="Arial" pitchFamily="34" charset="0"/>
                <a:cs typeface="Arial" pitchFamily="34" charset="0"/>
              </a:rPr>
              <a:t>Lên</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án</a:t>
            </a:r>
            <a:r>
              <a:rPr lang="en-US" sz="1600" dirty="0" smtClean="0">
                <a:latin typeface="Arial" pitchFamily="34" charset="0"/>
                <a:cs typeface="Arial" pitchFamily="34" charset="0"/>
              </a:rPr>
              <a:t> gay </a:t>
            </a:r>
            <a:r>
              <a:rPr lang="en-US" sz="1600" dirty="0" err="1" smtClean="0">
                <a:latin typeface="Arial" pitchFamily="34" charset="0"/>
                <a:cs typeface="Arial" pitchFamily="34" charset="0"/>
              </a:rPr>
              <a:t>gắt</a:t>
            </a:r>
            <a:endParaRPr lang="en-US" sz="1600" dirty="0" smtClean="0">
              <a:latin typeface="Arial" pitchFamily="34" charset="0"/>
              <a:cs typeface="Arial" pitchFamily="34" charset="0"/>
            </a:endParaRPr>
          </a:p>
          <a:p>
            <a:r>
              <a:rPr lang="en-US" sz="1600" dirty="0" err="1" smtClean="0">
                <a:latin typeface="Arial" pitchFamily="34" charset="0"/>
                <a:cs typeface="Arial" pitchFamily="34" charset="0"/>
              </a:rPr>
              <a:t>Ngăn</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chặn</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kiểm</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soát</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trừng</a:t>
            </a:r>
            <a:r>
              <a:rPr lang="en-US" sz="1600" dirty="0" smtClean="0">
                <a:latin typeface="Arial" pitchFamily="34" charset="0"/>
                <a:cs typeface="Arial" pitchFamily="34" charset="0"/>
              </a:rPr>
              <a:t> </a:t>
            </a:r>
            <a:r>
              <a:rPr lang="en-US" sz="1600" dirty="0" err="1" smtClean="0">
                <a:latin typeface="Arial" pitchFamily="34" charset="0"/>
                <a:cs typeface="Arial" pitchFamily="34" charset="0"/>
              </a:rPr>
              <a:t>phạt</a:t>
            </a:r>
            <a:r>
              <a:rPr lang="en-US" sz="1600" dirty="0" smtClean="0">
                <a:latin typeface="Arial" pitchFamily="34" charset="0"/>
                <a:cs typeface="Arial" pitchFamily="34" charset="0"/>
              </a:rPr>
              <a:t>.</a:t>
            </a:r>
            <a:endParaRPr lang="en-US" sz="1600" dirty="0">
              <a:latin typeface="Arial" pitchFamily="34" charset="0"/>
              <a:cs typeface="Arial" pitchFamily="34" charset="0"/>
            </a:endParaRPr>
          </a:p>
        </p:txBody>
      </p:sp>
      <p:cxnSp>
        <p:nvCxnSpPr>
          <p:cNvPr id="44" name="Straight Arrow Connector 43"/>
          <p:cNvCxnSpPr>
            <a:stCxn id="11" idx="0"/>
            <a:endCxn id="34" idx="1"/>
          </p:cNvCxnSpPr>
          <p:nvPr/>
        </p:nvCxnSpPr>
        <p:spPr>
          <a:xfrm>
            <a:off x="3124200" y="2857500"/>
            <a:ext cx="152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12" idx="0"/>
            <a:endCxn id="38" idx="1"/>
          </p:cNvCxnSpPr>
          <p:nvPr/>
        </p:nvCxnSpPr>
        <p:spPr>
          <a:xfrm>
            <a:off x="3048000" y="4838700"/>
            <a:ext cx="228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endCxn id="39" idx="2"/>
          </p:cNvCxnSpPr>
          <p:nvPr/>
        </p:nvCxnSpPr>
        <p:spPr>
          <a:xfrm flipV="1">
            <a:off x="4419600" y="2857500"/>
            <a:ext cx="228600" cy="38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stCxn id="38" idx="3"/>
            <a:endCxn id="40" idx="2"/>
          </p:cNvCxnSpPr>
          <p:nvPr/>
        </p:nvCxnSpPr>
        <p:spPr>
          <a:xfrm>
            <a:off x="4343400" y="4838700"/>
            <a:ext cx="304800" cy="1143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stCxn id="39" idx="6"/>
          </p:cNvCxnSpPr>
          <p:nvPr/>
        </p:nvCxnSpPr>
        <p:spPr>
          <a:xfrm>
            <a:off x="6781800" y="2857500"/>
            <a:ext cx="152400" cy="38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a:stCxn id="40" idx="6"/>
          </p:cNvCxnSpPr>
          <p:nvPr/>
        </p:nvCxnSpPr>
        <p:spPr>
          <a:xfrm>
            <a:off x="6781800" y="4953000"/>
            <a:ext cx="228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2133600"/>
            <a:ext cx="7772400" cy="2246769"/>
          </a:xfrm>
          <a:prstGeom prst="rect">
            <a:avLst/>
          </a:prstGeom>
          <a:noFill/>
        </p:spPr>
        <p:txBody>
          <a:bodyPr wrap="square" rtlCol="0">
            <a:spAutoFit/>
          </a:bodyPr>
          <a:lstStyle/>
          <a:p>
            <a:pPr indent="682625" algn="just"/>
            <a:r>
              <a:rPr lang="en-US" sz="2800" b="1" dirty="0" smtClean="0">
                <a:latin typeface="Times New Roman" pitchFamily="18" charset="0"/>
                <a:cs typeface="Times New Roman" pitchFamily="18" charset="0"/>
              </a:rPr>
              <a:t>LÀ HIỆN TƯỢNG TẤT YẾU TRONG LỊCH SỬ PHẤT TRIỂN CỦA XÃ HỘI LOÀI NGƯỜI, CÓ TÁC ĐỘNG, ĐỂ LẠI HẬU QUẢ CHO XÃ HỘI VÀ CHÚNG TA CẦN CÓ THÁI ĐỘ ĐÓI VỚI SỰ PTXH.</a:t>
            </a:r>
            <a:endParaRPr lang="en-US" sz="2800" b="1" dirty="0">
              <a:latin typeface="Times New Roman" pitchFamily="18" charset="0"/>
              <a:cs typeface="Times New Roman" pitchFamily="18" charset="0"/>
            </a:endParaRPr>
          </a:p>
        </p:txBody>
      </p:sp>
      <p:sp>
        <p:nvSpPr>
          <p:cNvPr id="5" name="Rectangle 4"/>
          <p:cNvSpPr/>
          <p:nvPr/>
        </p:nvSpPr>
        <p:spPr>
          <a:xfrm>
            <a:off x="457200" y="685800"/>
            <a:ext cx="7772400" cy="646331"/>
          </a:xfrm>
          <a:prstGeom prst="rect">
            <a:avLst/>
          </a:prstGeom>
          <a:solidFill>
            <a:schemeClr val="bg2">
              <a:lumMod val="25000"/>
            </a:schemeClr>
          </a:solidFill>
          <a:ln>
            <a:solidFill>
              <a:schemeClr val="accent1"/>
            </a:solidFill>
          </a:ln>
        </p:spPr>
        <p:txBody>
          <a:bodyPr wrap="square">
            <a:spAutoFit/>
          </a:bodyPr>
          <a:lstStyle/>
          <a:p>
            <a:r>
              <a:rPr lang="en-US" sz="3600" dirty="0" smtClean="0">
                <a:solidFill>
                  <a:srgbClr val="FFC000"/>
                </a:solidFill>
                <a:latin typeface="Times New Roman" pitchFamily="18" charset="0"/>
                <a:cs typeface="Times New Roman" pitchFamily="18" charset="0"/>
              </a:rPr>
              <a:t>BẢN CHẤT CỦA  PTXH:</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3"/>
          <p:cNvSpPr txBox="1">
            <a:spLocks noChangeArrowheads="1"/>
          </p:cNvSpPr>
          <p:nvPr/>
        </p:nvSpPr>
        <p:spPr bwMode="auto">
          <a:xfrm>
            <a:off x="1187450" y="1773238"/>
            <a:ext cx="6284913" cy="579437"/>
          </a:xfrm>
          <a:prstGeom prst="rect">
            <a:avLst/>
          </a:prstGeom>
          <a:noFill/>
          <a:ln w="9525">
            <a:noFill/>
            <a:miter lim="800000"/>
            <a:headEnd/>
            <a:tailEnd/>
          </a:ln>
        </p:spPr>
        <p:txBody>
          <a:bodyPr>
            <a:spAutoFit/>
          </a:bodyPr>
          <a:lstStyle/>
          <a:p>
            <a:pPr indent="342900"/>
            <a:endParaRPr lang="en-US" sz="3200"/>
          </a:p>
        </p:txBody>
      </p:sp>
      <p:sp>
        <p:nvSpPr>
          <p:cNvPr id="3075" name="Text Box 4"/>
          <p:cNvSpPr txBox="1">
            <a:spLocks noChangeArrowheads="1"/>
          </p:cNvSpPr>
          <p:nvPr/>
        </p:nvSpPr>
        <p:spPr bwMode="auto">
          <a:xfrm>
            <a:off x="2268538" y="2781300"/>
            <a:ext cx="5080000" cy="365125"/>
          </a:xfrm>
          <a:prstGeom prst="rect">
            <a:avLst/>
          </a:prstGeom>
          <a:noFill/>
          <a:ln w="9525">
            <a:noFill/>
            <a:miter lim="800000"/>
            <a:headEnd/>
            <a:tailEnd/>
          </a:ln>
        </p:spPr>
        <p:txBody>
          <a:bodyPr>
            <a:spAutoFit/>
          </a:bodyPr>
          <a:lstStyle/>
          <a:p>
            <a:pPr indent="342900"/>
            <a:endParaRPr lang="en-US" sz="1800"/>
          </a:p>
        </p:txBody>
      </p:sp>
      <p:sp>
        <p:nvSpPr>
          <p:cNvPr id="3076" name="Text Box 5"/>
          <p:cNvSpPr txBox="1">
            <a:spLocks noChangeArrowheads="1"/>
          </p:cNvSpPr>
          <p:nvPr/>
        </p:nvSpPr>
        <p:spPr bwMode="auto">
          <a:xfrm>
            <a:off x="1044575" y="2000250"/>
            <a:ext cx="7127875" cy="4032250"/>
          </a:xfrm>
          <a:prstGeom prst="rect">
            <a:avLst/>
          </a:prstGeom>
          <a:noFill/>
          <a:ln w="9525">
            <a:noFill/>
            <a:miter lim="800000"/>
            <a:headEnd/>
            <a:tailEnd/>
          </a:ln>
        </p:spPr>
        <p:txBody>
          <a:bodyPr>
            <a:spAutoFit/>
          </a:bodyPr>
          <a:lstStyle/>
          <a:p>
            <a:pPr indent="342900" algn="just"/>
            <a:r>
              <a:rPr lang="en-US" sz="1800"/>
              <a:t>	</a:t>
            </a:r>
            <a:r>
              <a:rPr lang="en-US" sz="3200"/>
              <a:t>Tiếp cận xã hội học về phân tầng xã hội để làm gì?</a:t>
            </a:r>
          </a:p>
          <a:p>
            <a:pPr indent="342900" algn="just"/>
            <a:r>
              <a:rPr lang="en-US" sz="3200"/>
              <a:t>- Giúp chúng ta có những cái nhìn thực tế hơn, nhiều góc độ hơn và thiết thực hơn về mặt xã hội. </a:t>
            </a:r>
          </a:p>
          <a:p>
            <a:pPr indent="342900" algn="just"/>
            <a:r>
              <a:rPr lang="en-US" sz="3200"/>
              <a:t>- Cho phép chúng ta dễ dàng nhận ra sự giống nhau, bằng nhau, ngang nhau giữa các thành viên.</a:t>
            </a:r>
          </a:p>
        </p:txBody>
      </p:sp>
      <p:pic>
        <p:nvPicPr>
          <p:cNvPr id="3077" name="Picture 6"/>
          <p:cNvPicPr>
            <a:picLocks noGrp="1" noChangeArrowheads="1"/>
          </p:cNvPicPr>
          <p:nvPr>
            <p:ph idx="4294967295"/>
          </p:nvPr>
        </p:nvPicPr>
        <p:blipFill>
          <a:blip r:embed="rId2"/>
          <a:srcRect/>
          <a:stretch>
            <a:fillRect/>
          </a:stretch>
        </p:blipFill>
        <p:spPr>
          <a:xfrm>
            <a:off x="0" y="3521075"/>
            <a:ext cx="247650" cy="333375"/>
          </a:xfrm>
          <a:noFill/>
        </p:spPr>
      </p:pic>
      <p:sp>
        <p:nvSpPr>
          <p:cNvPr id="10" name="TextBox 9"/>
          <p:cNvSpPr txBox="1"/>
          <p:nvPr/>
        </p:nvSpPr>
        <p:spPr>
          <a:xfrm>
            <a:off x="571472" y="500042"/>
            <a:ext cx="8215370" cy="646331"/>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lgn="ctr">
              <a:defRPr/>
            </a:pPr>
            <a:r>
              <a:rPr lang="en-US" sz="3600" dirty="0">
                <a:latin typeface="Times New Roman" pitchFamily="18" charset="0"/>
                <a:cs typeface="Times New Roman" pitchFamily="18" charset="0"/>
              </a:rPr>
              <a:t>PHÂN TẦNG XÃ HỘI Ở VIỆT NAM</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body" idx="4294967295"/>
          </p:nvPr>
        </p:nvSpPr>
        <p:spPr>
          <a:xfrm>
            <a:off x="500063" y="1285875"/>
            <a:ext cx="8229600" cy="3714750"/>
          </a:xfrm>
        </p:spPr>
        <p:txBody>
          <a:bodyPr/>
          <a:lstStyle/>
          <a:p>
            <a:pPr eaLnBrk="1" hangingPunct="1">
              <a:lnSpc>
                <a:spcPct val="80000"/>
              </a:lnSpc>
            </a:pPr>
            <a:r>
              <a:rPr lang="en-US" sz="2800" smtClean="0"/>
              <a:t>Dễ dàng sắp xếp hay nhóm những người khác nhau ở những giai cấp tầng lớp khác nhau vào một tầng lớp xã hội, cũng như phân chia các nhóm xã hội thành các tầng lớp khác nhau.</a:t>
            </a:r>
          </a:p>
          <a:p>
            <a:pPr eaLnBrk="1" hangingPunct="1">
              <a:lnSpc>
                <a:spcPct val="80000"/>
              </a:lnSpc>
              <a:buFontTx/>
              <a:buNone/>
            </a:pPr>
            <a:endParaRPr lang="en-US" sz="2800" smtClean="0"/>
          </a:p>
          <a:p>
            <a:pPr eaLnBrk="1" hangingPunct="1">
              <a:lnSpc>
                <a:spcPct val="80000"/>
              </a:lnSpc>
            </a:pPr>
            <a:r>
              <a:rPr lang="en-US" sz="2800" smtClean="0"/>
              <a:t>Tạo cơ sở khoa học cho việc đưa ra chính sách tác động phù hợp với từng nhóm, từng tầng xã hội.</a:t>
            </a:r>
          </a:p>
          <a:p>
            <a:pPr eaLnBrk="1" hangingPunct="1">
              <a:lnSpc>
                <a:spcPct val="80000"/>
              </a:lnSpc>
              <a:buFontTx/>
              <a:buNone/>
            </a:pPr>
            <a:endParaRPr lang="en-US" sz="2800" smtClean="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ChangeArrowheads="1"/>
          </p:cNvSpPr>
          <p:nvPr/>
        </p:nvSpPr>
        <p:spPr bwMode="auto">
          <a:xfrm>
            <a:off x="857250" y="1285875"/>
            <a:ext cx="7715250" cy="2849563"/>
          </a:xfrm>
          <a:prstGeom prst="rect">
            <a:avLst/>
          </a:prstGeom>
          <a:noFill/>
          <a:ln w="9525">
            <a:noFill/>
            <a:miter lim="800000"/>
            <a:headEnd/>
            <a:tailEnd/>
          </a:ln>
        </p:spPr>
        <p:txBody>
          <a:bodyPr>
            <a:spAutoFit/>
          </a:bodyPr>
          <a:lstStyle/>
          <a:p>
            <a:pPr algn="just">
              <a:lnSpc>
                <a:spcPct val="80000"/>
              </a:lnSpc>
            </a:pPr>
            <a:r>
              <a:rPr lang="en-US" sz="2800"/>
              <a:t>Nhìn chung các cuộc khảo sát về thực trạng phân tầng xã hội ở Việt Nam hiện nay cho thấy đang tồn tại phổ biến sự phân tầng xã hội theo mức sống, gắn với nó là văn hóa giàu nghèo. Quá trình phân tầng xã hội, phân hóa giàu nghèo đang diễn ra sâu rộng theo vị trí địa lí kinh tế, theo thành thị-nông thôn và các vùng miền, cũng như từ các giai cấp xã hội.</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sz="half" idx="4294967295"/>
          </p:nvPr>
        </p:nvSpPr>
        <p:spPr>
          <a:xfrm>
            <a:off x="428625" y="4714875"/>
            <a:ext cx="8229600" cy="1096963"/>
          </a:xfrm>
        </p:spPr>
        <p:txBody>
          <a:bodyPr/>
          <a:lstStyle/>
          <a:p>
            <a:pPr algn="ctr" eaLnBrk="1" hangingPunct="1">
              <a:buFontTx/>
              <a:buNone/>
            </a:pPr>
            <a:r>
              <a:rPr lang="en-US" sz="2800" smtClean="0">
                <a:latin typeface="Times New Roman" pitchFamily="18" charset="0"/>
                <a:cs typeface="Times New Roman" pitchFamily="18" charset="0"/>
              </a:rPr>
              <a:t>Khu nhà ổ chuột ở Bến Tre &amp; căn nhà triệu đô của Ca sĩ Cẩm Ly.</a:t>
            </a:r>
          </a:p>
          <a:p>
            <a:pPr eaLnBrk="1" hangingPunct="1"/>
            <a:endParaRPr lang="en-US" sz="2800" smtClean="0">
              <a:latin typeface="Times New Roman" pitchFamily="18" charset="0"/>
              <a:cs typeface="Times New Roman" pitchFamily="18" charset="0"/>
            </a:endParaRPr>
          </a:p>
        </p:txBody>
      </p:sp>
      <p:pic>
        <p:nvPicPr>
          <p:cNvPr id="6147" name="Picture 3"/>
          <p:cNvPicPr>
            <a:picLocks noGrp="1" noChangeAspect="1" noChangeArrowheads="1"/>
          </p:cNvPicPr>
          <p:nvPr>
            <p:ph sz="quarter" idx="4294967295"/>
          </p:nvPr>
        </p:nvPicPr>
        <p:blipFill>
          <a:blip r:embed="rId2"/>
          <a:srcRect/>
          <a:stretch>
            <a:fillRect/>
          </a:stretch>
        </p:blipFill>
        <p:spPr>
          <a:xfrm>
            <a:off x="4786313" y="928688"/>
            <a:ext cx="3748087" cy="3413125"/>
          </a:xfrm>
          <a:noFill/>
        </p:spPr>
      </p:pic>
      <p:pic>
        <p:nvPicPr>
          <p:cNvPr id="6148" name="Picture 4" descr="HÌNH NGHÈO"/>
          <p:cNvPicPr>
            <a:picLocks noChangeAspect="1" noChangeArrowheads="1"/>
          </p:cNvPicPr>
          <p:nvPr/>
        </p:nvPicPr>
        <p:blipFill>
          <a:blip r:embed="rId3"/>
          <a:srcRect/>
          <a:stretch>
            <a:fillRect/>
          </a:stretch>
        </p:blipFill>
        <p:spPr bwMode="auto">
          <a:xfrm>
            <a:off x="533400" y="914400"/>
            <a:ext cx="3838575" cy="34528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fade">
                                      <p:cBhvr>
                                        <p:cTn id="7" dur="2000"/>
                                        <p:tgtEl>
                                          <p:spTgt spid="614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7"/>
                                        </p:tgtEl>
                                        <p:attrNameLst>
                                          <p:attrName>style.visibility</p:attrName>
                                        </p:attrNameLst>
                                      </p:cBhvr>
                                      <p:to>
                                        <p:strVal val="visible"/>
                                      </p:to>
                                    </p:set>
                                    <p:animEffect transition="in" filter="fade">
                                      <p:cBhvr>
                                        <p:cTn id="12" dur="2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3"/>
          <p:cNvPicPr>
            <a:picLocks noGrp="1" noChangeAspect="1" noChangeArrowheads="1"/>
          </p:cNvPicPr>
          <p:nvPr>
            <p:ph sz="half" idx="1"/>
          </p:nvPr>
        </p:nvPicPr>
        <p:blipFill>
          <a:blip r:embed="rId2"/>
          <a:srcRect/>
          <a:stretch>
            <a:fillRect/>
          </a:stretch>
        </p:blipFill>
        <p:spPr>
          <a:xfrm>
            <a:off x="838200" y="457200"/>
            <a:ext cx="3614738" cy="4092575"/>
          </a:xfrm>
          <a:noFill/>
        </p:spPr>
      </p:pic>
      <p:pic>
        <p:nvPicPr>
          <p:cNvPr id="7171" name="Picture 4"/>
          <p:cNvPicPr>
            <a:picLocks noGrp="1" noChangeAspect="1" noChangeArrowheads="1"/>
          </p:cNvPicPr>
          <p:nvPr>
            <p:ph sz="half" idx="2"/>
          </p:nvPr>
        </p:nvPicPr>
        <p:blipFill>
          <a:blip r:embed="rId3"/>
          <a:srcRect/>
          <a:stretch>
            <a:fillRect/>
          </a:stretch>
        </p:blipFill>
        <p:spPr>
          <a:xfrm>
            <a:off x="4714875" y="428625"/>
            <a:ext cx="3529013" cy="4214813"/>
          </a:xfrm>
          <a:noFill/>
        </p:spPr>
      </p:pic>
      <p:sp>
        <p:nvSpPr>
          <p:cNvPr id="7172" name="Rectangle 6"/>
          <p:cNvSpPr>
            <a:spLocks noChangeArrowheads="1"/>
          </p:cNvSpPr>
          <p:nvPr/>
        </p:nvSpPr>
        <p:spPr bwMode="auto">
          <a:xfrm>
            <a:off x="4357688" y="4857750"/>
            <a:ext cx="4286250" cy="1323975"/>
          </a:xfrm>
          <a:prstGeom prst="rect">
            <a:avLst/>
          </a:prstGeom>
          <a:noFill/>
          <a:ln w="9525">
            <a:noFill/>
            <a:miter lim="800000"/>
            <a:headEnd/>
            <a:tailEnd/>
          </a:ln>
        </p:spPr>
        <p:txBody>
          <a:bodyPr>
            <a:spAutoFit/>
          </a:bodyPr>
          <a:lstStyle/>
          <a:p>
            <a:r>
              <a:rPr lang="en-US" sz="2000"/>
              <a:t>Và cậu bé trở thành tỉ phú sau ngày thôi nôi. (ông Huỳnh Uy Dũng - chủ tịch HĐQT kiêm tổng giám đốc Công ty cổ phần Đại Nam)</a:t>
            </a:r>
          </a:p>
        </p:txBody>
      </p:sp>
      <p:sp>
        <p:nvSpPr>
          <p:cNvPr id="7173" name="Rectangle 7"/>
          <p:cNvSpPr>
            <a:spLocks noChangeArrowheads="1"/>
          </p:cNvSpPr>
          <p:nvPr/>
        </p:nvSpPr>
        <p:spPr bwMode="auto">
          <a:xfrm>
            <a:off x="214313" y="4929188"/>
            <a:ext cx="4286250" cy="708025"/>
          </a:xfrm>
          <a:prstGeom prst="rect">
            <a:avLst/>
          </a:prstGeom>
          <a:noFill/>
          <a:ln w="9525">
            <a:noFill/>
            <a:miter lim="800000"/>
            <a:headEnd/>
            <a:tailEnd/>
          </a:ln>
        </p:spPr>
        <p:txBody>
          <a:bodyPr>
            <a:spAutoFit/>
          </a:bodyPr>
          <a:lstStyle/>
          <a:p>
            <a:pPr algn="ctr"/>
            <a:r>
              <a:rPr lang="en-US" sz="2000"/>
              <a:t>Những đứa trẻ chia nhau miếng dưa nhặt được.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plus(in)">
                                      <p:cBhvr>
                                        <p:cTn id="7" dur="20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7171"/>
                                        </p:tgtEl>
                                        <p:attrNameLst>
                                          <p:attrName>style.visibility</p:attrName>
                                        </p:attrNameLst>
                                      </p:cBhvr>
                                      <p:to>
                                        <p:strVal val="visible"/>
                                      </p:to>
                                    </p:set>
                                    <p:animEffect transition="in" filter="plus(in)">
                                      <p:cBhvr>
                                        <p:cTn id="12" dur="20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714375" y="2214563"/>
            <a:ext cx="8066088" cy="3970337"/>
          </a:xfrm>
          <a:prstGeom prst="rect">
            <a:avLst/>
          </a:prstGeom>
          <a:noFill/>
          <a:ln w="9525">
            <a:noFill/>
            <a:miter lim="800000"/>
            <a:headEnd/>
            <a:tailEnd/>
          </a:ln>
        </p:spPr>
        <p:txBody>
          <a:bodyPr>
            <a:spAutoFit/>
          </a:bodyPr>
          <a:lstStyle/>
          <a:p>
            <a:pPr indent="457200" algn="just"/>
            <a:r>
              <a:rPr lang="en-US" sz="2800" b="1">
                <a:sym typeface="Times New Roman" pitchFamily="18" charset="0"/>
              </a:rPr>
              <a:t>Học vấn càng cao càng có nhiều khả năng thuộc vào nhóm có mức sống cao. Trong những trường hợp có học vấn đại học, cao đẳng trở lên có 70% vào nhóm 20% giàu nhất, chỉ có 1,5% vào nhóm 20% nghèo nhất.</a:t>
            </a:r>
          </a:p>
          <a:p>
            <a:pPr indent="457200" algn="just"/>
            <a:r>
              <a:rPr lang="en-US" sz="2800" b="1">
                <a:sym typeface="Times New Roman" pitchFamily="18" charset="0"/>
              </a:rPr>
              <a:t>Tỉ lệ hoàn thành giáo dục ở bậc tiểu học trên toàn quốc đạt gần 90%, nhưng các tỉnh Tây Nguyên chỉ đạt 43%, còn các tỉnh miền núi phía bắc là 48%.</a:t>
            </a:r>
            <a:endParaRPr lang="en-US" sz="2800"/>
          </a:p>
        </p:txBody>
      </p:sp>
      <p:sp>
        <p:nvSpPr>
          <p:cNvPr id="5" name="Rectangle 4"/>
          <p:cNvSpPr/>
          <p:nvPr/>
        </p:nvSpPr>
        <p:spPr>
          <a:xfrm>
            <a:off x="642910" y="285728"/>
            <a:ext cx="7929618" cy="461665"/>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defRPr/>
            </a:pPr>
            <a:r>
              <a:rPr lang="en-US" b="1" dirty="0">
                <a:sym typeface="Times New Roman" pitchFamily="18" charset="0"/>
              </a:rPr>
              <a:t>Thực trạng phân tầng xã hội ở Việt  Nam:</a:t>
            </a:r>
          </a:p>
        </p:txBody>
      </p:sp>
      <p:sp>
        <p:nvSpPr>
          <p:cNvPr id="6" name="Rectangle 5"/>
          <p:cNvSpPr/>
          <p:nvPr/>
        </p:nvSpPr>
        <p:spPr>
          <a:xfrm>
            <a:off x="857250" y="1714500"/>
            <a:ext cx="4619625" cy="523875"/>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lgn="just">
              <a:defRPr/>
            </a:pPr>
            <a:r>
              <a:rPr lang="en-US" sz="2800" b="1" dirty="0">
                <a:sym typeface="Times New Roman" pitchFamily="18" charset="0"/>
              </a:rPr>
              <a:t>1.1 Nhân khẩu – giáo dục:</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857250" y="1857375"/>
            <a:ext cx="7786688" cy="4032250"/>
          </a:xfrm>
          <a:prstGeom prst="rect">
            <a:avLst/>
          </a:prstGeom>
          <a:noFill/>
          <a:ln w="9525">
            <a:noFill/>
            <a:miter lim="800000"/>
            <a:headEnd/>
            <a:tailEnd/>
          </a:ln>
        </p:spPr>
        <p:txBody>
          <a:bodyPr>
            <a:spAutoFit/>
          </a:bodyPr>
          <a:lstStyle/>
          <a:p>
            <a:r>
              <a:rPr lang="en-US" sz="3200" b="1">
                <a:latin typeface="Times New Roman" pitchFamily="18" charset="0"/>
                <a:cs typeface="Times New Roman" pitchFamily="18" charset="0"/>
                <a:sym typeface="Times New Roman" pitchFamily="18" charset="0"/>
              </a:rPr>
              <a:t>Theo số liệu điều tra của tổng cục thống kê 1998, tỉ lệ nghèo ở các vùng như sau:</a:t>
            </a:r>
          </a:p>
          <a:p>
            <a:r>
              <a:rPr lang="en-US" sz="3200" b="1">
                <a:latin typeface="Times New Roman" pitchFamily="18" charset="0"/>
                <a:cs typeface="Times New Roman" pitchFamily="18" charset="0"/>
                <a:sym typeface="Times New Roman" pitchFamily="18" charset="0"/>
              </a:rPr>
              <a:t>- vùng núi và trung du bắc bộ: 58,6%. ĐB sông hồng :28,7%</a:t>
            </a:r>
          </a:p>
          <a:p>
            <a:r>
              <a:rPr lang="en-US" sz="3200" b="1">
                <a:latin typeface="Times New Roman" pitchFamily="18" charset="0"/>
                <a:cs typeface="Times New Roman" pitchFamily="18" charset="0"/>
                <a:sym typeface="Times New Roman" pitchFamily="18" charset="0"/>
              </a:rPr>
              <a:t>- Bắc trung bộ:41,8 %</a:t>
            </a:r>
          </a:p>
          <a:p>
            <a:r>
              <a:rPr lang="en-US" sz="3200" b="1">
                <a:latin typeface="Times New Roman" pitchFamily="18" charset="0"/>
                <a:cs typeface="Times New Roman" pitchFamily="18" charset="0"/>
                <a:sym typeface="Times New Roman" pitchFamily="18" charset="0"/>
              </a:rPr>
              <a:t>-  Tây nguyên :52,7%. </a:t>
            </a:r>
          </a:p>
          <a:p>
            <a:r>
              <a:rPr lang="en-US" sz="3200" b="1">
                <a:latin typeface="Times New Roman" pitchFamily="18" charset="0"/>
                <a:cs typeface="Times New Roman" pitchFamily="18" charset="0"/>
                <a:sym typeface="Times New Roman" pitchFamily="18" charset="0"/>
              </a:rPr>
              <a:t>- Đông nam bộ:7,6%</a:t>
            </a:r>
          </a:p>
          <a:p>
            <a:r>
              <a:rPr lang="en-US" sz="3200" b="1">
                <a:latin typeface="Times New Roman" pitchFamily="18" charset="0"/>
                <a:cs typeface="Times New Roman" pitchFamily="18" charset="0"/>
                <a:sym typeface="Times New Roman" pitchFamily="18" charset="0"/>
              </a:rPr>
              <a:t>- ĐB sông cửu long: 36,9%</a:t>
            </a:r>
          </a:p>
        </p:txBody>
      </p:sp>
      <p:sp>
        <p:nvSpPr>
          <p:cNvPr id="5" name="Rectangle 4"/>
          <p:cNvSpPr/>
          <p:nvPr/>
        </p:nvSpPr>
        <p:spPr>
          <a:xfrm>
            <a:off x="785813" y="785813"/>
            <a:ext cx="3911600" cy="523875"/>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defRPr/>
            </a:pPr>
            <a:r>
              <a:rPr lang="en-US" sz="2800" b="1" dirty="0">
                <a:latin typeface="Times New Roman" pitchFamily="18" charset="0"/>
                <a:cs typeface="Times New Roman" pitchFamily="18" charset="0"/>
                <a:sym typeface="Times New Roman" pitchFamily="18" charset="0"/>
              </a:rPr>
              <a:t>1. 2   Đô thị - nông thôn:</a:t>
            </a:r>
            <a:endParaRPr lang="en-US" sz="2800"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algn="ctr" eaLnBrk="1" hangingPunct="1"/>
            <a:r>
              <a:rPr lang="en-US" sz="3200" smtClean="0"/>
              <a:t>Sự phân cấp trẻ em thành thị..</a:t>
            </a:r>
          </a:p>
        </p:txBody>
      </p:sp>
      <p:pic>
        <p:nvPicPr>
          <p:cNvPr id="10243" name="Picture 3"/>
          <p:cNvPicPr>
            <a:picLocks noGrp="1" noChangeAspect="1" noChangeArrowheads="1"/>
          </p:cNvPicPr>
          <p:nvPr>
            <p:ph sz="half" idx="1"/>
          </p:nvPr>
        </p:nvPicPr>
        <p:blipFill>
          <a:blip r:embed="rId2"/>
          <a:srcRect/>
          <a:stretch>
            <a:fillRect/>
          </a:stretch>
        </p:blipFill>
        <p:spPr>
          <a:xfrm>
            <a:off x="290513" y="1412875"/>
            <a:ext cx="4497387" cy="4248150"/>
          </a:xfrm>
          <a:noFill/>
        </p:spPr>
      </p:pic>
      <p:pic>
        <p:nvPicPr>
          <p:cNvPr id="10244" name="Picture 4"/>
          <p:cNvPicPr>
            <a:picLocks noGrp="1" noChangeAspect="1" noChangeArrowheads="1"/>
          </p:cNvPicPr>
          <p:nvPr>
            <p:ph sz="half" idx="2"/>
          </p:nvPr>
        </p:nvPicPr>
        <p:blipFill>
          <a:blip r:embed="rId3"/>
          <a:srcRect/>
          <a:stretch>
            <a:fillRect/>
          </a:stretch>
        </p:blipFill>
        <p:spPr>
          <a:xfrm>
            <a:off x="4953000" y="1484313"/>
            <a:ext cx="4013200" cy="4176712"/>
          </a:xfr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43000" y="685800"/>
            <a:ext cx="7543800" cy="369332"/>
          </a:xfrm>
          <a:prstGeom prst="rect">
            <a:avLst/>
          </a:prstGeom>
          <a:noFill/>
        </p:spPr>
        <p:txBody>
          <a:bodyPr wrap="square" rtlCol="0">
            <a:spAutoFit/>
          </a:bodyPr>
          <a:lstStyle/>
          <a:p>
            <a:endParaRPr lang="en-US" dirty="0"/>
          </a:p>
        </p:txBody>
      </p:sp>
      <p:sp>
        <p:nvSpPr>
          <p:cNvPr id="22530" name="Rectangle 2"/>
          <p:cNvSpPr>
            <a:spLocks noChangeArrowheads="1"/>
          </p:cNvSpPr>
          <p:nvPr/>
        </p:nvSpPr>
        <p:spPr bwMode="auto">
          <a:xfrm>
            <a:off x="304800" y="1752600"/>
            <a:ext cx="3886200" cy="397031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 typeface="Arial" pitchFamily="34" charset="0"/>
              <a:buChar char="•"/>
              <a:tabLst>
                <a:tab pos="3411538" algn="l"/>
              </a:tabLst>
            </a:pP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vi-VN"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Bất bình đẳng xã hội không phải là một hiện tượng tồn tại một cách ngẫu nhiên giữa các cá nhân trong xã hội. Xã hội có bất bình đẳng khi một số nhóm xã hội kiểm soát và khai thác các nhóm xã hội khác. </a:t>
            </a:r>
            <a:endPar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p:txBody>
      </p:sp>
      <p:pic>
        <p:nvPicPr>
          <p:cNvPr id="9" name="Picture 8" descr="chenh-lech-giau-ngheo-o-trung-quoc-dang-bao-dong-0.jpg"/>
          <p:cNvPicPr>
            <a:picLocks noChangeAspect="1"/>
          </p:cNvPicPr>
          <p:nvPr/>
        </p:nvPicPr>
        <p:blipFill>
          <a:blip r:embed="rId2"/>
          <a:stretch>
            <a:fillRect/>
          </a:stretch>
        </p:blipFill>
        <p:spPr>
          <a:xfrm>
            <a:off x="4419600" y="1752600"/>
            <a:ext cx="4286250" cy="3733800"/>
          </a:xfrm>
          <a:prstGeom prst="rect">
            <a:avLst/>
          </a:prstGeom>
        </p:spPr>
      </p:pic>
      <p:sp>
        <p:nvSpPr>
          <p:cNvPr id="10" name="TextBox 9"/>
          <p:cNvSpPr txBox="1"/>
          <p:nvPr/>
        </p:nvSpPr>
        <p:spPr>
          <a:xfrm>
            <a:off x="4572000" y="5867400"/>
            <a:ext cx="4343400" cy="400110"/>
          </a:xfrm>
          <a:prstGeom prst="rect">
            <a:avLst/>
          </a:prstGeom>
          <a:noFill/>
        </p:spPr>
        <p:txBody>
          <a:bodyPr wrap="square" rtlCol="0">
            <a:spAutoFit/>
          </a:bodyPr>
          <a:lstStyle/>
          <a:p>
            <a:r>
              <a:rPr lang="en-US" sz="2000" dirty="0" smtClean="0">
                <a:latin typeface="Times New Roman" pitchFamily="18" charset="0"/>
                <a:cs typeface="Times New Roman" pitchFamily="18" charset="0"/>
              </a:rPr>
              <a:t>Chênh lệch giàu nghèo đáng báo động</a:t>
            </a:r>
            <a:endParaRPr lang="en-US" sz="2000" dirty="0">
              <a:latin typeface="Times New Roman" pitchFamily="18" charset="0"/>
              <a:cs typeface="Times New Roman" pitchFamily="18" charset="0"/>
            </a:endParaRPr>
          </a:p>
        </p:txBody>
      </p:sp>
      <p:sp>
        <p:nvSpPr>
          <p:cNvPr id="7" name="TextBox 6"/>
          <p:cNvSpPr txBox="1"/>
          <p:nvPr/>
        </p:nvSpPr>
        <p:spPr>
          <a:xfrm>
            <a:off x="609600" y="381000"/>
            <a:ext cx="7543800" cy="523220"/>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2800" b="1" dirty="0" smtClean="0">
                <a:latin typeface="Times New Roman" pitchFamily="18" charset="0"/>
                <a:cs typeface="Times New Roman" pitchFamily="18" charset="0"/>
              </a:rPr>
              <a:t>I/ Bất bình đẳng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2530"/>
                                        </p:tgtEl>
                                        <p:attrNameLst>
                                          <p:attrName>style.visibility</p:attrName>
                                        </p:attrNameLst>
                                      </p:cBhvr>
                                      <p:to>
                                        <p:strVal val="visible"/>
                                      </p:to>
                                    </p:set>
                                    <p:anim calcmode="discrete" valueType="clr">
                                      <p:cBhvr override="childStyle">
                                        <p:cTn id="7" dur="80"/>
                                        <p:tgtEl>
                                          <p:spTgt spid="2253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2530"/>
                                        </p:tgtEl>
                                        <p:attrNameLst>
                                          <p:attrName>fillcolor</p:attrName>
                                        </p:attrNameLst>
                                      </p:cBhvr>
                                      <p:tavLst>
                                        <p:tav tm="0">
                                          <p:val>
                                            <p:clrVal>
                                              <a:schemeClr val="accent2"/>
                                            </p:clrVal>
                                          </p:val>
                                        </p:tav>
                                        <p:tav tm="50000">
                                          <p:val>
                                            <p:clrVal>
                                              <a:schemeClr val="hlink"/>
                                            </p:clrVal>
                                          </p:val>
                                        </p:tav>
                                      </p:tavLst>
                                    </p:anim>
                                    <p:set>
                                      <p:cBhvr>
                                        <p:cTn id="9" dur="80"/>
                                        <p:tgtEl>
                                          <p:spTgt spid="2253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714375" y="1428750"/>
            <a:ext cx="8001000" cy="4400550"/>
          </a:xfrm>
          <a:prstGeom prst="rect">
            <a:avLst/>
          </a:prstGeom>
          <a:noFill/>
          <a:ln w="9525">
            <a:noFill/>
            <a:miter lim="800000"/>
            <a:headEnd/>
            <a:tailEnd/>
          </a:ln>
        </p:spPr>
        <p:txBody>
          <a:bodyPr>
            <a:spAutoFit/>
          </a:bodyPr>
          <a:lstStyle/>
          <a:p>
            <a:pPr indent="457200"/>
            <a:r>
              <a:rPr lang="en-US" sz="2800" b="1">
                <a:latin typeface="Times New Roman" pitchFamily="18" charset="0"/>
                <a:cs typeface="Times New Roman" pitchFamily="18" charset="0"/>
                <a:sym typeface="Times New Roman" pitchFamily="18" charset="0"/>
              </a:rPr>
              <a:t>Trong việc phân phối phúc lợi xã hội, chiếm tỉ trọng cao nhất là chi cho bảo hiểm xã hội: chi cho hưu trí và mất sức lao động(82,4%), bảo trợ xã hội(16%) và chi cho xóa đói giảm nghèo(1.1%).</a:t>
            </a:r>
          </a:p>
          <a:p>
            <a:pPr indent="457200"/>
            <a:endParaRPr lang="en-US" sz="2800" b="1">
              <a:latin typeface="Times New Roman" pitchFamily="18" charset="0"/>
              <a:cs typeface="Times New Roman" pitchFamily="18" charset="0"/>
              <a:sym typeface="Times New Roman" pitchFamily="18" charset="0"/>
            </a:endParaRPr>
          </a:p>
          <a:p>
            <a:pPr indent="457200"/>
            <a:r>
              <a:rPr lang="en-US" sz="2800" b="1">
                <a:latin typeface="Times New Roman" pitchFamily="18" charset="0"/>
                <a:cs typeface="Times New Roman" pitchFamily="18" charset="0"/>
                <a:sym typeface="Times New Roman" pitchFamily="18" charset="0"/>
              </a:rPr>
              <a:t> Từ đó cho thấy, các nhóm có mức sống trung bình và trên trung bình được hưởng phúc lợi xã hội cao hơn các nhóm khác( đặc biệt là nhóm có mức sống thấp), do đó , mục tiêu nhằm rút ngắn khoảng cách giàu nghèo là chưa thực hiện được.</a:t>
            </a:r>
            <a:endParaRPr lang="en-US" sz="2800"/>
          </a:p>
        </p:txBody>
      </p:sp>
      <p:sp>
        <p:nvSpPr>
          <p:cNvPr id="5" name="Rectangle 4"/>
          <p:cNvSpPr/>
          <p:nvPr/>
        </p:nvSpPr>
        <p:spPr>
          <a:xfrm>
            <a:off x="642938" y="500063"/>
            <a:ext cx="3397250" cy="523875"/>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marL="228600" indent="-228600">
              <a:defRPr/>
            </a:pPr>
            <a:r>
              <a:rPr lang="en-US" sz="2800" b="1" dirty="0">
                <a:latin typeface="Times New Roman" pitchFamily="18" charset="0"/>
                <a:cs typeface="Times New Roman" pitchFamily="18" charset="0"/>
                <a:sym typeface="Times New Roman" pitchFamily="18" charset="0"/>
              </a:rPr>
              <a:t>1.3   Phúc lợi xã hội: </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642938" y="785813"/>
            <a:ext cx="4572000" cy="5262562"/>
          </a:xfrm>
          <a:prstGeom prst="rect">
            <a:avLst/>
          </a:prstGeom>
          <a:noFill/>
          <a:ln w="9525">
            <a:noFill/>
            <a:miter lim="800000"/>
            <a:headEnd/>
            <a:tailEnd/>
          </a:ln>
        </p:spPr>
        <p:txBody>
          <a:bodyPr>
            <a:spAutoFit/>
          </a:bodyPr>
          <a:lstStyle/>
          <a:p>
            <a:r>
              <a:rPr lang="en-US" altLang="en-US" sz="2800" b="1">
                <a:latin typeface="Times New Roman" pitchFamily="18" charset="0"/>
                <a:cs typeface="Times New Roman" pitchFamily="18" charset="0"/>
                <a:sym typeface="Times New Roman" pitchFamily="18" charset="0"/>
              </a:rPr>
              <a:t>Ông Jonathan Pincus - chuyên gia kinh tế cao cấp nhận xét rằng : “người hưởng lợi chính từ an sinh xã hội ở Việt Nam là nhóm có thu nhập cao, bất cứ lợi ích nào mà người nghèo nhân được từ an sinh xã hội lại bị lấy lại bằng cách trả chi phí sử dụng và các khoản chi tiêu khác cho y tế và giáo dục”</a:t>
            </a:r>
            <a:r>
              <a:rPr lang="en-US" sz="2800" b="1">
                <a:latin typeface="Times New Roman" pitchFamily="18" charset="0"/>
                <a:cs typeface="Times New Roman" pitchFamily="18" charset="0"/>
                <a:sym typeface="Times New Roman" pitchFamily="18" charset="0"/>
              </a:rPr>
              <a:t>.</a:t>
            </a:r>
          </a:p>
        </p:txBody>
      </p:sp>
      <p:pic>
        <p:nvPicPr>
          <p:cNvPr id="12291" name="Picture 3" descr="C:\Users\ADMIN\Pictures\ImageView.ashx.jpg"/>
          <p:cNvPicPr>
            <a:picLocks noChangeAspect="1" noChangeArrowheads="1"/>
          </p:cNvPicPr>
          <p:nvPr/>
        </p:nvPicPr>
        <p:blipFill>
          <a:blip r:embed="rId2"/>
          <a:srcRect/>
          <a:stretch>
            <a:fillRect/>
          </a:stretch>
        </p:blipFill>
        <p:spPr bwMode="auto">
          <a:xfrm>
            <a:off x="5500688" y="857250"/>
            <a:ext cx="2643187" cy="4071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928688" y="1285875"/>
            <a:ext cx="7532687" cy="3970338"/>
          </a:xfrm>
          <a:prstGeom prst="rect">
            <a:avLst/>
          </a:prstGeom>
          <a:noFill/>
          <a:ln w="9525">
            <a:noFill/>
            <a:miter lim="800000"/>
            <a:headEnd/>
            <a:tailEnd/>
          </a:ln>
        </p:spPr>
        <p:txBody>
          <a:bodyPr>
            <a:spAutoFit/>
          </a:bodyPr>
          <a:lstStyle/>
          <a:p>
            <a:r>
              <a:rPr lang="en-US" sz="2800" b="1">
                <a:latin typeface="Times New Roman" pitchFamily="18" charset="0"/>
                <a:cs typeface="Times New Roman" pitchFamily="18" charset="0"/>
                <a:sym typeface="Times New Roman" pitchFamily="18" charset="0"/>
              </a:rPr>
              <a:t>Mặc dù việt nam là một nước còn nghèo, nguy cơ tụt hậu về nền kinh tế vẫn còn rất lớn nhưng khoảng cách chênh lệch về kinh tế xã hội của việt nam so với các quốc gia khác đang được cải thiện rõ rệt. Trong đó, Hà Nội là thành phố đi đầu trong công cuộc xóa đói giảm nghèo, kiềm chế sự chênh lệch và định hướng, điều chỉnh sự phân tầng xã hội nhằm mục tiêu dân giàu nước mạnh xã hội công bằng dân chủ văn minh.</a:t>
            </a:r>
            <a:endParaRPr lang="en-US" sz="280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1000" y="304800"/>
            <a:ext cx="8382000" cy="1938992"/>
          </a:xfrm>
          <a:prstGeom prst="rect">
            <a:avLst/>
          </a:prstGeom>
          <a:noFill/>
          <a:ln>
            <a:noFill/>
          </a:ln>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en-US" sz="6000" b="1" i="1" dirty="0" smtClean="0">
                <a:solidFill>
                  <a:schemeClr val="accent1"/>
                </a:solidFill>
                <a:latin typeface="Times New Roman" pitchFamily="18" charset="0"/>
                <a:cs typeface="Times New Roman" pitchFamily="18" charset="0"/>
              </a:rPr>
              <a:t>Cảm ơn thầy và các bạn đã lắng nghe ...</a:t>
            </a:r>
            <a:endParaRPr lang="en-US" sz="6000" b="1" i="1" dirty="0">
              <a:solidFill>
                <a:schemeClr val="accent1"/>
              </a:solidFill>
              <a:latin typeface="Times New Roman" pitchFamily="18" charset="0"/>
              <a:cs typeface="Times New Roman" pitchFamily="18" charset="0"/>
            </a:endParaRPr>
          </a:p>
        </p:txBody>
      </p:sp>
      <p:pic>
        <p:nvPicPr>
          <p:cNvPr id="1027" name="Picture 3" descr="C:\Users\ADMIN\Pictures\images 2.jpg"/>
          <p:cNvPicPr>
            <a:picLocks noChangeAspect="1" noChangeArrowheads="1"/>
          </p:cNvPicPr>
          <p:nvPr/>
        </p:nvPicPr>
        <p:blipFill>
          <a:blip r:embed="rId2"/>
          <a:srcRect/>
          <a:stretch>
            <a:fillRect/>
          </a:stretch>
        </p:blipFill>
        <p:spPr bwMode="auto">
          <a:xfrm>
            <a:off x="0" y="2286000"/>
            <a:ext cx="9144000" cy="45720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95400" y="3505200"/>
            <a:ext cx="6858000" cy="181588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fontAlgn="base">
              <a:spcBef>
                <a:spcPct val="0"/>
              </a:spcBef>
              <a:spcAft>
                <a:spcPct val="0"/>
              </a:spcAft>
              <a:buFont typeface="Arial" pitchFamily="34" charset="0"/>
              <a:buChar char="•"/>
              <a:tabLst>
                <a:tab pos="3411538" algn="l"/>
              </a:tabLst>
            </a:pPr>
            <a:r>
              <a:rPr lang="en-US" sz="2800" dirty="0" smtClean="0">
                <a:latin typeface="Times New Roman" pitchFamily="18" charset="0"/>
                <a:ea typeface="Calibri" pitchFamily="34" charset="0"/>
                <a:cs typeface="Times New Roman" pitchFamily="18" charset="0"/>
              </a:rPr>
              <a:t> </a:t>
            </a:r>
            <a:r>
              <a:rPr lang="vi-VN" sz="2800" dirty="0" smtClean="0">
                <a:latin typeface="Times New Roman" pitchFamily="18" charset="0"/>
                <a:ea typeface="Calibri" pitchFamily="34" charset="0"/>
                <a:cs typeface="Times New Roman" pitchFamily="18" charset="0"/>
              </a:rPr>
              <a:t>Bất bình đẳng xã hội là một vấn đề trung tâm của </a:t>
            </a:r>
            <a:r>
              <a:rPr lang="en-US" sz="2800" dirty="0" smtClean="0">
                <a:latin typeface="Times New Roman" pitchFamily="18" charset="0"/>
                <a:ea typeface="Calibri" pitchFamily="34" charset="0"/>
                <a:cs typeface="Times New Roman" pitchFamily="18" charset="0"/>
              </a:rPr>
              <a:t>xã hội học</a:t>
            </a:r>
            <a:r>
              <a:rPr lang="vi-VN" sz="2800" dirty="0" smtClean="0">
                <a:latin typeface="Times New Roman" pitchFamily="18" charset="0"/>
                <a:ea typeface="Calibri" pitchFamily="34" charset="0"/>
                <a:cs typeface="Times New Roman" pitchFamily="18" charset="0"/>
              </a:rPr>
              <a:t>, đây là vấn đề </a:t>
            </a:r>
            <a:r>
              <a:rPr lang="vi-VN" sz="2800" b="1" dirty="0" smtClean="0">
                <a:latin typeface="Times New Roman" pitchFamily="18" charset="0"/>
                <a:ea typeface="Calibri" pitchFamily="34" charset="0"/>
                <a:cs typeface="Times New Roman" pitchFamily="18" charset="0"/>
              </a:rPr>
              <a:t>có ý nghĩa quyết định đối với sự </a:t>
            </a:r>
            <a:r>
              <a:rPr lang="en-US" sz="2800" b="1" dirty="0" smtClean="0">
                <a:latin typeface="Times New Roman" pitchFamily="18" charset="0"/>
                <a:ea typeface="Calibri" pitchFamily="34" charset="0"/>
                <a:cs typeface="Times New Roman" pitchFamily="18" charset="0"/>
              </a:rPr>
              <a:t>phân tầng</a:t>
            </a:r>
            <a:r>
              <a:rPr lang="vi-VN" sz="2800" b="1" dirty="0" smtClean="0">
                <a:latin typeface="Times New Roman" pitchFamily="18" charset="0"/>
                <a:ea typeface="Calibri" pitchFamily="34" charset="0"/>
                <a:cs typeface="Times New Roman" pitchFamily="18" charset="0"/>
              </a:rPr>
              <a:t> trong t</a:t>
            </a:r>
            <a:r>
              <a:rPr lang="en-US" sz="2800" b="1" dirty="0" smtClean="0">
                <a:latin typeface="Times New Roman" pitchFamily="18" charset="0"/>
                <a:ea typeface="Calibri" pitchFamily="34" charset="0"/>
                <a:cs typeface="Times New Roman" pitchFamily="18" charset="0"/>
              </a:rPr>
              <a:t>ổ chức xã hội.</a:t>
            </a:r>
            <a:endParaRPr lang="en-US" sz="2800" b="1" dirty="0" smtClean="0">
              <a:latin typeface="Arial" pitchFamily="34" charset="0"/>
              <a:cs typeface="Arial" pitchFamily="34" charset="0"/>
            </a:endParaRPr>
          </a:p>
        </p:txBody>
      </p:sp>
      <p:sp>
        <p:nvSpPr>
          <p:cNvPr id="4" name="TextBox 3"/>
          <p:cNvSpPr txBox="1"/>
          <p:nvPr/>
        </p:nvSpPr>
        <p:spPr>
          <a:xfrm>
            <a:off x="533400" y="304800"/>
            <a:ext cx="7543800" cy="523220"/>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2800" b="1" dirty="0" smtClean="0">
                <a:latin typeface="Times New Roman" pitchFamily="18" charset="0"/>
                <a:cs typeface="Times New Roman" pitchFamily="18" charset="0"/>
              </a:rPr>
              <a:t>I/ Bất bình đẳng</a:t>
            </a:r>
          </a:p>
        </p:txBody>
      </p:sp>
      <p:sp>
        <p:nvSpPr>
          <p:cNvPr id="5" name="Rectangle 4"/>
          <p:cNvSpPr/>
          <p:nvPr/>
        </p:nvSpPr>
        <p:spPr>
          <a:xfrm>
            <a:off x="1371600" y="1447800"/>
            <a:ext cx="6705600" cy="138499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lgn="just" fontAlgn="base">
              <a:spcBef>
                <a:spcPct val="0"/>
              </a:spcBef>
              <a:spcAft>
                <a:spcPct val="0"/>
              </a:spcAft>
              <a:buFont typeface="Arial" pitchFamily="34" charset="0"/>
              <a:buChar char="•"/>
              <a:tabLst>
                <a:tab pos="3411538" algn="l"/>
              </a:tabLst>
            </a:pPr>
            <a:r>
              <a:rPr lang="vi-VN" sz="2800" dirty="0" smtClean="0">
                <a:latin typeface="Times New Roman" pitchFamily="18" charset="0"/>
                <a:ea typeface="Calibri" pitchFamily="34" charset="0"/>
                <a:cs typeface="Times New Roman" pitchFamily="18" charset="0"/>
              </a:rPr>
              <a:t>Qua những xã hội khác nhau đã tồn tại những hệ thống bất bình đẳng xã hội khác nhau. </a:t>
            </a:r>
            <a:endParaRPr lang="en-US" sz="2800" dirty="0" smtClean="0">
              <a:latin typeface="Times New Roman" pitchFamily="18" charset="0"/>
              <a:ea typeface="Calibri" pitchFamily="34"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3.xml><?xml version="1.0" encoding="utf-8"?>
<a:theme xmlns:a="http://schemas.openxmlformats.org/drawingml/2006/main" name="Books">
  <a:themeElements>
    <a:clrScheme name="Books 13">
      <a:dk1>
        <a:srgbClr val="000000"/>
      </a:dk1>
      <a:lt1>
        <a:srgbClr val="FFFFFF"/>
      </a:lt1>
      <a:dk2>
        <a:srgbClr val="000000"/>
      </a:dk2>
      <a:lt2>
        <a:srgbClr val="969696"/>
      </a:lt2>
      <a:accent1>
        <a:srgbClr val="216606"/>
      </a:accent1>
      <a:accent2>
        <a:srgbClr val="669900"/>
      </a:accent2>
      <a:accent3>
        <a:srgbClr val="FFFFFF"/>
      </a:accent3>
      <a:accent4>
        <a:srgbClr val="000000"/>
      </a:accent4>
      <a:accent5>
        <a:srgbClr val="ABB8AA"/>
      </a:accent5>
      <a:accent6>
        <a:srgbClr val="5C8A00"/>
      </a:accent6>
      <a:hlink>
        <a:srgbClr val="CC3300"/>
      </a:hlink>
      <a:folHlink>
        <a:srgbClr val="996600"/>
      </a:folHlink>
    </a:clrScheme>
    <a:fontScheme name="Books">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ook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ook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ook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ook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ook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ook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ook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ook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ook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ook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ook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ook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ooks 13">
        <a:dk1>
          <a:srgbClr val="000000"/>
        </a:dk1>
        <a:lt1>
          <a:srgbClr val="FFFFFF"/>
        </a:lt1>
        <a:dk2>
          <a:srgbClr val="000000"/>
        </a:dk2>
        <a:lt2>
          <a:srgbClr val="969696"/>
        </a:lt2>
        <a:accent1>
          <a:srgbClr val="216606"/>
        </a:accent1>
        <a:accent2>
          <a:srgbClr val="669900"/>
        </a:accent2>
        <a:accent3>
          <a:srgbClr val="FFFFFF"/>
        </a:accent3>
        <a:accent4>
          <a:srgbClr val="000000"/>
        </a:accent4>
        <a:accent5>
          <a:srgbClr val="ABB8AA"/>
        </a:accent5>
        <a:accent6>
          <a:srgbClr val="5C8A00"/>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1085</TotalTime>
  <Words>4929</Words>
  <Application>Microsoft Office PowerPoint</Application>
  <PresentationFormat>On-screen Show (4:3)</PresentationFormat>
  <Paragraphs>367</Paragraphs>
  <Slides>83</Slides>
  <Notes>4</Notes>
  <HiddenSlides>0</HiddenSlides>
  <MMClips>0</MMClips>
  <ScaleCrop>false</ScaleCrop>
  <HeadingPairs>
    <vt:vector size="4" baseType="variant">
      <vt:variant>
        <vt:lpstr>Theme</vt:lpstr>
      </vt:variant>
      <vt:variant>
        <vt:i4>4</vt:i4>
      </vt:variant>
      <vt:variant>
        <vt:lpstr>Slide Titles</vt:lpstr>
      </vt:variant>
      <vt:variant>
        <vt:i4>83</vt:i4>
      </vt:variant>
    </vt:vector>
  </HeadingPairs>
  <TitlesOfParts>
    <vt:vector size="87" baseType="lpstr">
      <vt:lpstr>Office Theme</vt:lpstr>
      <vt:lpstr>Solstice</vt:lpstr>
      <vt:lpstr>Books</vt:lpstr>
      <vt:lpstr>Oriel</vt:lpstr>
      <vt:lpstr>Chương 6: BẤT BÌNH ĐẲNG  VÀ PHÂN TẦNG XÃ HỘI   Nhóm 6</vt:lpstr>
      <vt:lpstr>Nhóm 6</vt:lpstr>
      <vt:lpstr>Slide 3</vt:lpstr>
      <vt:lpstr>Slide 4</vt:lpstr>
      <vt:lpstr>Slide 5</vt:lpstr>
      <vt:lpstr>Một số hình ảnh về sự bất bình đẳng</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4. Các tháp phân tầng xã hội</vt:lpstr>
      <vt:lpstr>4.1 Tháp PTXH hình chóp nón </vt:lpstr>
      <vt:lpstr>4.2 Tháp PTXH hình “ thoi” ( hình quả trám)</vt:lpstr>
      <vt:lpstr>Slide 41</vt:lpstr>
      <vt:lpstr>4.3 Tháp PTXH hình “quả trứng”</vt:lpstr>
      <vt:lpstr>4.4 Tháp PTXH hình “giọt nước”</vt:lpstr>
      <vt:lpstr>4.5 Tháp PTXH hình “ đĩa bay” </vt:lpstr>
      <vt:lpstr>  5. CÁC KIỂU PHÂN TẦNG XÃ HỘI TRONG LỊCH SỬ </vt:lpstr>
      <vt:lpstr>Slide 46</vt:lpstr>
      <vt:lpstr>2. Kiểu phân tầng đẳng cấp:</vt:lpstr>
      <vt:lpstr>Slide 48</vt:lpstr>
      <vt:lpstr>Slide 49</vt:lpstr>
      <vt:lpstr>4. Kiểu phân tầng xã hội theo giai cấp:</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Sự phân cấp trẻ em thành thị..</vt:lpstr>
      <vt:lpstr>Slide 80</vt:lpstr>
      <vt:lpstr>Slide 81</vt:lpstr>
      <vt:lpstr>Slide 82</vt:lpstr>
      <vt:lpstr>Slide 83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Chào Thầy và các bạn...     Môn: Xã hội học đại cương GV: Th.S Nguyễn Đức Thành</dc:title>
  <dc:creator>ADMIN</dc:creator>
  <cp:lastModifiedBy>ADMIN</cp:lastModifiedBy>
  <cp:revision>116</cp:revision>
  <dcterms:created xsi:type="dcterms:W3CDTF">2013-11-02T01:52:31Z</dcterms:created>
  <dcterms:modified xsi:type="dcterms:W3CDTF">2013-11-07T18:16:27Z</dcterms:modified>
</cp:coreProperties>
</file>