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63" r:id="rId4"/>
    <p:sldId id="269" r:id="rId5"/>
    <p:sldId id="279" r:id="rId6"/>
    <p:sldId id="277" r:id="rId7"/>
    <p:sldId id="278" r:id="rId8"/>
    <p:sldId id="267" r:id="rId9"/>
    <p:sldId id="268" r:id="rId10"/>
    <p:sldId id="271" r:id="rId11"/>
    <p:sldId id="273" r:id="rId12"/>
    <p:sldId id="274" r:id="rId13"/>
    <p:sldId id="275" r:id="rId14"/>
    <p:sldId id="276" r:id="rId15"/>
    <p:sldId id="280" r:id="rId16"/>
    <p:sldId id="283" r:id="rId17"/>
    <p:sldId id="282" r:id="rId18"/>
    <p:sldId id="284" r:id="rId19"/>
    <p:sldId id="285" r:id="rId20"/>
    <p:sldId id="286" r:id="rId21"/>
    <p:sldId id="287" r:id="rId22"/>
    <p:sldId id="288" r:id="rId23"/>
    <p:sldId id="289" r:id="rId24"/>
    <p:sldId id="291" r:id="rId25"/>
    <p:sldId id="290" r:id="rId26"/>
    <p:sldId id="293" r:id="rId27"/>
    <p:sldId id="294" r:id="rId28"/>
    <p:sldId id="295" r:id="rId29"/>
    <p:sldId id="298" r:id="rId30"/>
    <p:sldId id="299" r:id="rId31"/>
    <p:sldId id="300" r:id="rId32"/>
    <p:sldId id="301" r:id="rId33"/>
    <p:sldId id="302" r:id="rId34"/>
    <p:sldId id="303" r:id="rId35"/>
    <p:sldId id="304"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image" Target="../media/image8.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image" Target="../media/image8.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F9CEDC-F15E-4B61-BFD8-0672B998E418}"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191E0DF9-7FEB-4BC4-BABA-0D88E80535B4}">
      <dgm:prSet phldrT="[Text]"/>
      <dgm:spPr/>
      <dgm:t>
        <a:bodyPr/>
        <a:lstStyle/>
        <a:p>
          <a:r>
            <a:rPr lang="en-US" dirty="0" err="1" smtClean="0"/>
            <a:t>Giai</a:t>
          </a:r>
          <a:r>
            <a:rPr lang="en-US" dirty="0" smtClean="0"/>
            <a:t> </a:t>
          </a:r>
          <a:r>
            <a:rPr lang="en-US" dirty="0" err="1" smtClean="0"/>
            <a:t>cấp</a:t>
          </a:r>
          <a:r>
            <a:rPr lang="en-US" dirty="0" smtClean="0"/>
            <a:t> </a:t>
          </a:r>
          <a:r>
            <a:rPr lang="en-US" dirty="0" err="1" smtClean="0"/>
            <a:t>lớp</a:t>
          </a:r>
          <a:r>
            <a:rPr lang="en-US" dirty="0" smtClean="0"/>
            <a:t> </a:t>
          </a:r>
          <a:r>
            <a:rPr lang="en-US" dirty="0" err="1" smtClean="0"/>
            <a:t>trên</a:t>
          </a:r>
          <a:r>
            <a:rPr lang="en-US" dirty="0" smtClean="0"/>
            <a:t>:</a:t>
          </a:r>
          <a:endParaRPr lang="en-US" dirty="0"/>
        </a:p>
      </dgm:t>
    </dgm:pt>
    <dgm:pt modelId="{97F1FB4E-1D0B-4F69-B148-7176A6EF944E}" type="parTrans" cxnId="{FB494678-086B-4869-AFC9-E5D7926E38B5}">
      <dgm:prSet/>
      <dgm:spPr/>
      <dgm:t>
        <a:bodyPr/>
        <a:lstStyle/>
        <a:p>
          <a:endParaRPr lang="en-US"/>
        </a:p>
      </dgm:t>
    </dgm:pt>
    <dgm:pt modelId="{B1AFD6B4-9534-4BDB-A0E9-A1429B8811F8}" type="sibTrans" cxnId="{FB494678-086B-4869-AFC9-E5D7926E38B5}">
      <dgm:prSet/>
      <dgm:spPr/>
      <dgm:t>
        <a:bodyPr/>
        <a:lstStyle/>
        <a:p>
          <a:endParaRPr lang="en-US"/>
        </a:p>
      </dgm:t>
    </dgm:pt>
    <dgm:pt modelId="{F8BB56F9-C26B-4032-8E0F-534615B22915}">
      <dgm:prSet phldrT="[Text]"/>
      <dgm:spPr/>
      <dgm:t>
        <a:bodyPr/>
        <a:lstStyle/>
        <a:p>
          <a:r>
            <a:rPr lang="en-US" dirty="0" err="1" smtClean="0"/>
            <a:t>Lớp</a:t>
          </a:r>
          <a:r>
            <a:rPr lang="en-US" dirty="0" smtClean="0"/>
            <a:t> </a:t>
          </a:r>
          <a:r>
            <a:rPr lang="en-US" dirty="0" err="1" smtClean="0"/>
            <a:t>nghèo</a:t>
          </a:r>
          <a:r>
            <a:rPr lang="en-US" dirty="0" smtClean="0"/>
            <a:t>:</a:t>
          </a:r>
          <a:endParaRPr lang="en-US" dirty="0"/>
        </a:p>
      </dgm:t>
    </dgm:pt>
    <dgm:pt modelId="{AC143C4B-6D9F-49C9-AFE8-96904890A76F}" type="parTrans" cxnId="{95C360BB-759E-4643-BB0E-3D427EBDB5AD}">
      <dgm:prSet/>
      <dgm:spPr/>
      <dgm:t>
        <a:bodyPr/>
        <a:lstStyle/>
        <a:p>
          <a:endParaRPr lang="en-US"/>
        </a:p>
      </dgm:t>
    </dgm:pt>
    <dgm:pt modelId="{583993EC-BF2C-4EA2-8B64-F185B9A7ED3E}" type="sibTrans" cxnId="{95C360BB-759E-4643-BB0E-3D427EBDB5AD}">
      <dgm:prSet/>
      <dgm:spPr/>
      <dgm:t>
        <a:bodyPr/>
        <a:lstStyle/>
        <a:p>
          <a:endParaRPr lang="en-US"/>
        </a:p>
      </dgm:t>
    </dgm:pt>
    <dgm:pt modelId="{C3D3A33F-F20B-43B3-BF8B-DBB6727BA1F5}">
      <dgm:prSet phldrT="[Text]"/>
      <dgm:spPr/>
      <dgm:t>
        <a:bodyPr/>
        <a:lstStyle/>
        <a:p>
          <a:r>
            <a:rPr lang="en-US" dirty="0" err="1" smtClean="0"/>
            <a:t>Giai</a:t>
          </a:r>
          <a:r>
            <a:rPr lang="en-US" dirty="0" smtClean="0"/>
            <a:t> </a:t>
          </a:r>
          <a:r>
            <a:rPr lang="en-US" dirty="0" err="1" smtClean="0"/>
            <a:t>cấp</a:t>
          </a:r>
          <a:r>
            <a:rPr lang="en-US" dirty="0" smtClean="0"/>
            <a:t> </a:t>
          </a:r>
          <a:r>
            <a:rPr lang="en-US" dirty="0" err="1" smtClean="0"/>
            <a:t>công</a:t>
          </a:r>
          <a:r>
            <a:rPr lang="en-US" dirty="0" smtClean="0"/>
            <a:t> </a:t>
          </a:r>
          <a:r>
            <a:rPr lang="en-US" dirty="0" err="1" smtClean="0"/>
            <a:t>nhân</a:t>
          </a:r>
          <a:r>
            <a:rPr lang="en-US" dirty="0" smtClean="0"/>
            <a:t>:</a:t>
          </a:r>
          <a:endParaRPr lang="en-US" dirty="0"/>
        </a:p>
      </dgm:t>
    </dgm:pt>
    <dgm:pt modelId="{A4903214-E1AB-4013-BFDC-3B67EEFCDB13}" type="sibTrans" cxnId="{9B79E856-9E95-4F2A-AE47-59338481E69F}">
      <dgm:prSet/>
      <dgm:spPr/>
      <dgm:t>
        <a:bodyPr/>
        <a:lstStyle/>
        <a:p>
          <a:endParaRPr lang="en-US"/>
        </a:p>
      </dgm:t>
    </dgm:pt>
    <dgm:pt modelId="{8474FFA4-A7BE-44AE-9C7E-904110E5BF96}" type="parTrans" cxnId="{9B79E856-9E95-4F2A-AE47-59338481E69F}">
      <dgm:prSet/>
      <dgm:spPr/>
      <dgm:t>
        <a:bodyPr/>
        <a:lstStyle/>
        <a:p>
          <a:endParaRPr lang="en-US"/>
        </a:p>
      </dgm:t>
    </dgm:pt>
    <dgm:pt modelId="{A0B4AF0A-5A2F-43BD-8FB2-7922894A2F03}" type="pres">
      <dgm:prSet presAssocID="{16F9CEDC-F15E-4B61-BFD8-0672B998E418}" presName="Name0" presStyleCnt="0">
        <dgm:presLayoutVars>
          <dgm:dir/>
          <dgm:resizeHandles val="exact"/>
        </dgm:presLayoutVars>
      </dgm:prSet>
      <dgm:spPr/>
      <dgm:t>
        <a:bodyPr/>
        <a:lstStyle/>
        <a:p>
          <a:endParaRPr lang="en-US"/>
        </a:p>
      </dgm:t>
    </dgm:pt>
    <dgm:pt modelId="{5E690EE7-0426-4B60-BE23-2F1A069CB4B0}" type="pres">
      <dgm:prSet presAssocID="{191E0DF9-7FEB-4BC4-BABA-0D88E80535B4}" presName="composite" presStyleCnt="0"/>
      <dgm:spPr/>
    </dgm:pt>
    <dgm:pt modelId="{EB855E9F-6DB9-445E-800D-C8C9653A214A}" type="pres">
      <dgm:prSet presAssocID="{191E0DF9-7FEB-4BC4-BABA-0D88E80535B4}" presName="rect1" presStyleLbl="trAlignAcc1" presStyleIdx="0" presStyleCnt="3" custScaleX="99235">
        <dgm:presLayoutVars>
          <dgm:bulletEnabled val="1"/>
        </dgm:presLayoutVars>
      </dgm:prSet>
      <dgm:spPr/>
      <dgm:t>
        <a:bodyPr/>
        <a:lstStyle/>
        <a:p>
          <a:endParaRPr lang="en-US"/>
        </a:p>
      </dgm:t>
    </dgm:pt>
    <dgm:pt modelId="{C2CD66B4-6A70-43CA-9B6A-50D4B21D7E2C}" type="pres">
      <dgm:prSet presAssocID="{191E0DF9-7FEB-4BC4-BABA-0D88E80535B4}" presName="rect2"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dgm:spPr>
    </dgm:pt>
    <dgm:pt modelId="{8BB9CAF6-1A2B-430A-9606-E5EE8E57BB49}" type="pres">
      <dgm:prSet presAssocID="{B1AFD6B4-9534-4BDB-A0E9-A1429B8811F8}" presName="sibTrans" presStyleCnt="0"/>
      <dgm:spPr/>
    </dgm:pt>
    <dgm:pt modelId="{A5D29455-C30F-431E-BBE7-7EA5F2EAA30B}" type="pres">
      <dgm:prSet presAssocID="{C3D3A33F-F20B-43B3-BF8B-DBB6727BA1F5}" presName="composite" presStyleCnt="0"/>
      <dgm:spPr/>
    </dgm:pt>
    <dgm:pt modelId="{8AC7AA9C-7117-4D31-A307-7286F0D15BC6}" type="pres">
      <dgm:prSet presAssocID="{C3D3A33F-F20B-43B3-BF8B-DBB6727BA1F5}" presName="rect1" presStyleLbl="trAlignAcc1" presStyleIdx="1" presStyleCnt="3">
        <dgm:presLayoutVars>
          <dgm:bulletEnabled val="1"/>
        </dgm:presLayoutVars>
      </dgm:prSet>
      <dgm:spPr/>
      <dgm:t>
        <a:bodyPr/>
        <a:lstStyle/>
        <a:p>
          <a:endParaRPr lang="en-US"/>
        </a:p>
      </dgm:t>
    </dgm:pt>
    <dgm:pt modelId="{47D9FB82-F842-4AE1-B180-0E425007FC10}" type="pres">
      <dgm:prSet presAssocID="{C3D3A33F-F20B-43B3-BF8B-DBB6727BA1F5}" presName="rect2"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84000" r="-84000"/>
          </a:stretch>
        </a:blipFill>
      </dgm:spPr>
    </dgm:pt>
    <dgm:pt modelId="{9C2C36D8-BBC5-4633-8B85-673E17F5FD0F}" type="pres">
      <dgm:prSet presAssocID="{A4903214-E1AB-4013-BFDC-3B67EEFCDB13}" presName="sibTrans" presStyleCnt="0"/>
      <dgm:spPr/>
    </dgm:pt>
    <dgm:pt modelId="{CBA349B1-E1C6-4AC3-8E7D-23215514DD65}" type="pres">
      <dgm:prSet presAssocID="{F8BB56F9-C26B-4032-8E0F-534615B22915}" presName="composite" presStyleCnt="0"/>
      <dgm:spPr/>
    </dgm:pt>
    <dgm:pt modelId="{FC1A7C56-9389-45DC-A94F-2D4B88CEAA4F}" type="pres">
      <dgm:prSet presAssocID="{F8BB56F9-C26B-4032-8E0F-534615B22915}" presName="rect1" presStyleLbl="trAlignAcc1" presStyleIdx="2" presStyleCnt="3">
        <dgm:presLayoutVars>
          <dgm:bulletEnabled val="1"/>
        </dgm:presLayoutVars>
      </dgm:prSet>
      <dgm:spPr/>
      <dgm:t>
        <a:bodyPr/>
        <a:lstStyle/>
        <a:p>
          <a:endParaRPr lang="en-US"/>
        </a:p>
      </dgm:t>
    </dgm:pt>
    <dgm:pt modelId="{304318E4-F2A6-4304-A35D-785F580FD531}" type="pres">
      <dgm:prSet presAssocID="{F8BB56F9-C26B-4032-8E0F-534615B22915}" presName="rect2"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50000" r="-50000"/>
          </a:stretch>
        </a:blipFill>
      </dgm:spPr>
    </dgm:pt>
  </dgm:ptLst>
  <dgm:cxnLst>
    <dgm:cxn modelId="{FB494678-086B-4869-AFC9-E5D7926E38B5}" srcId="{16F9CEDC-F15E-4B61-BFD8-0672B998E418}" destId="{191E0DF9-7FEB-4BC4-BABA-0D88E80535B4}" srcOrd="0" destOrd="0" parTransId="{97F1FB4E-1D0B-4F69-B148-7176A6EF944E}" sibTransId="{B1AFD6B4-9534-4BDB-A0E9-A1429B8811F8}"/>
    <dgm:cxn modelId="{9B79E856-9E95-4F2A-AE47-59338481E69F}" srcId="{16F9CEDC-F15E-4B61-BFD8-0672B998E418}" destId="{C3D3A33F-F20B-43B3-BF8B-DBB6727BA1F5}" srcOrd="1" destOrd="0" parTransId="{8474FFA4-A7BE-44AE-9C7E-904110E5BF96}" sibTransId="{A4903214-E1AB-4013-BFDC-3B67EEFCDB13}"/>
    <dgm:cxn modelId="{CAEB7B16-88C1-49BF-8305-288EDD35B737}" type="presOf" srcId="{C3D3A33F-F20B-43B3-BF8B-DBB6727BA1F5}" destId="{8AC7AA9C-7117-4D31-A307-7286F0D15BC6}" srcOrd="0" destOrd="0" presId="urn:microsoft.com/office/officeart/2008/layout/PictureStrips"/>
    <dgm:cxn modelId="{2D865D01-C1FE-4819-ABD0-6761C0E91EB0}" type="presOf" srcId="{F8BB56F9-C26B-4032-8E0F-534615B22915}" destId="{FC1A7C56-9389-45DC-A94F-2D4B88CEAA4F}" srcOrd="0" destOrd="0" presId="urn:microsoft.com/office/officeart/2008/layout/PictureStrips"/>
    <dgm:cxn modelId="{EBA75AEB-AE25-4065-A559-1743EE8B5A17}" type="presOf" srcId="{191E0DF9-7FEB-4BC4-BABA-0D88E80535B4}" destId="{EB855E9F-6DB9-445E-800D-C8C9653A214A}" srcOrd="0" destOrd="0" presId="urn:microsoft.com/office/officeart/2008/layout/PictureStrips"/>
    <dgm:cxn modelId="{95C360BB-759E-4643-BB0E-3D427EBDB5AD}" srcId="{16F9CEDC-F15E-4B61-BFD8-0672B998E418}" destId="{F8BB56F9-C26B-4032-8E0F-534615B22915}" srcOrd="2" destOrd="0" parTransId="{AC143C4B-6D9F-49C9-AFE8-96904890A76F}" sibTransId="{583993EC-BF2C-4EA2-8B64-F185B9A7ED3E}"/>
    <dgm:cxn modelId="{74AB6BC5-CA5A-4DB3-B5B5-1F005404E2E8}" type="presOf" srcId="{16F9CEDC-F15E-4B61-BFD8-0672B998E418}" destId="{A0B4AF0A-5A2F-43BD-8FB2-7922894A2F03}" srcOrd="0" destOrd="0" presId="urn:microsoft.com/office/officeart/2008/layout/PictureStrips"/>
    <dgm:cxn modelId="{8B55695C-D84C-4C3D-949A-2B048C20EB11}" type="presParOf" srcId="{A0B4AF0A-5A2F-43BD-8FB2-7922894A2F03}" destId="{5E690EE7-0426-4B60-BE23-2F1A069CB4B0}" srcOrd="0" destOrd="0" presId="urn:microsoft.com/office/officeart/2008/layout/PictureStrips"/>
    <dgm:cxn modelId="{2C11184F-E89D-4C13-BB7D-1597718A9233}" type="presParOf" srcId="{5E690EE7-0426-4B60-BE23-2F1A069CB4B0}" destId="{EB855E9F-6DB9-445E-800D-C8C9653A214A}" srcOrd="0" destOrd="0" presId="urn:microsoft.com/office/officeart/2008/layout/PictureStrips"/>
    <dgm:cxn modelId="{9872FD2B-87D4-4C9A-B6F9-1F7EE76D8BAE}" type="presParOf" srcId="{5E690EE7-0426-4B60-BE23-2F1A069CB4B0}" destId="{C2CD66B4-6A70-43CA-9B6A-50D4B21D7E2C}" srcOrd="1" destOrd="0" presId="urn:microsoft.com/office/officeart/2008/layout/PictureStrips"/>
    <dgm:cxn modelId="{AB9DC37B-EAD6-4633-B3A0-13077E73B3A9}" type="presParOf" srcId="{A0B4AF0A-5A2F-43BD-8FB2-7922894A2F03}" destId="{8BB9CAF6-1A2B-430A-9606-E5EE8E57BB49}" srcOrd="1" destOrd="0" presId="urn:microsoft.com/office/officeart/2008/layout/PictureStrips"/>
    <dgm:cxn modelId="{FC14751C-5E2A-4D05-BC2A-A26E2D508869}" type="presParOf" srcId="{A0B4AF0A-5A2F-43BD-8FB2-7922894A2F03}" destId="{A5D29455-C30F-431E-BBE7-7EA5F2EAA30B}" srcOrd="2" destOrd="0" presId="urn:microsoft.com/office/officeart/2008/layout/PictureStrips"/>
    <dgm:cxn modelId="{82225A3B-040B-418B-916B-112A73F5614A}" type="presParOf" srcId="{A5D29455-C30F-431E-BBE7-7EA5F2EAA30B}" destId="{8AC7AA9C-7117-4D31-A307-7286F0D15BC6}" srcOrd="0" destOrd="0" presId="urn:microsoft.com/office/officeart/2008/layout/PictureStrips"/>
    <dgm:cxn modelId="{ED456555-D2CD-4743-9AE9-9123C823BE1E}" type="presParOf" srcId="{A5D29455-C30F-431E-BBE7-7EA5F2EAA30B}" destId="{47D9FB82-F842-4AE1-B180-0E425007FC10}" srcOrd="1" destOrd="0" presId="urn:microsoft.com/office/officeart/2008/layout/PictureStrips"/>
    <dgm:cxn modelId="{6E80051A-A5EF-41F9-9D2E-12DD1A0A18BF}" type="presParOf" srcId="{A0B4AF0A-5A2F-43BD-8FB2-7922894A2F03}" destId="{9C2C36D8-BBC5-4633-8B85-673E17F5FD0F}" srcOrd="3" destOrd="0" presId="urn:microsoft.com/office/officeart/2008/layout/PictureStrips"/>
    <dgm:cxn modelId="{D84F9B6E-CF1B-4E75-9EA7-7F7053153D4C}" type="presParOf" srcId="{A0B4AF0A-5A2F-43BD-8FB2-7922894A2F03}" destId="{CBA349B1-E1C6-4AC3-8E7D-23215514DD65}" srcOrd="4" destOrd="0" presId="urn:microsoft.com/office/officeart/2008/layout/PictureStrips"/>
    <dgm:cxn modelId="{2AB97DF3-929F-430B-BCED-88BDA465A61B}" type="presParOf" srcId="{CBA349B1-E1C6-4AC3-8E7D-23215514DD65}" destId="{FC1A7C56-9389-45DC-A94F-2D4B88CEAA4F}" srcOrd="0" destOrd="0" presId="urn:microsoft.com/office/officeart/2008/layout/PictureStrips"/>
    <dgm:cxn modelId="{5A38BBB7-AD0B-4A1F-B04B-FE5AC586B07D}" type="presParOf" srcId="{CBA349B1-E1C6-4AC3-8E7D-23215514DD65}" destId="{304318E4-F2A6-4304-A35D-785F580FD531}"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47301D-57CD-4599-B564-FC4D4304AA0B}" type="doc">
      <dgm:prSet loTypeId="urn:microsoft.com/office/officeart/2008/layout/HorizontalMultiLevelHierarchy" loCatId="hierarchy" qsTypeId="urn:microsoft.com/office/officeart/2005/8/quickstyle/3d7" qsCatId="3D" csTypeId="urn:microsoft.com/office/officeart/2005/8/colors/accent1_2" csCatId="accent1" phldr="1"/>
      <dgm:spPr/>
      <dgm:t>
        <a:bodyPr/>
        <a:lstStyle/>
        <a:p>
          <a:endParaRPr lang="en-US"/>
        </a:p>
      </dgm:t>
    </dgm:pt>
    <dgm:pt modelId="{EE2A73B4-F4F3-454C-9C2A-1E5CD5A32EB4}">
      <dgm:prSet phldrT="[Text]"/>
      <dgm:spPr/>
      <dgm:t>
        <a:bodyPr/>
        <a:lstStyle/>
        <a:p>
          <a:r>
            <a:rPr lang="en-US" dirty="0" err="1" smtClean="0"/>
            <a:t>Hệ</a:t>
          </a:r>
          <a:r>
            <a:rPr lang="en-US" dirty="0" smtClean="0"/>
            <a:t> </a:t>
          </a:r>
          <a:r>
            <a:rPr lang="en-US" dirty="0" err="1" smtClean="0"/>
            <a:t>thống</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endParaRPr lang="en-US" dirty="0"/>
        </a:p>
      </dgm:t>
    </dgm:pt>
    <dgm:pt modelId="{2344E4F5-4C7D-4E24-B52A-346B63D99C11}" type="parTrans" cxnId="{CF380176-F644-4951-A591-E1907AAAF150}">
      <dgm:prSet/>
      <dgm:spPr/>
      <dgm:t>
        <a:bodyPr/>
        <a:lstStyle/>
        <a:p>
          <a:endParaRPr lang="en-US"/>
        </a:p>
      </dgm:t>
    </dgm:pt>
    <dgm:pt modelId="{4352569E-1193-4433-B86D-8860133C422F}" type="sibTrans" cxnId="{CF380176-F644-4951-A591-E1907AAAF150}">
      <dgm:prSet/>
      <dgm:spPr/>
      <dgm:t>
        <a:bodyPr/>
        <a:lstStyle/>
        <a:p>
          <a:endParaRPr lang="en-US"/>
        </a:p>
      </dgm:t>
    </dgm:pt>
    <dgm:pt modelId="{246A37BE-98DA-405A-B94A-6E1B9537E643}">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theo</a:t>
          </a:r>
          <a:r>
            <a:rPr lang="en-US" dirty="0" smtClean="0"/>
            <a:t> </a:t>
          </a:r>
          <a:r>
            <a:rPr lang="en-US" err="1" smtClean="0"/>
            <a:t>tuổi</a:t>
          </a:r>
          <a:r>
            <a:rPr lang="en-US" smtClean="0"/>
            <a:t>: </a:t>
          </a:r>
          <a:endParaRPr lang="en-US" dirty="0"/>
        </a:p>
      </dgm:t>
    </dgm:pt>
    <dgm:pt modelId="{0C49F90D-BBC1-4EC8-B0F9-32F2EF1D587E}" type="parTrans" cxnId="{E11A841D-40AF-496D-A2A1-18919086D848}">
      <dgm:prSet/>
      <dgm:spPr/>
      <dgm:t>
        <a:bodyPr/>
        <a:lstStyle/>
        <a:p>
          <a:endParaRPr lang="en-US"/>
        </a:p>
      </dgm:t>
    </dgm:pt>
    <dgm:pt modelId="{C7670AF6-F86D-4141-91EB-417DEC7717D7}" type="sibTrans" cxnId="{E11A841D-40AF-496D-A2A1-18919086D848}">
      <dgm:prSet/>
      <dgm:spPr/>
      <dgm:t>
        <a:bodyPr/>
        <a:lstStyle/>
        <a:p>
          <a:endParaRPr lang="en-US"/>
        </a:p>
      </dgm:t>
    </dgm:pt>
    <dgm:pt modelId="{464F7FA3-E68A-49B4-98E7-4C78D74EB78F}">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mở</a:t>
          </a:r>
          <a:r>
            <a:rPr lang="en-US" dirty="0" smtClean="0"/>
            <a:t>:</a:t>
          </a:r>
          <a:endParaRPr lang="en-US" dirty="0"/>
        </a:p>
      </dgm:t>
    </dgm:pt>
    <dgm:pt modelId="{3C0ADE08-DEE6-4570-974F-81A989D31B1D}" type="parTrans" cxnId="{E288E134-EE57-4F92-AA60-A1210CD251ED}">
      <dgm:prSet/>
      <dgm:spPr/>
      <dgm:t>
        <a:bodyPr/>
        <a:lstStyle/>
        <a:p>
          <a:endParaRPr lang="en-US"/>
        </a:p>
      </dgm:t>
    </dgm:pt>
    <dgm:pt modelId="{CDC3B30B-D255-4DBE-81FC-9E8C3AEFC1DB}" type="sibTrans" cxnId="{E288E134-EE57-4F92-AA60-A1210CD251ED}">
      <dgm:prSet/>
      <dgm:spPr/>
      <dgm:t>
        <a:bodyPr/>
        <a:lstStyle/>
        <a:p>
          <a:endParaRPr lang="en-US"/>
        </a:p>
      </dgm:t>
    </dgm:pt>
    <dgm:pt modelId="{6DBA6273-05DB-45EF-A322-3B729A4F09F4}">
      <dgm:prSet phldrT="[Text]"/>
      <dgm:spPr/>
      <dgm:t>
        <a:bodyPr/>
        <a:lstStyle/>
        <a:p>
          <a:r>
            <a:rPr lang="vi-VN" dirty="0" smtClean="0"/>
            <a:t>Phân tầng đóng: </a:t>
          </a:r>
          <a:endParaRPr lang="en-US" dirty="0"/>
        </a:p>
      </dgm:t>
    </dgm:pt>
    <dgm:pt modelId="{247CCAA2-A932-47DC-888D-19DA4704F01E}" type="sibTrans" cxnId="{A3511C88-3222-47FE-9BD8-D803D5326459}">
      <dgm:prSet/>
      <dgm:spPr/>
      <dgm:t>
        <a:bodyPr/>
        <a:lstStyle/>
        <a:p>
          <a:endParaRPr lang="en-US"/>
        </a:p>
      </dgm:t>
    </dgm:pt>
    <dgm:pt modelId="{1E9AAE2D-3C76-4394-B874-4818BB3E7694}" type="parTrans" cxnId="{A3511C88-3222-47FE-9BD8-D803D5326459}">
      <dgm:prSet/>
      <dgm:spPr/>
      <dgm:t>
        <a:bodyPr/>
        <a:lstStyle/>
        <a:p>
          <a:endParaRPr lang="en-US"/>
        </a:p>
      </dgm:t>
    </dgm:pt>
    <dgm:pt modelId="{3D30CAFB-0280-4E33-9276-5202AD8F1FC6}">
      <dgm:prSet phldrT="[Text]"/>
      <dgm:spPr/>
      <dgm:t>
        <a:bodyPr/>
        <a:lstStyle/>
        <a:p>
          <a:r>
            <a:rPr lang="vi-VN" dirty="0" smtClean="0"/>
            <a:t>Phân tầng dựa theo trình độ phát triển xã hội </a:t>
          </a:r>
          <a:endParaRPr lang="en-US" dirty="0"/>
        </a:p>
      </dgm:t>
    </dgm:pt>
    <dgm:pt modelId="{F0D4DE55-EC60-4290-9BEA-AE9A62C84B9C}" type="parTrans" cxnId="{CF74DFF4-8C66-4B04-B2A8-6894B83F25FF}">
      <dgm:prSet/>
      <dgm:spPr/>
      <dgm:t>
        <a:bodyPr/>
        <a:lstStyle/>
        <a:p>
          <a:endParaRPr lang="en-US"/>
        </a:p>
      </dgm:t>
    </dgm:pt>
    <dgm:pt modelId="{DE9BB832-2FFE-4F57-833D-81C7F8770667}" type="sibTrans" cxnId="{CF74DFF4-8C66-4B04-B2A8-6894B83F25FF}">
      <dgm:prSet/>
      <dgm:spPr/>
      <dgm:t>
        <a:bodyPr/>
        <a:lstStyle/>
        <a:p>
          <a:endParaRPr lang="en-US"/>
        </a:p>
      </dgm:t>
    </dgm:pt>
    <dgm:pt modelId="{5FB7D7E3-5B47-4D9D-9F95-A5DE8F97A563}" type="pres">
      <dgm:prSet presAssocID="{D447301D-57CD-4599-B564-FC4D4304AA0B}" presName="Name0" presStyleCnt="0">
        <dgm:presLayoutVars>
          <dgm:chPref val="1"/>
          <dgm:dir/>
          <dgm:animOne val="branch"/>
          <dgm:animLvl val="lvl"/>
          <dgm:resizeHandles val="exact"/>
        </dgm:presLayoutVars>
      </dgm:prSet>
      <dgm:spPr/>
      <dgm:t>
        <a:bodyPr/>
        <a:lstStyle/>
        <a:p>
          <a:endParaRPr lang="en-US"/>
        </a:p>
      </dgm:t>
    </dgm:pt>
    <dgm:pt modelId="{E72379EA-1430-4BE0-B208-3A3D176D095A}" type="pres">
      <dgm:prSet presAssocID="{EE2A73B4-F4F3-454C-9C2A-1E5CD5A32EB4}" presName="root1" presStyleCnt="0"/>
      <dgm:spPr/>
    </dgm:pt>
    <dgm:pt modelId="{8C34C363-1CF8-4CA7-A79D-68A41E770C66}" type="pres">
      <dgm:prSet presAssocID="{EE2A73B4-F4F3-454C-9C2A-1E5CD5A32EB4}" presName="LevelOneTextNode" presStyleLbl="node0" presStyleIdx="0" presStyleCnt="1">
        <dgm:presLayoutVars>
          <dgm:chPref val="3"/>
        </dgm:presLayoutVars>
      </dgm:prSet>
      <dgm:spPr/>
      <dgm:t>
        <a:bodyPr/>
        <a:lstStyle/>
        <a:p>
          <a:endParaRPr lang="en-US"/>
        </a:p>
      </dgm:t>
    </dgm:pt>
    <dgm:pt modelId="{4DAAE20A-09B1-4E44-9E5A-EC71FCEF3C21}" type="pres">
      <dgm:prSet presAssocID="{EE2A73B4-F4F3-454C-9C2A-1E5CD5A32EB4}" presName="level2hierChild" presStyleCnt="0"/>
      <dgm:spPr/>
    </dgm:pt>
    <dgm:pt modelId="{3F266AF3-6DA4-43ED-8FD1-1127AB4DE66E}" type="pres">
      <dgm:prSet presAssocID="{0C49F90D-BBC1-4EC8-B0F9-32F2EF1D587E}" presName="conn2-1" presStyleLbl="parChTrans1D2" presStyleIdx="0" presStyleCnt="4"/>
      <dgm:spPr/>
      <dgm:t>
        <a:bodyPr/>
        <a:lstStyle/>
        <a:p>
          <a:endParaRPr lang="en-US"/>
        </a:p>
      </dgm:t>
    </dgm:pt>
    <dgm:pt modelId="{5294DC45-8CF2-436C-86D9-1BB002C0B344}" type="pres">
      <dgm:prSet presAssocID="{0C49F90D-BBC1-4EC8-B0F9-32F2EF1D587E}" presName="connTx" presStyleLbl="parChTrans1D2" presStyleIdx="0" presStyleCnt="4"/>
      <dgm:spPr/>
      <dgm:t>
        <a:bodyPr/>
        <a:lstStyle/>
        <a:p>
          <a:endParaRPr lang="en-US"/>
        </a:p>
      </dgm:t>
    </dgm:pt>
    <dgm:pt modelId="{05593A72-BB6F-43C7-BF13-431B38761FB2}" type="pres">
      <dgm:prSet presAssocID="{246A37BE-98DA-405A-B94A-6E1B9537E643}" presName="root2" presStyleCnt="0"/>
      <dgm:spPr/>
    </dgm:pt>
    <dgm:pt modelId="{287DFE21-1842-4133-8095-63C64A60C47D}" type="pres">
      <dgm:prSet presAssocID="{246A37BE-98DA-405A-B94A-6E1B9537E643}" presName="LevelTwoTextNode" presStyleLbl="node2" presStyleIdx="0" presStyleCnt="4">
        <dgm:presLayoutVars>
          <dgm:chPref val="3"/>
        </dgm:presLayoutVars>
      </dgm:prSet>
      <dgm:spPr/>
      <dgm:t>
        <a:bodyPr/>
        <a:lstStyle/>
        <a:p>
          <a:endParaRPr lang="en-US"/>
        </a:p>
      </dgm:t>
    </dgm:pt>
    <dgm:pt modelId="{51B3A197-4F1B-4EB1-A6D4-5750892BA94C}" type="pres">
      <dgm:prSet presAssocID="{246A37BE-98DA-405A-B94A-6E1B9537E643}" presName="level3hierChild" presStyleCnt="0"/>
      <dgm:spPr/>
    </dgm:pt>
    <dgm:pt modelId="{A086EDEA-D074-4323-B9DA-77ED653D447C}" type="pres">
      <dgm:prSet presAssocID="{1E9AAE2D-3C76-4394-B874-4818BB3E7694}" presName="conn2-1" presStyleLbl="parChTrans1D2" presStyleIdx="1" presStyleCnt="4"/>
      <dgm:spPr/>
      <dgm:t>
        <a:bodyPr/>
        <a:lstStyle/>
        <a:p>
          <a:endParaRPr lang="en-US"/>
        </a:p>
      </dgm:t>
    </dgm:pt>
    <dgm:pt modelId="{E46EF049-206C-4724-853A-A331D070304C}" type="pres">
      <dgm:prSet presAssocID="{1E9AAE2D-3C76-4394-B874-4818BB3E7694}" presName="connTx" presStyleLbl="parChTrans1D2" presStyleIdx="1" presStyleCnt="4"/>
      <dgm:spPr/>
      <dgm:t>
        <a:bodyPr/>
        <a:lstStyle/>
        <a:p>
          <a:endParaRPr lang="en-US"/>
        </a:p>
      </dgm:t>
    </dgm:pt>
    <dgm:pt modelId="{61DD1A20-D8D3-4BE9-9DEF-F8B491B5A26A}" type="pres">
      <dgm:prSet presAssocID="{6DBA6273-05DB-45EF-A322-3B729A4F09F4}" presName="root2" presStyleCnt="0"/>
      <dgm:spPr/>
    </dgm:pt>
    <dgm:pt modelId="{7F474850-15F6-4221-9714-BA4C184DCA59}" type="pres">
      <dgm:prSet presAssocID="{6DBA6273-05DB-45EF-A322-3B729A4F09F4}" presName="LevelTwoTextNode" presStyleLbl="node2" presStyleIdx="1" presStyleCnt="4">
        <dgm:presLayoutVars>
          <dgm:chPref val="3"/>
        </dgm:presLayoutVars>
      </dgm:prSet>
      <dgm:spPr/>
      <dgm:t>
        <a:bodyPr/>
        <a:lstStyle/>
        <a:p>
          <a:endParaRPr lang="en-US"/>
        </a:p>
      </dgm:t>
    </dgm:pt>
    <dgm:pt modelId="{18BEC66F-46A0-4AB8-9B2D-FB740A9356FA}" type="pres">
      <dgm:prSet presAssocID="{6DBA6273-05DB-45EF-A322-3B729A4F09F4}" presName="level3hierChild" presStyleCnt="0"/>
      <dgm:spPr/>
    </dgm:pt>
    <dgm:pt modelId="{733153D0-8E24-4ED6-B20D-ED919C6D08AE}" type="pres">
      <dgm:prSet presAssocID="{3C0ADE08-DEE6-4570-974F-81A989D31B1D}" presName="conn2-1" presStyleLbl="parChTrans1D2" presStyleIdx="2" presStyleCnt="4"/>
      <dgm:spPr/>
      <dgm:t>
        <a:bodyPr/>
        <a:lstStyle/>
        <a:p>
          <a:endParaRPr lang="en-US"/>
        </a:p>
      </dgm:t>
    </dgm:pt>
    <dgm:pt modelId="{23C0CFB0-2F1A-4500-ACB8-DC826852928C}" type="pres">
      <dgm:prSet presAssocID="{3C0ADE08-DEE6-4570-974F-81A989D31B1D}" presName="connTx" presStyleLbl="parChTrans1D2" presStyleIdx="2" presStyleCnt="4"/>
      <dgm:spPr/>
      <dgm:t>
        <a:bodyPr/>
        <a:lstStyle/>
        <a:p>
          <a:endParaRPr lang="en-US"/>
        </a:p>
      </dgm:t>
    </dgm:pt>
    <dgm:pt modelId="{B5E6DA58-F371-4BB1-95F3-C83CEE1F0C49}" type="pres">
      <dgm:prSet presAssocID="{464F7FA3-E68A-49B4-98E7-4C78D74EB78F}" presName="root2" presStyleCnt="0"/>
      <dgm:spPr/>
    </dgm:pt>
    <dgm:pt modelId="{C8C67F44-9D90-489C-A3D5-860DC74CCC56}" type="pres">
      <dgm:prSet presAssocID="{464F7FA3-E68A-49B4-98E7-4C78D74EB78F}" presName="LevelTwoTextNode" presStyleLbl="node2" presStyleIdx="2" presStyleCnt="4">
        <dgm:presLayoutVars>
          <dgm:chPref val="3"/>
        </dgm:presLayoutVars>
      </dgm:prSet>
      <dgm:spPr/>
      <dgm:t>
        <a:bodyPr/>
        <a:lstStyle/>
        <a:p>
          <a:endParaRPr lang="en-US"/>
        </a:p>
      </dgm:t>
    </dgm:pt>
    <dgm:pt modelId="{05429692-C0BF-4334-AD99-8A404F77DCA9}" type="pres">
      <dgm:prSet presAssocID="{464F7FA3-E68A-49B4-98E7-4C78D74EB78F}" presName="level3hierChild" presStyleCnt="0"/>
      <dgm:spPr/>
    </dgm:pt>
    <dgm:pt modelId="{E4E813CE-872C-4837-A4E8-9A48CC417730}" type="pres">
      <dgm:prSet presAssocID="{F0D4DE55-EC60-4290-9BEA-AE9A62C84B9C}" presName="conn2-1" presStyleLbl="parChTrans1D2" presStyleIdx="3" presStyleCnt="4"/>
      <dgm:spPr/>
      <dgm:t>
        <a:bodyPr/>
        <a:lstStyle/>
        <a:p>
          <a:endParaRPr lang="en-US"/>
        </a:p>
      </dgm:t>
    </dgm:pt>
    <dgm:pt modelId="{648BFCF3-AC61-4D86-ABBC-D476BBCAD7A0}" type="pres">
      <dgm:prSet presAssocID="{F0D4DE55-EC60-4290-9BEA-AE9A62C84B9C}" presName="connTx" presStyleLbl="parChTrans1D2" presStyleIdx="3" presStyleCnt="4"/>
      <dgm:spPr/>
      <dgm:t>
        <a:bodyPr/>
        <a:lstStyle/>
        <a:p>
          <a:endParaRPr lang="en-US"/>
        </a:p>
      </dgm:t>
    </dgm:pt>
    <dgm:pt modelId="{A8095586-C7B6-4AD6-A04D-705FE7DF194A}" type="pres">
      <dgm:prSet presAssocID="{3D30CAFB-0280-4E33-9276-5202AD8F1FC6}" presName="root2" presStyleCnt="0"/>
      <dgm:spPr/>
    </dgm:pt>
    <dgm:pt modelId="{F666271B-3B43-4303-8B9F-33853994FA97}" type="pres">
      <dgm:prSet presAssocID="{3D30CAFB-0280-4E33-9276-5202AD8F1FC6}" presName="LevelTwoTextNode" presStyleLbl="node2" presStyleIdx="3" presStyleCnt="4">
        <dgm:presLayoutVars>
          <dgm:chPref val="3"/>
        </dgm:presLayoutVars>
      </dgm:prSet>
      <dgm:spPr/>
      <dgm:t>
        <a:bodyPr/>
        <a:lstStyle/>
        <a:p>
          <a:endParaRPr lang="en-US"/>
        </a:p>
      </dgm:t>
    </dgm:pt>
    <dgm:pt modelId="{58A9D274-EBD1-4C30-9DB5-218B6CB6182F}" type="pres">
      <dgm:prSet presAssocID="{3D30CAFB-0280-4E33-9276-5202AD8F1FC6}" presName="level3hierChild" presStyleCnt="0"/>
      <dgm:spPr/>
    </dgm:pt>
  </dgm:ptLst>
  <dgm:cxnLst>
    <dgm:cxn modelId="{665B8926-D15C-4530-AE79-124F40C895C1}" type="presOf" srcId="{464F7FA3-E68A-49B4-98E7-4C78D74EB78F}" destId="{C8C67F44-9D90-489C-A3D5-860DC74CCC56}" srcOrd="0" destOrd="0" presId="urn:microsoft.com/office/officeart/2008/layout/HorizontalMultiLevelHierarchy"/>
    <dgm:cxn modelId="{A3511C88-3222-47FE-9BD8-D803D5326459}" srcId="{EE2A73B4-F4F3-454C-9C2A-1E5CD5A32EB4}" destId="{6DBA6273-05DB-45EF-A322-3B729A4F09F4}" srcOrd="1" destOrd="0" parTransId="{1E9AAE2D-3C76-4394-B874-4818BB3E7694}" sibTransId="{247CCAA2-A932-47DC-888D-19DA4704F01E}"/>
    <dgm:cxn modelId="{E11A841D-40AF-496D-A2A1-18919086D848}" srcId="{EE2A73B4-F4F3-454C-9C2A-1E5CD5A32EB4}" destId="{246A37BE-98DA-405A-B94A-6E1B9537E643}" srcOrd="0" destOrd="0" parTransId="{0C49F90D-BBC1-4EC8-B0F9-32F2EF1D587E}" sibTransId="{C7670AF6-F86D-4141-91EB-417DEC7717D7}"/>
    <dgm:cxn modelId="{608720D4-859E-4F4E-B588-49852E0E1520}" type="presOf" srcId="{3C0ADE08-DEE6-4570-974F-81A989D31B1D}" destId="{733153D0-8E24-4ED6-B20D-ED919C6D08AE}" srcOrd="0" destOrd="0" presId="urn:microsoft.com/office/officeart/2008/layout/HorizontalMultiLevelHierarchy"/>
    <dgm:cxn modelId="{F81F6281-4FA1-4AEB-8553-D919D99C7867}" type="presOf" srcId="{3D30CAFB-0280-4E33-9276-5202AD8F1FC6}" destId="{F666271B-3B43-4303-8B9F-33853994FA97}" srcOrd="0" destOrd="0" presId="urn:microsoft.com/office/officeart/2008/layout/HorizontalMultiLevelHierarchy"/>
    <dgm:cxn modelId="{1A34D962-5C13-41F7-90ED-04F29966FA97}" type="presOf" srcId="{D447301D-57CD-4599-B564-FC4D4304AA0B}" destId="{5FB7D7E3-5B47-4D9D-9F95-A5DE8F97A563}" srcOrd="0" destOrd="0" presId="urn:microsoft.com/office/officeart/2008/layout/HorizontalMultiLevelHierarchy"/>
    <dgm:cxn modelId="{8B00CB9C-661F-4C4B-815C-682EFA81110B}" type="presOf" srcId="{F0D4DE55-EC60-4290-9BEA-AE9A62C84B9C}" destId="{648BFCF3-AC61-4D86-ABBC-D476BBCAD7A0}" srcOrd="1" destOrd="0" presId="urn:microsoft.com/office/officeart/2008/layout/HorizontalMultiLevelHierarchy"/>
    <dgm:cxn modelId="{E288E134-EE57-4F92-AA60-A1210CD251ED}" srcId="{EE2A73B4-F4F3-454C-9C2A-1E5CD5A32EB4}" destId="{464F7FA3-E68A-49B4-98E7-4C78D74EB78F}" srcOrd="2" destOrd="0" parTransId="{3C0ADE08-DEE6-4570-974F-81A989D31B1D}" sibTransId="{CDC3B30B-D255-4DBE-81FC-9E8C3AEFC1DB}"/>
    <dgm:cxn modelId="{CFCEA86D-AE16-4616-BF7D-7F969EAA16E8}" type="presOf" srcId="{6DBA6273-05DB-45EF-A322-3B729A4F09F4}" destId="{7F474850-15F6-4221-9714-BA4C184DCA59}" srcOrd="0" destOrd="0" presId="urn:microsoft.com/office/officeart/2008/layout/HorizontalMultiLevelHierarchy"/>
    <dgm:cxn modelId="{68691BB5-E070-4B3F-847E-01827183039F}" type="presOf" srcId="{3C0ADE08-DEE6-4570-974F-81A989D31B1D}" destId="{23C0CFB0-2F1A-4500-ACB8-DC826852928C}" srcOrd="1" destOrd="0" presId="urn:microsoft.com/office/officeart/2008/layout/HorizontalMultiLevelHierarchy"/>
    <dgm:cxn modelId="{CF380176-F644-4951-A591-E1907AAAF150}" srcId="{D447301D-57CD-4599-B564-FC4D4304AA0B}" destId="{EE2A73B4-F4F3-454C-9C2A-1E5CD5A32EB4}" srcOrd="0" destOrd="0" parTransId="{2344E4F5-4C7D-4E24-B52A-346B63D99C11}" sibTransId="{4352569E-1193-4433-B86D-8860133C422F}"/>
    <dgm:cxn modelId="{4B68D774-F936-471F-BE2A-C9759B411CF6}" type="presOf" srcId="{246A37BE-98DA-405A-B94A-6E1B9537E643}" destId="{287DFE21-1842-4133-8095-63C64A60C47D}" srcOrd="0" destOrd="0" presId="urn:microsoft.com/office/officeart/2008/layout/HorizontalMultiLevelHierarchy"/>
    <dgm:cxn modelId="{C862B808-BACD-44E8-BFDA-08155C45A6F8}" type="presOf" srcId="{F0D4DE55-EC60-4290-9BEA-AE9A62C84B9C}" destId="{E4E813CE-872C-4837-A4E8-9A48CC417730}" srcOrd="0" destOrd="0" presId="urn:microsoft.com/office/officeart/2008/layout/HorizontalMultiLevelHierarchy"/>
    <dgm:cxn modelId="{91CEA2D3-2272-4805-9BDE-3D400E3D9880}" type="presOf" srcId="{0C49F90D-BBC1-4EC8-B0F9-32F2EF1D587E}" destId="{3F266AF3-6DA4-43ED-8FD1-1127AB4DE66E}" srcOrd="0" destOrd="0" presId="urn:microsoft.com/office/officeart/2008/layout/HorizontalMultiLevelHierarchy"/>
    <dgm:cxn modelId="{2C16B734-91E4-47F6-B467-D337F881865F}" type="presOf" srcId="{0C49F90D-BBC1-4EC8-B0F9-32F2EF1D587E}" destId="{5294DC45-8CF2-436C-86D9-1BB002C0B344}" srcOrd="1" destOrd="0" presId="urn:microsoft.com/office/officeart/2008/layout/HorizontalMultiLevelHierarchy"/>
    <dgm:cxn modelId="{CF74DFF4-8C66-4B04-B2A8-6894B83F25FF}" srcId="{EE2A73B4-F4F3-454C-9C2A-1E5CD5A32EB4}" destId="{3D30CAFB-0280-4E33-9276-5202AD8F1FC6}" srcOrd="3" destOrd="0" parTransId="{F0D4DE55-EC60-4290-9BEA-AE9A62C84B9C}" sibTransId="{DE9BB832-2FFE-4F57-833D-81C7F8770667}"/>
    <dgm:cxn modelId="{470CDAFB-9111-4F00-A620-B5A191C8CF85}" type="presOf" srcId="{1E9AAE2D-3C76-4394-B874-4818BB3E7694}" destId="{E46EF049-206C-4724-853A-A331D070304C}" srcOrd="1" destOrd="0" presId="urn:microsoft.com/office/officeart/2008/layout/HorizontalMultiLevelHierarchy"/>
    <dgm:cxn modelId="{30F58DBC-3B0F-4FED-A08E-17F4B9CB8E41}" type="presOf" srcId="{EE2A73B4-F4F3-454C-9C2A-1E5CD5A32EB4}" destId="{8C34C363-1CF8-4CA7-A79D-68A41E770C66}" srcOrd="0" destOrd="0" presId="urn:microsoft.com/office/officeart/2008/layout/HorizontalMultiLevelHierarchy"/>
    <dgm:cxn modelId="{3DCA7EB1-56DE-43D9-8107-C7D25FCD6E51}" type="presOf" srcId="{1E9AAE2D-3C76-4394-B874-4818BB3E7694}" destId="{A086EDEA-D074-4323-B9DA-77ED653D447C}" srcOrd="0" destOrd="0" presId="urn:microsoft.com/office/officeart/2008/layout/HorizontalMultiLevelHierarchy"/>
    <dgm:cxn modelId="{61D474FB-D86C-4D79-805D-7CFDC335363B}" type="presParOf" srcId="{5FB7D7E3-5B47-4D9D-9F95-A5DE8F97A563}" destId="{E72379EA-1430-4BE0-B208-3A3D176D095A}" srcOrd="0" destOrd="0" presId="urn:microsoft.com/office/officeart/2008/layout/HorizontalMultiLevelHierarchy"/>
    <dgm:cxn modelId="{9DF9CA57-2013-4850-8A9F-44623060B9A4}" type="presParOf" srcId="{E72379EA-1430-4BE0-B208-3A3D176D095A}" destId="{8C34C363-1CF8-4CA7-A79D-68A41E770C66}" srcOrd="0" destOrd="0" presId="urn:microsoft.com/office/officeart/2008/layout/HorizontalMultiLevelHierarchy"/>
    <dgm:cxn modelId="{95AED1D9-47FF-49D3-8DE3-6DA54717BBCC}" type="presParOf" srcId="{E72379EA-1430-4BE0-B208-3A3D176D095A}" destId="{4DAAE20A-09B1-4E44-9E5A-EC71FCEF3C21}" srcOrd="1" destOrd="0" presId="urn:microsoft.com/office/officeart/2008/layout/HorizontalMultiLevelHierarchy"/>
    <dgm:cxn modelId="{4086968B-CD2A-4C35-B01B-4694AC462293}" type="presParOf" srcId="{4DAAE20A-09B1-4E44-9E5A-EC71FCEF3C21}" destId="{3F266AF3-6DA4-43ED-8FD1-1127AB4DE66E}" srcOrd="0" destOrd="0" presId="urn:microsoft.com/office/officeart/2008/layout/HorizontalMultiLevelHierarchy"/>
    <dgm:cxn modelId="{4AA2D67A-FC47-4222-9BBD-F0525B38487B}" type="presParOf" srcId="{3F266AF3-6DA4-43ED-8FD1-1127AB4DE66E}" destId="{5294DC45-8CF2-436C-86D9-1BB002C0B344}" srcOrd="0" destOrd="0" presId="urn:microsoft.com/office/officeart/2008/layout/HorizontalMultiLevelHierarchy"/>
    <dgm:cxn modelId="{39A1BD2E-C72F-44BD-B38C-47235A7CD6E6}" type="presParOf" srcId="{4DAAE20A-09B1-4E44-9E5A-EC71FCEF3C21}" destId="{05593A72-BB6F-43C7-BF13-431B38761FB2}" srcOrd="1" destOrd="0" presId="urn:microsoft.com/office/officeart/2008/layout/HorizontalMultiLevelHierarchy"/>
    <dgm:cxn modelId="{738484D8-BE7F-435E-9CB9-EEBF58328CCC}" type="presParOf" srcId="{05593A72-BB6F-43C7-BF13-431B38761FB2}" destId="{287DFE21-1842-4133-8095-63C64A60C47D}" srcOrd="0" destOrd="0" presId="urn:microsoft.com/office/officeart/2008/layout/HorizontalMultiLevelHierarchy"/>
    <dgm:cxn modelId="{C15BD5BB-8309-42B6-87F1-365F4054AED4}" type="presParOf" srcId="{05593A72-BB6F-43C7-BF13-431B38761FB2}" destId="{51B3A197-4F1B-4EB1-A6D4-5750892BA94C}" srcOrd="1" destOrd="0" presId="urn:microsoft.com/office/officeart/2008/layout/HorizontalMultiLevelHierarchy"/>
    <dgm:cxn modelId="{4602FA58-2647-4BC4-928E-F1C52A14B791}" type="presParOf" srcId="{4DAAE20A-09B1-4E44-9E5A-EC71FCEF3C21}" destId="{A086EDEA-D074-4323-B9DA-77ED653D447C}" srcOrd="2" destOrd="0" presId="urn:microsoft.com/office/officeart/2008/layout/HorizontalMultiLevelHierarchy"/>
    <dgm:cxn modelId="{8560C332-1477-42E5-9955-2F18F8126E98}" type="presParOf" srcId="{A086EDEA-D074-4323-B9DA-77ED653D447C}" destId="{E46EF049-206C-4724-853A-A331D070304C}" srcOrd="0" destOrd="0" presId="urn:microsoft.com/office/officeart/2008/layout/HorizontalMultiLevelHierarchy"/>
    <dgm:cxn modelId="{1692CCC7-6C58-4DAF-843F-ED500B187199}" type="presParOf" srcId="{4DAAE20A-09B1-4E44-9E5A-EC71FCEF3C21}" destId="{61DD1A20-D8D3-4BE9-9DEF-F8B491B5A26A}" srcOrd="3" destOrd="0" presId="urn:microsoft.com/office/officeart/2008/layout/HorizontalMultiLevelHierarchy"/>
    <dgm:cxn modelId="{BF6F5DE9-CA66-43DA-AAC4-74BBAF2DD9CA}" type="presParOf" srcId="{61DD1A20-D8D3-4BE9-9DEF-F8B491B5A26A}" destId="{7F474850-15F6-4221-9714-BA4C184DCA59}" srcOrd="0" destOrd="0" presId="urn:microsoft.com/office/officeart/2008/layout/HorizontalMultiLevelHierarchy"/>
    <dgm:cxn modelId="{C3D95040-F11C-45AA-9F55-39E846EBA90A}" type="presParOf" srcId="{61DD1A20-D8D3-4BE9-9DEF-F8B491B5A26A}" destId="{18BEC66F-46A0-4AB8-9B2D-FB740A9356FA}" srcOrd="1" destOrd="0" presId="urn:microsoft.com/office/officeart/2008/layout/HorizontalMultiLevelHierarchy"/>
    <dgm:cxn modelId="{8148D16E-F7C6-4551-977B-98ADE1E9088B}" type="presParOf" srcId="{4DAAE20A-09B1-4E44-9E5A-EC71FCEF3C21}" destId="{733153D0-8E24-4ED6-B20D-ED919C6D08AE}" srcOrd="4" destOrd="0" presId="urn:microsoft.com/office/officeart/2008/layout/HorizontalMultiLevelHierarchy"/>
    <dgm:cxn modelId="{95B35F6C-4133-4142-9A11-9050762CEC1C}" type="presParOf" srcId="{733153D0-8E24-4ED6-B20D-ED919C6D08AE}" destId="{23C0CFB0-2F1A-4500-ACB8-DC826852928C}" srcOrd="0" destOrd="0" presId="urn:microsoft.com/office/officeart/2008/layout/HorizontalMultiLevelHierarchy"/>
    <dgm:cxn modelId="{52F3BCBC-0E4C-405E-A0E7-4FFCA3365F4F}" type="presParOf" srcId="{4DAAE20A-09B1-4E44-9E5A-EC71FCEF3C21}" destId="{B5E6DA58-F371-4BB1-95F3-C83CEE1F0C49}" srcOrd="5" destOrd="0" presId="urn:microsoft.com/office/officeart/2008/layout/HorizontalMultiLevelHierarchy"/>
    <dgm:cxn modelId="{179667C8-64FB-4968-903B-408447462B3E}" type="presParOf" srcId="{B5E6DA58-F371-4BB1-95F3-C83CEE1F0C49}" destId="{C8C67F44-9D90-489C-A3D5-860DC74CCC56}" srcOrd="0" destOrd="0" presId="urn:microsoft.com/office/officeart/2008/layout/HorizontalMultiLevelHierarchy"/>
    <dgm:cxn modelId="{C7B8EC93-9F8A-4C29-AFFA-3CA2467B154D}" type="presParOf" srcId="{B5E6DA58-F371-4BB1-95F3-C83CEE1F0C49}" destId="{05429692-C0BF-4334-AD99-8A404F77DCA9}" srcOrd="1" destOrd="0" presId="urn:microsoft.com/office/officeart/2008/layout/HorizontalMultiLevelHierarchy"/>
    <dgm:cxn modelId="{19421237-B315-4F51-9315-40EC6B043FB6}" type="presParOf" srcId="{4DAAE20A-09B1-4E44-9E5A-EC71FCEF3C21}" destId="{E4E813CE-872C-4837-A4E8-9A48CC417730}" srcOrd="6" destOrd="0" presId="urn:microsoft.com/office/officeart/2008/layout/HorizontalMultiLevelHierarchy"/>
    <dgm:cxn modelId="{38B4DA04-C09B-401E-BE47-AAF0A891490B}" type="presParOf" srcId="{E4E813CE-872C-4837-A4E8-9A48CC417730}" destId="{648BFCF3-AC61-4D86-ABBC-D476BBCAD7A0}" srcOrd="0" destOrd="0" presId="urn:microsoft.com/office/officeart/2008/layout/HorizontalMultiLevelHierarchy"/>
    <dgm:cxn modelId="{A8B9B9F7-8468-4598-89D4-A7C5778D0660}" type="presParOf" srcId="{4DAAE20A-09B1-4E44-9E5A-EC71FCEF3C21}" destId="{A8095586-C7B6-4AD6-A04D-705FE7DF194A}" srcOrd="7" destOrd="0" presId="urn:microsoft.com/office/officeart/2008/layout/HorizontalMultiLevelHierarchy"/>
    <dgm:cxn modelId="{A9D47A27-5B45-4D71-BDE7-2D6999C99054}" type="presParOf" srcId="{A8095586-C7B6-4AD6-A04D-705FE7DF194A}" destId="{F666271B-3B43-4303-8B9F-33853994FA97}" srcOrd="0" destOrd="0" presId="urn:microsoft.com/office/officeart/2008/layout/HorizontalMultiLevelHierarchy"/>
    <dgm:cxn modelId="{319F814C-8854-47E1-A6BE-02A0E9C06CF1}" type="presParOf" srcId="{A8095586-C7B6-4AD6-A04D-705FE7DF194A}" destId="{58A9D274-EBD1-4C30-9DB5-218B6CB6182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7605D2A-255E-4ECB-87DB-FBCDFA2970B0}"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ACDFB009-12A2-4C32-992E-9663137C016A}">
      <dgm:prSet phldrT="[Text]"/>
      <dgm:spPr/>
      <dgm:t>
        <a:bodyPr/>
        <a:lstStyle/>
        <a:p>
          <a:r>
            <a:rPr lang="vi-VN" dirty="0" smtClean="0"/>
            <a:t>Phân tầng dựa theo trình độ phát triển xã hội </a:t>
          </a:r>
          <a:endParaRPr lang="en-US" dirty="0"/>
        </a:p>
      </dgm:t>
    </dgm:pt>
    <dgm:pt modelId="{49B40134-38DF-48B4-A0FC-017CE1FDFFB3}" type="parTrans" cxnId="{3F98011F-3D66-414E-BC3E-33F9EB7250BF}">
      <dgm:prSet/>
      <dgm:spPr/>
      <dgm:t>
        <a:bodyPr/>
        <a:lstStyle/>
        <a:p>
          <a:endParaRPr lang="en-US"/>
        </a:p>
      </dgm:t>
    </dgm:pt>
    <dgm:pt modelId="{C206C519-ECE7-4774-802E-87220F0DD0AA}" type="sibTrans" cxnId="{3F98011F-3D66-414E-BC3E-33F9EB7250BF}">
      <dgm:prSet/>
      <dgm:spPr/>
      <dgm:t>
        <a:bodyPr/>
        <a:lstStyle/>
        <a:p>
          <a:endParaRPr lang="en-US"/>
        </a:p>
      </dgm:t>
    </dgm:pt>
    <dgm:pt modelId="{E8C4C03E-2260-495A-B77F-3802A960E6B4}">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chóp</a:t>
          </a:r>
          <a:r>
            <a:rPr lang="en-US" dirty="0" smtClean="0"/>
            <a:t>: </a:t>
          </a:r>
          <a:endParaRPr lang="en-US" dirty="0"/>
        </a:p>
      </dgm:t>
    </dgm:pt>
    <dgm:pt modelId="{815E0CC9-4579-4957-A904-CAFEA79CE74C}" type="parTrans" cxnId="{47B4352E-E5BB-4115-8BD4-3CB7FE5AC8FB}">
      <dgm:prSet/>
      <dgm:spPr/>
      <dgm:t>
        <a:bodyPr/>
        <a:lstStyle/>
        <a:p>
          <a:endParaRPr lang="en-US"/>
        </a:p>
      </dgm:t>
    </dgm:pt>
    <dgm:pt modelId="{C4B84233-1D92-4919-B163-F7C8FAE2218B}" type="sibTrans" cxnId="{47B4352E-E5BB-4115-8BD4-3CB7FE5AC8FB}">
      <dgm:prSet/>
      <dgm:spPr/>
      <dgm:t>
        <a:bodyPr/>
        <a:lstStyle/>
        <a:p>
          <a:endParaRPr lang="en-US"/>
        </a:p>
      </dgm:t>
    </dgm:pt>
    <dgm:pt modelId="{358FF68F-0F5C-4516-8E72-1273151FF364}">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thoi</a:t>
          </a:r>
          <a:r>
            <a:rPr lang="en-US" dirty="0" smtClean="0"/>
            <a:t>: </a:t>
          </a:r>
          <a:endParaRPr lang="en-US" dirty="0"/>
        </a:p>
      </dgm:t>
    </dgm:pt>
    <dgm:pt modelId="{E3F656F7-162C-4D45-BCA0-45BA0162DF7B}" type="parTrans" cxnId="{9EDA3619-12FA-4272-BDB2-80EAE8094191}">
      <dgm:prSet/>
      <dgm:spPr/>
      <dgm:t>
        <a:bodyPr/>
        <a:lstStyle/>
        <a:p>
          <a:endParaRPr lang="en-US"/>
        </a:p>
      </dgm:t>
    </dgm:pt>
    <dgm:pt modelId="{FBA1DD2A-7C4E-469D-B4D4-6502D4CB3555}" type="sibTrans" cxnId="{9EDA3619-12FA-4272-BDB2-80EAE8094191}">
      <dgm:prSet/>
      <dgm:spPr/>
      <dgm:t>
        <a:bodyPr/>
        <a:lstStyle/>
        <a:p>
          <a:endParaRPr lang="en-US"/>
        </a:p>
      </dgm:t>
    </dgm:pt>
    <dgm:pt modelId="{0857D894-4A15-4129-BB1F-0F4D1B89AF51}">
      <dgm:prSet phldrT="[Text]"/>
      <dgm:spPr/>
      <dgm:t>
        <a:bodyPr/>
        <a:lstStyle/>
        <a:p>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hình</a:t>
          </a:r>
          <a:r>
            <a:rPr lang="en-US" dirty="0" smtClean="0"/>
            <a:t> </a:t>
          </a:r>
          <a:r>
            <a:rPr lang="en-US" dirty="0" err="1" smtClean="0"/>
            <a:t>quả</a:t>
          </a:r>
          <a:r>
            <a:rPr lang="en-US" dirty="0" smtClean="0"/>
            <a:t> </a:t>
          </a:r>
          <a:r>
            <a:rPr lang="en-US" dirty="0" err="1" smtClean="0"/>
            <a:t>trứng</a:t>
          </a:r>
          <a:r>
            <a:rPr lang="en-US" dirty="0" smtClean="0"/>
            <a:t>: </a:t>
          </a:r>
          <a:endParaRPr lang="en-US" dirty="0"/>
        </a:p>
      </dgm:t>
    </dgm:pt>
    <dgm:pt modelId="{F569CF7C-A71F-4D4D-9578-D7E2C0585F25}" type="parTrans" cxnId="{28F691A7-54A5-4906-83B2-8FB3DBB3AEA8}">
      <dgm:prSet/>
      <dgm:spPr/>
      <dgm:t>
        <a:bodyPr/>
        <a:lstStyle/>
        <a:p>
          <a:endParaRPr lang="en-US"/>
        </a:p>
      </dgm:t>
    </dgm:pt>
    <dgm:pt modelId="{6211F9FA-FFAD-42ED-9184-5B45CC15724A}" type="sibTrans" cxnId="{28F691A7-54A5-4906-83B2-8FB3DBB3AEA8}">
      <dgm:prSet/>
      <dgm:spPr/>
      <dgm:t>
        <a:bodyPr/>
        <a:lstStyle/>
        <a:p>
          <a:endParaRPr lang="en-US"/>
        </a:p>
      </dgm:t>
    </dgm:pt>
    <dgm:pt modelId="{2053A3C9-209A-439A-A8E1-F9D7E0F67782}">
      <dgm:prSet phldrT="[Text]"/>
      <dgm:spPr/>
      <dgm:t>
        <a:bodyPr/>
        <a:lstStyle/>
        <a:p>
          <a:r>
            <a:rPr lang="vi-VN" dirty="0" smtClean="0"/>
            <a:t>Phân tầng hình giọt nước: </a:t>
          </a:r>
          <a:endParaRPr lang="en-US" dirty="0"/>
        </a:p>
      </dgm:t>
    </dgm:pt>
    <dgm:pt modelId="{7A7E9C33-D28D-4EDF-A12A-9B0ACBC1D35D}" type="parTrans" cxnId="{67FAEA06-718B-4D7B-9501-39CFB1F111D4}">
      <dgm:prSet/>
      <dgm:spPr/>
      <dgm:t>
        <a:bodyPr/>
        <a:lstStyle/>
        <a:p>
          <a:endParaRPr lang="en-US"/>
        </a:p>
      </dgm:t>
    </dgm:pt>
    <dgm:pt modelId="{F80ED70E-EF0F-4310-8AD7-D0E0E1DE5472}" type="sibTrans" cxnId="{67FAEA06-718B-4D7B-9501-39CFB1F111D4}">
      <dgm:prSet/>
      <dgm:spPr/>
      <dgm:t>
        <a:bodyPr/>
        <a:lstStyle/>
        <a:p>
          <a:endParaRPr lang="en-US"/>
        </a:p>
      </dgm:t>
    </dgm:pt>
    <dgm:pt modelId="{AA368BF9-776C-481A-BFD4-80B96F171770}" type="pres">
      <dgm:prSet presAssocID="{C7605D2A-255E-4ECB-87DB-FBCDFA2970B0}" presName="Name0" presStyleCnt="0">
        <dgm:presLayoutVars>
          <dgm:chPref val="1"/>
          <dgm:dir/>
          <dgm:animOne val="branch"/>
          <dgm:animLvl val="lvl"/>
          <dgm:resizeHandles val="exact"/>
        </dgm:presLayoutVars>
      </dgm:prSet>
      <dgm:spPr/>
      <dgm:t>
        <a:bodyPr/>
        <a:lstStyle/>
        <a:p>
          <a:endParaRPr lang="en-US"/>
        </a:p>
      </dgm:t>
    </dgm:pt>
    <dgm:pt modelId="{21CB05D0-FB48-4B5C-AC18-6503C802A90C}" type="pres">
      <dgm:prSet presAssocID="{ACDFB009-12A2-4C32-992E-9663137C016A}" presName="root1" presStyleCnt="0"/>
      <dgm:spPr/>
    </dgm:pt>
    <dgm:pt modelId="{B48B5A54-6E16-4083-A5ED-392D25611C51}" type="pres">
      <dgm:prSet presAssocID="{ACDFB009-12A2-4C32-992E-9663137C016A}" presName="LevelOneTextNode" presStyleLbl="node0" presStyleIdx="0" presStyleCnt="1">
        <dgm:presLayoutVars>
          <dgm:chPref val="3"/>
        </dgm:presLayoutVars>
      </dgm:prSet>
      <dgm:spPr/>
      <dgm:t>
        <a:bodyPr/>
        <a:lstStyle/>
        <a:p>
          <a:endParaRPr lang="en-US"/>
        </a:p>
      </dgm:t>
    </dgm:pt>
    <dgm:pt modelId="{AEAEB1CF-2400-4F40-BFF0-17238CE4F524}" type="pres">
      <dgm:prSet presAssocID="{ACDFB009-12A2-4C32-992E-9663137C016A}" presName="level2hierChild" presStyleCnt="0"/>
      <dgm:spPr/>
    </dgm:pt>
    <dgm:pt modelId="{F410748C-0853-4AF7-A6A6-4373F4D79E7A}" type="pres">
      <dgm:prSet presAssocID="{815E0CC9-4579-4957-A904-CAFEA79CE74C}" presName="conn2-1" presStyleLbl="parChTrans1D2" presStyleIdx="0" presStyleCnt="4"/>
      <dgm:spPr/>
      <dgm:t>
        <a:bodyPr/>
        <a:lstStyle/>
        <a:p>
          <a:endParaRPr lang="en-US"/>
        </a:p>
      </dgm:t>
    </dgm:pt>
    <dgm:pt modelId="{90B8F190-F805-418A-A3E2-5379EC137E0C}" type="pres">
      <dgm:prSet presAssocID="{815E0CC9-4579-4957-A904-CAFEA79CE74C}" presName="connTx" presStyleLbl="parChTrans1D2" presStyleIdx="0" presStyleCnt="4"/>
      <dgm:spPr/>
      <dgm:t>
        <a:bodyPr/>
        <a:lstStyle/>
        <a:p>
          <a:endParaRPr lang="en-US"/>
        </a:p>
      </dgm:t>
    </dgm:pt>
    <dgm:pt modelId="{7D37D444-0B10-452D-987C-8EC3A7D8B8E7}" type="pres">
      <dgm:prSet presAssocID="{E8C4C03E-2260-495A-B77F-3802A960E6B4}" presName="root2" presStyleCnt="0"/>
      <dgm:spPr/>
    </dgm:pt>
    <dgm:pt modelId="{9B373A38-F6F4-4BC0-AF9F-E20798FA0B06}" type="pres">
      <dgm:prSet presAssocID="{E8C4C03E-2260-495A-B77F-3802A960E6B4}" presName="LevelTwoTextNode" presStyleLbl="node2" presStyleIdx="0" presStyleCnt="4">
        <dgm:presLayoutVars>
          <dgm:chPref val="3"/>
        </dgm:presLayoutVars>
      </dgm:prSet>
      <dgm:spPr/>
      <dgm:t>
        <a:bodyPr/>
        <a:lstStyle/>
        <a:p>
          <a:endParaRPr lang="en-US"/>
        </a:p>
      </dgm:t>
    </dgm:pt>
    <dgm:pt modelId="{4A58698D-BF56-4EAA-823B-C16853E92D44}" type="pres">
      <dgm:prSet presAssocID="{E8C4C03E-2260-495A-B77F-3802A960E6B4}" presName="level3hierChild" presStyleCnt="0"/>
      <dgm:spPr/>
    </dgm:pt>
    <dgm:pt modelId="{50B30485-1BF2-434C-B29B-21138E04F149}" type="pres">
      <dgm:prSet presAssocID="{E3F656F7-162C-4D45-BCA0-45BA0162DF7B}" presName="conn2-1" presStyleLbl="parChTrans1D2" presStyleIdx="1" presStyleCnt="4"/>
      <dgm:spPr/>
      <dgm:t>
        <a:bodyPr/>
        <a:lstStyle/>
        <a:p>
          <a:endParaRPr lang="en-US"/>
        </a:p>
      </dgm:t>
    </dgm:pt>
    <dgm:pt modelId="{D1F52D83-2AB5-4AA1-9E58-1B25513AE11B}" type="pres">
      <dgm:prSet presAssocID="{E3F656F7-162C-4D45-BCA0-45BA0162DF7B}" presName="connTx" presStyleLbl="parChTrans1D2" presStyleIdx="1" presStyleCnt="4"/>
      <dgm:spPr/>
      <dgm:t>
        <a:bodyPr/>
        <a:lstStyle/>
        <a:p>
          <a:endParaRPr lang="en-US"/>
        </a:p>
      </dgm:t>
    </dgm:pt>
    <dgm:pt modelId="{70DB9CED-347C-4C53-A8BD-DE31029BCF45}" type="pres">
      <dgm:prSet presAssocID="{358FF68F-0F5C-4516-8E72-1273151FF364}" presName="root2" presStyleCnt="0"/>
      <dgm:spPr/>
    </dgm:pt>
    <dgm:pt modelId="{D08378ED-0833-416B-B76F-4F71CFC10A8F}" type="pres">
      <dgm:prSet presAssocID="{358FF68F-0F5C-4516-8E72-1273151FF364}" presName="LevelTwoTextNode" presStyleLbl="node2" presStyleIdx="1" presStyleCnt="4">
        <dgm:presLayoutVars>
          <dgm:chPref val="3"/>
        </dgm:presLayoutVars>
      </dgm:prSet>
      <dgm:spPr/>
      <dgm:t>
        <a:bodyPr/>
        <a:lstStyle/>
        <a:p>
          <a:endParaRPr lang="en-US"/>
        </a:p>
      </dgm:t>
    </dgm:pt>
    <dgm:pt modelId="{589642E3-4249-48CA-A7E0-CFB1E78F3D7A}" type="pres">
      <dgm:prSet presAssocID="{358FF68F-0F5C-4516-8E72-1273151FF364}" presName="level3hierChild" presStyleCnt="0"/>
      <dgm:spPr/>
    </dgm:pt>
    <dgm:pt modelId="{2D2E0971-00FE-4B6D-9194-7F401D9F1BE9}" type="pres">
      <dgm:prSet presAssocID="{F569CF7C-A71F-4D4D-9578-D7E2C0585F25}" presName="conn2-1" presStyleLbl="parChTrans1D2" presStyleIdx="2" presStyleCnt="4"/>
      <dgm:spPr/>
      <dgm:t>
        <a:bodyPr/>
        <a:lstStyle/>
        <a:p>
          <a:endParaRPr lang="en-US"/>
        </a:p>
      </dgm:t>
    </dgm:pt>
    <dgm:pt modelId="{3D8F6BC5-693E-45D2-8E49-EE73BF4733A4}" type="pres">
      <dgm:prSet presAssocID="{F569CF7C-A71F-4D4D-9578-D7E2C0585F25}" presName="connTx" presStyleLbl="parChTrans1D2" presStyleIdx="2" presStyleCnt="4"/>
      <dgm:spPr/>
      <dgm:t>
        <a:bodyPr/>
        <a:lstStyle/>
        <a:p>
          <a:endParaRPr lang="en-US"/>
        </a:p>
      </dgm:t>
    </dgm:pt>
    <dgm:pt modelId="{05EF2282-7402-4227-B228-8803CE471BA0}" type="pres">
      <dgm:prSet presAssocID="{0857D894-4A15-4129-BB1F-0F4D1B89AF51}" presName="root2" presStyleCnt="0"/>
      <dgm:spPr/>
    </dgm:pt>
    <dgm:pt modelId="{134424E2-2682-485B-AD90-7F324ACDEF0A}" type="pres">
      <dgm:prSet presAssocID="{0857D894-4A15-4129-BB1F-0F4D1B89AF51}" presName="LevelTwoTextNode" presStyleLbl="node2" presStyleIdx="2" presStyleCnt="4">
        <dgm:presLayoutVars>
          <dgm:chPref val="3"/>
        </dgm:presLayoutVars>
      </dgm:prSet>
      <dgm:spPr/>
      <dgm:t>
        <a:bodyPr/>
        <a:lstStyle/>
        <a:p>
          <a:endParaRPr lang="en-US"/>
        </a:p>
      </dgm:t>
    </dgm:pt>
    <dgm:pt modelId="{53224697-7969-413E-9326-4B3A33737062}" type="pres">
      <dgm:prSet presAssocID="{0857D894-4A15-4129-BB1F-0F4D1B89AF51}" presName="level3hierChild" presStyleCnt="0"/>
      <dgm:spPr/>
    </dgm:pt>
    <dgm:pt modelId="{B1255F6A-CAA6-4E79-B50F-23CC1DEB759E}" type="pres">
      <dgm:prSet presAssocID="{7A7E9C33-D28D-4EDF-A12A-9B0ACBC1D35D}" presName="conn2-1" presStyleLbl="parChTrans1D2" presStyleIdx="3" presStyleCnt="4"/>
      <dgm:spPr/>
      <dgm:t>
        <a:bodyPr/>
        <a:lstStyle/>
        <a:p>
          <a:endParaRPr lang="en-US"/>
        </a:p>
      </dgm:t>
    </dgm:pt>
    <dgm:pt modelId="{ECCBB3C3-CA8B-4901-A6DE-3652BA879D3B}" type="pres">
      <dgm:prSet presAssocID="{7A7E9C33-D28D-4EDF-A12A-9B0ACBC1D35D}" presName="connTx" presStyleLbl="parChTrans1D2" presStyleIdx="3" presStyleCnt="4"/>
      <dgm:spPr/>
      <dgm:t>
        <a:bodyPr/>
        <a:lstStyle/>
        <a:p>
          <a:endParaRPr lang="en-US"/>
        </a:p>
      </dgm:t>
    </dgm:pt>
    <dgm:pt modelId="{E6DB54E6-75B5-4731-90AC-069DD0259C17}" type="pres">
      <dgm:prSet presAssocID="{2053A3C9-209A-439A-A8E1-F9D7E0F67782}" presName="root2" presStyleCnt="0"/>
      <dgm:spPr/>
    </dgm:pt>
    <dgm:pt modelId="{29AB9D24-F783-4A87-8260-E0123F3A93DD}" type="pres">
      <dgm:prSet presAssocID="{2053A3C9-209A-439A-A8E1-F9D7E0F67782}" presName="LevelTwoTextNode" presStyleLbl="node2" presStyleIdx="3" presStyleCnt="4">
        <dgm:presLayoutVars>
          <dgm:chPref val="3"/>
        </dgm:presLayoutVars>
      </dgm:prSet>
      <dgm:spPr/>
      <dgm:t>
        <a:bodyPr/>
        <a:lstStyle/>
        <a:p>
          <a:endParaRPr lang="en-US"/>
        </a:p>
      </dgm:t>
    </dgm:pt>
    <dgm:pt modelId="{BF8DE841-B337-4BA5-BB0D-9F35C001F242}" type="pres">
      <dgm:prSet presAssocID="{2053A3C9-209A-439A-A8E1-F9D7E0F67782}" presName="level3hierChild" presStyleCnt="0"/>
      <dgm:spPr/>
    </dgm:pt>
  </dgm:ptLst>
  <dgm:cxnLst>
    <dgm:cxn modelId="{6588B66C-86A4-4949-AF53-27E60B4B0816}" type="presOf" srcId="{ACDFB009-12A2-4C32-992E-9663137C016A}" destId="{B48B5A54-6E16-4083-A5ED-392D25611C51}" srcOrd="0" destOrd="0" presId="urn:microsoft.com/office/officeart/2008/layout/HorizontalMultiLevelHierarchy"/>
    <dgm:cxn modelId="{A974D54F-8888-4C33-AECA-282B7FD8A30E}" type="presOf" srcId="{0857D894-4A15-4129-BB1F-0F4D1B89AF51}" destId="{134424E2-2682-485B-AD90-7F324ACDEF0A}" srcOrd="0" destOrd="0" presId="urn:microsoft.com/office/officeart/2008/layout/HorizontalMultiLevelHierarchy"/>
    <dgm:cxn modelId="{06EA4218-3109-486A-9EFE-7F1E62997BFB}" type="presOf" srcId="{2053A3C9-209A-439A-A8E1-F9D7E0F67782}" destId="{29AB9D24-F783-4A87-8260-E0123F3A93DD}" srcOrd="0" destOrd="0" presId="urn:microsoft.com/office/officeart/2008/layout/HorizontalMultiLevelHierarchy"/>
    <dgm:cxn modelId="{28F691A7-54A5-4906-83B2-8FB3DBB3AEA8}" srcId="{ACDFB009-12A2-4C32-992E-9663137C016A}" destId="{0857D894-4A15-4129-BB1F-0F4D1B89AF51}" srcOrd="2" destOrd="0" parTransId="{F569CF7C-A71F-4D4D-9578-D7E2C0585F25}" sibTransId="{6211F9FA-FFAD-42ED-9184-5B45CC15724A}"/>
    <dgm:cxn modelId="{EA68CC56-3A43-4EF8-A8F0-DBB8C82D785B}" type="presOf" srcId="{7A7E9C33-D28D-4EDF-A12A-9B0ACBC1D35D}" destId="{B1255F6A-CAA6-4E79-B50F-23CC1DEB759E}" srcOrd="0" destOrd="0" presId="urn:microsoft.com/office/officeart/2008/layout/HorizontalMultiLevelHierarchy"/>
    <dgm:cxn modelId="{9EDA3619-12FA-4272-BDB2-80EAE8094191}" srcId="{ACDFB009-12A2-4C32-992E-9663137C016A}" destId="{358FF68F-0F5C-4516-8E72-1273151FF364}" srcOrd="1" destOrd="0" parTransId="{E3F656F7-162C-4D45-BCA0-45BA0162DF7B}" sibTransId="{FBA1DD2A-7C4E-469D-B4D4-6502D4CB3555}"/>
    <dgm:cxn modelId="{CAFE30B3-64B9-40F9-9936-E71F592232DD}" type="presOf" srcId="{E3F656F7-162C-4D45-BCA0-45BA0162DF7B}" destId="{D1F52D83-2AB5-4AA1-9E58-1B25513AE11B}" srcOrd="1" destOrd="0" presId="urn:microsoft.com/office/officeart/2008/layout/HorizontalMultiLevelHierarchy"/>
    <dgm:cxn modelId="{47B4352E-E5BB-4115-8BD4-3CB7FE5AC8FB}" srcId="{ACDFB009-12A2-4C32-992E-9663137C016A}" destId="{E8C4C03E-2260-495A-B77F-3802A960E6B4}" srcOrd="0" destOrd="0" parTransId="{815E0CC9-4579-4957-A904-CAFEA79CE74C}" sibTransId="{C4B84233-1D92-4919-B163-F7C8FAE2218B}"/>
    <dgm:cxn modelId="{0AD2822F-D6B4-451D-B5AA-817D9C5DFFC7}" type="presOf" srcId="{7A7E9C33-D28D-4EDF-A12A-9B0ACBC1D35D}" destId="{ECCBB3C3-CA8B-4901-A6DE-3652BA879D3B}" srcOrd="1" destOrd="0" presId="urn:microsoft.com/office/officeart/2008/layout/HorizontalMultiLevelHierarchy"/>
    <dgm:cxn modelId="{67FAEA06-718B-4D7B-9501-39CFB1F111D4}" srcId="{ACDFB009-12A2-4C32-992E-9663137C016A}" destId="{2053A3C9-209A-439A-A8E1-F9D7E0F67782}" srcOrd="3" destOrd="0" parTransId="{7A7E9C33-D28D-4EDF-A12A-9B0ACBC1D35D}" sibTransId="{F80ED70E-EF0F-4310-8AD7-D0E0E1DE5472}"/>
    <dgm:cxn modelId="{5E6DDD1C-EE38-4E07-8E5E-CCDA0A5D7895}" type="presOf" srcId="{E3F656F7-162C-4D45-BCA0-45BA0162DF7B}" destId="{50B30485-1BF2-434C-B29B-21138E04F149}" srcOrd="0" destOrd="0" presId="urn:microsoft.com/office/officeart/2008/layout/HorizontalMultiLevelHierarchy"/>
    <dgm:cxn modelId="{CA02CF11-46D3-400A-BA80-C503EFB147D2}" type="presOf" srcId="{F569CF7C-A71F-4D4D-9578-D7E2C0585F25}" destId="{3D8F6BC5-693E-45D2-8E49-EE73BF4733A4}" srcOrd="1" destOrd="0" presId="urn:microsoft.com/office/officeart/2008/layout/HorizontalMultiLevelHierarchy"/>
    <dgm:cxn modelId="{CB0200C9-EE20-4EA5-9637-503A59731BA9}" type="presOf" srcId="{815E0CC9-4579-4957-A904-CAFEA79CE74C}" destId="{90B8F190-F805-418A-A3E2-5379EC137E0C}" srcOrd="1" destOrd="0" presId="urn:microsoft.com/office/officeart/2008/layout/HorizontalMultiLevelHierarchy"/>
    <dgm:cxn modelId="{9C52AA00-5CA4-40F2-8BEF-B71FC931A1DE}" type="presOf" srcId="{E8C4C03E-2260-495A-B77F-3802A960E6B4}" destId="{9B373A38-F6F4-4BC0-AF9F-E20798FA0B06}" srcOrd="0" destOrd="0" presId="urn:microsoft.com/office/officeart/2008/layout/HorizontalMultiLevelHierarchy"/>
    <dgm:cxn modelId="{0E6AEA58-F94C-4D85-BE8C-2E68392B446D}" type="presOf" srcId="{F569CF7C-A71F-4D4D-9578-D7E2C0585F25}" destId="{2D2E0971-00FE-4B6D-9194-7F401D9F1BE9}" srcOrd="0" destOrd="0" presId="urn:microsoft.com/office/officeart/2008/layout/HorizontalMultiLevelHierarchy"/>
    <dgm:cxn modelId="{FEF126E3-4B8A-429B-9F62-395D6CD22AF9}" type="presOf" srcId="{C7605D2A-255E-4ECB-87DB-FBCDFA2970B0}" destId="{AA368BF9-776C-481A-BFD4-80B96F171770}" srcOrd="0" destOrd="0" presId="urn:microsoft.com/office/officeart/2008/layout/HorizontalMultiLevelHierarchy"/>
    <dgm:cxn modelId="{3F98011F-3D66-414E-BC3E-33F9EB7250BF}" srcId="{C7605D2A-255E-4ECB-87DB-FBCDFA2970B0}" destId="{ACDFB009-12A2-4C32-992E-9663137C016A}" srcOrd="0" destOrd="0" parTransId="{49B40134-38DF-48B4-A0FC-017CE1FDFFB3}" sibTransId="{C206C519-ECE7-4774-802E-87220F0DD0AA}"/>
    <dgm:cxn modelId="{5FF9FA1C-051C-4F67-ADC4-488BC358087C}" type="presOf" srcId="{358FF68F-0F5C-4516-8E72-1273151FF364}" destId="{D08378ED-0833-416B-B76F-4F71CFC10A8F}" srcOrd="0" destOrd="0" presId="urn:microsoft.com/office/officeart/2008/layout/HorizontalMultiLevelHierarchy"/>
    <dgm:cxn modelId="{EE3BD668-76B2-4E84-8F99-532C8174D5B8}" type="presOf" srcId="{815E0CC9-4579-4957-A904-CAFEA79CE74C}" destId="{F410748C-0853-4AF7-A6A6-4373F4D79E7A}" srcOrd="0" destOrd="0" presId="urn:microsoft.com/office/officeart/2008/layout/HorizontalMultiLevelHierarchy"/>
    <dgm:cxn modelId="{67311FE5-F8A2-4852-B3C6-073921202F0D}" type="presParOf" srcId="{AA368BF9-776C-481A-BFD4-80B96F171770}" destId="{21CB05D0-FB48-4B5C-AC18-6503C802A90C}" srcOrd="0" destOrd="0" presId="urn:microsoft.com/office/officeart/2008/layout/HorizontalMultiLevelHierarchy"/>
    <dgm:cxn modelId="{5874D638-7265-49B0-8608-23CCEE34B279}" type="presParOf" srcId="{21CB05D0-FB48-4B5C-AC18-6503C802A90C}" destId="{B48B5A54-6E16-4083-A5ED-392D25611C51}" srcOrd="0" destOrd="0" presId="urn:microsoft.com/office/officeart/2008/layout/HorizontalMultiLevelHierarchy"/>
    <dgm:cxn modelId="{73EBE745-4FD4-40E8-A5AD-1B8C25EB06E9}" type="presParOf" srcId="{21CB05D0-FB48-4B5C-AC18-6503C802A90C}" destId="{AEAEB1CF-2400-4F40-BFF0-17238CE4F524}" srcOrd="1" destOrd="0" presId="urn:microsoft.com/office/officeart/2008/layout/HorizontalMultiLevelHierarchy"/>
    <dgm:cxn modelId="{17905B84-58AF-4EC5-804B-A677B39ED079}" type="presParOf" srcId="{AEAEB1CF-2400-4F40-BFF0-17238CE4F524}" destId="{F410748C-0853-4AF7-A6A6-4373F4D79E7A}" srcOrd="0" destOrd="0" presId="urn:microsoft.com/office/officeart/2008/layout/HorizontalMultiLevelHierarchy"/>
    <dgm:cxn modelId="{5E4ADE46-5BF4-4409-B425-F0DD2C8C8B76}" type="presParOf" srcId="{F410748C-0853-4AF7-A6A6-4373F4D79E7A}" destId="{90B8F190-F805-418A-A3E2-5379EC137E0C}" srcOrd="0" destOrd="0" presId="urn:microsoft.com/office/officeart/2008/layout/HorizontalMultiLevelHierarchy"/>
    <dgm:cxn modelId="{ED6E266A-8A9E-4BC5-9807-BBCCB873A7B1}" type="presParOf" srcId="{AEAEB1CF-2400-4F40-BFF0-17238CE4F524}" destId="{7D37D444-0B10-452D-987C-8EC3A7D8B8E7}" srcOrd="1" destOrd="0" presId="urn:microsoft.com/office/officeart/2008/layout/HorizontalMultiLevelHierarchy"/>
    <dgm:cxn modelId="{78EBFF6A-67E4-4E04-97FC-99EAAFE2D207}" type="presParOf" srcId="{7D37D444-0B10-452D-987C-8EC3A7D8B8E7}" destId="{9B373A38-F6F4-4BC0-AF9F-E20798FA0B06}" srcOrd="0" destOrd="0" presId="urn:microsoft.com/office/officeart/2008/layout/HorizontalMultiLevelHierarchy"/>
    <dgm:cxn modelId="{9D946BC1-5CA6-4EC5-9863-31E13ADAD3AD}" type="presParOf" srcId="{7D37D444-0B10-452D-987C-8EC3A7D8B8E7}" destId="{4A58698D-BF56-4EAA-823B-C16853E92D44}" srcOrd="1" destOrd="0" presId="urn:microsoft.com/office/officeart/2008/layout/HorizontalMultiLevelHierarchy"/>
    <dgm:cxn modelId="{1C2EBD67-235A-4F36-86A0-1C5A7A9F472A}" type="presParOf" srcId="{AEAEB1CF-2400-4F40-BFF0-17238CE4F524}" destId="{50B30485-1BF2-434C-B29B-21138E04F149}" srcOrd="2" destOrd="0" presId="urn:microsoft.com/office/officeart/2008/layout/HorizontalMultiLevelHierarchy"/>
    <dgm:cxn modelId="{E932DD1C-80D7-407D-82B3-DBF61EE38864}" type="presParOf" srcId="{50B30485-1BF2-434C-B29B-21138E04F149}" destId="{D1F52D83-2AB5-4AA1-9E58-1B25513AE11B}" srcOrd="0" destOrd="0" presId="urn:microsoft.com/office/officeart/2008/layout/HorizontalMultiLevelHierarchy"/>
    <dgm:cxn modelId="{D374EE0A-4744-4A8D-8CF1-83EBC31B973F}" type="presParOf" srcId="{AEAEB1CF-2400-4F40-BFF0-17238CE4F524}" destId="{70DB9CED-347C-4C53-A8BD-DE31029BCF45}" srcOrd="3" destOrd="0" presId="urn:microsoft.com/office/officeart/2008/layout/HorizontalMultiLevelHierarchy"/>
    <dgm:cxn modelId="{3D42EFA4-383C-4F93-9FBC-5AABD9E79772}" type="presParOf" srcId="{70DB9CED-347C-4C53-A8BD-DE31029BCF45}" destId="{D08378ED-0833-416B-B76F-4F71CFC10A8F}" srcOrd="0" destOrd="0" presId="urn:microsoft.com/office/officeart/2008/layout/HorizontalMultiLevelHierarchy"/>
    <dgm:cxn modelId="{97EAA9BD-8D39-45D7-98F6-4D749D612299}" type="presParOf" srcId="{70DB9CED-347C-4C53-A8BD-DE31029BCF45}" destId="{589642E3-4249-48CA-A7E0-CFB1E78F3D7A}" srcOrd="1" destOrd="0" presId="urn:microsoft.com/office/officeart/2008/layout/HorizontalMultiLevelHierarchy"/>
    <dgm:cxn modelId="{8E274A73-1685-4441-B941-7138235F4AEE}" type="presParOf" srcId="{AEAEB1CF-2400-4F40-BFF0-17238CE4F524}" destId="{2D2E0971-00FE-4B6D-9194-7F401D9F1BE9}" srcOrd="4" destOrd="0" presId="urn:microsoft.com/office/officeart/2008/layout/HorizontalMultiLevelHierarchy"/>
    <dgm:cxn modelId="{776CEA4E-D6E7-4551-9069-04472C7347AC}" type="presParOf" srcId="{2D2E0971-00FE-4B6D-9194-7F401D9F1BE9}" destId="{3D8F6BC5-693E-45D2-8E49-EE73BF4733A4}" srcOrd="0" destOrd="0" presId="urn:microsoft.com/office/officeart/2008/layout/HorizontalMultiLevelHierarchy"/>
    <dgm:cxn modelId="{F849274E-9950-49D5-A2C9-2935C0F0F605}" type="presParOf" srcId="{AEAEB1CF-2400-4F40-BFF0-17238CE4F524}" destId="{05EF2282-7402-4227-B228-8803CE471BA0}" srcOrd="5" destOrd="0" presId="urn:microsoft.com/office/officeart/2008/layout/HorizontalMultiLevelHierarchy"/>
    <dgm:cxn modelId="{061B2529-4A96-4D8E-9D7B-E603EF4EF0D8}" type="presParOf" srcId="{05EF2282-7402-4227-B228-8803CE471BA0}" destId="{134424E2-2682-485B-AD90-7F324ACDEF0A}" srcOrd="0" destOrd="0" presId="urn:microsoft.com/office/officeart/2008/layout/HorizontalMultiLevelHierarchy"/>
    <dgm:cxn modelId="{D799EFD8-DCE6-42C5-8971-5F3B122CFEE1}" type="presParOf" srcId="{05EF2282-7402-4227-B228-8803CE471BA0}" destId="{53224697-7969-413E-9326-4B3A33737062}" srcOrd="1" destOrd="0" presId="urn:microsoft.com/office/officeart/2008/layout/HorizontalMultiLevelHierarchy"/>
    <dgm:cxn modelId="{35E7F79E-18CD-4038-BD60-475ABFB98521}" type="presParOf" srcId="{AEAEB1CF-2400-4F40-BFF0-17238CE4F524}" destId="{B1255F6A-CAA6-4E79-B50F-23CC1DEB759E}" srcOrd="6" destOrd="0" presId="urn:microsoft.com/office/officeart/2008/layout/HorizontalMultiLevelHierarchy"/>
    <dgm:cxn modelId="{6A5C4DC5-D4CD-414A-B05B-E1933C1DEFEF}" type="presParOf" srcId="{B1255F6A-CAA6-4E79-B50F-23CC1DEB759E}" destId="{ECCBB3C3-CA8B-4901-A6DE-3652BA879D3B}" srcOrd="0" destOrd="0" presId="urn:microsoft.com/office/officeart/2008/layout/HorizontalMultiLevelHierarchy"/>
    <dgm:cxn modelId="{2B92605E-B68F-4C6D-A7AD-A46FE4415072}" type="presParOf" srcId="{AEAEB1CF-2400-4F40-BFF0-17238CE4F524}" destId="{E6DB54E6-75B5-4731-90AC-069DD0259C17}" srcOrd="7" destOrd="0" presId="urn:microsoft.com/office/officeart/2008/layout/HorizontalMultiLevelHierarchy"/>
    <dgm:cxn modelId="{16ABBCB6-8D28-4A43-AACE-5BED12DA0111}" type="presParOf" srcId="{E6DB54E6-75B5-4731-90AC-069DD0259C17}" destId="{29AB9D24-F783-4A87-8260-E0123F3A93DD}" srcOrd="0" destOrd="0" presId="urn:microsoft.com/office/officeart/2008/layout/HorizontalMultiLevelHierarchy"/>
    <dgm:cxn modelId="{141E970A-6B91-4F6A-B25B-2FD970CA2E2A}" type="presParOf" srcId="{E6DB54E6-75B5-4731-90AC-069DD0259C17}" destId="{BF8DE841-B337-4BA5-BB0D-9F35C001F242}"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55E9F-6DB9-445E-800D-C8C9653A214A}">
      <dsp:nvSpPr>
        <dsp:cNvPr id="0" name=""/>
        <dsp:cNvSpPr/>
      </dsp:nvSpPr>
      <dsp:spPr>
        <a:xfrm>
          <a:off x="167778" y="803814"/>
          <a:ext cx="3650886" cy="114969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78728" tIns="121920" rIns="121920" bIns="121920" numCol="1" spcCol="1270" anchor="ctr" anchorCtr="0">
          <a:noAutofit/>
        </a:bodyPr>
        <a:lstStyle/>
        <a:p>
          <a:pPr lvl="0" algn="l" defTabSz="1422400">
            <a:lnSpc>
              <a:spcPct val="90000"/>
            </a:lnSpc>
            <a:spcBef>
              <a:spcPct val="0"/>
            </a:spcBef>
            <a:spcAft>
              <a:spcPct val="35000"/>
            </a:spcAft>
          </a:pPr>
          <a:r>
            <a:rPr lang="en-US" sz="3200" kern="1200" dirty="0" err="1" smtClean="0"/>
            <a:t>Giai</a:t>
          </a:r>
          <a:r>
            <a:rPr lang="en-US" sz="3200" kern="1200" dirty="0" smtClean="0"/>
            <a:t> </a:t>
          </a:r>
          <a:r>
            <a:rPr lang="en-US" sz="3200" kern="1200" dirty="0" err="1" smtClean="0"/>
            <a:t>cấp</a:t>
          </a:r>
          <a:r>
            <a:rPr lang="en-US" sz="3200" kern="1200" dirty="0" smtClean="0"/>
            <a:t> </a:t>
          </a:r>
          <a:r>
            <a:rPr lang="en-US" sz="3200" kern="1200" dirty="0" err="1" smtClean="0"/>
            <a:t>lớp</a:t>
          </a:r>
          <a:r>
            <a:rPr lang="en-US" sz="3200" kern="1200" dirty="0" smtClean="0"/>
            <a:t> </a:t>
          </a:r>
          <a:r>
            <a:rPr lang="en-US" sz="3200" kern="1200" dirty="0" err="1" smtClean="0"/>
            <a:t>trên</a:t>
          </a:r>
          <a:r>
            <a:rPr lang="en-US" sz="3200" kern="1200" dirty="0" smtClean="0"/>
            <a:t>:</a:t>
          </a:r>
          <a:endParaRPr lang="en-US" sz="3200" kern="1200" dirty="0"/>
        </a:p>
      </dsp:txBody>
      <dsp:txXfrm>
        <a:off x="167778" y="803814"/>
        <a:ext cx="3650886" cy="1149697"/>
      </dsp:txXfrm>
    </dsp:sp>
    <dsp:sp modelId="{C2CD66B4-6A70-43CA-9B6A-50D4B21D7E2C}">
      <dsp:nvSpPr>
        <dsp:cNvPr id="0" name=""/>
        <dsp:cNvSpPr/>
      </dsp:nvSpPr>
      <dsp:spPr>
        <a:xfrm>
          <a:off x="413" y="637747"/>
          <a:ext cx="804788" cy="120718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3000" r="-6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C7AA9C-7117-4D31-A307-7286F0D15BC6}">
      <dsp:nvSpPr>
        <dsp:cNvPr id="0" name=""/>
        <dsp:cNvSpPr/>
      </dsp:nvSpPr>
      <dsp:spPr>
        <a:xfrm>
          <a:off x="4169155" y="803814"/>
          <a:ext cx="3679031" cy="114969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78728" tIns="121920" rIns="121920" bIns="121920" numCol="1" spcCol="1270" anchor="ctr" anchorCtr="0">
          <a:noAutofit/>
        </a:bodyPr>
        <a:lstStyle/>
        <a:p>
          <a:pPr lvl="0" algn="l" defTabSz="1422400">
            <a:lnSpc>
              <a:spcPct val="90000"/>
            </a:lnSpc>
            <a:spcBef>
              <a:spcPct val="0"/>
            </a:spcBef>
            <a:spcAft>
              <a:spcPct val="35000"/>
            </a:spcAft>
          </a:pPr>
          <a:r>
            <a:rPr lang="en-US" sz="3200" kern="1200" dirty="0" err="1" smtClean="0"/>
            <a:t>Giai</a:t>
          </a:r>
          <a:r>
            <a:rPr lang="en-US" sz="3200" kern="1200" dirty="0" smtClean="0"/>
            <a:t> </a:t>
          </a:r>
          <a:r>
            <a:rPr lang="en-US" sz="3200" kern="1200" dirty="0" err="1" smtClean="0"/>
            <a:t>cấp</a:t>
          </a:r>
          <a:r>
            <a:rPr lang="en-US" sz="3200" kern="1200" dirty="0" smtClean="0"/>
            <a:t> </a:t>
          </a:r>
          <a:r>
            <a:rPr lang="en-US" sz="3200" kern="1200" dirty="0" err="1" smtClean="0"/>
            <a:t>công</a:t>
          </a:r>
          <a:r>
            <a:rPr lang="en-US" sz="3200" kern="1200" dirty="0" smtClean="0"/>
            <a:t> </a:t>
          </a:r>
          <a:r>
            <a:rPr lang="en-US" sz="3200" kern="1200" dirty="0" err="1" smtClean="0"/>
            <a:t>nhân</a:t>
          </a:r>
          <a:r>
            <a:rPr lang="en-US" sz="3200" kern="1200" dirty="0" smtClean="0"/>
            <a:t>:</a:t>
          </a:r>
          <a:endParaRPr lang="en-US" sz="3200" kern="1200" dirty="0"/>
        </a:p>
      </dsp:txBody>
      <dsp:txXfrm>
        <a:off x="4169155" y="803814"/>
        <a:ext cx="3679031" cy="1149697"/>
      </dsp:txXfrm>
    </dsp:sp>
    <dsp:sp modelId="{47D9FB82-F842-4AE1-B180-0E425007FC10}">
      <dsp:nvSpPr>
        <dsp:cNvPr id="0" name=""/>
        <dsp:cNvSpPr/>
      </dsp:nvSpPr>
      <dsp:spPr>
        <a:xfrm>
          <a:off x="4015862" y="637747"/>
          <a:ext cx="804788" cy="1207182"/>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84000" r="-8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1A7C56-9389-45DC-A94F-2D4B88CEAA4F}">
      <dsp:nvSpPr>
        <dsp:cNvPr id="0" name=""/>
        <dsp:cNvSpPr/>
      </dsp:nvSpPr>
      <dsp:spPr>
        <a:xfrm>
          <a:off x="2161430" y="2251155"/>
          <a:ext cx="3679031" cy="114969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78728" tIns="121920" rIns="121920" bIns="121920" numCol="1" spcCol="1270" anchor="ctr" anchorCtr="0">
          <a:noAutofit/>
        </a:bodyPr>
        <a:lstStyle/>
        <a:p>
          <a:pPr lvl="0" algn="l" defTabSz="1422400">
            <a:lnSpc>
              <a:spcPct val="90000"/>
            </a:lnSpc>
            <a:spcBef>
              <a:spcPct val="0"/>
            </a:spcBef>
            <a:spcAft>
              <a:spcPct val="35000"/>
            </a:spcAft>
          </a:pPr>
          <a:r>
            <a:rPr lang="en-US" sz="3200" kern="1200" dirty="0" err="1" smtClean="0"/>
            <a:t>Lớp</a:t>
          </a:r>
          <a:r>
            <a:rPr lang="en-US" sz="3200" kern="1200" dirty="0" smtClean="0"/>
            <a:t> </a:t>
          </a:r>
          <a:r>
            <a:rPr lang="en-US" sz="3200" kern="1200" dirty="0" err="1" smtClean="0"/>
            <a:t>nghèo</a:t>
          </a:r>
          <a:r>
            <a:rPr lang="en-US" sz="3200" kern="1200" dirty="0" smtClean="0"/>
            <a:t>:</a:t>
          </a:r>
          <a:endParaRPr lang="en-US" sz="3200" kern="1200" dirty="0"/>
        </a:p>
      </dsp:txBody>
      <dsp:txXfrm>
        <a:off x="2161430" y="2251155"/>
        <a:ext cx="3679031" cy="1149697"/>
      </dsp:txXfrm>
    </dsp:sp>
    <dsp:sp modelId="{304318E4-F2A6-4304-A35D-785F580FD531}">
      <dsp:nvSpPr>
        <dsp:cNvPr id="0" name=""/>
        <dsp:cNvSpPr/>
      </dsp:nvSpPr>
      <dsp:spPr>
        <a:xfrm>
          <a:off x="2008137" y="2085088"/>
          <a:ext cx="804788" cy="1207182"/>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50000" r="-5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E813CE-872C-4837-A4E8-9A48CC417730}">
      <dsp:nvSpPr>
        <dsp:cNvPr id="0" name=""/>
        <dsp:cNvSpPr/>
      </dsp:nvSpPr>
      <dsp:spPr>
        <a:xfrm>
          <a:off x="2935464" y="2933699"/>
          <a:ext cx="731312" cy="2090261"/>
        </a:xfrm>
        <a:custGeom>
          <a:avLst/>
          <a:gdLst/>
          <a:ahLst/>
          <a:cxnLst/>
          <a:rect l="0" t="0" r="0" b="0"/>
          <a:pathLst>
            <a:path>
              <a:moveTo>
                <a:pt x="0" y="0"/>
              </a:moveTo>
              <a:lnTo>
                <a:pt x="365656" y="0"/>
              </a:lnTo>
              <a:lnTo>
                <a:pt x="365656" y="2090261"/>
              </a:lnTo>
              <a:lnTo>
                <a:pt x="731312" y="2090261"/>
              </a:lnTo>
            </a:path>
          </a:pathLst>
        </a:custGeom>
        <a:noFill/>
        <a:ln w="25400" cap="flat"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3245758" y="3923468"/>
        <a:ext cx="110725" cy="110725"/>
      </dsp:txXfrm>
    </dsp:sp>
    <dsp:sp modelId="{733153D0-8E24-4ED6-B20D-ED919C6D08AE}">
      <dsp:nvSpPr>
        <dsp:cNvPr id="0" name=""/>
        <dsp:cNvSpPr/>
      </dsp:nvSpPr>
      <dsp:spPr>
        <a:xfrm>
          <a:off x="2935464" y="2933699"/>
          <a:ext cx="731312" cy="696753"/>
        </a:xfrm>
        <a:custGeom>
          <a:avLst/>
          <a:gdLst/>
          <a:ahLst/>
          <a:cxnLst/>
          <a:rect l="0" t="0" r="0" b="0"/>
          <a:pathLst>
            <a:path>
              <a:moveTo>
                <a:pt x="0" y="0"/>
              </a:moveTo>
              <a:lnTo>
                <a:pt x="365656" y="0"/>
              </a:lnTo>
              <a:lnTo>
                <a:pt x="365656" y="696753"/>
              </a:lnTo>
              <a:lnTo>
                <a:pt x="731312" y="696753"/>
              </a:lnTo>
            </a:path>
          </a:pathLst>
        </a:custGeom>
        <a:noFill/>
        <a:ln w="25400" cap="flat"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75868" y="3256824"/>
        <a:ext cx="50504" cy="50504"/>
      </dsp:txXfrm>
    </dsp:sp>
    <dsp:sp modelId="{A086EDEA-D074-4323-B9DA-77ED653D447C}">
      <dsp:nvSpPr>
        <dsp:cNvPr id="0" name=""/>
        <dsp:cNvSpPr/>
      </dsp:nvSpPr>
      <dsp:spPr>
        <a:xfrm>
          <a:off x="2935464" y="2236946"/>
          <a:ext cx="731312" cy="696753"/>
        </a:xfrm>
        <a:custGeom>
          <a:avLst/>
          <a:gdLst/>
          <a:ahLst/>
          <a:cxnLst/>
          <a:rect l="0" t="0" r="0" b="0"/>
          <a:pathLst>
            <a:path>
              <a:moveTo>
                <a:pt x="0" y="696753"/>
              </a:moveTo>
              <a:lnTo>
                <a:pt x="365656" y="696753"/>
              </a:lnTo>
              <a:lnTo>
                <a:pt x="365656" y="0"/>
              </a:lnTo>
              <a:lnTo>
                <a:pt x="731312" y="0"/>
              </a:lnTo>
            </a:path>
          </a:pathLst>
        </a:custGeom>
        <a:noFill/>
        <a:ln w="25400" cap="flat"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75868" y="2560070"/>
        <a:ext cx="50504" cy="50504"/>
      </dsp:txXfrm>
    </dsp:sp>
    <dsp:sp modelId="{3F266AF3-6DA4-43ED-8FD1-1127AB4DE66E}">
      <dsp:nvSpPr>
        <dsp:cNvPr id="0" name=""/>
        <dsp:cNvSpPr/>
      </dsp:nvSpPr>
      <dsp:spPr>
        <a:xfrm>
          <a:off x="2935464" y="843438"/>
          <a:ext cx="731312" cy="2090261"/>
        </a:xfrm>
        <a:custGeom>
          <a:avLst/>
          <a:gdLst/>
          <a:ahLst/>
          <a:cxnLst/>
          <a:rect l="0" t="0" r="0" b="0"/>
          <a:pathLst>
            <a:path>
              <a:moveTo>
                <a:pt x="0" y="2090261"/>
              </a:moveTo>
              <a:lnTo>
                <a:pt x="365656" y="2090261"/>
              </a:lnTo>
              <a:lnTo>
                <a:pt x="365656" y="0"/>
              </a:lnTo>
              <a:lnTo>
                <a:pt x="731312" y="0"/>
              </a:lnTo>
            </a:path>
          </a:pathLst>
        </a:custGeom>
        <a:noFill/>
        <a:ln w="25400" cap="flat"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3245758" y="1833206"/>
        <a:ext cx="110725" cy="110725"/>
      </dsp:txXfrm>
    </dsp:sp>
    <dsp:sp modelId="{8C34C363-1CF8-4CA7-A79D-68A41E770C66}">
      <dsp:nvSpPr>
        <dsp:cNvPr id="0" name=""/>
        <dsp:cNvSpPr/>
      </dsp:nvSpPr>
      <dsp:spPr>
        <a:xfrm rot="16200000">
          <a:off x="-555638" y="2376296"/>
          <a:ext cx="5867399" cy="111480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1866900">
            <a:lnSpc>
              <a:spcPct val="90000"/>
            </a:lnSpc>
            <a:spcBef>
              <a:spcPct val="0"/>
            </a:spcBef>
            <a:spcAft>
              <a:spcPct val="35000"/>
            </a:spcAft>
          </a:pPr>
          <a:r>
            <a:rPr lang="en-US" sz="4200" kern="1200" dirty="0" err="1" smtClean="0"/>
            <a:t>Hệ</a:t>
          </a:r>
          <a:r>
            <a:rPr lang="en-US" sz="4200" kern="1200" dirty="0" smtClean="0"/>
            <a:t> </a:t>
          </a:r>
          <a:r>
            <a:rPr lang="en-US" sz="4200" kern="1200" dirty="0" err="1" smtClean="0"/>
            <a:t>thống</a:t>
          </a:r>
          <a:r>
            <a:rPr lang="en-US" sz="4200" kern="1200" dirty="0" smtClean="0"/>
            <a:t> </a:t>
          </a:r>
          <a:r>
            <a:rPr lang="en-US" sz="4200" kern="1200" dirty="0" err="1" smtClean="0"/>
            <a:t>phân</a:t>
          </a:r>
          <a:r>
            <a:rPr lang="en-US" sz="4200" kern="1200" dirty="0" smtClean="0"/>
            <a:t> </a:t>
          </a:r>
          <a:r>
            <a:rPr lang="en-US" sz="4200" kern="1200" dirty="0" err="1" smtClean="0"/>
            <a:t>tầng</a:t>
          </a:r>
          <a:r>
            <a:rPr lang="en-US" sz="4200" kern="1200" dirty="0" smtClean="0"/>
            <a:t> </a:t>
          </a:r>
          <a:r>
            <a:rPr lang="en-US" sz="4200" kern="1200" dirty="0" err="1" smtClean="0"/>
            <a:t>xã</a:t>
          </a:r>
          <a:r>
            <a:rPr lang="en-US" sz="4200" kern="1200" dirty="0" smtClean="0"/>
            <a:t> </a:t>
          </a:r>
          <a:r>
            <a:rPr lang="en-US" sz="4200" kern="1200" dirty="0" err="1" smtClean="0"/>
            <a:t>hội</a:t>
          </a:r>
          <a:endParaRPr lang="en-US" sz="4200" kern="1200" dirty="0"/>
        </a:p>
      </dsp:txBody>
      <dsp:txXfrm>
        <a:off x="-555638" y="2376296"/>
        <a:ext cx="5867399" cy="1114806"/>
      </dsp:txXfrm>
    </dsp:sp>
    <dsp:sp modelId="{287DFE21-1842-4133-8095-63C64A60C47D}">
      <dsp:nvSpPr>
        <dsp:cNvPr id="0" name=""/>
        <dsp:cNvSpPr/>
      </dsp:nvSpPr>
      <dsp:spPr>
        <a:xfrm>
          <a:off x="3666777" y="286035"/>
          <a:ext cx="3656563" cy="111480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err="1" smtClean="0"/>
            <a:t>Phân</a:t>
          </a:r>
          <a:r>
            <a:rPr lang="en-US" sz="2600" kern="1200" dirty="0" smtClean="0"/>
            <a:t> </a:t>
          </a:r>
          <a:r>
            <a:rPr lang="en-US" sz="2600" kern="1200" dirty="0" err="1" smtClean="0"/>
            <a:t>tầng</a:t>
          </a:r>
          <a:r>
            <a:rPr lang="en-US" sz="2600" kern="1200" dirty="0" smtClean="0"/>
            <a:t> </a:t>
          </a:r>
          <a:r>
            <a:rPr lang="en-US" sz="2600" kern="1200" dirty="0" err="1" smtClean="0"/>
            <a:t>xã</a:t>
          </a:r>
          <a:r>
            <a:rPr lang="en-US" sz="2600" kern="1200" dirty="0" smtClean="0"/>
            <a:t> </a:t>
          </a:r>
          <a:r>
            <a:rPr lang="en-US" sz="2600" kern="1200" dirty="0" err="1" smtClean="0"/>
            <a:t>hội</a:t>
          </a:r>
          <a:r>
            <a:rPr lang="en-US" sz="2600" kern="1200" dirty="0" smtClean="0"/>
            <a:t> </a:t>
          </a:r>
          <a:r>
            <a:rPr lang="en-US" sz="2600" kern="1200" dirty="0" err="1" smtClean="0"/>
            <a:t>theo</a:t>
          </a:r>
          <a:r>
            <a:rPr lang="en-US" sz="2600" kern="1200" dirty="0" smtClean="0"/>
            <a:t> </a:t>
          </a:r>
          <a:r>
            <a:rPr lang="en-US" sz="2600" kern="1200" err="1" smtClean="0"/>
            <a:t>tuổi</a:t>
          </a:r>
          <a:r>
            <a:rPr lang="en-US" sz="2600" kern="1200" smtClean="0"/>
            <a:t>: </a:t>
          </a:r>
          <a:endParaRPr lang="en-US" sz="2600" kern="1200" dirty="0"/>
        </a:p>
      </dsp:txBody>
      <dsp:txXfrm>
        <a:off x="3666777" y="286035"/>
        <a:ext cx="3656563" cy="1114806"/>
      </dsp:txXfrm>
    </dsp:sp>
    <dsp:sp modelId="{7F474850-15F6-4221-9714-BA4C184DCA59}">
      <dsp:nvSpPr>
        <dsp:cNvPr id="0" name=""/>
        <dsp:cNvSpPr/>
      </dsp:nvSpPr>
      <dsp:spPr>
        <a:xfrm>
          <a:off x="3666777" y="1679543"/>
          <a:ext cx="3656563" cy="111480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vi-VN" sz="2600" kern="1200" dirty="0" smtClean="0"/>
            <a:t>Phân tầng đóng: </a:t>
          </a:r>
          <a:endParaRPr lang="en-US" sz="2600" kern="1200" dirty="0"/>
        </a:p>
      </dsp:txBody>
      <dsp:txXfrm>
        <a:off x="3666777" y="1679543"/>
        <a:ext cx="3656563" cy="1114806"/>
      </dsp:txXfrm>
    </dsp:sp>
    <dsp:sp modelId="{C8C67F44-9D90-489C-A3D5-860DC74CCC56}">
      <dsp:nvSpPr>
        <dsp:cNvPr id="0" name=""/>
        <dsp:cNvSpPr/>
      </dsp:nvSpPr>
      <dsp:spPr>
        <a:xfrm>
          <a:off x="3666777" y="3073050"/>
          <a:ext cx="3656563" cy="111480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err="1" smtClean="0"/>
            <a:t>Phân</a:t>
          </a:r>
          <a:r>
            <a:rPr lang="en-US" sz="2600" kern="1200" dirty="0" smtClean="0"/>
            <a:t> </a:t>
          </a:r>
          <a:r>
            <a:rPr lang="en-US" sz="2600" kern="1200" dirty="0" err="1" smtClean="0"/>
            <a:t>tầng</a:t>
          </a:r>
          <a:r>
            <a:rPr lang="en-US" sz="2600" kern="1200" dirty="0" smtClean="0"/>
            <a:t> </a:t>
          </a:r>
          <a:r>
            <a:rPr lang="en-US" sz="2600" kern="1200" dirty="0" err="1" smtClean="0"/>
            <a:t>mở</a:t>
          </a:r>
          <a:r>
            <a:rPr lang="en-US" sz="2600" kern="1200" dirty="0" smtClean="0"/>
            <a:t>:</a:t>
          </a:r>
          <a:endParaRPr lang="en-US" sz="2600" kern="1200" dirty="0"/>
        </a:p>
      </dsp:txBody>
      <dsp:txXfrm>
        <a:off x="3666777" y="3073050"/>
        <a:ext cx="3656563" cy="1114806"/>
      </dsp:txXfrm>
    </dsp:sp>
    <dsp:sp modelId="{F666271B-3B43-4303-8B9F-33853994FA97}">
      <dsp:nvSpPr>
        <dsp:cNvPr id="0" name=""/>
        <dsp:cNvSpPr/>
      </dsp:nvSpPr>
      <dsp:spPr>
        <a:xfrm>
          <a:off x="3666777" y="4466558"/>
          <a:ext cx="3656563" cy="111480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vi-VN" sz="2600" kern="1200" dirty="0" smtClean="0"/>
            <a:t>Phân tầng dựa theo trình độ phát triển xã hội </a:t>
          </a:r>
          <a:endParaRPr lang="en-US" sz="2600" kern="1200" dirty="0"/>
        </a:p>
      </dsp:txBody>
      <dsp:txXfrm>
        <a:off x="3666777" y="4466558"/>
        <a:ext cx="3656563" cy="11148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55F6A-CAA6-4E79-B50F-23CC1DEB759E}">
      <dsp:nvSpPr>
        <dsp:cNvPr id="0" name=""/>
        <dsp:cNvSpPr/>
      </dsp:nvSpPr>
      <dsp:spPr>
        <a:xfrm>
          <a:off x="2852418" y="2262981"/>
          <a:ext cx="564116" cy="1612374"/>
        </a:xfrm>
        <a:custGeom>
          <a:avLst/>
          <a:gdLst/>
          <a:ahLst/>
          <a:cxnLst/>
          <a:rect l="0" t="0" r="0" b="0"/>
          <a:pathLst>
            <a:path>
              <a:moveTo>
                <a:pt x="0" y="0"/>
              </a:moveTo>
              <a:lnTo>
                <a:pt x="282058" y="0"/>
              </a:lnTo>
              <a:lnTo>
                <a:pt x="282058" y="1612374"/>
              </a:lnTo>
              <a:lnTo>
                <a:pt x="564116" y="16123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91771" y="3026463"/>
        <a:ext cx="85410" cy="85410"/>
      </dsp:txXfrm>
    </dsp:sp>
    <dsp:sp modelId="{2D2E0971-00FE-4B6D-9194-7F401D9F1BE9}">
      <dsp:nvSpPr>
        <dsp:cNvPr id="0" name=""/>
        <dsp:cNvSpPr/>
      </dsp:nvSpPr>
      <dsp:spPr>
        <a:xfrm>
          <a:off x="2852418" y="2262981"/>
          <a:ext cx="564116" cy="537458"/>
        </a:xfrm>
        <a:custGeom>
          <a:avLst/>
          <a:gdLst/>
          <a:ahLst/>
          <a:cxnLst/>
          <a:rect l="0" t="0" r="0" b="0"/>
          <a:pathLst>
            <a:path>
              <a:moveTo>
                <a:pt x="0" y="0"/>
              </a:moveTo>
              <a:lnTo>
                <a:pt x="282058" y="0"/>
              </a:lnTo>
              <a:lnTo>
                <a:pt x="282058" y="537458"/>
              </a:lnTo>
              <a:lnTo>
                <a:pt x="564116" y="5374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14997" y="2512231"/>
        <a:ext cx="38957" cy="38957"/>
      </dsp:txXfrm>
    </dsp:sp>
    <dsp:sp modelId="{50B30485-1BF2-434C-B29B-21138E04F149}">
      <dsp:nvSpPr>
        <dsp:cNvPr id="0" name=""/>
        <dsp:cNvSpPr/>
      </dsp:nvSpPr>
      <dsp:spPr>
        <a:xfrm>
          <a:off x="2852418" y="1725523"/>
          <a:ext cx="564116" cy="537458"/>
        </a:xfrm>
        <a:custGeom>
          <a:avLst/>
          <a:gdLst/>
          <a:ahLst/>
          <a:cxnLst/>
          <a:rect l="0" t="0" r="0" b="0"/>
          <a:pathLst>
            <a:path>
              <a:moveTo>
                <a:pt x="0" y="537458"/>
              </a:moveTo>
              <a:lnTo>
                <a:pt x="282058" y="537458"/>
              </a:lnTo>
              <a:lnTo>
                <a:pt x="282058" y="0"/>
              </a:lnTo>
              <a:lnTo>
                <a:pt x="56411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14997" y="1974773"/>
        <a:ext cx="38957" cy="38957"/>
      </dsp:txXfrm>
    </dsp:sp>
    <dsp:sp modelId="{F410748C-0853-4AF7-A6A6-4373F4D79E7A}">
      <dsp:nvSpPr>
        <dsp:cNvPr id="0" name=""/>
        <dsp:cNvSpPr/>
      </dsp:nvSpPr>
      <dsp:spPr>
        <a:xfrm>
          <a:off x="2852418" y="650607"/>
          <a:ext cx="564116" cy="1612374"/>
        </a:xfrm>
        <a:custGeom>
          <a:avLst/>
          <a:gdLst/>
          <a:ahLst/>
          <a:cxnLst/>
          <a:rect l="0" t="0" r="0" b="0"/>
          <a:pathLst>
            <a:path>
              <a:moveTo>
                <a:pt x="0" y="1612374"/>
              </a:moveTo>
              <a:lnTo>
                <a:pt x="282058" y="1612374"/>
              </a:lnTo>
              <a:lnTo>
                <a:pt x="282058" y="0"/>
              </a:lnTo>
              <a:lnTo>
                <a:pt x="56411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91771" y="1414089"/>
        <a:ext cx="85410" cy="85410"/>
      </dsp:txXfrm>
    </dsp:sp>
    <dsp:sp modelId="{B48B5A54-6E16-4083-A5ED-392D25611C51}">
      <dsp:nvSpPr>
        <dsp:cNvPr id="0" name=""/>
        <dsp:cNvSpPr/>
      </dsp:nvSpPr>
      <dsp:spPr>
        <a:xfrm rot="16200000">
          <a:off x="159470" y="1833015"/>
          <a:ext cx="4525963"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vi-VN" sz="3000" kern="1200" dirty="0" smtClean="0"/>
            <a:t>Phân tầng dựa theo trình độ phát triển xã hội </a:t>
          </a:r>
          <a:endParaRPr lang="en-US" sz="3000" kern="1200" dirty="0"/>
        </a:p>
      </dsp:txBody>
      <dsp:txXfrm>
        <a:off x="159470" y="1833015"/>
        <a:ext cx="4525963" cy="859932"/>
      </dsp:txXfrm>
    </dsp:sp>
    <dsp:sp modelId="{9B373A38-F6F4-4BC0-AF9F-E20798FA0B06}">
      <dsp:nvSpPr>
        <dsp:cNvPr id="0" name=""/>
        <dsp:cNvSpPr/>
      </dsp:nvSpPr>
      <dsp:spPr>
        <a:xfrm>
          <a:off x="3416534" y="220640"/>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err="1" smtClean="0"/>
            <a:t>Phân</a:t>
          </a:r>
          <a:r>
            <a:rPr lang="en-US" sz="2900" kern="1200" dirty="0" smtClean="0"/>
            <a:t> </a:t>
          </a:r>
          <a:r>
            <a:rPr lang="en-US" sz="2900" kern="1200" dirty="0" err="1" smtClean="0"/>
            <a:t>tầng</a:t>
          </a:r>
          <a:r>
            <a:rPr lang="en-US" sz="2900" kern="1200" dirty="0" smtClean="0"/>
            <a:t> </a:t>
          </a:r>
          <a:r>
            <a:rPr lang="en-US" sz="2900" kern="1200" dirty="0" err="1" smtClean="0"/>
            <a:t>xã</a:t>
          </a:r>
          <a:r>
            <a:rPr lang="en-US" sz="2900" kern="1200" dirty="0" smtClean="0"/>
            <a:t> </a:t>
          </a:r>
          <a:r>
            <a:rPr lang="en-US" sz="2900" kern="1200" dirty="0" err="1" smtClean="0"/>
            <a:t>hội</a:t>
          </a:r>
          <a:r>
            <a:rPr lang="en-US" sz="2900" kern="1200" dirty="0" smtClean="0"/>
            <a:t> </a:t>
          </a:r>
          <a:r>
            <a:rPr lang="en-US" sz="2900" kern="1200" dirty="0" err="1" smtClean="0"/>
            <a:t>hình</a:t>
          </a:r>
          <a:r>
            <a:rPr lang="en-US" sz="2900" kern="1200" dirty="0" smtClean="0"/>
            <a:t> </a:t>
          </a:r>
          <a:r>
            <a:rPr lang="en-US" sz="2900" kern="1200" dirty="0" err="1" smtClean="0"/>
            <a:t>chóp</a:t>
          </a:r>
          <a:r>
            <a:rPr lang="en-US" sz="2900" kern="1200" dirty="0" smtClean="0"/>
            <a:t>: </a:t>
          </a:r>
          <a:endParaRPr lang="en-US" sz="2900" kern="1200" dirty="0"/>
        </a:p>
      </dsp:txBody>
      <dsp:txXfrm>
        <a:off x="3416534" y="220640"/>
        <a:ext cx="2820580" cy="859932"/>
      </dsp:txXfrm>
    </dsp:sp>
    <dsp:sp modelId="{D08378ED-0833-416B-B76F-4F71CFC10A8F}">
      <dsp:nvSpPr>
        <dsp:cNvPr id="0" name=""/>
        <dsp:cNvSpPr/>
      </dsp:nvSpPr>
      <dsp:spPr>
        <a:xfrm>
          <a:off x="3416534" y="1295556"/>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err="1" smtClean="0"/>
            <a:t>Phân</a:t>
          </a:r>
          <a:r>
            <a:rPr lang="en-US" sz="2900" kern="1200" dirty="0" smtClean="0"/>
            <a:t> </a:t>
          </a:r>
          <a:r>
            <a:rPr lang="en-US" sz="2900" kern="1200" dirty="0" err="1" smtClean="0"/>
            <a:t>tầng</a:t>
          </a:r>
          <a:r>
            <a:rPr lang="en-US" sz="2900" kern="1200" dirty="0" smtClean="0"/>
            <a:t> </a:t>
          </a:r>
          <a:r>
            <a:rPr lang="en-US" sz="2900" kern="1200" dirty="0" err="1" smtClean="0"/>
            <a:t>xã</a:t>
          </a:r>
          <a:r>
            <a:rPr lang="en-US" sz="2900" kern="1200" dirty="0" smtClean="0"/>
            <a:t> </a:t>
          </a:r>
          <a:r>
            <a:rPr lang="en-US" sz="2900" kern="1200" dirty="0" err="1" smtClean="0"/>
            <a:t>hội</a:t>
          </a:r>
          <a:r>
            <a:rPr lang="en-US" sz="2900" kern="1200" dirty="0" smtClean="0"/>
            <a:t> </a:t>
          </a:r>
          <a:r>
            <a:rPr lang="en-US" sz="2900" kern="1200" dirty="0" err="1" smtClean="0"/>
            <a:t>hình</a:t>
          </a:r>
          <a:r>
            <a:rPr lang="en-US" sz="2900" kern="1200" dirty="0" smtClean="0"/>
            <a:t> </a:t>
          </a:r>
          <a:r>
            <a:rPr lang="en-US" sz="2900" kern="1200" dirty="0" err="1" smtClean="0"/>
            <a:t>thoi</a:t>
          </a:r>
          <a:r>
            <a:rPr lang="en-US" sz="2900" kern="1200" dirty="0" smtClean="0"/>
            <a:t>: </a:t>
          </a:r>
          <a:endParaRPr lang="en-US" sz="2900" kern="1200" dirty="0"/>
        </a:p>
      </dsp:txBody>
      <dsp:txXfrm>
        <a:off x="3416534" y="1295556"/>
        <a:ext cx="2820580" cy="859932"/>
      </dsp:txXfrm>
    </dsp:sp>
    <dsp:sp modelId="{134424E2-2682-485B-AD90-7F324ACDEF0A}">
      <dsp:nvSpPr>
        <dsp:cNvPr id="0" name=""/>
        <dsp:cNvSpPr/>
      </dsp:nvSpPr>
      <dsp:spPr>
        <a:xfrm>
          <a:off x="3416534" y="2370473"/>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sz="2900" kern="1200" dirty="0" err="1" smtClean="0"/>
            <a:t>Phân</a:t>
          </a:r>
          <a:r>
            <a:rPr lang="en-US" sz="2900" kern="1200" dirty="0" smtClean="0"/>
            <a:t> </a:t>
          </a:r>
          <a:r>
            <a:rPr lang="en-US" sz="2900" kern="1200" dirty="0" err="1" smtClean="0"/>
            <a:t>tầng</a:t>
          </a:r>
          <a:r>
            <a:rPr lang="en-US" sz="2900" kern="1200" dirty="0" smtClean="0"/>
            <a:t> </a:t>
          </a:r>
          <a:r>
            <a:rPr lang="en-US" sz="2900" kern="1200" dirty="0" err="1" smtClean="0"/>
            <a:t>xã</a:t>
          </a:r>
          <a:r>
            <a:rPr lang="en-US" sz="2900" kern="1200" dirty="0" smtClean="0"/>
            <a:t> </a:t>
          </a:r>
          <a:r>
            <a:rPr lang="en-US" sz="2900" kern="1200" dirty="0" err="1" smtClean="0"/>
            <a:t>hội</a:t>
          </a:r>
          <a:r>
            <a:rPr lang="en-US" sz="2900" kern="1200" dirty="0" smtClean="0"/>
            <a:t> </a:t>
          </a:r>
          <a:r>
            <a:rPr lang="en-US" sz="2900" kern="1200" dirty="0" err="1" smtClean="0"/>
            <a:t>hình</a:t>
          </a:r>
          <a:r>
            <a:rPr lang="en-US" sz="2900" kern="1200" dirty="0" smtClean="0"/>
            <a:t> </a:t>
          </a:r>
          <a:r>
            <a:rPr lang="en-US" sz="2900" kern="1200" dirty="0" err="1" smtClean="0"/>
            <a:t>quả</a:t>
          </a:r>
          <a:r>
            <a:rPr lang="en-US" sz="2900" kern="1200" dirty="0" smtClean="0"/>
            <a:t> </a:t>
          </a:r>
          <a:r>
            <a:rPr lang="en-US" sz="2900" kern="1200" dirty="0" err="1" smtClean="0"/>
            <a:t>trứng</a:t>
          </a:r>
          <a:r>
            <a:rPr lang="en-US" sz="2900" kern="1200" dirty="0" smtClean="0"/>
            <a:t>: </a:t>
          </a:r>
          <a:endParaRPr lang="en-US" sz="2900" kern="1200" dirty="0"/>
        </a:p>
      </dsp:txBody>
      <dsp:txXfrm>
        <a:off x="3416534" y="2370473"/>
        <a:ext cx="2820580" cy="859932"/>
      </dsp:txXfrm>
    </dsp:sp>
    <dsp:sp modelId="{29AB9D24-F783-4A87-8260-E0123F3A93DD}">
      <dsp:nvSpPr>
        <dsp:cNvPr id="0" name=""/>
        <dsp:cNvSpPr/>
      </dsp:nvSpPr>
      <dsp:spPr>
        <a:xfrm>
          <a:off x="3416534" y="3445389"/>
          <a:ext cx="2820580" cy="8599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vi-VN" sz="2900" kern="1200" dirty="0" smtClean="0"/>
            <a:t>Phân tầng hình giọt nước: </a:t>
          </a:r>
          <a:endParaRPr lang="en-US" sz="2900" kern="1200" dirty="0"/>
        </a:p>
      </dsp:txBody>
      <dsp:txXfrm>
        <a:off x="3416534" y="3445389"/>
        <a:ext cx="2820580" cy="859932"/>
      </dsp:txXfrm>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584F5F-CFE7-4B6E-AD92-8E8C9444A1DF}" type="datetimeFigureOut">
              <a:rPr lang="en-US" smtClean="0"/>
              <a:t>29-Oct-13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3EFE00-1999-4837-B429-99C004FAF40E}" type="slidenum">
              <a:rPr lang="en-US" smtClean="0"/>
              <a:t>‹#›</a:t>
            </a:fld>
            <a:endParaRPr lang="en-US"/>
          </a:p>
        </p:txBody>
      </p:sp>
    </p:spTree>
    <p:extLst>
      <p:ext uri="{BB962C8B-B14F-4D97-AF65-F5344CB8AC3E}">
        <p14:creationId xmlns:p14="http://schemas.microsoft.com/office/powerpoint/2010/main" val="2060041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29-Oct-13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29-Oct-13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29-Oct-13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29-Oct-13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29-Oct-13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29-Oct-13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29-Oct-13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29-Oct-13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29-Oct-13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29-Oct-13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29-Oct-13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29-Oct-13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676400"/>
            <a:ext cx="7772400" cy="1470025"/>
          </a:xfrm>
        </p:spPr>
        <p:txBody>
          <a:bodyPr>
            <a:normAutofit fontScale="90000"/>
          </a:bodyPr>
          <a:lstStyle/>
          <a:p>
            <a:r>
              <a:rPr lang="en-US" sz="5300" dirty="0" smtClean="0">
                <a:latin typeface="Times New Roman" pitchFamily="18" charset="0"/>
                <a:cs typeface="Times New Roman" pitchFamily="18" charset="0"/>
              </a:rPr>
              <a:t>XÃ HỘI HỌC ĐẠI CƯƠNG</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3100" dirty="0" smtClean="0">
                <a:latin typeface="Times New Roman" pitchFamily="18" charset="0"/>
                <a:cs typeface="Times New Roman" pitchFamily="18" charset="0"/>
              </a:rPr>
              <a:t>BẤT </a:t>
            </a:r>
            <a:r>
              <a:rPr lang="en-US" sz="3100" dirty="0">
                <a:latin typeface="Times New Roman" pitchFamily="18" charset="0"/>
                <a:cs typeface="Times New Roman" pitchFamily="18" charset="0"/>
              </a:rPr>
              <a:t>BÌNH ĐẲNG VÀ PHÂN TẦNG XÃ HỘI</a:t>
            </a:r>
          </a:p>
        </p:txBody>
      </p:sp>
      <p:sp>
        <p:nvSpPr>
          <p:cNvPr id="3" name="Subtitle 2"/>
          <p:cNvSpPr>
            <a:spLocks noGrp="1"/>
          </p:cNvSpPr>
          <p:nvPr>
            <p:ph type="subTitle" idx="1"/>
          </p:nvPr>
        </p:nvSpPr>
        <p:spPr>
          <a:xfrm>
            <a:off x="1295400" y="3886200"/>
            <a:ext cx="6096000" cy="1524000"/>
          </a:xfrm>
        </p:spPr>
        <p:txBody>
          <a:bodyPr>
            <a:normAutofit fontScale="85000" lnSpcReduction="10000"/>
          </a:bodyPr>
          <a:lstStyle/>
          <a:p>
            <a:r>
              <a:rPr lang="en-US" dirty="0" err="1" smtClean="0"/>
              <a:t>GVHD:Ths.NGUYỄN</a:t>
            </a:r>
            <a:r>
              <a:rPr lang="en-US" dirty="0" smtClean="0"/>
              <a:t> ĐỨC THÀNH</a:t>
            </a:r>
          </a:p>
          <a:p>
            <a:r>
              <a:rPr lang="en-US" dirty="0" err="1" smtClean="0"/>
              <a:t>Email:ndthanh@hcmuaf.edu.vn</a:t>
            </a:r>
            <a:endParaRPr lang="en-US" dirty="0" smtClean="0"/>
          </a:p>
          <a:p>
            <a:r>
              <a:rPr lang="en-US" sz="3000" dirty="0" smtClean="0"/>
              <a:t>Web:www2.hcmuaf.edu.vn/?</a:t>
            </a:r>
            <a:r>
              <a:rPr lang="en-US" sz="3000" dirty="0" err="1" smtClean="0"/>
              <a:t>ur</a:t>
            </a:r>
            <a:r>
              <a:rPr lang="en-US" sz="3000" dirty="0" smtClean="0"/>
              <a:t>=</a:t>
            </a:r>
            <a:r>
              <a:rPr lang="en-US" sz="3000" dirty="0" err="1" smtClean="0"/>
              <a:t>ndthanh</a:t>
            </a:r>
            <a:endParaRPr lang="en-US" sz="3000" dirty="0"/>
          </a:p>
        </p:txBody>
      </p:sp>
    </p:spTree>
    <p:extLst>
      <p:ext uri="{BB962C8B-B14F-4D97-AF65-F5344CB8AC3E}">
        <p14:creationId xmlns:p14="http://schemas.microsoft.com/office/powerpoint/2010/main" val="3305642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067800" cy="304800"/>
          </a:xfrm>
        </p:spPr>
        <p:txBody>
          <a:bodyPr>
            <a:normAutofit fontScale="90000"/>
          </a:bodyPr>
          <a:lstStyle/>
          <a:p>
            <a:r>
              <a:rPr lang="vi-VN" dirty="0"/>
              <a:t>+ </a:t>
            </a:r>
            <a:r>
              <a:rPr lang="vi-VN" sz="3600" dirty="0"/>
              <a:t>Những cơ hội trong cuộc sống: Gồm tất cả thuận lợi về vật chất có thể cải thiện chất lượng cuộc sống… Cơ hội trong cuộc sống là cơ sở khách quan của bất bình đẳng xã hội.. </a:t>
            </a:r>
            <a:r>
              <a:rPr lang="vi-VN" dirty="0"/>
              <a:t/>
            </a:r>
            <a:br>
              <a:rPr lang="vi-VN" dirty="0"/>
            </a:b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2057400"/>
            <a:ext cx="7467600" cy="464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7583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686800" cy="2895600"/>
          </a:xfrm>
        </p:spPr>
        <p:txBody>
          <a:bodyPr>
            <a:normAutofit fontScale="90000"/>
          </a:bodyPr>
          <a:lstStyle/>
          <a:p>
            <a:r>
              <a:rPr lang="vi-VN" sz="3600" dirty="0"/>
              <a:t>+ Cơ sở địa vị xã hội: Bất bình đẳng về địa vị xã hội là do những thành viên của các nhóm trong xã hội tạo nên và thừa nhận chúng. Cơ sở địa vị ở đây có thể là bất cứ cái gì mà một nhóm xã hội cho là ưu việt và được nhóm xã hội khác thừa </a:t>
            </a:r>
            <a:r>
              <a:rPr lang="vi-VN" sz="3600" dirty="0" smtClean="0"/>
              <a:t>nhận.</a:t>
            </a:r>
            <a:r>
              <a:rPr lang="vi-VN" sz="3600" dirty="0"/>
              <a:t/>
            </a:r>
            <a:br>
              <a:rPr lang="vi-VN" sz="3600" dirty="0"/>
            </a:br>
            <a:endParaRPr lang="en-US" sz="36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47800" y="2514600"/>
            <a:ext cx="6400800" cy="4495800"/>
          </a:xfrm>
        </p:spPr>
      </p:pic>
    </p:spTree>
    <p:extLst>
      <p:ext uri="{BB962C8B-B14F-4D97-AF65-F5344CB8AC3E}">
        <p14:creationId xmlns:p14="http://schemas.microsoft.com/office/powerpoint/2010/main" val="429247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5400"/>
            <a:ext cx="8915400" cy="381000"/>
          </a:xfrm>
        </p:spPr>
        <p:txBody>
          <a:bodyPr>
            <a:noAutofit/>
          </a:bodyPr>
          <a:lstStyle/>
          <a:p>
            <a:r>
              <a:rPr lang="vi-VN" sz="2800" dirty="0"/>
              <a:t>+ Bất bình đẳng trong ảnh hưởng chính trị: có được do có ưu thế vật chất hoặc địa vị cao. Thực tế, bản thân chức vụ chính trị là cơ sở đạt được địa vị và những cơ hội trong cuộc sống. Như vậy, có thể nói gốc rễ của sự bất bình đẳng nằm trong mối quan hệ kinh tế, địa vị xã hội và quan hệ chính trị.</a:t>
            </a:r>
            <a:br>
              <a:rPr lang="vi-VN" sz="2800" dirty="0"/>
            </a:br>
            <a:endParaRPr lang="en-US" sz="2800"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0287" y="2586830"/>
            <a:ext cx="4710113" cy="3280570"/>
          </a:xfrm>
        </p:spPr>
      </p:pic>
    </p:spTree>
    <p:extLst>
      <p:ext uri="{BB962C8B-B14F-4D97-AF65-F5344CB8AC3E}">
        <p14:creationId xmlns:p14="http://schemas.microsoft.com/office/powerpoint/2010/main" val="227056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610600" cy="1219200"/>
          </a:xfrm>
        </p:spPr>
        <p:txBody>
          <a:bodyPr>
            <a:noAutofit/>
          </a:bodyPr>
          <a:lstStyle/>
          <a:p>
            <a:r>
              <a:rPr lang="vi-VN" sz="3600" dirty="0"/>
              <a:t>Sự bất bình đẳng thể hiện qua mô hình phân tầng xã hội của xã hội tư bản Phương Tây ở </a:t>
            </a:r>
            <a:r>
              <a:rPr lang="vi-VN" sz="3600" dirty="0" smtClean="0"/>
              <a:t>thế</a:t>
            </a:r>
            <a:r>
              <a:rPr lang="en-US" sz="3600" dirty="0" smtClean="0"/>
              <a:t> </a:t>
            </a:r>
            <a:r>
              <a:rPr lang="vi-VN" sz="3600" dirty="0" smtClean="0"/>
              <a:t>kỷ </a:t>
            </a:r>
            <a:r>
              <a:rPr lang="vi-VN" sz="3600" dirty="0"/>
              <a:t>XIX qua sự phối hợp phân tích của K.Marx và </a:t>
            </a:r>
            <a:r>
              <a:rPr lang="vi-VN" sz="3600" dirty="0" smtClean="0"/>
              <a:t>M.Web</a:t>
            </a:r>
            <a:r>
              <a:rPr lang="en-US" sz="3600" dirty="0" smtClean="0"/>
              <a:t>:</a:t>
            </a:r>
            <a:endParaRPr lang="en-US" sz="3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09943756"/>
              </p:ext>
            </p:extLst>
          </p:nvPr>
        </p:nvGraphicFramePr>
        <p:xfrm>
          <a:off x="457200" y="2438400"/>
          <a:ext cx="7848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2599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3400"/>
            <a:ext cx="7086600" cy="4133851"/>
          </a:xfrm>
        </p:spPr>
        <p:txBody>
          <a:bodyPr>
            <a:normAutofit/>
          </a:bodyPr>
          <a:lstStyle/>
          <a:p>
            <a:pPr algn="l"/>
            <a:r>
              <a:rPr lang="en-US" b="1" dirty="0" smtClean="0"/>
              <a:t>II</a:t>
            </a:r>
            <a:r>
              <a:rPr lang="en-US" b="1" dirty="0"/>
              <a:t>. </a:t>
            </a:r>
            <a:r>
              <a:rPr lang="en-US" b="1" dirty="0" err="1"/>
              <a:t>Phân</a:t>
            </a:r>
            <a:r>
              <a:rPr lang="en-US" b="1" dirty="0"/>
              <a:t> </a:t>
            </a:r>
            <a:r>
              <a:rPr lang="en-US" b="1" dirty="0" err="1"/>
              <a:t>tầng</a:t>
            </a:r>
            <a:r>
              <a:rPr lang="en-US" b="1" dirty="0"/>
              <a:t> </a:t>
            </a:r>
            <a:r>
              <a:rPr lang="en-US" b="1" dirty="0" err="1"/>
              <a:t>xã</a:t>
            </a:r>
            <a:r>
              <a:rPr lang="en-US" b="1" dirty="0"/>
              <a:t> </a:t>
            </a:r>
            <a:r>
              <a:rPr lang="en-US" b="1" dirty="0" err="1"/>
              <a:t>hội</a:t>
            </a:r>
            <a:r>
              <a:rPr lang="en-US" b="1" dirty="0"/>
              <a:t>:</a:t>
            </a:r>
            <a:br>
              <a:rPr lang="en-US" b="1" dirty="0"/>
            </a:br>
            <a:r>
              <a:rPr lang="en-US" b="1" dirty="0" smtClean="0"/>
              <a:t>1.Khái </a:t>
            </a:r>
            <a:r>
              <a:rPr lang="en-US" b="1" dirty="0" err="1"/>
              <a:t>niệm</a:t>
            </a:r>
            <a:r>
              <a:rPr lang="en-US" b="1" dirty="0"/>
              <a:t> </a:t>
            </a:r>
            <a:r>
              <a:rPr lang="en-US" b="1" dirty="0" err="1"/>
              <a:t>phân</a:t>
            </a:r>
            <a:r>
              <a:rPr lang="en-US" b="1" dirty="0"/>
              <a:t> </a:t>
            </a:r>
            <a:r>
              <a:rPr lang="en-US" b="1" dirty="0" err="1"/>
              <a:t>tầng</a:t>
            </a:r>
            <a:r>
              <a:rPr lang="en-US" b="1" dirty="0"/>
              <a:t> </a:t>
            </a:r>
            <a:r>
              <a:rPr lang="en-US" b="1" dirty="0" err="1"/>
              <a:t>xã</a:t>
            </a:r>
            <a:r>
              <a:rPr lang="en-US" b="1" dirty="0"/>
              <a:t> </a:t>
            </a:r>
            <a:r>
              <a:rPr lang="en-US" b="1" dirty="0" err="1"/>
              <a:t>hội</a:t>
            </a:r>
            <a:r>
              <a:rPr lang="en-US" b="1" dirty="0"/>
              <a:t>:</a:t>
            </a:r>
            <a:br>
              <a:rPr lang="en-US" b="1" dirty="0"/>
            </a:br>
            <a:endParaRPr lang="en-US" b="1" dirty="0"/>
          </a:p>
        </p:txBody>
      </p:sp>
      <p:sp>
        <p:nvSpPr>
          <p:cNvPr id="3" name="Subtitle 2"/>
          <p:cNvSpPr>
            <a:spLocks noGrp="1"/>
          </p:cNvSpPr>
          <p:nvPr>
            <p:ph type="subTitle" idx="1"/>
          </p:nvPr>
        </p:nvSpPr>
        <p:spPr>
          <a:xfrm>
            <a:off x="0" y="2514600"/>
            <a:ext cx="9144000" cy="3124200"/>
          </a:xfrm>
        </p:spPr>
        <p:txBody>
          <a:bodyPr>
            <a:normAutofit/>
          </a:bodyPr>
          <a:lstStyle/>
          <a:p>
            <a:pPr algn="l"/>
            <a:r>
              <a:rPr lang="en-US" sz="2600" dirty="0" smtClean="0"/>
              <a:t>    ʘ   </a:t>
            </a:r>
            <a:r>
              <a:rPr lang="vi-VN" sz="2600" dirty="0" smtClean="0"/>
              <a:t>Tầng </a:t>
            </a:r>
            <a:r>
              <a:rPr lang="vi-VN" sz="2600" dirty="0"/>
              <a:t>xã hội ( stratum of society):</a:t>
            </a:r>
          </a:p>
          <a:p>
            <a:r>
              <a:rPr lang="vi-VN" sz="2600" dirty="0"/>
              <a:t>Là tổng thể các cá nhân tạo thành một tập hợp có cùng hoàn cảnh xã hội, ngang nhau về tài sản (địa vị kinh tế), quyền lực (địa vị chính trị), và uy tín (địa vị xã hội) về khả năng thăng tiến xã hội cùng có được cơ may, ân huệ hay thứ bậc xã hội.</a:t>
            </a:r>
          </a:p>
          <a:p>
            <a:endParaRPr lang="en-US" sz="2600" dirty="0"/>
          </a:p>
        </p:txBody>
      </p:sp>
    </p:spTree>
    <p:extLst>
      <p:ext uri="{BB962C8B-B14F-4D97-AF65-F5344CB8AC3E}">
        <p14:creationId xmlns:p14="http://schemas.microsoft.com/office/powerpoint/2010/main" val="243527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06762"/>
          </a:xfrm>
        </p:spPr>
        <p:txBody>
          <a:bodyPr>
            <a:noAutofit/>
          </a:bodyPr>
          <a:lstStyle/>
          <a:p>
            <a:r>
              <a:rPr lang="vi-VN" sz="3200" dirty="0"/>
              <a:t/>
            </a:r>
            <a:br>
              <a:rPr lang="vi-VN" sz="3200" dirty="0"/>
            </a:br>
            <a:r>
              <a:rPr lang="vi-VN" sz="2800" dirty="0"/>
              <a:t>Khái niệm phân tầng xã hội: ( social stratification) </a:t>
            </a:r>
            <a:br>
              <a:rPr lang="vi-VN" sz="2800" dirty="0"/>
            </a:br>
            <a:r>
              <a:rPr lang="vi-VN" sz="2800" dirty="0"/>
              <a:t>Phân tầng xã hội là sự bất bình đẳng mang tính cơ cấu của xã hội loài người (trừ xã hội sơ khai). Đó là sự phân chia xã hội thành các tầng xã hội khác nhau về địa vị chính trị, kinh tế và xã hội, cũng như những sự khác nhau về trình độ học vấn, nghề nghiệp, phong cách sinh hoạt, kiểu ăn mặc, nơi cư trú, thị hiếu nghệ thuật, mức độ tiêu dùng…</a:t>
            </a:r>
            <a:br>
              <a:rPr lang="vi-VN" sz="2800" dirty="0"/>
            </a:br>
            <a:endParaRPr lang="en-US"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5000" y="3657600"/>
            <a:ext cx="5410200" cy="3124200"/>
          </a:xfrm>
        </p:spPr>
      </p:pic>
    </p:spTree>
    <p:extLst>
      <p:ext uri="{BB962C8B-B14F-4D97-AF65-F5344CB8AC3E}">
        <p14:creationId xmlns:p14="http://schemas.microsoft.com/office/powerpoint/2010/main" val="27700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xit" presetSubtype="0" fill="hold" nodeType="clickEffect">
                                  <p:stCondLst>
                                    <p:cond delay="0"/>
                                  </p:stCondLst>
                                  <p:childTnLst>
                                    <p:anim calcmode="lin" valueType="num">
                                      <p:cBhvr>
                                        <p:cTn id="14" dur="1000"/>
                                        <p:tgtEl>
                                          <p:spTgt spid="4"/>
                                        </p:tgtEl>
                                        <p:attrNameLst>
                                          <p:attrName>ppt_w</p:attrName>
                                        </p:attrNameLst>
                                      </p:cBhvr>
                                      <p:tavLst>
                                        <p:tav tm="0">
                                          <p:val>
                                            <p:strVal val="ppt_w"/>
                                          </p:val>
                                        </p:tav>
                                        <p:tav tm="100000">
                                          <p:val>
                                            <p:fltVal val="0"/>
                                          </p:val>
                                        </p:tav>
                                      </p:tavLst>
                                    </p:anim>
                                    <p:anim calcmode="lin" valueType="num">
                                      <p:cBhvr>
                                        <p:cTn id="15" dur="1000"/>
                                        <p:tgtEl>
                                          <p:spTgt spid="4"/>
                                        </p:tgtEl>
                                        <p:attrNameLst>
                                          <p:attrName>ppt_h</p:attrName>
                                        </p:attrNameLst>
                                      </p:cBhvr>
                                      <p:tavLst>
                                        <p:tav tm="0">
                                          <p:val>
                                            <p:strVal val="ppt_h"/>
                                          </p:val>
                                        </p:tav>
                                        <p:tav tm="100000">
                                          <p:val>
                                            <p:fltVal val="0"/>
                                          </p:val>
                                        </p:tav>
                                      </p:tavLst>
                                    </p:anim>
                                    <p:anim calcmode="lin" valueType="num">
                                      <p:cBhvr>
                                        <p:cTn id="16" dur="1000"/>
                                        <p:tgtEl>
                                          <p:spTgt spid="4"/>
                                        </p:tgtEl>
                                        <p:attrNameLst>
                                          <p:attrName>style.rotation</p:attrName>
                                        </p:attrNameLst>
                                      </p:cBhvr>
                                      <p:tavLst>
                                        <p:tav tm="0">
                                          <p:val>
                                            <p:fltVal val="0"/>
                                          </p:val>
                                        </p:tav>
                                        <p:tav tm="100000">
                                          <p:val>
                                            <p:fltVal val="90"/>
                                          </p:val>
                                        </p:tav>
                                      </p:tavLst>
                                    </p:anim>
                                    <p:animEffect transition="out" filter="fade">
                                      <p:cBhvr>
                                        <p:cTn id="17" dur="1000"/>
                                        <p:tgtEl>
                                          <p:spTgt spid="4"/>
                                        </p:tgtEl>
                                      </p:cBhvr>
                                    </p:animEffect>
                                    <p:set>
                                      <p:cBhvr>
                                        <p:cTn id="18"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vi-VN" dirty="0"/>
              <a:t>Phân tầng xã hội có theo ba đặc trưng:</a:t>
            </a:r>
            <a:endParaRPr lang="en-US" dirty="0"/>
          </a:p>
        </p:txBody>
      </p:sp>
    </p:spTree>
    <p:extLst>
      <p:ext uri="{BB962C8B-B14F-4D97-AF65-F5344CB8AC3E}">
        <p14:creationId xmlns:p14="http://schemas.microsoft.com/office/powerpoint/2010/main" val="1721342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991600" cy="2209800"/>
          </a:xfrm>
        </p:spPr>
        <p:txBody>
          <a:bodyPr>
            <a:noAutofit/>
          </a:bodyPr>
          <a:lstStyle/>
          <a:p>
            <a:r>
              <a:rPr lang="vi-VN" sz="3600" dirty="0"/>
              <a:t>- Phân tầng xã hội là sự phân hoá các cá nhân thành những tầng lớp, thứ bậc khác nhau trong cơ cấu xã hội (phân chia thành lớp trên, dưới).</a:t>
            </a:r>
            <a:br>
              <a:rPr lang="vi-VN" sz="3600" dirty="0"/>
            </a:br>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2133600"/>
            <a:ext cx="6781799" cy="4343399"/>
          </a:xfrm>
        </p:spPr>
      </p:pic>
    </p:spTree>
    <p:extLst>
      <p:ext uri="{BB962C8B-B14F-4D97-AF65-F5344CB8AC3E}">
        <p14:creationId xmlns:p14="http://schemas.microsoft.com/office/powerpoint/2010/main" val="311076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normAutofit fontScale="90000"/>
          </a:bodyPr>
          <a:lstStyle/>
          <a:p>
            <a:r>
              <a:rPr lang="vi-VN" dirty="0"/>
              <a:t>- Phân tầng xã hội luôn gắn với bất bình đẳng xã hội và phân công lao động.</a:t>
            </a:r>
            <a:br>
              <a:rPr lang="vi-VN"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6400" y="2133600"/>
            <a:ext cx="6172200" cy="3810000"/>
          </a:xfrm>
        </p:spPr>
      </p:pic>
    </p:spTree>
    <p:extLst>
      <p:ext uri="{BB962C8B-B14F-4D97-AF65-F5344CB8AC3E}">
        <p14:creationId xmlns:p14="http://schemas.microsoft.com/office/powerpoint/2010/main" val="78040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xit" presetSubtype="0" fill="hold" nodeType="clickEffect">
                                  <p:stCondLst>
                                    <p:cond delay="0"/>
                                  </p:stCondLst>
                                  <p:childTnLst>
                                    <p:animEffect transition="out" filter="wipe(down)">
                                      <p:cBhvr>
                                        <p:cTn id="13" dur="180" accel="50000">
                                          <p:stCondLst>
                                            <p:cond delay="1820"/>
                                          </p:stCondLst>
                                        </p:cTn>
                                        <p:tgtEl>
                                          <p:spTgt spid="4"/>
                                        </p:tgtEl>
                                      </p:cBhvr>
                                    </p:animEffect>
                                    <p:anim calcmode="lin" valueType="num">
                                      <p:cBhvr>
                                        <p:cTn id="14" dur="1822" tmFilter="0,0; 0.14,0.31; 0.43,0.73; 0.71,0.91; 1.0,1.0">
                                          <p:stCondLst>
                                            <p:cond delay="0"/>
                                          </p:stCondLst>
                                        </p:cTn>
                                        <p:tgtEl>
                                          <p:spTgt spid="4"/>
                                        </p:tgtEl>
                                        <p:attrNameLst>
                                          <p:attrName>ppt_x</p:attrName>
                                        </p:attrNameLst>
                                      </p:cBhvr>
                                      <p:tavLst>
                                        <p:tav tm="0">
                                          <p:val>
                                            <p:strVal val="ppt_x"/>
                                          </p:val>
                                        </p:tav>
                                        <p:tav tm="100000">
                                          <p:val>
                                            <p:strVal val="#ppt_x+0.25"/>
                                          </p:val>
                                        </p:tav>
                                      </p:tavLst>
                                    </p:anim>
                                    <p:anim calcmode="lin" valueType="num">
                                      <p:cBhvr>
                                        <p:cTn id="15" dur="178">
                                          <p:stCondLst>
                                            <p:cond delay="1822"/>
                                          </p:stCondLst>
                                        </p:cTn>
                                        <p:tgtEl>
                                          <p:spTgt spid="4"/>
                                        </p:tgtEl>
                                        <p:attrNameLst>
                                          <p:attrName>ppt_x</p:attrName>
                                        </p:attrNameLst>
                                      </p:cBhvr>
                                      <p:tavLst>
                                        <p:tav tm="0">
                                          <p:val>
                                            <p:strVal val="ppt_x"/>
                                          </p:val>
                                        </p:tav>
                                        <p:tav tm="100000">
                                          <p:val>
                                            <p:strVal val="ppt_x"/>
                                          </p:val>
                                        </p:tav>
                                      </p:tavLst>
                                    </p:anim>
                                    <p:anim calcmode="lin" valueType="num">
                                      <p:cBhvr>
                                        <p:cTn id="16" dur="664" tmFilter="0.0,0.0;0.25,0.07;0.50,0.2;0.75,0.467;1.0,1.0">
                                          <p:stCondLst>
                                            <p:cond delay="0"/>
                                          </p:stCondLst>
                                        </p:cTn>
                                        <p:tgtEl>
                                          <p:spTgt spid="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0" dur="180" accel="50000">
                                          <p:stCondLst>
                                            <p:cond delay="1820"/>
                                          </p:stCondLst>
                                        </p:cTn>
                                        <p:tgtEl>
                                          <p:spTgt spid="4"/>
                                        </p:tgtEl>
                                        <p:attrNameLst>
                                          <p:attrName>ppt_y</p:attrName>
                                        </p:attrNameLst>
                                      </p:cBhvr>
                                      <p:tavLst>
                                        <p:tav tm="0">
                                          <p:val>
                                            <p:strVal val="ppt_y"/>
                                          </p:val>
                                        </p:tav>
                                        <p:tav tm="100000">
                                          <p:val>
                                            <p:strVal val="ppt_y+ppt_h"/>
                                          </p:val>
                                        </p:tav>
                                      </p:tavLst>
                                    </p:anim>
                                    <p:animScale>
                                      <p:cBhvr>
                                        <p:cTn id="21" dur="26">
                                          <p:stCondLst>
                                            <p:cond delay="620"/>
                                          </p:stCondLst>
                                        </p:cTn>
                                        <p:tgtEl>
                                          <p:spTgt spid="4"/>
                                        </p:tgtEl>
                                      </p:cBhvr>
                                      <p:to x="100000" y="60000"/>
                                    </p:animScale>
                                    <p:animScale>
                                      <p:cBhvr>
                                        <p:cTn id="22" dur="166" decel="50000">
                                          <p:stCondLst>
                                            <p:cond delay="646"/>
                                          </p:stCondLst>
                                        </p:cTn>
                                        <p:tgtEl>
                                          <p:spTgt spid="4"/>
                                        </p:tgtEl>
                                      </p:cBhvr>
                                      <p:to x="100000" y="100000"/>
                                    </p:animScale>
                                    <p:animScale>
                                      <p:cBhvr>
                                        <p:cTn id="23" dur="26">
                                          <p:stCondLst>
                                            <p:cond delay="1312"/>
                                          </p:stCondLst>
                                        </p:cTn>
                                        <p:tgtEl>
                                          <p:spTgt spid="4"/>
                                        </p:tgtEl>
                                      </p:cBhvr>
                                      <p:to x="100000" y="80000"/>
                                    </p:animScale>
                                    <p:animScale>
                                      <p:cBhvr>
                                        <p:cTn id="24" dur="166" decel="50000">
                                          <p:stCondLst>
                                            <p:cond delay="1338"/>
                                          </p:stCondLst>
                                        </p:cTn>
                                        <p:tgtEl>
                                          <p:spTgt spid="4"/>
                                        </p:tgtEl>
                                      </p:cBhvr>
                                      <p:to x="100000" y="100000"/>
                                    </p:animScale>
                                    <p:animScale>
                                      <p:cBhvr>
                                        <p:cTn id="25" dur="26">
                                          <p:stCondLst>
                                            <p:cond delay="1642"/>
                                          </p:stCondLst>
                                        </p:cTn>
                                        <p:tgtEl>
                                          <p:spTgt spid="4"/>
                                        </p:tgtEl>
                                      </p:cBhvr>
                                      <p:to x="100000" y="90000"/>
                                    </p:animScale>
                                    <p:animScale>
                                      <p:cBhvr>
                                        <p:cTn id="26" dur="166" decel="50000">
                                          <p:stCondLst>
                                            <p:cond delay="1668"/>
                                          </p:stCondLst>
                                        </p:cTn>
                                        <p:tgtEl>
                                          <p:spTgt spid="4"/>
                                        </p:tgtEl>
                                      </p:cBhvr>
                                      <p:to x="100000" y="100000"/>
                                    </p:animScale>
                                    <p:animScale>
                                      <p:cBhvr>
                                        <p:cTn id="27" dur="26">
                                          <p:stCondLst>
                                            <p:cond delay="1808"/>
                                          </p:stCondLst>
                                        </p:cTn>
                                        <p:tgtEl>
                                          <p:spTgt spid="4"/>
                                        </p:tgtEl>
                                      </p:cBhvr>
                                      <p:to x="100000" y="95000"/>
                                    </p:animScale>
                                    <p:animScale>
                                      <p:cBhvr>
                                        <p:cTn id="28" dur="166" decel="50000">
                                          <p:stCondLst>
                                            <p:cond delay="1834"/>
                                          </p:stCondLst>
                                        </p:cTn>
                                        <p:tgtEl>
                                          <p:spTgt spid="4"/>
                                        </p:tgtEl>
                                      </p:cBhvr>
                                      <p:to x="100000" y="100000"/>
                                    </p:animScale>
                                    <p:set>
                                      <p:cBhvr>
                                        <p:cTn id="29"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686800" cy="1112838"/>
          </a:xfrm>
        </p:spPr>
        <p:txBody>
          <a:bodyPr>
            <a:normAutofit fontScale="90000"/>
          </a:bodyPr>
          <a:lstStyle/>
          <a:p>
            <a:r>
              <a:rPr lang="vi-VN" dirty="0"/>
              <a:t>- Phân tầng xã hội được lưu truyền qua thế hệ và có sự thay đổi nhất định.</a:t>
            </a:r>
            <a:br>
              <a:rPr lang="vi-VN" dirty="0"/>
            </a:br>
            <a:endParaRPr lang="en-US" dirty="0"/>
          </a:p>
        </p:txBody>
      </p:sp>
      <p:sp>
        <p:nvSpPr>
          <p:cNvPr id="3" name="Content Placeholder 2"/>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43000"/>
            <a:ext cx="6966488"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831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609600"/>
            <a:ext cx="4038600" cy="2590800"/>
          </a:xfrm>
        </p:spPr>
        <p:txBody>
          <a:bodyPr>
            <a:normAutofit/>
          </a:bodyPr>
          <a:lstStyle/>
          <a:p>
            <a:r>
              <a:rPr lang="en-US" dirty="0" err="1" smtClean="0"/>
              <a:t>Nhóm</a:t>
            </a:r>
            <a:r>
              <a:rPr lang="en-US" dirty="0" smtClean="0"/>
              <a:t> 6:</a:t>
            </a:r>
            <a:endParaRPr lang="en-US" dirty="0"/>
          </a:p>
        </p:txBody>
      </p:sp>
      <p:sp>
        <p:nvSpPr>
          <p:cNvPr id="4" name="Subtitle 3"/>
          <p:cNvSpPr>
            <a:spLocks noGrp="1"/>
          </p:cNvSpPr>
          <p:nvPr>
            <p:ph type="subTitle" idx="1"/>
          </p:nvPr>
        </p:nvSpPr>
        <p:spPr>
          <a:xfrm>
            <a:off x="1371600" y="2438400"/>
            <a:ext cx="6400800" cy="3200400"/>
          </a:xfrm>
        </p:spPr>
        <p:txBody>
          <a:bodyPr>
            <a:normAutofit fontScale="92500" lnSpcReduction="10000"/>
          </a:bodyPr>
          <a:lstStyle/>
          <a:p>
            <a:r>
              <a:rPr lang="en-US" dirty="0" smtClean="0"/>
              <a:t>PHAN THANH TÙNG            12125423</a:t>
            </a:r>
          </a:p>
          <a:p>
            <a:r>
              <a:rPr lang="en-US" dirty="0" smtClean="0"/>
              <a:t>PHẠM HỒNG PHÚC             12123042</a:t>
            </a:r>
          </a:p>
          <a:p>
            <a:r>
              <a:rPr lang="en-US" dirty="0" smtClean="0"/>
              <a:t>VÕ MINH PHONG                12113047</a:t>
            </a:r>
          </a:p>
          <a:p>
            <a:r>
              <a:rPr lang="en-US" dirty="0" smtClean="0"/>
              <a:t>PHẠM VŨ TÀI                       12114357</a:t>
            </a:r>
          </a:p>
          <a:p>
            <a:r>
              <a:rPr lang="en-US" dirty="0" smtClean="0"/>
              <a:t>NGUYỄN THỊ THÚY LINH    12124116</a:t>
            </a:r>
          </a:p>
          <a:p>
            <a:r>
              <a:rPr lang="en-US" dirty="0" smtClean="0"/>
              <a:t>NGÔ THỊ PHƯỢNG              12113349</a:t>
            </a:r>
            <a:endParaRPr lang="en-US" dirty="0"/>
          </a:p>
        </p:txBody>
      </p:sp>
    </p:spTree>
    <p:extLst>
      <p:ext uri="{BB962C8B-B14F-4D97-AF65-F5344CB8AC3E}">
        <p14:creationId xmlns:p14="http://schemas.microsoft.com/office/powerpoint/2010/main" val="2105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heel(1)">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heel(1)">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heel(1)">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heel(1)">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heel(1)">
                                      <p:cBhvr>
                                        <p:cTn id="32" dur="20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wheel(1)">
                                      <p:cBhvr>
                                        <p:cTn id="37"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6201"/>
            <a:ext cx="8458200" cy="2895599"/>
          </a:xfrm>
        </p:spPr>
        <p:txBody>
          <a:bodyPr/>
          <a:lstStyle/>
          <a:p>
            <a:pPr algn="l"/>
            <a:r>
              <a:rPr lang="vi-VN" b="1" dirty="0"/>
              <a:t>2. Nguyên nhân của hiện tượng phân </a:t>
            </a:r>
            <a:r>
              <a:rPr lang="vi-VN" b="1" dirty="0" smtClean="0"/>
              <a:t>tầng</a:t>
            </a:r>
            <a:r>
              <a:rPr lang="en-US" b="1" dirty="0" smtClean="0"/>
              <a:t> </a:t>
            </a:r>
            <a:r>
              <a:rPr lang="en-US" b="1" dirty="0" err="1" smtClean="0"/>
              <a:t>xã</a:t>
            </a:r>
            <a:r>
              <a:rPr lang="en-US" b="1" dirty="0"/>
              <a:t> </a:t>
            </a:r>
            <a:r>
              <a:rPr lang="en-US" b="1" dirty="0" err="1" smtClean="0"/>
              <a:t>hội</a:t>
            </a:r>
            <a:r>
              <a:rPr lang="en-US" b="1" dirty="0" smtClean="0"/>
              <a:t>:</a:t>
            </a:r>
            <a:endParaRPr lang="en-US" b="1" dirty="0"/>
          </a:p>
        </p:txBody>
      </p:sp>
      <p:sp>
        <p:nvSpPr>
          <p:cNvPr id="3" name="Subtitle 2"/>
          <p:cNvSpPr>
            <a:spLocks noGrp="1"/>
          </p:cNvSpPr>
          <p:nvPr>
            <p:ph type="subTitle" idx="1"/>
          </p:nvPr>
        </p:nvSpPr>
        <p:spPr>
          <a:xfrm>
            <a:off x="0" y="2286000"/>
            <a:ext cx="8001000" cy="2286000"/>
          </a:xfrm>
        </p:spPr>
        <p:txBody>
          <a:bodyPr/>
          <a:lstStyle/>
          <a:p>
            <a:r>
              <a:rPr lang="vi-VN" dirty="0"/>
              <a:t>Có thể xác định hiện tượng phân tầng qua hai nguyên nhân:</a:t>
            </a:r>
            <a:endParaRPr lang="en-US" dirty="0"/>
          </a:p>
        </p:txBody>
      </p:sp>
    </p:spTree>
    <p:extLst>
      <p:ext uri="{BB962C8B-B14F-4D97-AF65-F5344CB8AC3E}">
        <p14:creationId xmlns:p14="http://schemas.microsoft.com/office/powerpoint/2010/main" val="34586234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4267200"/>
          </a:xfrm>
        </p:spPr>
        <p:txBody>
          <a:bodyPr>
            <a:noAutofit/>
          </a:bodyPr>
          <a:lstStyle/>
          <a:p>
            <a:r>
              <a:rPr lang="vi-VN" sz="3600" dirty="0"/>
              <a:t>Thứ nhất: đó là do sự bất bình đẳng mang tính cơ cấu của tất cả các chế độ xã hội (trừ giai đoạn đầu của thời kỳ nguyên thuỷ). Thực tế, mỗi con người trong mỗi một xã hội, luôn có sự khác biệt về thể chất, trí tuệ (có người khoẻ, yếu, thông minh, kém cỏi, người gặp những cơ may thăng tiến, người chịu rủi ro, thiệt thòi…). Chính sự khác biệt một cách tự nhiên, khách quan này tạo ra những khả năng chiếm giữ các địa vị xã hội cao thấp, khác nhau.</a:t>
            </a:r>
            <a:endParaRPr lang="en-US" sz="3600" dirty="0"/>
          </a:p>
        </p:txBody>
      </p:sp>
    </p:spTree>
    <p:extLst>
      <p:ext uri="{BB962C8B-B14F-4D97-AF65-F5344CB8AC3E}">
        <p14:creationId xmlns:p14="http://schemas.microsoft.com/office/powerpoint/2010/main" val="10554477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181600"/>
          </a:xfrm>
        </p:spPr>
        <p:txBody>
          <a:bodyPr/>
          <a:lstStyle/>
          <a:p>
            <a:r>
              <a:rPr lang="vi-VN" dirty="0"/>
              <a:t>Thứ hai: do sự phân công lao động: Đưa đến sự khác nhau về nghề nghiệp, thu nhập, các điều kiện làm việc, đó cũng là những yếu tố tạo nên sự khác nhau về địa vị xã hội.</a:t>
            </a:r>
            <a:endParaRPr lang="en-US" dirty="0"/>
          </a:p>
        </p:txBody>
      </p:sp>
    </p:spTree>
    <p:extLst>
      <p:ext uri="{BB962C8B-B14F-4D97-AF65-F5344CB8AC3E}">
        <p14:creationId xmlns:p14="http://schemas.microsoft.com/office/powerpoint/2010/main" val="39110774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3535362"/>
          </a:xfrm>
        </p:spPr>
        <p:txBody>
          <a:bodyPr>
            <a:normAutofit/>
          </a:bodyPr>
          <a:lstStyle/>
          <a:p>
            <a:r>
              <a:rPr lang="vi-VN" dirty="0"/>
              <a:t>Ngoài ra, còn có những yếu tố chủ quan cá nhân tác động vào qúa trình phân tầng xã hội</a:t>
            </a:r>
            <a:r>
              <a:rPr lang="vi-VN" dirty="0" smtClean="0"/>
              <a:t>.</a:t>
            </a:r>
            <a:r>
              <a:rPr lang="en-US" dirty="0" smtClean="0"/>
              <a:t/>
            </a:r>
            <a:br>
              <a:rPr lang="en-US" dirty="0" smtClean="0"/>
            </a:br>
            <a:r>
              <a:rPr lang="vi-VN" dirty="0" smtClean="0"/>
              <a:t> </a:t>
            </a:r>
            <a:r>
              <a:rPr lang="en-US" dirty="0" smtClean="0"/>
              <a:t/>
            </a:r>
            <a:br>
              <a:rPr lang="en-US" dirty="0" smtClean="0"/>
            </a:br>
            <a:endParaRPr lang="en-US" dirty="0"/>
          </a:p>
        </p:txBody>
      </p:sp>
      <p:sp>
        <p:nvSpPr>
          <p:cNvPr id="3" name="Rectangle 2"/>
          <p:cNvSpPr/>
          <p:nvPr/>
        </p:nvSpPr>
        <p:spPr>
          <a:xfrm>
            <a:off x="0" y="2690336"/>
            <a:ext cx="9372600" cy="3170099"/>
          </a:xfrm>
          <a:prstGeom prst="rect">
            <a:avLst/>
          </a:prstGeom>
        </p:spPr>
        <p:txBody>
          <a:bodyPr wrap="square">
            <a:spAutoFit/>
          </a:bodyPr>
          <a:lstStyle/>
          <a:p>
            <a:r>
              <a:rPr lang="vi-VN" sz="4000" dirty="0"/>
              <a:t>Có thể nói, phân tầng xã hội là một hiện tượng tự nhiên, phổ biến, khách quan. Tuy nhiên mức độ phân tầng khác nhau trong những xã hội khác nhau, vào những thời kỳ khác nhau</a:t>
            </a:r>
            <a:r>
              <a:rPr lang="vi-VN" dirty="0"/>
              <a:t>.</a:t>
            </a:r>
            <a:endParaRPr lang="en-US" dirty="0"/>
          </a:p>
        </p:txBody>
      </p:sp>
    </p:spTree>
    <p:extLst>
      <p:ext uri="{BB962C8B-B14F-4D97-AF65-F5344CB8AC3E}">
        <p14:creationId xmlns:p14="http://schemas.microsoft.com/office/powerpoint/2010/main" val="48454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2011362"/>
          </a:xfrm>
        </p:spPr>
        <p:txBody>
          <a:bodyPr>
            <a:normAutofit fontScale="90000"/>
          </a:bodyPr>
          <a:lstStyle/>
          <a:p>
            <a:r>
              <a:rPr lang="vi-VN" dirty="0"/>
              <a:t>Khi xét đến hậu quả của phân tầng ta có thể phân chia phân tầng thành hai loại: phân tầng xã hội hợp thức, phân tầng xã hội không hợp thức.</a:t>
            </a:r>
            <a:endParaRPr lang="en-US" dirty="0"/>
          </a:p>
        </p:txBody>
      </p:sp>
    </p:spTree>
    <p:extLst>
      <p:ext uri="{BB962C8B-B14F-4D97-AF65-F5344CB8AC3E}">
        <p14:creationId xmlns:p14="http://schemas.microsoft.com/office/powerpoint/2010/main" val="213953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noAutofit/>
          </a:bodyPr>
          <a:lstStyle/>
          <a:p>
            <a:r>
              <a:rPr lang="vi-VN" sz="2800" dirty="0"/>
              <a:t>Phân tầng xã hội hợp thức: dựa trên cơ sở đạo đức, tài năng, mức độ đóng góp trong thức tế cho xã hội. Sự phân tầng này đưa đến công bằng xã hội, là động lực thúc đẩy sự phát triển của </a:t>
            </a:r>
            <a:r>
              <a:rPr lang="vi-VN" sz="2800" dirty="0" smtClean="0"/>
              <a:t>x</a:t>
            </a:r>
            <a:r>
              <a:rPr lang="en-US" sz="2800" dirty="0"/>
              <a:t>ã</a:t>
            </a:r>
            <a:r>
              <a:rPr lang="vi-VN" sz="2800" dirty="0" smtClean="0"/>
              <a:t> </a:t>
            </a:r>
            <a:r>
              <a:rPr lang="vi-VN" sz="2800" dirty="0"/>
              <a:t>hội, góp phần tạo nên trật tự và ổn định xã hội. Do đó, ta thừa nhận sự tồn tại và thiết chế hoá sự phân tầng hợp thức.</a:t>
            </a:r>
            <a:endParaRPr lang="en-US" sz="2800" dirty="0"/>
          </a:p>
        </p:txBody>
      </p:sp>
      <p:sp>
        <p:nvSpPr>
          <p:cNvPr id="3" name="Content Placeholder 2"/>
          <p:cNvSpPr>
            <a:spLocks noGrp="1"/>
          </p:cNvSpPr>
          <p:nvPr>
            <p:ph idx="1"/>
          </p:nvPr>
        </p:nvSpPr>
        <p:spPr>
          <a:xfrm>
            <a:off x="1524000" y="2590800"/>
            <a:ext cx="5410200" cy="3535363"/>
          </a:xfrm>
        </p:spPr>
        <p:txBody>
          <a:bodyPr>
            <a:normAutofit/>
          </a:bodyPr>
          <a:lstStyle/>
          <a:p>
            <a:endParaRPr lang="en-US" sz="3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2590800"/>
            <a:ext cx="57912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95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914400"/>
          </a:xfrm>
        </p:spPr>
        <p:txBody>
          <a:bodyPr>
            <a:noAutofit/>
          </a:bodyPr>
          <a:lstStyle/>
          <a:p>
            <a:r>
              <a:rPr lang="vi-VN" sz="2800" dirty="0"/>
              <a:t>Phân tầng xã hội không hợp thức: dựa trên cơ sở sự tham nhũng, làm ăn phi pháp, lười biếng, thủ đoạn, trộm cướp. Nó đưa đến bất công xã hội, kìm hãm, cản trở sự phát triển xã hội, tạo ra sự bất bình đẳng xã hội, đưa đến xung đột, mâu thuẫn và mất ổn định xã hội. Chúng ta không chấp nhận sự tồn tại của hiện tượng phân tầng này, kiên quyết phê phán, kiểm soát, quản lý, trừng phạt và xoá bỏ chúng.</a:t>
            </a:r>
            <a:endParaRPr lang="en-US" sz="2800"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429000"/>
            <a:ext cx="6477000" cy="321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75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686800" cy="1143000"/>
          </a:xfrm>
        </p:spPr>
        <p:txBody>
          <a:bodyPr/>
          <a:lstStyle/>
          <a:p>
            <a:pPr algn="l"/>
            <a:r>
              <a:rPr lang="en-US" b="1" dirty="0"/>
              <a:t>3. </a:t>
            </a:r>
            <a:r>
              <a:rPr lang="en-US" b="1" dirty="0" err="1"/>
              <a:t>Hệ</a:t>
            </a:r>
            <a:r>
              <a:rPr lang="en-US" b="1" dirty="0"/>
              <a:t> </a:t>
            </a:r>
            <a:r>
              <a:rPr lang="en-US" b="1" dirty="0" err="1"/>
              <a:t>thống</a:t>
            </a:r>
            <a:r>
              <a:rPr lang="en-US" b="1" dirty="0"/>
              <a:t> </a:t>
            </a:r>
            <a:r>
              <a:rPr lang="en-US" b="1" dirty="0" err="1"/>
              <a:t>phân</a:t>
            </a:r>
            <a:r>
              <a:rPr lang="en-US" b="1" dirty="0"/>
              <a:t> </a:t>
            </a:r>
            <a:r>
              <a:rPr lang="en-US" b="1" dirty="0" err="1"/>
              <a:t>tầng</a:t>
            </a:r>
            <a:r>
              <a:rPr lang="en-US" b="1" dirty="0"/>
              <a:t> </a:t>
            </a:r>
            <a:r>
              <a:rPr lang="en-US" b="1" dirty="0" err="1"/>
              <a:t>xã</a:t>
            </a:r>
            <a:r>
              <a:rPr lang="en-US" b="1" dirty="0"/>
              <a:t> </a:t>
            </a:r>
            <a:r>
              <a:rPr lang="en-US" b="1" dirty="0" err="1"/>
              <a:t>hội</a:t>
            </a:r>
            <a:r>
              <a:rPr lang="en-US" b="1" dirty="0"/>
              <a: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24982171"/>
              </p:ext>
            </p:extLst>
          </p:nvPr>
        </p:nvGraphicFramePr>
        <p:xfrm>
          <a:off x="0" y="990600"/>
          <a:ext cx="9144000" cy="586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450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525422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653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4800" b="1" dirty="0"/>
              <a:t>4. </a:t>
            </a:r>
            <a:r>
              <a:rPr lang="en-US" sz="4800" b="1" dirty="0" err="1"/>
              <a:t>Phân</a:t>
            </a:r>
            <a:r>
              <a:rPr lang="en-US" sz="4800" b="1" dirty="0"/>
              <a:t> </a:t>
            </a:r>
            <a:r>
              <a:rPr lang="en-US" sz="4800" b="1" dirty="0" err="1"/>
              <a:t>biệt</a:t>
            </a:r>
            <a:r>
              <a:rPr lang="en-US" sz="4800" b="1" dirty="0"/>
              <a:t> </a:t>
            </a:r>
            <a:r>
              <a:rPr lang="en-US" sz="4800" b="1" dirty="0" err="1"/>
              <a:t>phân</a:t>
            </a:r>
            <a:r>
              <a:rPr lang="en-US" sz="4800" b="1" dirty="0"/>
              <a:t> </a:t>
            </a:r>
            <a:r>
              <a:rPr lang="en-US" sz="4800" b="1" dirty="0" err="1"/>
              <a:t>tầng</a:t>
            </a:r>
            <a:r>
              <a:rPr lang="en-US" sz="4800" b="1" dirty="0"/>
              <a:t> </a:t>
            </a:r>
            <a:r>
              <a:rPr lang="en-US" sz="4800" b="1" dirty="0" err="1"/>
              <a:t>xã</a:t>
            </a:r>
            <a:r>
              <a:rPr lang="en-US" sz="4800" b="1" dirty="0"/>
              <a:t> </a:t>
            </a:r>
            <a:r>
              <a:rPr lang="en-US" sz="4800" b="1" dirty="0" err="1"/>
              <a:t>hội</a:t>
            </a:r>
            <a:r>
              <a:rPr lang="en-US" sz="4800" b="1" dirty="0"/>
              <a:t> </a:t>
            </a:r>
            <a:r>
              <a:rPr lang="en-US" sz="4800" b="1" dirty="0" err="1"/>
              <a:t>với</a:t>
            </a:r>
            <a:r>
              <a:rPr lang="en-US" sz="4800" b="1" dirty="0"/>
              <a:t> </a:t>
            </a:r>
            <a:r>
              <a:rPr lang="en-US" sz="4800" b="1" dirty="0" err="1"/>
              <a:t>các</a:t>
            </a:r>
            <a:r>
              <a:rPr lang="en-US" sz="4800" b="1" dirty="0"/>
              <a:t> </a:t>
            </a:r>
            <a:r>
              <a:rPr lang="en-US" sz="4800" b="1" dirty="0" err="1"/>
              <a:t>khái</a:t>
            </a:r>
            <a:r>
              <a:rPr lang="en-US" sz="4800" b="1" dirty="0"/>
              <a:t> </a:t>
            </a:r>
            <a:r>
              <a:rPr lang="en-US" sz="4800" b="1" dirty="0" err="1"/>
              <a:t>niệm</a:t>
            </a:r>
            <a:r>
              <a:rPr lang="en-US" sz="4800" b="1" dirty="0"/>
              <a:t> </a:t>
            </a:r>
            <a:r>
              <a:rPr lang="en-US" sz="4800" b="1" dirty="0" err="1"/>
              <a:t>khác</a:t>
            </a:r>
            <a:r>
              <a:rPr lang="en-US" sz="4800" b="1" dirty="0" smtClean="0"/>
              <a:t>:</a:t>
            </a:r>
            <a:endParaRPr lang="en-US" sz="4800" b="1" dirty="0"/>
          </a:p>
        </p:txBody>
      </p:sp>
    </p:spTree>
    <p:extLst>
      <p:ext uri="{BB962C8B-B14F-4D97-AF65-F5344CB8AC3E}">
        <p14:creationId xmlns:p14="http://schemas.microsoft.com/office/powerpoint/2010/main" val="41216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1752600"/>
          </a:xfrm>
        </p:spPr>
        <p:txBody>
          <a:bodyPr>
            <a:noAutofit/>
          </a:bodyPr>
          <a:lstStyle/>
          <a:p>
            <a:r>
              <a:rPr lang="vi-VN" sz="4400" dirty="0"/>
              <a:t>I. Bất bình đẳng xã hội:</a:t>
            </a:r>
            <a:br>
              <a:rPr lang="vi-VN" sz="4400" dirty="0"/>
            </a:br>
            <a:r>
              <a:rPr lang="vi-VN" sz="4400" dirty="0"/>
              <a:t>1. Khái niệm bất bình đẳng:</a:t>
            </a:r>
            <a:r>
              <a:rPr lang="vi-VN" sz="3600" dirty="0"/>
              <a:t> </a:t>
            </a:r>
            <a:br>
              <a:rPr lang="vi-VN" sz="3600" dirty="0"/>
            </a:br>
            <a:endParaRPr lang="en-US" sz="3600" dirty="0"/>
          </a:p>
        </p:txBody>
      </p:sp>
      <p:sp>
        <p:nvSpPr>
          <p:cNvPr id="4" name="Text Placeholder 3"/>
          <p:cNvSpPr>
            <a:spLocks noGrp="1"/>
          </p:cNvSpPr>
          <p:nvPr>
            <p:ph type="body" sz="half" idx="2"/>
          </p:nvPr>
        </p:nvSpPr>
        <p:spPr>
          <a:xfrm>
            <a:off x="457200" y="1371600"/>
            <a:ext cx="4267200" cy="5715000"/>
          </a:xfrm>
        </p:spPr>
        <p:txBody>
          <a:bodyPr>
            <a:noAutofit/>
          </a:bodyPr>
          <a:lstStyle/>
          <a:p>
            <a:r>
              <a:rPr lang="vi-VN" sz="2400" dirty="0"/>
              <a:t>Trước hết, bất bình đẳng là một vấn đề trung tâm của xã hội học, nó là cơ sở tạo nên sự phân tầng xã hội. </a:t>
            </a:r>
            <a:endParaRPr lang="en-US" sz="2400" dirty="0" smtClean="0"/>
          </a:p>
          <a:p>
            <a:r>
              <a:rPr lang="vi-VN" sz="2400" dirty="0" smtClean="0"/>
              <a:t>Bất </a:t>
            </a:r>
            <a:r>
              <a:rPr lang="vi-VN" sz="2400" dirty="0"/>
              <a:t>bình đẳng không phải là hiện tượng tồn tại một cách ngẫu nhiên giữa các cá nhân mà nó xuất hiện khi có một nhóm xã hội kiểm soát và khai thác các nhóm xã hội khác.</a:t>
            </a:r>
            <a:endParaRPr lang="en-US" sz="2400"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95800" y="1524000"/>
            <a:ext cx="4495800" cy="4561619"/>
          </a:xfrm>
        </p:spPr>
      </p:pic>
    </p:spTree>
    <p:extLst>
      <p:ext uri="{BB962C8B-B14F-4D97-AF65-F5344CB8AC3E}">
        <p14:creationId xmlns:p14="http://schemas.microsoft.com/office/powerpoint/2010/main" val="204376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6172200" cy="685800"/>
          </a:xfrm>
        </p:spPr>
        <p:txBody>
          <a:bodyPr>
            <a:noAutofit/>
          </a:bodyPr>
          <a:lstStyle/>
          <a:p>
            <a:r>
              <a:rPr lang="en-US" sz="2800" dirty="0" err="1"/>
              <a:t>Phân</a:t>
            </a:r>
            <a:r>
              <a:rPr lang="en-US" sz="2800" dirty="0"/>
              <a:t> </a:t>
            </a:r>
            <a:r>
              <a:rPr lang="en-US" sz="2800" dirty="0" err="1"/>
              <a:t>tầng</a:t>
            </a:r>
            <a:r>
              <a:rPr lang="en-US" sz="2800" dirty="0"/>
              <a:t> </a:t>
            </a:r>
            <a:r>
              <a:rPr lang="en-US" sz="2800" dirty="0" err="1"/>
              <a:t>xã</a:t>
            </a:r>
            <a:r>
              <a:rPr lang="en-US" sz="2800" dirty="0"/>
              <a:t> </a:t>
            </a:r>
            <a:r>
              <a:rPr lang="en-US" sz="2800" dirty="0" err="1"/>
              <a:t>hội</a:t>
            </a:r>
            <a:r>
              <a:rPr lang="en-US" sz="2800" dirty="0"/>
              <a:t> </a:t>
            </a:r>
            <a:r>
              <a:rPr lang="en-US" sz="2800" dirty="0" err="1"/>
              <a:t>với</a:t>
            </a:r>
            <a:r>
              <a:rPr lang="en-US" sz="2800" dirty="0"/>
              <a:t> </a:t>
            </a:r>
            <a:r>
              <a:rPr lang="en-US" sz="2800" dirty="0" err="1"/>
              <a:t>phân</a:t>
            </a:r>
            <a:r>
              <a:rPr lang="en-US" sz="2800" dirty="0"/>
              <a:t> chia </a:t>
            </a:r>
            <a:r>
              <a:rPr lang="en-US" sz="2800" dirty="0" err="1"/>
              <a:t>giai</a:t>
            </a:r>
            <a:r>
              <a:rPr lang="en-US" sz="2800" dirty="0"/>
              <a:t> </a:t>
            </a:r>
            <a:r>
              <a:rPr lang="en-US" sz="2800" dirty="0" err="1"/>
              <a:t>cấp</a:t>
            </a:r>
            <a:r>
              <a:rPr lang="en-US" sz="2800" dirty="0"/>
              <a:t>.</a:t>
            </a:r>
          </a:p>
        </p:txBody>
      </p:sp>
      <p:sp>
        <p:nvSpPr>
          <p:cNvPr id="3" name="Content Placeholder 2"/>
          <p:cNvSpPr>
            <a:spLocks noGrp="1"/>
          </p:cNvSpPr>
          <p:nvPr>
            <p:ph idx="1"/>
          </p:nvPr>
        </p:nvSpPr>
        <p:spPr>
          <a:xfrm>
            <a:off x="3575050" y="762001"/>
            <a:ext cx="5111750" cy="4572000"/>
          </a:xfrm>
        </p:spPr>
        <p:txBody>
          <a:bodyPr/>
          <a:lstStyle/>
          <a:p>
            <a:endParaRPr lang="en-US" dirty="0"/>
          </a:p>
        </p:txBody>
      </p:sp>
      <p:sp>
        <p:nvSpPr>
          <p:cNvPr id="4" name="Text Placeholder 3"/>
          <p:cNvSpPr>
            <a:spLocks noGrp="1"/>
          </p:cNvSpPr>
          <p:nvPr>
            <p:ph type="body" sz="half" idx="2"/>
          </p:nvPr>
        </p:nvSpPr>
        <p:spPr>
          <a:xfrm>
            <a:off x="457200" y="685800"/>
            <a:ext cx="4343400" cy="5364163"/>
          </a:xfrm>
        </p:spPr>
        <p:txBody>
          <a:bodyPr>
            <a:normAutofit/>
          </a:bodyPr>
          <a:lstStyle/>
          <a:p>
            <a:r>
              <a:rPr lang="vi-VN" sz="2000" dirty="0"/>
              <a:t>Theo K.Marx, những chuẩn mực chủ yếu để phân chia giai cấp đó là những chuẩn mực về kinh tế. Đặc trưng hàng đầu để phân chia giai cấp là dấu hiệu khác nhau về quan hệ sở hữu đối với tư liệu sản xuất. Tiếp đó là các yếu tố như: quản lý, phân phối sản phẩm, quyền thống trị hay bị trị, sự chiếm đoạt tài sản hay bị chiếm đoạt tài sản.</a:t>
            </a:r>
            <a:endParaRPr lang="en-U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762000"/>
            <a:ext cx="3886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301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down)">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circle(in)">
                                      <p:cBhvr>
                                        <p:cTn id="19"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a:xfrm>
            <a:off x="457200" y="304800"/>
            <a:ext cx="3008313" cy="5821363"/>
          </a:xfrm>
        </p:spPr>
        <p:txBody>
          <a:bodyPr>
            <a:normAutofit/>
          </a:bodyPr>
          <a:lstStyle/>
          <a:p>
            <a:r>
              <a:rPr lang="vi-VN" sz="2400" dirty="0"/>
              <a:t>Theo các nhà xã hội học, phân tầng xã hội có phạm vị rộng rãi hơn, nhiều chiều hơn, uyển chuyển hơn. Phân tầng xã hội không chỉ tính đến quan hệ sở hữu về tư liệu sản xuất mà còn tính đến địa vị kinh tế hay những yếu tố khác như: thu nhập, tài sản, mức độ tiêu dùng, quyền lực chính trị xã hội… </a:t>
            </a:r>
            <a:endParaRPr 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1413" y="2143125"/>
            <a:ext cx="178117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304800"/>
            <a:ext cx="51816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6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ircle(in)">
                                      <p:cBhvr>
                                        <p:cTn id="7"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050"/>
            <a:ext cx="8001000" cy="488950"/>
          </a:xfrm>
        </p:spPr>
        <p:txBody>
          <a:bodyPr>
            <a:noAutofit/>
          </a:bodyPr>
          <a:lstStyle/>
          <a:p>
            <a:r>
              <a:rPr lang="en-US" sz="3600" dirty="0" err="1"/>
              <a:t>Phân</a:t>
            </a:r>
            <a:r>
              <a:rPr lang="en-US" sz="3600" dirty="0"/>
              <a:t> </a:t>
            </a:r>
            <a:r>
              <a:rPr lang="en-US" sz="3600" dirty="0" err="1"/>
              <a:t>tầng</a:t>
            </a:r>
            <a:r>
              <a:rPr lang="en-US" sz="3600" dirty="0"/>
              <a:t> </a:t>
            </a:r>
            <a:r>
              <a:rPr lang="en-US" sz="3600" dirty="0" err="1"/>
              <a:t>xã</a:t>
            </a:r>
            <a:r>
              <a:rPr lang="en-US" sz="3600" dirty="0"/>
              <a:t> </a:t>
            </a:r>
            <a:r>
              <a:rPr lang="en-US" sz="3600" dirty="0" err="1"/>
              <a:t>hội</a:t>
            </a:r>
            <a:r>
              <a:rPr lang="en-US" sz="3600" dirty="0"/>
              <a:t> </a:t>
            </a:r>
            <a:r>
              <a:rPr lang="en-US" sz="3600" dirty="0" err="1"/>
              <a:t>với</a:t>
            </a:r>
            <a:r>
              <a:rPr lang="en-US" sz="3600" dirty="0"/>
              <a:t> </a:t>
            </a:r>
            <a:r>
              <a:rPr lang="en-US" sz="3600" dirty="0" err="1"/>
              <a:t>phân</a:t>
            </a:r>
            <a:r>
              <a:rPr lang="en-US" sz="3600" dirty="0"/>
              <a:t> </a:t>
            </a:r>
            <a:r>
              <a:rPr lang="en-US" sz="3600" dirty="0" err="1"/>
              <a:t>hoá</a:t>
            </a:r>
            <a:r>
              <a:rPr lang="en-US" sz="3600" dirty="0"/>
              <a:t> </a:t>
            </a:r>
            <a:r>
              <a:rPr lang="en-US" sz="3600" dirty="0" err="1"/>
              <a:t>xã</a:t>
            </a:r>
            <a:r>
              <a:rPr lang="en-US" sz="3600" dirty="0"/>
              <a:t> </a:t>
            </a:r>
            <a:r>
              <a:rPr lang="en-US" sz="3600" dirty="0" err="1"/>
              <a:t>hội</a:t>
            </a:r>
            <a:r>
              <a:rPr lang="en-US" sz="3600" dirty="0"/>
              <a:t>:</a:t>
            </a:r>
          </a:p>
        </p:txBody>
      </p:sp>
      <p:sp>
        <p:nvSpPr>
          <p:cNvPr id="3" name="Content Placeholder 2"/>
          <p:cNvSpPr>
            <a:spLocks noGrp="1"/>
          </p:cNvSpPr>
          <p:nvPr>
            <p:ph idx="1"/>
          </p:nvPr>
        </p:nvSpPr>
        <p:spPr>
          <a:xfrm>
            <a:off x="3575050" y="685801"/>
            <a:ext cx="5111750" cy="4191000"/>
          </a:xfrm>
        </p:spPr>
        <p:txBody>
          <a:bodyPr/>
          <a:lstStyle/>
          <a:p>
            <a:endParaRPr lang="en-US" dirty="0"/>
          </a:p>
        </p:txBody>
      </p:sp>
      <p:sp>
        <p:nvSpPr>
          <p:cNvPr id="4" name="Text Placeholder 3"/>
          <p:cNvSpPr>
            <a:spLocks noGrp="1"/>
          </p:cNvSpPr>
          <p:nvPr>
            <p:ph type="body" sz="half" idx="2"/>
          </p:nvPr>
        </p:nvSpPr>
        <p:spPr>
          <a:xfrm>
            <a:off x="152400" y="731837"/>
            <a:ext cx="3313113" cy="5440363"/>
          </a:xfrm>
        </p:spPr>
        <p:txBody>
          <a:bodyPr/>
          <a:lstStyle/>
          <a:p>
            <a:r>
              <a:rPr lang="vi-VN" sz="2400" dirty="0"/>
              <a:t>Phân hoá xã hội thể hiện trạng thái “động”, đó là qúa trình mà một nhóm xã hội từ chỗ thuần nhất, đang bị phân chia thành những tầng lớp khác nhau (và có thể dẫn đến trái ngược nhau về mục tiêu, lợi ích, mức sống, các định hướng giá trị</a:t>
            </a:r>
            <a:r>
              <a:rPr lang="vi-VN" dirty="0"/>
              <a:t>)</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762000"/>
            <a:ext cx="51816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852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772400" cy="685800"/>
          </a:xfrm>
        </p:spPr>
        <p:txBody>
          <a:bodyPr>
            <a:noAutofit/>
          </a:bodyPr>
          <a:lstStyle/>
          <a:p>
            <a:r>
              <a:rPr lang="en-US" sz="3600" dirty="0" err="1"/>
              <a:t>Phân</a:t>
            </a:r>
            <a:r>
              <a:rPr lang="en-US" sz="3600" dirty="0"/>
              <a:t> </a:t>
            </a:r>
            <a:r>
              <a:rPr lang="en-US" sz="3600" dirty="0" err="1"/>
              <a:t>tầng</a:t>
            </a:r>
            <a:r>
              <a:rPr lang="en-US" sz="3600" dirty="0"/>
              <a:t> </a:t>
            </a:r>
            <a:r>
              <a:rPr lang="en-US" sz="3600" dirty="0" err="1"/>
              <a:t>xã</a:t>
            </a:r>
            <a:r>
              <a:rPr lang="en-US" sz="3600" dirty="0"/>
              <a:t> </a:t>
            </a:r>
            <a:r>
              <a:rPr lang="en-US" sz="3600" dirty="0" err="1"/>
              <a:t>hội</a:t>
            </a:r>
            <a:r>
              <a:rPr lang="en-US" sz="3600" dirty="0"/>
              <a:t> </a:t>
            </a:r>
            <a:r>
              <a:rPr lang="en-US" sz="3600" dirty="0" err="1"/>
              <a:t>và</a:t>
            </a:r>
            <a:r>
              <a:rPr lang="en-US" sz="3600" dirty="0"/>
              <a:t> </a:t>
            </a:r>
            <a:r>
              <a:rPr lang="en-US" sz="3600" dirty="0" err="1"/>
              <a:t>phân</a:t>
            </a:r>
            <a:r>
              <a:rPr lang="en-US" sz="3600" dirty="0"/>
              <a:t> </a:t>
            </a:r>
            <a:r>
              <a:rPr lang="en-US" sz="3600" dirty="0" err="1"/>
              <a:t>cực</a:t>
            </a:r>
            <a:r>
              <a:rPr lang="en-US" sz="3600" dirty="0"/>
              <a:t> </a:t>
            </a:r>
            <a:r>
              <a:rPr lang="en-US" sz="3600" dirty="0" err="1"/>
              <a:t>xã</a:t>
            </a:r>
            <a:r>
              <a:rPr lang="en-US" sz="3600" dirty="0"/>
              <a:t> </a:t>
            </a:r>
            <a:r>
              <a:rPr lang="en-US" sz="3600" dirty="0" err="1"/>
              <a:t>hội</a:t>
            </a:r>
            <a:r>
              <a:rPr lang="en-US" sz="3600" dirty="0"/>
              <a:t>:</a:t>
            </a:r>
          </a:p>
        </p:txBody>
      </p:sp>
      <p:sp>
        <p:nvSpPr>
          <p:cNvPr id="3" name="Content Placeholder 2"/>
          <p:cNvSpPr>
            <a:spLocks noGrp="1"/>
          </p:cNvSpPr>
          <p:nvPr>
            <p:ph idx="1"/>
          </p:nvPr>
        </p:nvSpPr>
        <p:spPr>
          <a:xfrm>
            <a:off x="4800600" y="685800"/>
            <a:ext cx="3886200" cy="5440363"/>
          </a:xfrm>
        </p:spPr>
        <p:txBody>
          <a:bodyPr/>
          <a:lstStyle/>
          <a:p>
            <a:endParaRPr lang="en-US" dirty="0"/>
          </a:p>
        </p:txBody>
      </p:sp>
      <p:sp>
        <p:nvSpPr>
          <p:cNvPr id="4" name="Text Placeholder 3"/>
          <p:cNvSpPr>
            <a:spLocks noGrp="1"/>
          </p:cNvSpPr>
          <p:nvPr>
            <p:ph type="body" sz="half" idx="2"/>
          </p:nvPr>
        </p:nvSpPr>
        <p:spPr>
          <a:xfrm>
            <a:off x="152400" y="533400"/>
            <a:ext cx="4191000" cy="5592763"/>
          </a:xfrm>
        </p:spPr>
        <p:txBody>
          <a:bodyPr>
            <a:noAutofit/>
          </a:bodyPr>
          <a:lstStyle/>
          <a:p>
            <a:r>
              <a:rPr lang="vi-VN" sz="2400" dirty="0"/>
              <a:t>Phân cực xã hội là quá trình dẫn đến chỗ cá nhân hay nhóm xã hội phải đứng hẳn về cực này hay cực kia trong hoàn cảnh xung đột xã hội (có thể công khai hay ngấm ngầm</a:t>
            </a:r>
            <a:r>
              <a:rPr lang="vi-VN" sz="2400" dirty="0" smtClean="0"/>
              <a:t>).</a:t>
            </a:r>
            <a:endParaRPr lang="en-US" sz="2400" dirty="0" smtClean="0"/>
          </a:p>
          <a:p>
            <a:r>
              <a:rPr lang="vi-VN" sz="2400" dirty="0"/>
              <a:t>Phân cực xã hội chủ yếu diễn ra trong lĩnh vực tâm lý xã hội hay chính trị, tư tưởng.</a:t>
            </a:r>
            <a:endParaRPr lang="en-US" sz="2400" dirty="0" smtClean="0"/>
          </a:p>
          <a:p>
            <a:r>
              <a:rPr lang="vi-VN" sz="2400" dirty="0"/>
              <a:t>Trong khi đó phân tầng xã hội là trạng thái biểu hiện của sự bất bình đẳng xã hội vốn có và là diễn tiến bình thường của cơ cấu xã hội.</a:t>
            </a:r>
            <a:endParaRPr lang="en-US"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685800"/>
            <a:ext cx="4876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871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down)">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down)">
                                      <p:cBhvr>
                                        <p:cTn id="19" dur="500"/>
                                        <p:tgtEl>
                                          <p:spTgt spid="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wipe(down)">
                                      <p:cBhvr>
                                        <p:cTn id="24" dur="500"/>
                                        <p:tgtEl>
                                          <p:spTgt spid="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4098"/>
                                        </p:tgtEl>
                                        <p:attrNameLst>
                                          <p:attrName>style.visibility</p:attrName>
                                        </p:attrNameLst>
                                      </p:cBhvr>
                                      <p:to>
                                        <p:strVal val="visible"/>
                                      </p:to>
                                    </p:set>
                                    <p:animEffect transition="in" filter="wheel(1)">
                                      <p:cBhvr>
                                        <p:cTn id="29"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2011362"/>
          </a:xfrm>
        </p:spPr>
        <p:txBody>
          <a:bodyPr>
            <a:normAutofit fontScale="90000"/>
          </a:bodyPr>
          <a:lstStyle/>
          <a:p>
            <a:r>
              <a:rPr lang="vi-VN" dirty="0"/>
              <a:t>Tóm lại, sự phân tầng xã hội có liên quan nhưng không đồng nhất với các khái niệm phân chia giai cấp, phân hoá xã hội và phân cực xã hội.</a:t>
            </a:r>
            <a:endParaRPr lang="en-US" dirty="0"/>
          </a:p>
        </p:txBody>
      </p:sp>
    </p:spTree>
    <p:extLst>
      <p:ext uri="{BB962C8B-B14F-4D97-AF65-F5344CB8AC3E}">
        <p14:creationId xmlns:p14="http://schemas.microsoft.com/office/powerpoint/2010/main" val="353526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15200" cy="2438400"/>
          </a:xfrm>
        </p:spPr>
        <p:txBody>
          <a:bodyPr>
            <a:normAutofit/>
          </a:bodyPr>
          <a:lstStyle/>
          <a:p>
            <a:r>
              <a:rPr lang="en-US" dirty="0" err="1" smtClean="0"/>
              <a:t>Cám</a:t>
            </a:r>
            <a:r>
              <a:rPr lang="en-US" dirty="0" smtClean="0"/>
              <a:t> </a:t>
            </a:r>
            <a:r>
              <a:rPr lang="en-US" dirty="0" err="1" smtClean="0"/>
              <a:t>Ơn</a:t>
            </a:r>
            <a:r>
              <a:rPr lang="en-US" dirty="0" smtClean="0"/>
              <a:t> </a:t>
            </a:r>
            <a:r>
              <a:rPr lang="en-US" dirty="0" err="1" smtClean="0"/>
              <a:t>Thầy</a:t>
            </a:r>
            <a:r>
              <a:rPr lang="en-US" dirty="0" smtClean="0"/>
              <a:t> </a:t>
            </a:r>
            <a:r>
              <a:rPr lang="en-US" dirty="0" err="1" smtClean="0"/>
              <a:t>và</a:t>
            </a:r>
            <a:r>
              <a:rPr lang="en-US" dirty="0" smtClean="0"/>
              <a:t> </a:t>
            </a:r>
            <a:r>
              <a:rPr lang="en-US" dirty="0" err="1" smtClean="0"/>
              <a:t>các</a:t>
            </a:r>
            <a:r>
              <a:rPr lang="en-US" dirty="0" smtClean="0"/>
              <a:t> </a:t>
            </a:r>
            <a:r>
              <a:rPr lang="en-US" dirty="0" err="1" smtClean="0"/>
              <a:t>bạn</a:t>
            </a:r>
            <a:r>
              <a:rPr lang="en-US" dirty="0" smtClean="0"/>
              <a:t> </a:t>
            </a:r>
            <a:r>
              <a:rPr lang="en-US" dirty="0" err="1" smtClean="0"/>
              <a:t>đã</a:t>
            </a:r>
            <a:r>
              <a:rPr lang="en-US" dirty="0" smtClean="0"/>
              <a:t> </a:t>
            </a:r>
            <a:r>
              <a:rPr lang="en-US" dirty="0" err="1" smtClean="0"/>
              <a:t>chú</a:t>
            </a:r>
            <a:r>
              <a:rPr lang="en-US" dirty="0" smtClean="0"/>
              <a:t> ý </a:t>
            </a:r>
            <a:r>
              <a:rPr lang="en-US" dirty="0" err="1" smtClean="0"/>
              <a:t>lăng</a:t>
            </a:r>
            <a:r>
              <a:rPr lang="en-US" dirty="0" smtClean="0"/>
              <a:t> </a:t>
            </a:r>
            <a:r>
              <a:rPr lang="en-US" dirty="0" err="1" smtClean="0"/>
              <a:t>nghe</a:t>
            </a:r>
            <a:r>
              <a:rPr lang="en-US" dirty="0" smtClean="0"/>
              <a:t>.</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 y="2967335"/>
            <a:ext cx="8915400" cy="1754326"/>
          </a:xfrm>
          <a:prstGeom prst="rect">
            <a:avLst/>
          </a:prstGeom>
          <a:noFill/>
        </p:spPr>
        <p:txBody>
          <a:bodyPr wrap="square" lIns="91440" tIns="45720" rIns="91440" bIns="45720">
            <a:spAutoFit/>
          </a:bodyPr>
          <a:lstStyle/>
          <a:p>
            <a:pPr algn="ct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Cám</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ơn</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Thầy</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và</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các</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bạn</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đã</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chú</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ý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lắng</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nghe</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68677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heel(1)">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991600" cy="2239962"/>
          </a:xfrm>
        </p:spPr>
        <p:txBody>
          <a:bodyPr>
            <a:normAutofit fontScale="90000"/>
          </a:bodyPr>
          <a:lstStyle/>
          <a:p>
            <a:r>
              <a:rPr lang="vi-VN" dirty="0"/>
              <a:t>Khái niệm bất bình đẳng: bất bình đẳng là sự không ngang bằng nhau về các cơ hội hoặc lợi ích đối với những cá nhân khác nhau trong một nhóm hoặc nhiều nhóm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2895601"/>
            <a:ext cx="5715000" cy="3733800"/>
          </a:xfrm>
        </p:spPr>
      </p:pic>
    </p:spTree>
    <p:extLst>
      <p:ext uri="{BB962C8B-B14F-4D97-AF65-F5344CB8AC3E}">
        <p14:creationId xmlns:p14="http://schemas.microsoft.com/office/powerpoint/2010/main" val="407126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Bất bình đẳng xã hội gồm 2 loại:</a:t>
            </a:r>
            <a:endParaRPr lang="en-US" dirty="0"/>
          </a:p>
        </p:txBody>
      </p:sp>
    </p:spTree>
    <p:extLst>
      <p:ext uri="{BB962C8B-B14F-4D97-AF65-F5344CB8AC3E}">
        <p14:creationId xmlns:p14="http://schemas.microsoft.com/office/powerpoint/2010/main" val="1075220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9296400" cy="685800"/>
          </a:xfrm>
        </p:spPr>
        <p:txBody>
          <a:bodyPr>
            <a:normAutofit fontScale="90000"/>
          </a:bodyPr>
          <a:lstStyle/>
          <a:p>
            <a:r>
              <a:rPr lang="vi-VN" dirty="0" smtClean="0"/>
              <a:t>•</a:t>
            </a:r>
            <a:r>
              <a:rPr lang="en-US" dirty="0" smtClean="0"/>
              <a:t>  </a:t>
            </a:r>
            <a:r>
              <a:rPr lang="vi-VN" dirty="0" smtClean="0"/>
              <a:t>Bất </a:t>
            </a:r>
            <a:r>
              <a:rPr lang="vi-VN" dirty="0"/>
              <a:t>bình đẳng mang tính tự nhiên</a:t>
            </a:r>
            <a:r>
              <a:rPr lang="vi-VN" dirty="0" smtClean="0"/>
              <a:t>:</a:t>
            </a:r>
            <a:r>
              <a:rPr lang="en-US" dirty="0" smtClean="0"/>
              <a:t/>
            </a:r>
            <a:br>
              <a:rPr lang="en-US" dirty="0" smtClean="0"/>
            </a:br>
            <a:r>
              <a:rPr lang="vi-VN" dirty="0"/>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990600"/>
            <a:ext cx="7772400" cy="5638801"/>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37226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9067800" cy="838200"/>
          </a:xfrm>
        </p:spPr>
        <p:txBody>
          <a:bodyPr>
            <a:normAutofit/>
          </a:bodyPr>
          <a:lstStyle/>
          <a:p>
            <a:r>
              <a:rPr lang="vi-VN" dirty="0" smtClean="0"/>
              <a:t>•</a:t>
            </a:r>
            <a:r>
              <a:rPr lang="en-US" dirty="0" smtClean="0"/>
              <a:t>   </a:t>
            </a:r>
            <a:r>
              <a:rPr lang="vi-VN" dirty="0" smtClean="0"/>
              <a:t>Bất </a:t>
            </a:r>
            <a:r>
              <a:rPr lang="vi-VN" dirty="0"/>
              <a:t>bình đẳng mang tính xã hội:</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914400"/>
            <a:ext cx="7467600" cy="5715000"/>
          </a:xfrm>
        </p:spPr>
      </p:pic>
    </p:spTree>
    <p:extLst>
      <p:ext uri="{BB962C8B-B14F-4D97-AF65-F5344CB8AC3E}">
        <p14:creationId xmlns:p14="http://schemas.microsoft.com/office/powerpoint/2010/main" val="298218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4"/>
                                        </p:tgtEl>
                                        <p:attrNameLst>
                                          <p:attrName>ppt_w</p:attrName>
                                        </p:attrNameLst>
                                      </p:cBhvr>
                                      <p:tavLst>
                                        <p:tav tm="0">
                                          <p:val>
                                            <p:strVal val="ppt_w"/>
                                          </p:val>
                                        </p:tav>
                                        <p:tav tm="100000">
                                          <p:val>
                                            <p:fltVal val="0"/>
                                          </p:val>
                                        </p:tav>
                                      </p:tavLst>
                                    </p:anim>
                                    <p:anim calcmode="lin" valueType="num">
                                      <p:cBhvr>
                                        <p:cTn id="7" dur="1000"/>
                                        <p:tgtEl>
                                          <p:spTgt spid="4"/>
                                        </p:tgtEl>
                                        <p:attrNameLst>
                                          <p:attrName>ppt_h</p:attrName>
                                        </p:attrNameLst>
                                      </p:cBhvr>
                                      <p:tavLst>
                                        <p:tav tm="0">
                                          <p:val>
                                            <p:strVal val="ppt_h"/>
                                          </p:val>
                                        </p:tav>
                                        <p:tav tm="100000">
                                          <p:val>
                                            <p:fltVal val="0"/>
                                          </p:val>
                                        </p:tav>
                                      </p:tavLst>
                                    </p:anim>
                                    <p:anim calcmode="lin" valueType="num">
                                      <p:cBhvr>
                                        <p:cTn id="8" dur="1000"/>
                                        <p:tgtEl>
                                          <p:spTgt spid="4"/>
                                        </p:tgtEl>
                                        <p:attrNameLst>
                                          <p:attrName>style.rotation</p:attrName>
                                        </p:attrNameLst>
                                      </p:cBhvr>
                                      <p:tavLst>
                                        <p:tav tm="0">
                                          <p:val>
                                            <p:fltVal val="0"/>
                                          </p:val>
                                        </p:tav>
                                        <p:tav tm="100000">
                                          <p:val>
                                            <p:fltVal val="90"/>
                                          </p:val>
                                        </p:tav>
                                      </p:tavLst>
                                    </p:anim>
                                    <p:animEffect transition="out" filter="fade">
                                      <p:cBhvr>
                                        <p:cTn id="9" dur="1000"/>
                                        <p:tgtEl>
                                          <p:spTgt spid="4"/>
                                        </p:tgtEl>
                                      </p:cBhvr>
                                    </p:animEffect>
                                    <p:set>
                                      <p:cBhvr>
                                        <p:cTn id="10"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1"/>
            <a:ext cx="8991600" cy="1981199"/>
          </a:xfrm>
        </p:spPr>
        <p:txBody>
          <a:bodyPr>
            <a:normAutofit fontScale="90000"/>
          </a:bodyPr>
          <a:lstStyle/>
          <a:p>
            <a:r>
              <a:rPr lang="vi-VN" dirty="0"/>
              <a:t>Nhìn trên quan điểm của các nhà xã hội học </a:t>
            </a:r>
            <a:r>
              <a:rPr lang="vi-VN" dirty="0" smtClean="0"/>
              <a:t>ng</a:t>
            </a:r>
            <a:r>
              <a:rPr lang="en-US" dirty="0" smtClean="0"/>
              <a:t>h</a:t>
            </a:r>
            <a:r>
              <a:rPr lang="vi-VN" dirty="0" smtClean="0"/>
              <a:t>iên </a:t>
            </a:r>
            <a:r>
              <a:rPr lang="vi-VN" dirty="0"/>
              <a:t>cứu về cơ cấu xã hội thì: </a:t>
            </a:r>
            <a:endParaRPr lang="en-US" dirty="0"/>
          </a:p>
        </p:txBody>
      </p:sp>
      <p:sp>
        <p:nvSpPr>
          <p:cNvPr id="3" name="Subtitle 2"/>
          <p:cNvSpPr>
            <a:spLocks noGrp="1"/>
          </p:cNvSpPr>
          <p:nvPr>
            <p:ph type="subTitle" idx="1"/>
          </p:nvPr>
        </p:nvSpPr>
        <p:spPr>
          <a:xfrm>
            <a:off x="457200" y="2209800"/>
            <a:ext cx="8077200" cy="3429000"/>
          </a:xfrm>
        </p:spPr>
        <p:txBody>
          <a:bodyPr/>
          <a:lstStyle/>
          <a:p>
            <a:r>
              <a:rPr lang="vi-VN" dirty="0"/>
              <a:t>•	Bất bình đẳng được xem như là điều kiện để tổ chức xã hội</a:t>
            </a:r>
            <a:r>
              <a:rPr lang="vi-VN" dirty="0" smtClean="0"/>
              <a:t>.</a:t>
            </a:r>
            <a:endParaRPr lang="en-US" dirty="0" smtClean="0"/>
          </a:p>
          <a:p>
            <a:r>
              <a:rPr lang="vi-VN" dirty="0" smtClean="0"/>
              <a:t>•	Bất bình đẳng là cơ sở cho việc điều chỉnh các quan hệ xã hội.</a:t>
            </a:r>
            <a:endParaRPr lang="en-US" dirty="0" smtClean="0"/>
          </a:p>
          <a:p>
            <a:r>
              <a:rPr lang="vi-VN" dirty="0" smtClean="0"/>
              <a:t>•</a:t>
            </a:r>
            <a:r>
              <a:rPr lang="vi-VN" dirty="0"/>
              <a:t>	Bất bình đẳng đảm bảo cho đời sống và phát triển xã hội.</a:t>
            </a:r>
            <a:endParaRPr lang="en-US" dirty="0"/>
          </a:p>
        </p:txBody>
      </p:sp>
      <p:sp>
        <p:nvSpPr>
          <p:cNvPr id="4" name="Rectangle 3"/>
          <p:cNvSpPr/>
          <p:nvPr/>
        </p:nvSpPr>
        <p:spPr>
          <a:xfrm>
            <a:off x="457200" y="2551836"/>
            <a:ext cx="7772400" cy="369332"/>
          </a:xfrm>
          <a:prstGeom prst="rect">
            <a:avLst/>
          </a:prstGeom>
        </p:spPr>
        <p:txBody>
          <a:bodyPr wrap="square">
            <a:spAutoFit/>
          </a:bodyPr>
          <a:lstStyle/>
          <a:p>
            <a:endParaRPr lang="vi-VN" dirty="0"/>
          </a:p>
        </p:txBody>
      </p:sp>
    </p:spTree>
    <p:extLst>
      <p:ext uri="{BB962C8B-B14F-4D97-AF65-F5344CB8AC3E}">
        <p14:creationId xmlns:p14="http://schemas.microsoft.com/office/powerpoint/2010/main" val="76341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1"/>
            <a:ext cx="8458200" cy="1142999"/>
          </a:xfrm>
        </p:spPr>
        <p:txBody>
          <a:bodyPr>
            <a:normAutofit/>
          </a:bodyPr>
          <a:lstStyle/>
          <a:p>
            <a:r>
              <a:rPr lang="vi-VN" b="1" dirty="0"/>
              <a:t>2. Cơ sở tạo nên sự bất bình đẳng:</a:t>
            </a:r>
            <a:endParaRPr lang="en-US" b="1" dirty="0"/>
          </a:p>
        </p:txBody>
      </p:sp>
      <p:sp>
        <p:nvSpPr>
          <p:cNvPr id="3" name="Subtitle 2"/>
          <p:cNvSpPr>
            <a:spLocks noGrp="1"/>
          </p:cNvSpPr>
          <p:nvPr>
            <p:ph type="subTitle" idx="1"/>
          </p:nvPr>
        </p:nvSpPr>
        <p:spPr>
          <a:xfrm>
            <a:off x="0" y="1066800"/>
            <a:ext cx="8915400" cy="4495800"/>
          </a:xfrm>
        </p:spPr>
        <p:txBody>
          <a:bodyPr>
            <a:normAutofit/>
          </a:bodyPr>
          <a:lstStyle/>
          <a:p>
            <a:r>
              <a:rPr lang="en-US" dirty="0" smtClean="0"/>
              <a:t> -   </a:t>
            </a:r>
            <a:r>
              <a:rPr lang="vi-VN" dirty="0" smtClean="0"/>
              <a:t>Bất </a:t>
            </a:r>
            <a:r>
              <a:rPr lang="vi-VN" dirty="0"/>
              <a:t>bình đẳng thường xuyên tồn tại với những nguyên nhân và kết quả cụ thể liên quan đến giai cấp xã hội, giới tính, chủng tộc, tôn giáo, lãnh thổ</a:t>
            </a:r>
            <a:r>
              <a:rPr lang="vi-VN" dirty="0" smtClean="0"/>
              <a:t>..</a:t>
            </a:r>
            <a:endParaRPr lang="en-US" dirty="0"/>
          </a:p>
          <a:p>
            <a:pPr algn="l"/>
            <a:r>
              <a:rPr lang="en-US" dirty="0" smtClean="0"/>
              <a:t>       </a:t>
            </a:r>
            <a:r>
              <a:rPr lang="en-US" dirty="0"/>
              <a:t>-</a:t>
            </a:r>
            <a:r>
              <a:rPr lang="en-US" dirty="0" smtClean="0"/>
              <a:t> </a:t>
            </a:r>
            <a:r>
              <a:rPr lang="vi-VN" dirty="0" smtClean="0"/>
              <a:t>Tất </a:t>
            </a:r>
            <a:r>
              <a:rPr lang="vi-VN" dirty="0"/>
              <a:t>cả các nguyên nhân đa dạng của bất </a:t>
            </a:r>
            <a:r>
              <a:rPr lang="vi-VN" dirty="0" smtClean="0"/>
              <a:t>bình</a:t>
            </a:r>
            <a:r>
              <a:rPr lang="en-US" smtClean="0"/>
              <a:t> </a:t>
            </a:r>
            <a:r>
              <a:rPr lang="vi-VN" smtClean="0"/>
              <a:t>đẳng </a:t>
            </a:r>
            <a:r>
              <a:rPr lang="vi-VN" dirty="0"/>
              <a:t>được quy về 3 dạng: những cơ hội trong cuộc sống, địa vị xã hội, ảnh hưởng chính </a:t>
            </a:r>
            <a:r>
              <a:rPr lang="vi-VN" dirty="0" smtClean="0"/>
              <a:t>trị</a:t>
            </a:r>
            <a:r>
              <a:rPr lang="en-US" dirty="0"/>
              <a:t>:</a:t>
            </a:r>
            <a:endParaRPr lang="en-US" dirty="0" smtClean="0"/>
          </a:p>
          <a:p>
            <a:endParaRPr lang="en-US" sz="2400" dirty="0" smtClean="0"/>
          </a:p>
        </p:txBody>
      </p:sp>
    </p:spTree>
    <p:extLst>
      <p:ext uri="{BB962C8B-B14F-4D97-AF65-F5344CB8AC3E}">
        <p14:creationId xmlns:p14="http://schemas.microsoft.com/office/powerpoint/2010/main" val="35571547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1136</TotalTime>
  <Words>1651</Words>
  <Application>Microsoft Office PowerPoint</Application>
  <PresentationFormat>On-screen Show (4:3)</PresentationFormat>
  <Paragraphs>73</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XÃ HỘI HỌC ĐẠI CƯƠNG BẤT BÌNH ĐẲNG VÀ PHÂN TẦNG XÃ HỘI</vt:lpstr>
      <vt:lpstr>Nhóm 6:</vt:lpstr>
      <vt:lpstr>I. Bất bình đẳng xã hội: 1. Khái niệm bất bình đẳng:  </vt:lpstr>
      <vt:lpstr>Khái niệm bất bình đẳng: bất bình đẳng là sự không ngang bằng nhau về các cơ hội hoặc lợi ích đối với những cá nhân khác nhau trong một nhóm hoặc nhiều nhóm</vt:lpstr>
      <vt:lpstr>Bất bình đẳng xã hội gồm 2 loại:</vt:lpstr>
      <vt:lpstr>•  Bất bình đẳng mang tính tự nhiên:  </vt:lpstr>
      <vt:lpstr>•   Bất bình đẳng mang tính xã hội:</vt:lpstr>
      <vt:lpstr>Nhìn trên quan điểm của các nhà xã hội học nghiên cứu về cơ cấu xã hội thì: </vt:lpstr>
      <vt:lpstr>2. Cơ sở tạo nên sự bất bình đẳng:</vt:lpstr>
      <vt:lpstr>+ Những cơ hội trong cuộc sống: Gồm tất cả thuận lợi về vật chất có thể cải thiện chất lượng cuộc sống… Cơ hội trong cuộc sống là cơ sở khách quan của bất bình đẳng xã hội..  </vt:lpstr>
      <vt:lpstr>+ Cơ sở địa vị xã hội: Bất bình đẳng về địa vị xã hội là do những thành viên của các nhóm trong xã hội tạo nên và thừa nhận chúng. Cơ sở địa vị ở đây có thể là bất cứ cái gì mà một nhóm xã hội cho là ưu việt và được nhóm xã hội khác thừa nhận. </vt:lpstr>
      <vt:lpstr>+ Bất bình đẳng trong ảnh hưởng chính trị: có được do có ưu thế vật chất hoặc địa vị cao. Thực tế, bản thân chức vụ chính trị là cơ sở đạt được địa vị và những cơ hội trong cuộc sống. Như vậy, có thể nói gốc rễ của sự bất bình đẳng nằm trong mối quan hệ kinh tế, địa vị xã hội và quan hệ chính trị. </vt:lpstr>
      <vt:lpstr>Sự bất bình đẳng thể hiện qua mô hình phân tầng xã hội của xã hội tư bản Phương Tây ở thế kỷ XIX qua sự phối hợp phân tích của K.Marx và M.Web:</vt:lpstr>
      <vt:lpstr>II. Phân tầng xã hội: 1.Khái niệm phân tầng xã hội: </vt:lpstr>
      <vt:lpstr> Khái niệm phân tầng xã hội: ( social stratification)  Phân tầng xã hội là sự bất bình đẳng mang tính cơ cấu của xã hội loài người (trừ xã hội sơ khai). Đó là sự phân chia xã hội thành các tầng xã hội khác nhau về địa vị chính trị, kinh tế và xã hội, cũng như những sự khác nhau về trình độ học vấn, nghề nghiệp, phong cách sinh hoạt, kiểu ăn mặc, nơi cư trú, thị hiếu nghệ thuật, mức độ tiêu dùng… </vt:lpstr>
      <vt:lpstr>Phân tầng xã hội có theo ba đặc trưng:</vt:lpstr>
      <vt:lpstr>- Phân tầng xã hội là sự phân hoá các cá nhân thành những tầng lớp, thứ bậc khác nhau trong cơ cấu xã hội (phân chia thành lớp trên, dưới). </vt:lpstr>
      <vt:lpstr>- Phân tầng xã hội luôn gắn với bất bình đẳng xã hội và phân công lao động. </vt:lpstr>
      <vt:lpstr>- Phân tầng xã hội được lưu truyền qua thế hệ và có sự thay đổi nhất định. </vt:lpstr>
      <vt:lpstr>2. Nguyên nhân của hiện tượng phân tầng xã hội:</vt:lpstr>
      <vt:lpstr>Thứ nhất: đó là do sự bất bình đẳng mang tính cơ cấu của tất cả các chế độ xã hội (trừ giai đoạn đầu của thời kỳ nguyên thuỷ). Thực tế, mỗi con người trong mỗi một xã hội, luôn có sự khác biệt về thể chất, trí tuệ (có người khoẻ, yếu, thông minh, kém cỏi, người gặp những cơ may thăng tiến, người chịu rủi ro, thiệt thòi…). Chính sự khác biệt một cách tự nhiên, khách quan này tạo ra những khả năng chiếm giữ các địa vị xã hội cao thấp, khác nhau.</vt:lpstr>
      <vt:lpstr>Thứ hai: do sự phân công lao động: Đưa đến sự khác nhau về nghề nghiệp, thu nhập, các điều kiện làm việc, đó cũng là những yếu tố tạo nên sự khác nhau về địa vị xã hội.</vt:lpstr>
      <vt:lpstr>Ngoài ra, còn có những yếu tố chủ quan cá nhân tác động vào qúa trình phân tầng xã hội.   </vt:lpstr>
      <vt:lpstr>Khi xét đến hậu quả của phân tầng ta có thể phân chia phân tầng thành hai loại: phân tầng xã hội hợp thức, phân tầng xã hội không hợp thức.</vt:lpstr>
      <vt:lpstr>Phân tầng xã hội hợp thức: dựa trên cơ sở đạo đức, tài năng, mức độ đóng góp trong thức tế cho xã hội. Sự phân tầng này đưa đến công bằng xã hội, là động lực thúc đẩy sự phát triển của xã hội, góp phần tạo nên trật tự và ổn định xã hội. Do đó, ta thừa nhận sự tồn tại và thiết chế hoá sự phân tầng hợp thức.</vt:lpstr>
      <vt:lpstr>Phân tầng xã hội không hợp thức: dựa trên cơ sở sự tham nhũng, làm ăn phi pháp, lười biếng, thủ đoạn, trộm cướp. Nó đưa đến bất công xã hội, kìm hãm, cản trở sự phát triển xã hội, tạo ra sự bất bình đẳng xã hội, đưa đến xung đột, mâu thuẫn và mất ổn định xã hội. Chúng ta không chấp nhận sự tồn tại của hiện tượng phân tầng này, kiên quyết phê phán, kiểm soát, quản lý, trừng phạt và xoá bỏ chúng.</vt:lpstr>
      <vt:lpstr>3. Hệ thống phân tầng xã hội:</vt:lpstr>
      <vt:lpstr>PowerPoint Presentation</vt:lpstr>
      <vt:lpstr>4. Phân biệt phân tầng xã hội với các khái niệm khác:</vt:lpstr>
      <vt:lpstr>Phân tầng xã hội với phân chia giai cấp.</vt:lpstr>
      <vt:lpstr>PowerPoint Presentation</vt:lpstr>
      <vt:lpstr>Phân tầng xã hội với phân hoá xã hội:</vt:lpstr>
      <vt:lpstr>Phân tầng xã hội và phân cực xã hội:</vt:lpstr>
      <vt:lpstr>Tóm lại, sự phân tầng xã hội có liên quan nhưng không đồng nhất với các khái niệm phân chia giai cấp, phân hoá xã hội và phân cực xã hội.</vt:lpstr>
      <vt:lpstr>Cám Ơn Thầy và các bạn đã chú ý lăng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XÃ HỘI HỌC ĐẠI CƯƠNG BẤT BÌNH ĐẲNG VÀ PHÂN TẦNG XÃ HỘI</dc:title>
  <dc:creator>TuNg PhAn</dc:creator>
  <cp:lastModifiedBy>TuNg PhAn</cp:lastModifiedBy>
  <cp:revision>74</cp:revision>
  <dcterms:created xsi:type="dcterms:W3CDTF">2006-08-16T00:00:00Z</dcterms:created>
  <dcterms:modified xsi:type="dcterms:W3CDTF">2013-10-29T07:27:17Z</dcterms:modified>
</cp:coreProperties>
</file>