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3" r:id="rId2"/>
    <p:sldId id="257" r:id="rId3"/>
    <p:sldId id="263" r:id="rId4"/>
    <p:sldId id="260" r:id="rId5"/>
    <p:sldId id="275" r:id="rId6"/>
    <p:sldId id="276" r:id="rId7"/>
    <p:sldId id="264" r:id="rId8"/>
    <p:sldId id="277" r:id="rId9"/>
    <p:sldId id="272" r:id="rId10"/>
    <p:sldId id="274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9" r:id="rId22"/>
    <p:sldId id="28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2C77"/>
    <a:srgbClr val="FF9966"/>
    <a:srgbClr val="4092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E15FA9-BAEB-452D-82F1-D6C6966CEFE4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F365719-E1B9-46FF-9A2B-3DEB9D482F6E}">
      <dgm:prSet phldrT="[Text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en-US" sz="2500" dirty="0" err="1" smtClean="0">
              <a:solidFill>
                <a:srgbClr val="002060"/>
              </a:solidFill>
            </a:rPr>
            <a:t>Bạn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hiểu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như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thế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nào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về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truyền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thông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đại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chúng</a:t>
          </a:r>
          <a:r>
            <a:rPr lang="en-US" sz="2500" dirty="0" smtClean="0">
              <a:solidFill>
                <a:srgbClr val="002060"/>
              </a:solidFill>
            </a:rPr>
            <a:t>?</a:t>
          </a:r>
          <a:endParaRPr lang="en-US" sz="2500" dirty="0">
            <a:solidFill>
              <a:srgbClr val="002060"/>
            </a:solidFill>
          </a:endParaRPr>
        </a:p>
      </dgm:t>
    </dgm:pt>
    <dgm:pt modelId="{D7CC3E74-6BB8-4532-A919-7EE2CF51FEAD}" type="parTrans" cxnId="{8D8F606A-0DB0-4944-88DB-74325F1F0231}">
      <dgm:prSet/>
      <dgm:spPr/>
      <dgm:t>
        <a:bodyPr/>
        <a:lstStyle/>
        <a:p>
          <a:endParaRPr lang="en-US"/>
        </a:p>
      </dgm:t>
    </dgm:pt>
    <dgm:pt modelId="{76A1366E-65C9-491F-8E0D-839418E3E9D0}" type="sibTrans" cxnId="{8D8F606A-0DB0-4944-88DB-74325F1F0231}">
      <dgm:prSet/>
      <dgm:spPr/>
      <dgm:t>
        <a:bodyPr/>
        <a:lstStyle/>
        <a:p>
          <a:endParaRPr lang="en-US"/>
        </a:p>
      </dgm:t>
    </dgm:pt>
    <dgm:pt modelId="{AB2DA4F1-2845-408B-A1C2-5619848FB7B0}">
      <dgm:prSet phldrT="[Text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en-US" sz="2500" dirty="0" err="1" smtClean="0">
              <a:solidFill>
                <a:srgbClr val="002060"/>
              </a:solidFill>
            </a:rPr>
            <a:t>Sách</a:t>
          </a:r>
          <a:r>
            <a:rPr lang="en-US" sz="2500" dirty="0" smtClean="0">
              <a:solidFill>
                <a:srgbClr val="002060"/>
              </a:solidFill>
            </a:rPr>
            <a:t>, </a:t>
          </a:r>
          <a:r>
            <a:rPr lang="en-US" sz="2500" dirty="0" err="1" smtClean="0">
              <a:solidFill>
                <a:srgbClr val="002060"/>
              </a:solidFill>
            </a:rPr>
            <a:t>báo</a:t>
          </a:r>
          <a:r>
            <a:rPr lang="en-US" sz="2500" dirty="0" smtClean="0">
              <a:solidFill>
                <a:srgbClr val="002060"/>
              </a:solidFill>
            </a:rPr>
            <a:t> internet, </a:t>
          </a:r>
          <a:r>
            <a:rPr lang="en-US" sz="2500" dirty="0" err="1" smtClean="0">
              <a:solidFill>
                <a:srgbClr val="002060"/>
              </a:solidFill>
            </a:rPr>
            <a:t>điện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thoại</a:t>
          </a:r>
          <a:r>
            <a:rPr lang="en-US" sz="2500" dirty="0" smtClean="0">
              <a:solidFill>
                <a:srgbClr val="002060"/>
              </a:solidFill>
            </a:rPr>
            <a:t>… </a:t>
          </a:r>
          <a:r>
            <a:rPr lang="en-US" sz="2500" dirty="0" err="1" smtClean="0">
              <a:solidFill>
                <a:srgbClr val="002060"/>
              </a:solidFill>
            </a:rPr>
            <a:t>có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phải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là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các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phương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tiện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truyền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thông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không</a:t>
          </a:r>
          <a:r>
            <a:rPr lang="en-US" sz="2500" dirty="0" smtClean="0">
              <a:solidFill>
                <a:srgbClr val="002060"/>
              </a:solidFill>
            </a:rPr>
            <a:t>? </a:t>
          </a:r>
          <a:endParaRPr lang="en-US" sz="2500" dirty="0">
            <a:solidFill>
              <a:srgbClr val="002060"/>
            </a:solidFill>
          </a:endParaRPr>
        </a:p>
      </dgm:t>
    </dgm:pt>
    <dgm:pt modelId="{9D73384B-CB30-49A9-AB36-EFEFEFBA876B}" type="parTrans" cxnId="{F31C95D1-03A4-4C51-AB98-AEBA01AF374D}">
      <dgm:prSet/>
      <dgm:spPr/>
      <dgm:t>
        <a:bodyPr/>
        <a:lstStyle/>
        <a:p>
          <a:endParaRPr lang="en-US"/>
        </a:p>
      </dgm:t>
    </dgm:pt>
    <dgm:pt modelId="{A70311DA-4AB1-4719-9330-2C11C0B3F8C4}" type="sibTrans" cxnId="{F31C95D1-03A4-4C51-AB98-AEBA01AF374D}">
      <dgm:prSet/>
      <dgm:spPr/>
      <dgm:t>
        <a:bodyPr/>
        <a:lstStyle/>
        <a:p>
          <a:endParaRPr lang="en-US"/>
        </a:p>
      </dgm:t>
    </dgm:pt>
    <dgm:pt modelId="{40A17E82-A93F-4FCC-98DC-9E6C15F43C30}">
      <dgm:prSet phldrT="[Text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en-US" sz="2500" dirty="0" err="1" smtClean="0">
              <a:solidFill>
                <a:srgbClr val="002060"/>
              </a:solidFill>
            </a:rPr>
            <a:t>Có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quan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điểm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cho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rằng</a:t>
          </a:r>
          <a:r>
            <a:rPr lang="en-US" sz="2500" dirty="0" smtClean="0">
              <a:solidFill>
                <a:srgbClr val="002060"/>
              </a:solidFill>
            </a:rPr>
            <a:t>: “TTĐC </a:t>
          </a:r>
          <a:r>
            <a:rPr lang="en-US" sz="2500" dirty="0" err="1" smtClean="0">
              <a:solidFill>
                <a:srgbClr val="002060"/>
              </a:solidFill>
            </a:rPr>
            <a:t>làm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gia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tăng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bạo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lực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trong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xã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hội</a:t>
          </a:r>
          <a:r>
            <a:rPr lang="en-US" sz="2500" dirty="0" smtClean="0">
              <a:solidFill>
                <a:srgbClr val="002060"/>
              </a:solidFill>
            </a:rPr>
            <a:t>”. </a:t>
          </a:r>
          <a:r>
            <a:rPr lang="en-US" sz="2500" dirty="0" err="1" smtClean="0">
              <a:solidFill>
                <a:srgbClr val="002060"/>
              </a:solidFill>
            </a:rPr>
            <a:t>Bạn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có</a:t>
          </a:r>
          <a:r>
            <a:rPr lang="en-US" sz="2500" dirty="0" smtClean="0">
              <a:solidFill>
                <a:srgbClr val="002060"/>
              </a:solidFill>
            </a:rPr>
            <a:t> ý </a:t>
          </a:r>
          <a:r>
            <a:rPr lang="en-US" sz="2500" dirty="0" err="1" smtClean="0">
              <a:solidFill>
                <a:srgbClr val="002060"/>
              </a:solidFill>
            </a:rPr>
            <a:t>kiến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gì</a:t>
          </a:r>
          <a:r>
            <a:rPr lang="en-US" sz="2500" dirty="0" smtClean="0">
              <a:solidFill>
                <a:srgbClr val="002060"/>
              </a:solidFill>
            </a:rPr>
            <a:t> </a:t>
          </a:r>
          <a:r>
            <a:rPr lang="en-US" sz="2500" dirty="0" err="1" smtClean="0">
              <a:solidFill>
                <a:srgbClr val="002060"/>
              </a:solidFill>
            </a:rPr>
            <a:t>không</a:t>
          </a:r>
          <a:r>
            <a:rPr lang="en-US" sz="2500" dirty="0" smtClean="0">
              <a:solidFill>
                <a:srgbClr val="002060"/>
              </a:solidFill>
            </a:rPr>
            <a:t>?</a:t>
          </a:r>
          <a:endParaRPr lang="en-US" sz="2500" dirty="0">
            <a:solidFill>
              <a:srgbClr val="002060"/>
            </a:solidFill>
          </a:endParaRPr>
        </a:p>
      </dgm:t>
    </dgm:pt>
    <dgm:pt modelId="{426158A4-3855-4A51-9B80-B3C5F64F68F1}" type="parTrans" cxnId="{226A226C-F134-475F-AE86-B032FF4AFD41}">
      <dgm:prSet/>
      <dgm:spPr/>
      <dgm:t>
        <a:bodyPr/>
        <a:lstStyle/>
        <a:p>
          <a:endParaRPr lang="en-US"/>
        </a:p>
      </dgm:t>
    </dgm:pt>
    <dgm:pt modelId="{8B7505EC-1BE3-4B99-8727-DA53039A2256}" type="sibTrans" cxnId="{226A226C-F134-475F-AE86-B032FF4AFD41}">
      <dgm:prSet/>
      <dgm:spPr/>
      <dgm:t>
        <a:bodyPr/>
        <a:lstStyle/>
        <a:p>
          <a:endParaRPr lang="en-US"/>
        </a:p>
      </dgm:t>
    </dgm:pt>
    <dgm:pt modelId="{C4DFA30E-BCE3-464C-B1A8-F0AD702BBEF5}" type="pres">
      <dgm:prSet presAssocID="{D7E15FA9-BAEB-452D-82F1-D6C6966CEFE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75393C09-92B8-4B23-9CC0-AD9EEFA986F1}" type="pres">
      <dgm:prSet presAssocID="{D7E15FA9-BAEB-452D-82F1-D6C6966CEFE4}" presName="Name1" presStyleCnt="0"/>
      <dgm:spPr/>
    </dgm:pt>
    <dgm:pt modelId="{6E4686A8-2CE1-4DAD-9E77-189CCBD44052}" type="pres">
      <dgm:prSet presAssocID="{D7E15FA9-BAEB-452D-82F1-D6C6966CEFE4}" presName="cycle" presStyleCnt="0"/>
      <dgm:spPr/>
    </dgm:pt>
    <dgm:pt modelId="{34345873-111D-4229-83E2-DB583F168C0F}" type="pres">
      <dgm:prSet presAssocID="{D7E15FA9-BAEB-452D-82F1-D6C6966CEFE4}" presName="srcNode" presStyleLbl="node1" presStyleIdx="0" presStyleCnt="3"/>
      <dgm:spPr/>
    </dgm:pt>
    <dgm:pt modelId="{C73EB32F-9403-46F2-BED3-DCFB2FBE4A97}" type="pres">
      <dgm:prSet presAssocID="{D7E15FA9-BAEB-452D-82F1-D6C6966CEFE4}" presName="conn" presStyleLbl="parChTrans1D2" presStyleIdx="0" presStyleCnt="1"/>
      <dgm:spPr/>
      <dgm:t>
        <a:bodyPr/>
        <a:lstStyle/>
        <a:p>
          <a:endParaRPr lang="en-US"/>
        </a:p>
      </dgm:t>
    </dgm:pt>
    <dgm:pt modelId="{720801EA-19D6-4232-AB1B-AE4A8AE90D27}" type="pres">
      <dgm:prSet presAssocID="{D7E15FA9-BAEB-452D-82F1-D6C6966CEFE4}" presName="extraNode" presStyleLbl="node1" presStyleIdx="0" presStyleCnt="3"/>
      <dgm:spPr/>
    </dgm:pt>
    <dgm:pt modelId="{3F78F366-0897-46CF-B757-02889BABC98A}" type="pres">
      <dgm:prSet presAssocID="{D7E15FA9-BAEB-452D-82F1-D6C6966CEFE4}" presName="dstNode" presStyleLbl="node1" presStyleIdx="0" presStyleCnt="3"/>
      <dgm:spPr/>
    </dgm:pt>
    <dgm:pt modelId="{ACA6513F-07BE-48F1-8643-1DEB33EB5845}" type="pres">
      <dgm:prSet presAssocID="{4F365719-E1B9-46FF-9A2B-3DEB9D482F6E}" presName="text_1" presStyleLbl="node1" presStyleIdx="0" presStyleCnt="3" custScaleX="979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2AF432-E9E0-49D4-B589-EDFCD2BB067A}" type="pres">
      <dgm:prSet presAssocID="{4F365719-E1B9-46FF-9A2B-3DEB9D482F6E}" presName="accent_1" presStyleCnt="0"/>
      <dgm:spPr/>
    </dgm:pt>
    <dgm:pt modelId="{1F526ABE-89BE-45DE-B40B-9978BC13A4A7}" type="pres">
      <dgm:prSet presAssocID="{4F365719-E1B9-46FF-9A2B-3DEB9D482F6E}" presName="accentRepeatNode" presStyleLbl="solidFgAcc1" presStyleIdx="0" presStyleCnt="3"/>
      <dgm:spPr>
        <a:solidFill>
          <a:srgbClr val="FF9966"/>
        </a:solidFill>
      </dgm:spPr>
    </dgm:pt>
    <dgm:pt modelId="{A4EE544E-B74B-46C8-82C6-DDB8E1B1DC74}" type="pres">
      <dgm:prSet presAssocID="{AB2DA4F1-2845-408B-A1C2-5619848FB7B0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481B60-8D95-4619-ADA9-352E859B093E}" type="pres">
      <dgm:prSet presAssocID="{AB2DA4F1-2845-408B-A1C2-5619848FB7B0}" presName="accent_2" presStyleCnt="0"/>
      <dgm:spPr/>
    </dgm:pt>
    <dgm:pt modelId="{2E6F7209-1019-4CC3-B318-9E557DC344CA}" type="pres">
      <dgm:prSet presAssocID="{AB2DA4F1-2845-408B-A1C2-5619848FB7B0}" presName="accentRepeatNode" presStyleLbl="solidFgAcc1" presStyleIdx="1" presStyleCnt="3"/>
      <dgm:spPr>
        <a:solidFill>
          <a:srgbClr val="00B0F0"/>
        </a:solidFill>
      </dgm:spPr>
    </dgm:pt>
    <dgm:pt modelId="{7450EF78-5684-4724-847F-91770866B04D}" type="pres">
      <dgm:prSet presAssocID="{40A17E82-A93F-4FCC-98DC-9E6C15F43C30}" presName="text_3" presStyleLbl="node1" presStyleIdx="2" presStyleCnt="3" custScaleY="1150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C1C0CB-C8A5-43BB-8F77-9EAD376F8F32}" type="pres">
      <dgm:prSet presAssocID="{40A17E82-A93F-4FCC-98DC-9E6C15F43C30}" presName="accent_3" presStyleCnt="0"/>
      <dgm:spPr/>
    </dgm:pt>
    <dgm:pt modelId="{B8C3CCC5-5830-4B34-BB50-64CD3C101B64}" type="pres">
      <dgm:prSet presAssocID="{40A17E82-A93F-4FCC-98DC-9E6C15F43C30}" presName="accentRepeatNode" presStyleLbl="solidFgAcc1" presStyleIdx="2" presStyleCnt="3"/>
      <dgm:spPr>
        <a:solidFill>
          <a:schemeClr val="accent5">
            <a:lumMod val="60000"/>
            <a:lumOff val="40000"/>
          </a:schemeClr>
        </a:solidFill>
      </dgm:spPr>
    </dgm:pt>
  </dgm:ptLst>
  <dgm:cxnLst>
    <dgm:cxn modelId="{8D8F606A-0DB0-4944-88DB-74325F1F0231}" srcId="{D7E15FA9-BAEB-452D-82F1-D6C6966CEFE4}" destId="{4F365719-E1B9-46FF-9A2B-3DEB9D482F6E}" srcOrd="0" destOrd="0" parTransId="{D7CC3E74-6BB8-4532-A919-7EE2CF51FEAD}" sibTransId="{76A1366E-65C9-491F-8E0D-839418E3E9D0}"/>
    <dgm:cxn modelId="{759F211B-B0A0-4C48-B131-9013625CAA25}" type="presOf" srcId="{40A17E82-A93F-4FCC-98DC-9E6C15F43C30}" destId="{7450EF78-5684-4724-847F-91770866B04D}" srcOrd="0" destOrd="0" presId="urn:microsoft.com/office/officeart/2008/layout/VerticalCurvedList"/>
    <dgm:cxn modelId="{F31C95D1-03A4-4C51-AB98-AEBA01AF374D}" srcId="{D7E15FA9-BAEB-452D-82F1-D6C6966CEFE4}" destId="{AB2DA4F1-2845-408B-A1C2-5619848FB7B0}" srcOrd="1" destOrd="0" parTransId="{9D73384B-CB30-49A9-AB36-EFEFEFBA876B}" sibTransId="{A70311DA-4AB1-4719-9330-2C11C0B3F8C4}"/>
    <dgm:cxn modelId="{402F14FB-7DF6-49E9-891F-DA25B694730A}" type="presOf" srcId="{4F365719-E1B9-46FF-9A2B-3DEB9D482F6E}" destId="{ACA6513F-07BE-48F1-8643-1DEB33EB5845}" srcOrd="0" destOrd="0" presId="urn:microsoft.com/office/officeart/2008/layout/VerticalCurvedList"/>
    <dgm:cxn modelId="{E09AE008-7558-425D-9742-A1628067C6AD}" type="presOf" srcId="{AB2DA4F1-2845-408B-A1C2-5619848FB7B0}" destId="{A4EE544E-B74B-46C8-82C6-DDB8E1B1DC74}" srcOrd="0" destOrd="0" presId="urn:microsoft.com/office/officeart/2008/layout/VerticalCurvedList"/>
    <dgm:cxn modelId="{226A226C-F134-475F-AE86-B032FF4AFD41}" srcId="{D7E15FA9-BAEB-452D-82F1-D6C6966CEFE4}" destId="{40A17E82-A93F-4FCC-98DC-9E6C15F43C30}" srcOrd="2" destOrd="0" parTransId="{426158A4-3855-4A51-9B80-B3C5F64F68F1}" sibTransId="{8B7505EC-1BE3-4B99-8727-DA53039A2256}"/>
    <dgm:cxn modelId="{5B3DCE9E-FE84-4D7A-9BA6-85D3034959F7}" type="presOf" srcId="{76A1366E-65C9-491F-8E0D-839418E3E9D0}" destId="{C73EB32F-9403-46F2-BED3-DCFB2FBE4A97}" srcOrd="0" destOrd="0" presId="urn:microsoft.com/office/officeart/2008/layout/VerticalCurvedList"/>
    <dgm:cxn modelId="{38DBAB2A-0845-407E-B63B-37CBD695A29F}" type="presOf" srcId="{D7E15FA9-BAEB-452D-82F1-D6C6966CEFE4}" destId="{C4DFA30E-BCE3-464C-B1A8-F0AD702BBEF5}" srcOrd="0" destOrd="0" presId="urn:microsoft.com/office/officeart/2008/layout/VerticalCurvedList"/>
    <dgm:cxn modelId="{567F9292-2D0E-49C8-B140-F183435883C0}" type="presParOf" srcId="{C4DFA30E-BCE3-464C-B1A8-F0AD702BBEF5}" destId="{75393C09-92B8-4B23-9CC0-AD9EEFA986F1}" srcOrd="0" destOrd="0" presId="urn:microsoft.com/office/officeart/2008/layout/VerticalCurvedList"/>
    <dgm:cxn modelId="{3DBBF718-039C-4F70-B23C-92316728A97B}" type="presParOf" srcId="{75393C09-92B8-4B23-9CC0-AD9EEFA986F1}" destId="{6E4686A8-2CE1-4DAD-9E77-189CCBD44052}" srcOrd="0" destOrd="0" presId="urn:microsoft.com/office/officeart/2008/layout/VerticalCurvedList"/>
    <dgm:cxn modelId="{8D530085-B84A-4001-92B5-A4D07E36902E}" type="presParOf" srcId="{6E4686A8-2CE1-4DAD-9E77-189CCBD44052}" destId="{34345873-111D-4229-83E2-DB583F168C0F}" srcOrd="0" destOrd="0" presId="urn:microsoft.com/office/officeart/2008/layout/VerticalCurvedList"/>
    <dgm:cxn modelId="{228A19E5-3F04-4014-BA4C-D1CB7D1B6874}" type="presParOf" srcId="{6E4686A8-2CE1-4DAD-9E77-189CCBD44052}" destId="{C73EB32F-9403-46F2-BED3-DCFB2FBE4A97}" srcOrd="1" destOrd="0" presId="urn:microsoft.com/office/officeart/2008/layout/VerticalCurvedList"/>
    <dgm:cxn modelId="{72E7F46F-676B-436B-9142-E78018954EBF}" type="presParOf" srcId="{6E4686A8-2CE1-4DAD-9E77-189CCBD44052}" destId="{720801EA-19D6-4232-AB1B-AE4A8AE90D27}" srcOrd="2" destOrd="0" presId="urn:microsoft.com/office/officeart/2008/layout/VerticalCurvedList"/>
    <dgm:cxn modelId="{D0F5E073-D1D6-4B12-8973-E908773E88C7}" type="presParOf" srcId="{6E4686A8-2CE1-4DAD-9E77-189CCBD44052}" destId="{3F78F366-0897-46CF-B757-02889BABC98A}" srcOrd="3" destOrd="0" presId="urn:microsoft.com/office/officeart/2008/layout/VerticalCurvedList"/>
    <dgm:cxn modelId="{ECFAD924-23A4-4C35-AC2A-F20148695E00}" type="presParOf" srcId="{75393C09-92B8-4B23-9CC0-AD9EEFA986F1}" destId="{ACA6513F-07BE-48F1-8643-1DEB33EB5845}" srcOrd="1" destOrd="0" presId="urn:microsoft.com/office/officeart/2008/layout/VerticalCurvedList"/>
    <dgm:cxn modelId="{18B3B3E0-337B-4FCF-8939-5099D55525FE}" type="presParOf" srcId="{75393C09-92B8-4B23-9CC0-AD9EEFA986F1}" destId="{692AF432-E9E0-49D4-B589-EDFCD2BB067A}" srcOrd="2" destOrd="0" presId="urn:microsoft.com/office/officeart/2008/layout/VerticalCurvedList"/>
    <dgm:cxn modelId="{15A872E6-5233-435D-A21F-2FF1667A1012}" type="presParOf" srcId="{692AF432-E9E0-49D4-B589-EDFCD2BB067A}" destId="{1F526ABE-89BE-45DE-B40B-9978BC13A4A7}" srcOrd="0" destOrd="0" presId="urn:microsoft.com/office/officeart/2008/layout/VerticalCurvedList"/>
    <dgm:cxn modelId="{BB2B38AF-4A56-4DEF-8208-CBB737C98289}" type="presParOf" srcId="{75393C09-92B8-4B23-9CC0-AD9EEFA986F1}" destId="{A4EE544E-B74B-46C8-82C6-DDB8E1B1DC74}" srcOrd="3" destOrd="0" presId="urn:microsoft.com/office/officeart/2008/layout/VerticalCurvedList"/>
    <dgm:cxn modelId="{BCDAF5C5-D8D2-4573-928C-E76753101CA2}" type="presParOf" srcId="{75393C09-92B8-4B23-9CC0-AD9EEFA986F1}" destId="{DD481B60-8D95-4619-ADA9-352E859B093E}" srcOrd="4" destOrd="0" presId="urn:microsoft.com/office/officeart/2008/layout/VerticalCurvedList"/>
    <dgm:cxn modelId="{CC35F308-7649-4DC4-8D85-3A4E1177CA93}" type="presParOf" srcId="{DD481B60-8D95-4619-ADA9-352E859B093E}" destId="{2E6F7209-1019-4CC3-B318-9E557DC344CA}" srcOrd="0" destOrd="0" presId="urn:microsoft.com/office/officeart/2008/layout/VerticalCurvedList"/>
    <dgm:cxn modelId="{4529784F-4AA5-44D9-94E1-383FEE27E7E9}" type="presParOf" srcId="{75393C09-92B8-4B23-9CC0-AD9EEFA986F1}" destId="{7450EF78-5684-4724-847F-91770866B04D}" srcOrd="5" destOrd="0" presId="urn:microsoft.com/office/officeart/2008/layout/VerticalCurvedList"/>
    <dgm:cxn modelId="{613D2EA0-96E9-4FF6-BEE2-F618D84C03F5}" type="presParOf" srcId="{75393C09-92B8-4B23-9CC0-AD9EEFA986F1}" destId="{DCC1C0CB-C8A5-43BB-8F77-9EAD376F8F32}" srcOrd="6" destOrd="0" presId="urn:microsoft.com/office/officeart/2008/layout/VerticalCurvedList"/>
    <dgm:cxn modelId="{60F258F8-9EB5-47AE-A97F-C269F09BFFA1}" type="presParOf" srcId="{DCC1C0CB-C8A5-43BB-8F77-9EAD376F8F32}" destId="{B8C3CCC5-5830-4B34-BB50-64CD3C101B6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3EB32F-9403-46F2-BED3-DCFB2FBE4A97}">
      <dsp:nvSpPr>
        <dsp:cNvPr id="0" name=""/>
        <dsp:cNvSpPr/>
      </dsp:nvSpPr>
      <dsp:spPr>
        <a:xfrm>
          <a:off x="-6287733" y="-962167"/>
          <a:ext cx="7486934" cy="7486934"/>
        </a:xfrm>
        <a:prstGeom prst="blockArc">
          <a:avLst>
            <a:gd name="adj1" fmla="val 18900000"/>
            <a:gd name="adj2" fmla="val 2700000"/>
            <a:gd name="adj3" fmla="val 289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A6513F-07BE-48F1-8643-1DEB33EB5845}">
      <dsp:nvSpPr>
        <dsp:cNvPr id="0" name=""/>
        <dsp:cNvSpPr/>
      </dsp:nvSpPr>
      <dsp:spPr>
        <a:xfrm>
          <a:off x="847741" y="556260"/>
          <a:ext cx="7229441" cy="1112520"/>
        </a:xfrm>
        <a:prstGeom prst="rect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3063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>
              <a:solidFill>
                <a:srgbClr val="002060"/>
              </a:solidFill>
            </a:rPr>
            <a:t>Bạn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hiểu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như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thế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nào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về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truyền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thông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đại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chúng</a:t>
          </a:r>
          <a:r>
            <a:rPr lang="en-US" sz="2500" kern="1200" dirty="0" smtClean="0">
              <a:solidFill>
                <a:srgbClr val="002060"/>
              </a:solidFill>
            </a:rPr>
            <a:t>?</a:t>
          </a:r>
          <a:endParaRPr lang="en-US" sz="2500" kern="1200" dirty="0">
            <a:solidFill>
              <a:srgbClr val="002060"/>
            </a:solidFill>
          </a:endParaRPr>
        </a:p>
      </dsp:txBody>
      <dsp:txXfrm>
        <a:off x="847741" y="556260"/>
        <a:ext cx="7229441" cy="1112520"/>
      </dsp:txXfrm>
    </dsp:sp>
    <dsp:sp modelId="{1F526ABE-89BE-45DE-B40B-9978BC13A4A7}">
      <dsp:nvSpPr>
        <dsp:cNvPr id="0" name=""/>
        <dsp:cNvSpPr/>
      </dsp:nvSpPr>
      <dsp:spPr>
        <a:xfrm>
          <a:off x="76763" y="417195"/>
          <a:ext cx="1390650" cy="1390650"/>
        </a:xfrm>
        <a:prstGeom prst="ellipse">
          <a:avLst/>
        </a:prstGeom>
        <a:solidFill>
          <a:srgbClr val="FF9966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EE544E-B74B-46C8-82C6-DDB8E1B1DC74}">
      <dsp:nvSpPr>
        <dsp:cNvPr id="0" name=""/>
        <dsp:cNvSpPr/>
      </dsp:nvSpPr>
      <dsp:spPr>
        <a:xfrm>
          <a:off x="1176489" y="2225040"/>
          <a:ext cx="6976346" cy="1112520"/>
        </a:xfrm>
        <a:prstGeom prst="rect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3063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>
              <a:solidFill>
                <a:srgbClr val="002060"/>
              </a:solidFill>
            </a:rPr>
            <a:t>Sách</a:t>
          </a:r>
          <a:r>
            <a:rPr lang="en-US" sz="2500" kern="1200" dirty="0" smtClean="0">
              <a:solidFill>
                <a:srgbClr val="002060"/>
              </a:solidFill>
            </a:rPr>
            <a:t>, </a:t>
          </a:r>
          <a:r>
            <a:rPr lang="en-US" sz="2500" kern="1200" dirty="0" err="1" smtClean="0">
              <a:solidFill>
                <a:srgbClr val="002060"/>
              </a:solidFill>
            </a:rPr>
            <a:t>báo</a:t>
          </a:r>
          <a:r>
            <a:rPr lang="en-US" sz="2500" kern="1200" dirty="0" smtClean="0">
              <a:solidFill>
                <a:srgbClr val="002060"/>
              </a:solidFill>
            </a:rPr>
            <a:t> internet, </a:t>
          </a:r>
          <a:r>
            <a:rPr lang="en-US" sz="2500" kern="1200" dirty="0" err="1" smtClean="0">
              <a:solidFill>
                <a:srgbClr val="002060"/>
              </a:solidFill>
            </a:rPr>
            <a:t>điện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thoại</a:t>
          </a:r>
          <a:r>
            <a:rPr lang="en-US" sz="2500" kern="1200" dirty="0" smtClean="0">
              <a:solidFill>
                <a:srgbClr val="002060"/>
              </a:solidFill>
            </a:rPr>
            <a:t>… </a:t>
          </a:r>
          <a:r>
            <a:rPr lang="en-US" sz="2500" kern="1200" dirty="0" err="1" smtClean="0">
              <a:solidFill>
                <a:srgbClr val="002060"/>
              </a:solidFill>
            </a:rPr>
            <a:t>có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phải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là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các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phương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tiện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truyền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thông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không</a:t>
          </a:r>
          <a:r>
            <a:rPr lang="en-US" sz="2500" kern="1200" dirty="0" smtClean="0">
              <a:solidFill>
                <a:srgbClr val="002060"/>
              </a:solidFill>
            </a:rPr>
            <a:t>? </a:t>
          </a:r>
          <a:endParaRPr lang="en-US" sz="2500" kern="1200" dirty="0">
            <a:solidFill>
              <a:srgbClr val="002060"/>
            </a:solidFill>
          </a:endParaRPr>
        </a:p>
      </dsp:txBody>
      <dsp:txXfrm>
        <a:off x="1176489" y="2225040"/>
        <a:ext cx="6976346" cy="1112520"/>
      </dsp:txXfrm>
    </dsp:sp>
    <dsp:sp modelId="{2E6F7209-1019-4CC3-B318-9E557DC344CA}">
      <dsp:nvSpPr>
        <dsp:cNvPr id="0" name=""/>
        <dsp:cNvSpPr/>
      </dsp:nvSpPr>
      <dsp:spPr>
        <a:xfrm>
          <a:off x="481164" y="2085975"/>
          <a:ext cx="1390650" cy="1390650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50EF78-5684-4724-847F-91770866B04D}">
      <dsp:nvSpPr>
        <dsp:cNvPr id="0" name=""/>
        <dsp:cNvSpPr/>
      </dsp:nvSpPr>
      <dsp:spPr>
        <a:xfrm>
          <a:off x="772088" y="3810002"/>
          <a:ext cx="7380747" cy="1280154"/>
        </a:xfrm>
        <a:prstGeom prst="rect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3063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>
              <a:solidFill>
                <a:srgbClr val="002060"/>
              </a:solidFill>
            </a:rPr>
            <a:t>Có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quan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điểm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cho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rằng</a:t>
          </a:r>
          <a:r>
            <a:rPr lang="en-US" sz="2500" kern="1200" dirty="0" smtClean="0">
              <a:solidFill>
                <a:srgbClr val="002060"/>
              </a:solidFill>
            </a:rPr>
            <a:t>: “TTĐC </a:t>
          </a:r>
          <a:r>
            <a:rPr lang="en-US" sz="2500" kern="1200" dirty="0" err="1" smtClean="0">
              <a:solidFill>
                <a:srgbClr val="002060"/>
              </a:solidFill>
            </a:rPr>
            <a:t>làm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gia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tăng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bạo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lực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trong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xã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hội</a:t>
          </a:r>
          <a:r>
            <a:rPr lang="en-US" sz="2500" kern="1200" dirty="0" smtClean="0">
              <a:solidFill>
                <a:srgbClr val="002060"/>
              </a:solidFill>
            </a:rPr>
            <a:t>”. </a:t>
          </a:r>
          <a:r>
            <a:rPr lang="en-US" sz="2500" kern="1200" dirty="0" err="1" smtClean="0">
              <a:solidFill>
                <a:srgbClr val="002060"/>
              </a:solidFill>
            </a:rPr>
            <a:t>Bạn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có</a:t>
          </a:r>
          <a:r>
            <a:rPr lang="en-US" sz="2500" kern="1200" dirty="0" smtClean="0">
              <a:solidFill>
                <a:srgbClr val="002060"/>
              </a:solidFill>
            </a:rPr>
            <a:t> ý </a:t>
          </a:r>
          <a:r>
            <a:rPr lang="en-US" sz="2500" kern="1200" dirty="0" err="1" smtClean="0">
              <a:solidFill>
                <a:srgbClr val="002060"/>
              </a:solidFill>
            </a:rPr>
            <a:t>kiến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gì</a:t>
          </a:r>
          <a:r>
            <a:rPr lang="en-US" sz="2500" kern="1200" dirty="0" smtClean="0">
              <a:solidFill>
                <a:srgbClr val="002060"/>
              </a:solidFill>
            </a:rPr>
            <a:t> </a:t>
          </a:r>
          <a:r>
            <a:rPr lang="en-US" sz="2500" kern="1200" dirty="0" err="1" smtClean="0">
              <a:solidFill>
                <a:srgbClr val="002060"/>
              </a:solidFill>
            </a:rPr>
            <a:t>không</a:t>
          </a:r>
          <a:r>
            <a:rPr lang="en-US" sz="2500" kern="1200" dirty="0" smtClean="0">
              <a:solidFill>
                <a:srgbClr val="002060"/>
              </a:solidFill>
            </a:rPr>
            <a:t>?</a:t>
          </a:r>
          <a:endParaRPr lang="en-US" sz="2500" kern="1200" dirty="0">
            <a:solidFill>
              <a:srgbClr val="002060"/>
            </a:solidFill>
          </a:endParaRPr>
        </a:p>
      </dsp:txBody>
      <dsp:txXfrm>
        <a:off x="772088" y="3810002"/>
        <a:ext cx="7380747" cy="1280154"/>
      </dsp:txXfrm>
    </dsp:sp>
    <dsp:sp modelId="{B8C3CCC5-5830-4B34-BB50-64CD3C101B64}">
      <dsp:nvSpPr>
        <dsp:cNvPr id="0" name=""/>
        <dsp:cNvSpPr/>
      </dsp:nvSpPr>
      <dsp:spPr>
        <a:xfrm>
          <a:off x="76763" y="3754755"/>
          <a:ext cx="1390650" cy="1390650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B9C60-629E-4B33-95D1-29AD901E54F7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14E-4E52-486B-A219-F8FE6FF8DBE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B9C60-629E-4B33-95D1-29AD901E54F7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14E-4E52-486B-A219-F8FE6FF8D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B9C60-629E-4B33-95D1-29AD901E54F7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14E-4E52-486B-A219-F8FE6FF8D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B9C60-629E-4B33-95D1-29AD901E54F7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14E-4E52-486B-A219-F8FE6FF8D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B9C60-629E-4B33-95D1-29AD901E54F7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14E-4E52-486B-A219-F8FE6FF8DBE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B9C60-629E-4B33-95D1-29AD901E54F7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14E-4E52-486B-A219-F8FE6FF8D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B9C60-629E-4B33-95D1-29AD901E54F7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14E-4E52-486B-A219-F8FE6FF8D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B9C60-629E-4B33-95D1-29AD901E54F7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14E-4E52-486B-A219-F8FE6FF8D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B9C60-629E-4B33-95D1-29AD901E54F7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14E-4E52-486B-A219-F8FE6FF8D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B9C60-629E-4B33-95D1-29AD901E54F7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3714E-4E52-486B-A219-F8FE6FF8D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B9C60-629E-4B33-95D1-29AD901E54F7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EE3714E-4E52-486B-A219-F8FE6FF8DBE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49B9C60-629E-4B33-95D1-29AD901E54F7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E3714E-4E52-486B-A219-F8FE6FF8DBE7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5800" y="2272145"/>
            <a:ext cx="2286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1" i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Xin</a:t>
            </a:r>
            <a:r>
              <a:rPr lang="en-US" sz="8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2362200" y="2933864"/>
            <a:ext cx="29995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8000" b="1" i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chào</a:t>
            </a:r>
            <a:r>
              <a:rPr lang="en-US" sz="80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1067721" y="3874293"/>
            <a:ext cx="258895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1" i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</a:t>
            </a:r>
            <a:r>
              <a:rPr lang="en-US" sz="8000" b="1" i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ác</a:t>
            </a:r>
            <a:endParaRPr lang="en-US" sz="8000" b="1" i="1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8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en-US" sz="8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39932" y="4489845"/>
            <a:ext cx="246413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i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Bạn</a:t>
            </a:r>
            <a:r>
              <a:rPr lang="en-US" sz="80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endParaRPr lang="en-US" sz="8000" b="1" i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2209800" y="827562"/>
            <a:ext cx="5638800" cy="990600"/>
          </a:xfrm>
          <a:prstGeom prst="rect">
            <a:avLst/>
          </a:prstGeom>
        </p:spPr>
        <p:txBody>
          <a:bodyPr/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b="1" dirty="0" err="1" smtClean="0">
                <a:solidFill>
                  <a:srgbClr val="FF0000"/>
                </a:solidFill>
              </a:rPr>
              <a:t>Môn</a:t>
            </a:r>
            <a:r>
              <a:rPr lang="en-US" sz="2800" b="1" dirty="0" smtClean="0">
                <a:solidFill>
                  <a:srgbClr val="FF0000"/>
                </a:solidFill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</a:rPr>
              <a:t>Xã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hội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đại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cương</a:t>
            </a:r>
            <a:r>
              <a:rPr lang="en-US" sz="2800" b="1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       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Thầy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Nguyễn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Đức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Thành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209800" y="152400"/>
            <a:ext cx="6781800" cy="675162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b="1" dirty="0" err="1" smtClean="0">
                <a:solidFill>
                  <a:srgbClr val="C00000"/>
                </a:solidFill>
              </a:rPr>
              <a:t>Trường</a:t>
            </a:r>
            <a:r>
              <a:rPr lang="en-US" sz="3500" b="1" dirty="0" smtClean="0">
                <a:solidFill>
                  <a:srgbClr val="C00000"/>
                </a:solidFill>
              </a:rPr>
              <a:t> </a:t>
            </a:r>
            <a:r>
              <a:rPr lang="en-US" sz="3500" b="1" dirty="0" err="1" smtClean="0">
                <a:solidFill>
                  <a:srgbClr val="C00000"/>
                </a:solidFill>
              </a:rPr>
              <a:t>Đại</a:t>
            </a:r>
            <a:r>
              <a:rPr lang="en-US" sz="3500" b="1" dirty="0" smtClean="0">
                <a:solidFill>
                  <a:srgbClr val="C00000"/>
                </a:solidFill>
              </a:rPr>
              <a:t> </a:t>
            </a:r>
            <a:r>
              <a:rPr lang="en-US" sz="3500" b="1" dirty="0" err="1">
                <a:solidFill>
                  <a:srgbClr val="C00000"/>
                </a:solidFill>
              </a:rPr>
              <a:t>H</a:t>
            </a:r>
            <a:r>
              <a:rPr lang="en-US" sz="3500" b="1" dirty="0" err="1" smtClean="0">
                <a:solidFill>
                  <a:srgbClr val="C00000"/>
                </a:solidFill>
              </a:rPr>
              <a:t>ọc</a:t>
            </a:r>
            <a:r>
              <a:rPr lang="en-US" sz="3500" b="1" dirty="0" smtClean="0">
                <a:solidFill>
                  <a:srgbClr val="C00000"/>
                </a:solidFill>
              </a:rPr>
              <a:t> </a:t>
            </a:r>
            <a:r>
              <a:rPr lang="en-US" sz="3500" b="1" dirty="0" err="1">
                <a:solidFill>
                  <a:srgbClr val="C00000"/>
                </a:solidFill>
              </a:rPr>
              <a:t>N</a:t>
            </a:r>
            <a:r>
              <a:rPr lang="en-US" sz="3500" b="1" dirty="0" err="1" smtClean="0">
                <a:solidFill>
                  <a:srgbClr val="C00000"/>
                </a:solidFill>
              </a:rPr>
              <a:t>ông</a:t>
            </a:r>
            <a:r>
              <a:rPr lang="en-US" sz="3500" b="1" dirty="0" smtClean="0">
                <a:solidFill>
                  <a:srgbClr val="C00000"/>
                </a:solidFill>
              </a:rPr>
              <a:t> </a:t>
            </a:r>
            <a:r>
              <a:rPr lang="en-US" sz="3500" b="1" dirty="0" err="1">
                <a:solidFill>
                  <a:srgbClr val="C00000"/>
                </a:solidFill>
              </a:rPr>
              <a:t>L</a:t>
            </a:r>
            <a:r>
              <a:rPr lang="en-US" sz="3500" b="1" dirty="0" err="1" smtClean="0">
                <a:solidFill>
                  <a:srgbClr val="C00000"/>
                </a:solidFill>
              </a:rPr>
              <a:t>âm</a:t>
            </a:r>
            <a:r>
              <a:rPr lang="en-US" sz="3500" b="1" dirty="0" smtClean="0">
                <a:solidFill>
                  <a:srgbClr val="C00000"/>
                </a:solidFill>
              </a:rPr>
              <a:t> TP HCM</a:t>
            </a:r>
            <a:endParaRPr lang="en-US" sz="35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2025923"/>
            <a:ext cx="1828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err="1" smtClean="0">
                <a:solidFill>
                  <a:srgbClr val="AA2C77"/>
                </a:solidFill>
              </a:rPr>
              <a:t>Nhóm</a:t>
            </a:r>
            <a:r>
              <a:rPr lang="en-US" sz="2600" b="1" dirty="0" smtClean="0">
                <a:solidFill>
                  <a:srgbClr val="AA2C77"/>
                </a:solidFill>
              </a:rPr>
              <a:t>  12 </a:t>
            </a:r>
            <a:endParaRPr lang="en-US" sz="2600" b="1" dirty="0">
              <a:solidFill>
                <a:srgbClr val="AA2C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41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025236" y="800100"/>
            <a:ext cx="2209800" cy="6858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TIÊU CỰC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768" y="1828799"/>
            <a:ext cx="1828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2060"/>
                </a:solidFill>
              </a:rPr>
              <a:t>Internet</a:t>
            </a:r>
            <a:endParaRPr lang="en-US" sz="2600" b="1" dirty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31768" y="1842655"/>
            <a:ext cx="1527464" cy="4924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2047874" y="1498023"/>
            <a:ext cx="164523" cy="266700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156364" y="1525731"/>
            <a:ext cx="350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Khiến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người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ngày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càng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tại</a:t>
            </a:r>
            <a:r>
              <a:rPr lang="en-US" sz="2400" b="1" dirty="0" smtClean="0"/>
              <a:t>…</a:t>
            </a:r>
            <a:endParaRPr lang="en-US" sz="2400" b="1" dirty="0"/>
          </a:p>
        </p:txBody>
      </p:sp>
      <p:sp>
        <p:nvSpPr>
          <p:cNvPr id="7" name="Right Arrow 6"/>
          <p:cNvSpPr/>
          <p:nvPr/>
        </p:nvSpPr>
        <p:spPr>
          <a:xfrm>
            <a:off x="3185679" y="1951909"/>
            <a:ext cx="573232" cy="173986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5" name="Picture 3" descr="D:\bedieu\Xã hội học ĐC\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" y="2726060"/>
            <a:ext cx="3000376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bedieu\Xã hội học ĐC\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568" y="3581400"/>
            <a:ext cx="3057525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bedieu\Xã hội học ĐC\2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791" y="2667000"/>
            <a:ext cx="2818209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1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228600"/>
            <a:ext cx="2209800" cy="6858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TIÊU CỰC</a:t>
            </a:r>
            <a:endParaRPr lang="en-US" sz="2800" b="1" dirty="0">
              <a:solidFill>
                <a:srgbClr val="C00000"/>
              </a:solidFill>
            </a:endParaRPr>
          </a:p>
        </p:txBody>
      </p:sp>
      <p:pic>
        <p:nvPicPr>
          <p:cNvPr id="9218" name="Picture 2" descr="D:\bedieu\Xã hội học ĐC\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9200"/>
            <a:ext cx="4114800" cy="276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Bài học\Hình\1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1" y="4026477"/>
            <a:ext cx="3983383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Bài học\Hình\1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1" y="1219200"/>
            <a:ext cx="3983384" cy="276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bedieu\Xã hội học đại cương\Hình ảnh liên wan\tải xuốn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026477"/>
            <a:ext cx="4114800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15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1112921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  <a:sym typeface="Wingdings"/>
              </a:rPr>
              <a:t> 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Sứ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điệp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ngày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truyền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thông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thế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giới</a:t>
            </a:r>
            <a:r>
              <a:rPr lang="en-US" sz="2400" b="1" i="1" dirty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năm</a:t>
            </a:r>
            <a:r>
              <a:rPr lang="en-US" sz="2400" b="1" i="1" dirty="0" smtClean="0">
                <a:solidFill>
                  <a:srgbClr val="002060"/>
                </a:solidFill>
              </a:rPr>
              <a:t> 2009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0600" y="2004352"/>
            <a:ext cx="4495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  <a:sym typeface="Wingdings"/>
              </a:rPr>
              <a:t>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Hình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thành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ngôn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ngữ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mới</a:t>
            </a:r>
            <a:r>
              <a:rPr lang="en-US" sz="2400" b="1" i="1" dirty="0" smtClean="0">
                <a:solidFill>
                  <a:srgbClr val="002060"/>
                </a:solidFill>
              </a:rPr>
              <a:t>: </a:t>
            </a:r>
          </a:p>
          <a:p>
            <a:endParaRPr lang="en-US" sz="2400" b="1" i="1" dirty="0" smtClean="0">
              <a:solidFill>
                <a:srgbClr val="002060"/>
              </a:solidFill>
            </a:endParaRPr>
          </a:p>
          <a:p>
            <a:r>
              <a:rPr lang="en-US" sz="2400" b="1" i="1" dirty="0" smtClean="0">
                <a:solidFill>
                  <a:srgbClr val="002060"/>
                </a:solidFill>
              </a:rPr>
              <a:t>    </a:t>
            </a:r>
            <a:r>
              <a:rPr lang="en-US" sz="2400" b="1" i="1" dirty="0" smtClean="0">
                <a:solidFill>
                  <a:srgbClr val="002060"/>
                </a:solidFill>
                <a:sym typeface="Wingdings"/>
              </a:rPr>
              <a:t>+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Ngôn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ngữ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của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tuổi</a:t>
            </a:r>
            <a:r>
              <a:rPr lang="en-US" sz="2400" b="1" i="1" dirty="0" smtClean="0">
                <a:solidFill>
                  <a:srgbClr val="002060"/>
                </a:solidFill>
              </a:rPr>
              <a:t> “teen”.</a:t>
            </a:r>
          </a:p>
          <a:p>
            <a:endParaRPr lang="en-US" sz="2400" b="1" i="1" dirty="0" smtClean="0">
              <a:solidFill>
                <a:srgbClr val="002060"/>
              </a:solidFill>
            </a:endParaRPr>
          </a:p>
          <a:p>
            <a:r>
              <a:rPr lang="en-US" sz="2400" b="1" i="1" dirty="0" smtClean="0">
                <a:solidFill>
                  <a:srgbClr val="002060"/>
                </a:solidFill>
              </a:rPr>
              <a:t>    + 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Ngôn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ngữ</a:t>
            </a:r>
            <a:r>
              <a:rPr lang="en-US" sz="2400" b="1" i="1" dirty="0" smtClean="0">
                <a:solidFill>
                  <a:srgbClr val="002060"/>
                </a:solidFill>
              </a:rPr>
              <a:t> “</a:t>
            </a:r>
            <a:r>
              <a:rPr lang="en-US" sz="2400" b="1" i="1" dirty="0" err="1" smtClean="0">
                <a:solidFill>
                  <a:srgbClr val="002060"/>
                </a:solidFill>
              </a:rPr>
              <a:t>thế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hệ</a:t>
            </a:r>
            <a:r>
              <a:rPr lang="en-US" sz="2400" b="1" i="1" dirty="0" smtClean="0">
                <a:solidFill>
                  <a:srgbClr val="002060"/>
                </a:solidFill>
              </a:rPr>
              <a:t> 9x”.</a:t>
            </a:r>
          </a:p>
          <a:p>
            <a:endParaRPr lang="en-US" dirty="0"/>
          </a:p>
        </p:txBody>
      </p:sp>
      <p:pic>
        <p:nvPicPr>
          <p:cNvPr id="11267" name="Picture 3" descr="D:\bedieu\Xã hội học ĐC\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733800"/>
            <a:ext cx="32004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462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bedieu\Xã hội học ĐC\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733800"/>
            <a:ext cx="32004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1000" y="772218"/>
            <a:ext cx="8610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- </a:t>
            </a:r>
            <a:r>
              <a:rPr lang="en-US" sz="2400" b="1" dirty="0" err="1" smtClean="0">
                <a:solidFill>
                  <a:srgbClr val="002060"/>
                </a:solidFill>
              </a:rPr>
              <a:t>Một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em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nhắn</a:t>
            </a:r>
            <a:r>
              <a:rPr lang="en-US" sz="2400" b="1" dirty="0" smtClean="0">
                <a:solidFill>
                  <a:srgbClr val="002060"/>
                </a:solidFill>
              </a:rPr>
              <a:t> tin </a:t>
            </a:r>
            <a:r>
              <a:rPr lang="en-US" sz="2400" b="1" dirty="0" err="1" smtClean="0">
                <a:solidFill>
                  <a:srgbClr val="002060"/>
                </a:solidFill>
              </a:rPr>
              <a:t>cho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bạn</a:t>
            </a:r>
            <a:r>
              <a:rPr lang="en-US" sz="2400" b="1" dirty="0" smtClean="0">
                <a:solidFill>
                  <a:srgbClr val="002060"/>
                </a:solidFill>
              </a:rPr>
              <a:t> qua di </a:t>
            </a:r>
            <a:r>
              <a:rPr lang="en-US" sz="2400" b="1" dirty="0" err="1" smtClean="0">
                <a:solidFill>
                  <a:srgbClr val="002060"/>
                </a:solidFill>
              </a:rPr>
              <a:t>động</a:t>
            </a:r>
            <a:r>
              <a:rPr lang="en-US" sz="2400" b="1" dirty="0" smtClean="0">
                <a:solidFill>
                  <a:srgbClr val="002060"/>
                </a:solidFill>
              </a:rPr>
              <a:t>: </a:t>
            </a:r>
          </a:p>
          <a:p>
            <a:r>
              <a:rPr lang="en-US" sz="2400" b="1" i="1" dirty="0" smtClean="0">
                <a:solidFill>
                  <a:srgbClr val="002060"/>
                </a:solidFill>
              </a:rPr>
              <a:t>         “ Tau pun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ngu</a:t>
            </a:r>
            <a:r>
              <a:rPr lang="en-US" sz="2400" b="1" i="1" dirty="0" smtClean="0">
                <a:solidFill>
                  <a:srgbClr val="002060"/>
                </a:solidFill>
              </a:rPr>
              <a:t> we” </a:t>
            </a:r>
            <a:r>
              <a:rPr lang="en-US" sz="2400" b="1" dirty="0" smtClean="0">
                <a:solidFill>
                  <a:srgbClr val="002060"/>
                </a:solidFill>
              </a:rPr>
              <a:t>(Tao </a:t>
            </a:r>
            <a:r>
              <a:rPr lang="en-US" sz="2400" b="1" dirty="0" err="1" smtClean="0">
                <a:solidFill>
                  <a:srgbClr val="002060"/>
                </a:solidFill>
              </a:rPr>
              <a:t>buồn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ngũ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quá</a:t>
            </a:r>
            <a:r>
              <a:rPr lang="en-US" sz="2400" b="1" dirty="0" smtClean="0">
                <a:solidFill>
                  <a:srgbClr val="002060"/>
                </a:solidFill>
              </a:rPr>
              <a:t>)</a:t>
            </a:r>
          </a:p>
          <a:p>
            <a:r>
              <a:rPr lang="en-US" sz="2400" b="1" dirty="0" smtClean="0">
                <a:solidFill>
                  <a:srgbClr val="002060"/>
                </a:solidFill>
              </a:rPr>
              <a:t>- Tin </a:t>
            </a:r>
            <a:r>
              <a:rPr lang="en-US" sz="2400" b="1" dirty="0" err="1" smtClean="0">
                <a:solidFill>
                  <a:srgbClr val="002060"/>
                </a:solidFill>
              </a:rPr>
              <a:t>nhắn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trả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lời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rằng</a:t>
            </a:r>
            <a:r>
              <a:rPr lang="en-US" sz="2400" b="1" dirty="0" smtClean="0">
                <a:solidFill>
                  <a:srgbClr val="002060"/>
                </a:solidFill>
              </a:rPr>
              <a:t>: </a:t>
            </a:r>
          </a:p>
          <a:p>
            <a:r>
              <a:rPr lang="en-US" sz="2400" b="1" i="1" dirty="0" smtClean="0">
                <a:solidFill>
                  <a:srgbClr val="002060"/>
                </a:solidFill>
              </a:rPr>
              <a:t>      “Bit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oj</a:t>
            </a:r>
            <a:r>
              <a:rPr lang="en-US" sz="2400" b="1" i="1" dirty="0" smtClean="0">
                <a:solidFill>
                  <a:srgbClr val="002060"/>
                </a:solidFill>
              </a:rPr>
              <a:t>,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mey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mep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nhu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heo</a:t>
            </a:r>
            <a:r>
              <a:rPr lang="en-US" sz="2400" b="1" i="1" dirty="0" smtClean="0">
                <a:solidFill>
                  <a:srgbClr val="002060"/>
                </a:solidFill>
              </a:rPr>
              <a:t> hem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bik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seo</a:t>
            </a:r>
            <a:r>
              <a:rPr lang="en-US" sz="2400" b="1" i="1" dirty="0" smtClean="0">
                <a:solidFill>
                  <a:srgbClr val="002060"/>
                </a:solidFill>
              </a:rPr>
              <a:t> pun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ngu</a:t>
            </a:r>
            <a:r>
              <a:rPr lang="en-US" sz="2400" b="1" i="1" dirty="0" smtClean="0">
                <a:solidFill>
                  <a:srgbClr val="002060"/>
                </a:solidFill>
              </a:rPr>
              <a:t>  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wei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zj</a:t>
            </a:r>
            <a:r>
              <a:rPr lang="en-US" sz="2400" b="1" i="1" dirty="0" smtClean="0">
                <a:solidFill>
                  <a:srgbClr val="002060"/>
                </a:solidFill>
              </a:rPr>
              <a:t>?” </a:t>
            </a:r>
          </a:p>
          <a:p>
            <a:r>
              <a:rPr lang="en-US" sz="2400" b="1" dirty="0" smtClean="0">
                <a:solidFill>
                  <a:srgbClr val="002060"/>
                </a:solidFill>
              </a:rPr>
              <a:t>(</a:t>
            </a:r>
            <a:r>
              <a:rPr lang="en-US" sz="2400" b="1" dirty="0" err="1" smtClean="0">
                <a:solidFill>
                  <a:srgbClr val="002060"/>
                </a:solidFill>
              </a:rPr>
              <a:t>Biết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rồi</a:t>
            </a:r>
            <a:r>
              <a:rPr lang="en-US" sz="2400" b="1" dirty="0" smtClean="0">
                <a:solidFill>
                  <a:srgbClr val="002060"/>
                </a:solidFill>
              </a:rPr>
              <a:t>, </a:t>
            </a:r>
            <a:r>
              <a:rPr lang="en-US" sz="2400" b="1" dirty="0" err="1" smtClean="0">
                <a:solidFill>
                  <a:srgbClr val="002060"/>
                </a:solidFill>
              </a:rPr>
              <a:t>mày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mập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như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heo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không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biết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sao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buồn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ngũ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hoài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vậy</a:t>
            </a:r>
            <a:r>
              <a:rPr lang="en-US" sz="2400" b="1" dirty="0" smtClean="0">
                <a:solidFill>
                  <a:srgbClr val="002060"/>
                </a:solidFill>
              </a:rPr>
              <a:t>?)</a:t>
            </a:r>
          </a:p>
          <a:p>
            <a:endParaRPr lang="en-US" dirty="0"/>
          </a:p>
        </p:txBody>
      </p:sp>
      <p:pic>
        <p:nvPicPr>
          <p:cNvPr id="13314" name="Picture 2" descr="D:\bedieu\Xã hội học ĐC\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677144"/>
            <a:ext cx="3810000" cy="272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70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21327" y="1288473"/>
            <a:ext cx="3028075" cy="10668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smtClean="0">
                <a:solidFill>
                  <a:srgbClr val="002060"/>
                </a:solidFill>
              </a:rPr>
              <a:t>TỘI PHẠM CÔNG NGHỆ CAO</a:t>
            </a:r>
            <a:endParaRPr lang="en-US" sz="2500" b="1" dirty="0">
              <a:solidFill>
                <a:srgbClr val="002060"/>
              </a:solidFill>
            </a:endParaRPr>
          </a:p>
        </p:txBody>
      </p:sp>
      <p:pic>
        <p:nvPicPr>
          <p:cNvPr id="12290" name="Picture 2" descr="D:\bedieu\Xã hội học ĐC\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838200"/>
            <a:ext cx="3352800" cy="260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bedieu\Xã hội học ĐC\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038600"/>
            <a:ext cx="3429000" cy="240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D:\bedieu\Xã hội học ĐC\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08168"/>
            <a:ext cx="3603039" cy="258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684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219200"/>
            <a:ext cx="4343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400" b="1" i="1" dirty="0" smtClean="0">
                <a:solidFill>
                  <a:srgbClr val="002060"/>
                </a:solidFill>
              </a:rPr>
              <a:t>Vi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phạm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tác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quyền</a:t>
            </a:r>
            <a:r>
              <a:rPr lang="en-US" sz="2400" b="1" i="1" dirty="0" smtClean="0">
                <a:solidFill>
                  <a:srgbClr val="002060"/>
                </a:solidFill>
              </a:rPr>
              <a:t>: “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Đạo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văn</a:t>
            </a:r>
            <a:r>
              <a:rPr lang="en-US" sz="2400" b="1" i="1" dirty="0" smtClean="0">
                <a:solidFill>
                  <a:srgbClr val="002060"/>
                </a:solidFill>
              </a:rPr>
              <a:t>”</a:t>
            </a:r>
          </a:p>
          <a:p>
            <a:pPr marL="285750" indent="-285750">
              <a:buFontTx/>
              <a:buChar char="-"/>
            </a:pPr>
            <a:r>
              <a:rPr lang="en-US" sz="2400" b="1" i="1" dirty="0" smtClean="0">
                <a:solidFill>
                  <a:srgbClr val="002060"/>
                </a:solidFill>
              </a:rPr>
              <a:t>Quay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cóp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bài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vỡ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bằng</a:t>
            </a:r>
            <a:r>
              <a:rPr lang="en-US" sz="2400" b="1" i="1" dirty="0" smtClean="0">
                <a:solidFill>
                  <a:srgbClr val="002060"/>
                </a:solidFill>
              </a:rPr>
              <a:t> di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động</a:t>
            </a:r>
            <a:endParaRPr lang="en-US" sz="2400" b="1" i="1" dirty="0" smtClean="0">
              <a:solidFill>
                <a:srgbClr val="002060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sz="2400" b="1" i="1" dirty="0" smtClean="0">
                <a:solidFill>
                  <a:srgbClr val="002060"/>
                </a:solidFill>
              </a:rPr>
              <a:t>…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30636" y="1219200"/>
            <a:ext cx="2895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i="1" dirty="0" smtClean="0">
                <a:solidFill>
                  <a:srgbClr val="002060"/>
                </a:solidFill>
              </a:rPr>
              <a:t>Ỷ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lại</a:t>
            </a:r>
            <a:r>
              <a:rPr lang="en-US" sz="2500" b="1" i="1" dirty="0" smtClean="0">
                <a:solidFill>
                  <a:srgbClr val="002060"/>
                </a:solidFill>
              </a:rPr>
              <a:t>,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sống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thiếu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trung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thực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và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chểng</a:t>
            </a:r>
            <a:r>
              <a:rPr lang="en-US" sz="2500" b="1" i="1" dirty="0" smtClean="0">
                <a:solidFill>
                  <a:srgbClr val="002060"/>
                </a:solidFill>
              </a:rPr>
              <a:t> 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mảng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việc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học</a:t>
            </a:r>
            <a:r>
              <a:rPr lang="en-US" sz="2500" b="1" i="1" dirty="0" smtClean="0">
                <a:solidFill>
                  <a:srgbClr val="002060"/>
                </a:solidFill>
              </a:rPr>
              <a:t>…</a:t>
            </a:r>
            <a:endParaRPr lang="en-US" sz="2500" b="1" i="1" dirty="0">
              <a:solidFill>
                <a:srgbClr val="002060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4648200" y="1600200"/>
            <a:ext cx="1219200" cy="457200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38" name="Picture 2" descr="D:\bedieu\Xã hội học ĐC\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615837"/>
            <a:ext cx="33782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04900" y="3622764"/>
            <a:ext cx="27432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smtClean="0">
                <a:solidFill>
                  <a:srgbClr val="0070C0"/>
                </a:solidFill>
              </a:rPr>
              <a:t>“ </a:t>
            </a:r>
            <a:r>
              <a:rPr lang="en-US" sz="2500" b="1" dirty="0" err="1">
                <a:solidFill>
                  <a:srgbClr val="0070C0"/>
                </a:solidFill>
              </a:rPr>
              <a:t>T</a:t>
            </a:r>
            <a:r>
              <a:rPr lang="en-US" sz="2500" b="1" dirty="0" err="1" smtClean="0">
                <a:solidFill>
                  <a:srgbClr val="0070C0"/>
                </a:solidFill>
              </a:rPr>
              <a:t>ội</a:t>
            </a:r>
            <a:r>
              <a:rPr lang="en-US" sz="2500" b="1" dirty="0" smtClean="0">
                <a:solidFill>
                  <a:srgbClr val="0070C0"/>
                </a:solidFill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</a:rPr>
              <a:t>phạm</a:t>
            </a:r>
            <a:r>
              <a:rPr lang="en-US" sz="2500" b="1" dirty="0" smtClean="0">
                <a:solidFill>
                  <a:srgbClr val="0070C0"/>
                </a:solidFill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</a:rPr>
              <a:t>ảo</a:t>
            </a:r>
            <a:r>
              <a:rPr lang="en-US" sz="2500" b="1" dirty="0" smtClean="0">
                <a:solidFill>
                  <a:srgbClr val="0070C0"/>
                </a:solidFill>
              </a:rPr>
              <a:t>” </a:t>
            </a:r>
            <a:r>
              <a:rPr lang="en-US" sz="2500" b="1" dirty="0" err="1" smtClean="0">
                <a:solidFill>
                  <a:srgbClr val="0070C0"/>
                </a:solidFill>
              </a:rPr>
              <a:t>đang</a:t>
            </a:r>
            <a:r>
              <a:rPr lang="en-US" sz="2500" b="1" dirty="0" smtClean="0">
                <a:solidFill>
                  <a:srgbClr val="0070C0"/>
                </a:solidFill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</a:rPr>
              <a:t>tung</a:t>
            </a:r>
            <a:r>
              <a:rPr lang="en-US" sz="2500" b="1" dirty="0" smtClean="0">
                <a:solidFill>
                  <a:srgbClr val="0070C0"/>
                </a:solidFill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</a:rPr>
              <a:t>hoành</a:t>
            </a:r>
            <a:r>
              <a:rPr lang="en-US" sz="2500" b="1" dirty="0">
                <a:solidFill>
                  <a:srgbClr val="0070C0"/>
                </a:solidFill>
              </a:rPr>
              <a:t> </a:t>
            </a:r>
            <a:r>
              <a:rPr lang="en-US" sz="2500" b="1" dirty="0" smtClean="0">
                <a:solidFill>
                  <a:srgbClr val="0070C0"/>
                </a:solidFill>
                <a:sym typeface="Wingdings"/>
              </a:rPr>
              <a:t> </a:t>
            </a:r>
            <a:r>
              <a:rPr lang="en-US" sz="2500" b="1" dirty="0" err="1" smtClean="0">
                <a:solidFill>
                  <a:srgbClr val="0070C0"/>
                </a:solidFill>
                <a:sym typeface="Wingdings"/>
              </a:rPr>
              <a:t>gây</a:t>
            </a:r>
            <a:r>
              <a:rPr lang="en-US" sz="25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  <a:sym typeface="Wingdings"/>
              </a:rPr>
              <a:t>thiệt</a:t>
            </a:r>
            <a:r>
              <a:rPr lang="en-US" sz="25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  <a:sym typeface="Wingdings"/>
              </a:rPr>
              <a:t>hại</a:t>
            </a:r>
            <a:r>
              <a:rPr lang="en-US" sz="25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  <a:sym typeface="Wingdings"/>
              </a:rPr>
              <a:t>lớn</a:t>
            </a:r>
            <a:r>
              <a:rPr lang="en-US" sz="25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  <a:sym typeface="Wingdings"/>
              </a:rPr>
              <a:t>cho</a:t>
            </a:r>
            <a:r>
              <a:rPr lang="en-US" sz="25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  <a:sym typeface="Wingdings"/>
              </a:rPr>
              <a:t>toàn</a:t>
            </a:r>
            <a:r>
              <a:rPr lang="en-US" sz="25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  <a:sym typeface="Wingdings"/>
              </a:rPr>
              <a:t>xã</a:t>
            </a:r>
            <a:r>
              <a:rPr lang="en-US" sz="2500" b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  <a:sym typeface="Wingdings"/>
              </a:rPr>
              <a:t>hội</a:t>
            </a:r>
            <a:r>
              <a:rPr lang="en-US" sz="2500" b="1" dirty="0" smtClean="0">
                <a:solidFill>
                  <a:srgbClr val="0070C0"/>
                </a:solidFill>
                <a:sym typeface="Wingdings"/>
              </a:rPr>
              <a:t>.</a:t>
            </a:r>
            <a:endParaRPr lang="en-US" sz="25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7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4964" y="1264384"/>
            <a:ext cx="3505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smtClean="0">
                <a:solidFill>
                  <a:srgbClr val="002060"/>
                </a:solidFill>
                <a:sym typeface="Wingdings"/>
              </a:rPr>
              <a:t></a:t>
            </a:r>
            <a:r>
              <a:rPr lang="en-US" sz="2500" b="1" i="1" dirty="0" smtClean="0">
                <a:solidFill>
                  <a:srgbClr val="002060"/>
                </a:solidFill>
              </a:rPr>
              <a:t>  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Hình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thức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giải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trí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không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lành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mạnh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đang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lưu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hành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rộng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rãi</a:t>
            </a:r>
            <a:r>
              <a:rPr lang="en-US" sz="2500" b="1" i="1" dirty="0" smtClean="0">
                <a:solidFill>
                  <a:srgbClr val="002060"/>
                </a:solidFill>
              </a:rPr>
              <a:t> .</a:t>
            </a:r>
            <a:endParaRPr lang="en-US" sz="2500" b="1" i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3389598"/>
            <a:ext cx="28956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smtClean="0">
                <a:solidFill>
                  <a:srgbClr val="002060"/>
                </a:solidFill>
                <a:sym typeface="Wingdings"/>
              </a:rPr>
              <a:t> </a:t>
            </a:r>
            <a:r>
              <a:rPr lang="en-US" sz="2500" b="1" i="1" dirty="0" smtClean="0">
                <a:solidFill>
                  <a:srgbClr val="0070C0"/>
                </a:solidFill>
                <a:sym typeface="Wingdings"/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Thực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trang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xấu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không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được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pháp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luật</a:t>
            </a:r>
            <a:r>
              <a:rPr lang="en-US" sz="2500" b="1" i="1" dirty="0" smtClean="0">
                <a:solidFill>
                  <a:srgbClr val="002060"/>
                </a:solidFill>
              </a:rPr>
              <a:t> hay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đạo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đức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xã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hội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thừa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nhập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lại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được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phát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tán</a:t>
            </a:r>
            <a:endParaRPr lang="en-US" sz="2500" b="1" i="1" dirty="0">
              <a:solidFill>
                <a:srgbClr val="002060"/>
              </a:solidFill>
            </a:endParaRPr>
          </a:p>
        </p:txBody>
      </p:sp>
      <p:pic>
        <p:nvPicPr>
          <p:cNvPr id="15362" name="Picture 2" descr="D:\bedieu\Xã hội học ĐC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856" y="1058848"/>
            <a:ext cx="2274926" cy="149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D:\bedieu\Xã hội học ĐC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895600"/>
            <a:ext cx="2590800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D:\bedieu\Xã hội học ĐC\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444" y="3733800"/>
            <a:ext cx="2133600" cy="2485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D:\bedieu\Xã hội học ĐC\1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871093"/>
            <a:ext cx="2415981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D:\bedieu\Xã hội học đại cương\Hình ảnh liên wan\images (1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261" y="914399"/>
            <a:ext cx="2252135" cy="144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135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914400"/>
            <a:ext cx="76200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i="1" dirty="0" err="1" smtClean="0">
                <a:solidFill>
                  <a:srgbClr val="002060"/>
                </a:solidFill>
              </a:rPr>
              <a:t>Cuộc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sống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riêng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tư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của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mỗi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cá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nhân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trong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xã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hội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đang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chịu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sự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quấy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rầy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liên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tục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của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các</a:t>
            </a:r>
            <a:r>
              <a:rPr lang="en-US" sz="2200" b="1" i="1" dirty="0" smtClean="0">
                <a:solidFill>
                  <a:srgbClr val="002060"/>
                </a:solidFill>
              </a:rPr>
              <a:t> PTTT,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nhiều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kẻ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xấu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lợi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dụng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những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kênh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liên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lạc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thường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xuyên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này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để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điều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khiển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và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xâm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phạm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đời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tư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người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khác</a:t>
            </a:r>
            <a:r>
              <a:rPr lang="en-US" sz="2200" b="1" i="1" dirty="0" smtClean="0">
                <a:solidFill>
                  <a:srgbClr val="002060"/>
                </a:solidFill>
              </a:rPr>
              <a:t>.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Nhất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là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người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nổi</a:t>
            </a:r>
            <a:r>
              <a:rPr lang="en-US" sz="2200" b="1" i="1" dirty="0" smtClean="0">
                <a:solidFill>
                  <a:srgbClr val="002060"/>
                </a:solidFill>
              </a:rPr>
              <a:t> </a:t>
            </a:r>
            <a:r>
              <a:rPr lang="en-US" sz="2200" b="1" i="1" dirty="0" err="1" smtClean="0">
                <a:solidFill>
                  <a:srgbClr val="002060"/>
                </a:solidFill>
              </a:rPr>
              <a:t>tiếng</a:t>
            </a:r>
            <a:r>
              <a:rPr lang="en-US" sz="2200" b="1" i="1" dirty="0" smtClean="0">
                <a:solidFill>
                  <a:srgbClr val="002060"/>
                </a:solidFill>
              </a:rPr>
              <a:t>…..</a:t>
            </a:r>
            <a:endParaRPr lang="en-US" sz="2200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D:\bedieu\Xã hội học ĐC\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4038600"/>
            <a:ext cx="3047999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0" y="2881745"/>
            <a:ext cx="7543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i="1" dirty="0" err="1" smtClean="0">
                <a:solidFill>
                  <a:srgbClr val="002060"/>
                </a:solidFill>
              </a:rPr>
              <a:t>Vấn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đề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nóng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bỏng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hiện</a:t>
            </a:r>
            <a:r>
              <a:rPr lang="en-US" sz="2500" b="1" i="1" dirty="0" smtClean="0">
                <a:solidFill>
                  <a:srgbClr val="002060"/>
                </a:solidFill>
              </a:rPr>
              <a:t> nay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là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tác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động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của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các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trò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chơi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giải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trí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endParaRPr lang="en-US" sz="2500" b="1" i="1" dirty="0">
              <a:solidFill>
                <a:srgbClr val="002060"/>
              </a:solidFill>
            </a:endParaRPr>
          </a:p>
        </p:txBody>
      </p:sp>
      <p:pic>
        <p:nvPicPr>
          <p:cNvPr id="1027" name="Picture 3" descr="D:\Bài học\Hình\1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052454"/>
            <a:ext cx="2695575" cy="2272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Bài học\Hình\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4038600"/>
            <a:ext cx="2714625" cy="228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43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Bài học\Hình\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7" y="1143000"/>
            <a:ext cx="3350996" cy="2600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bedieu\Xã hội học ĐC\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0" y="3816927"/>
            <a:ext cx="3297239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Bài học\Hình\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073" y="2354287"/>
            <a:ext cx="30480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ight Arrow 2"/>
          <p:cNvSpPr/>
          <p:nvPr/>
        </p:nvSpPr>
        <p:spPr>
          <a:xfrm>
            <a:off x="3505200" y="2697187"/>
            <a:ext cx="2438400" cy="1905000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002060"/>
                </a:solidFill>
              </a:rPr>
              <a:t>Tư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tưởng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xấu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được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các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bạn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áp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dụng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ra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ngoài</a:t>
            </a: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10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695271"/>
            <a:ext cx="28956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solidFill>
                  <a:srgbClr val="002060"/>
                </a:solidFill>
              </a:rPr>
              <a:t>Thanh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thiếu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niên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bắt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chước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các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hành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động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mang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chất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bạo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lực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từ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những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chương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trình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truyền</a:t>
            </a:r>
            <a:r>
              <a:rPr lang="en-US" sz="2800" b="1" i="1" dirty="0" smtClean="0">
                <a:solidFill>
                  <a:srgbClr val="002060"/>
                </a:solidFill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</a:rPr>
              <a:t>hình</a:t>
            </a:r>
            <a:endParaRPr lang="en-US" sz="2800" b="1" i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D:\Bài học\Hình\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964" y="1143651"/>
            <a:ext cx="2341418" cy="291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Bài học\Hình\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309" y="308589"/>
            <a:ext cx="2590800" cy="2917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thuyet trinh\tải xuống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429000"/>
            <a:ext cx="2743200" cy="322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10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685800"/>
            <a:ext cx="3276600" cy="685800"/>
          </a:xfrm>
        </p:spPr>
        <p:txBody>
          <a:bodyPr>
            <a:normAutofit/>
          </a:bodyPr>
          <a:lstStyle/>
          <a:p>
            <a:r>
              <a:rPr lang="en-US" sz="3300" b="1" dirty="0">
                <a:solidFill>
                  <a:srgbClr val="002060"/>
                </a:solidFill>
              </a:rPr>
              <a:t> </a:t>
            </a:r>
            <a:r>
              <a:rPr lang="en-US" sz="3500" b="1" dirty="0" err="1">
                <a:solidFill>
                  <a:srgbClr val="002060"/>
                </a:solidFill>
              </a:rPr>
              <a:t>T</a:t>
            </a:r>
            <a:r>
              <a:rPr lang="en-US" sz="3500" b="1" dirty="0" err="1" smtClean="0">
                <a:solidFill>
                  <a:srgbClr val="002060"/>
                </a:solidFill>
              </a:rPr>
              <a:t>hành</a:t>
            </a:r>
            <a:r>
              <a:rPr lang="en-US" sz="3500" b="1" dirty="0" smtClean="0">
                <a:solidFill>
                  <a:srgbClr val="002060"/>
                </a:solidFill>
              </a:rPr>
              <a:t> </a:t>
            </a:r>
            <a:r>
              <a:rPr lang="en-US" sz="3500" b="1" dirty="0" err="1" smtClean="0">
                <a:solidFill>
                  <a:srgbClr val="002060"/>
                </a:solidFill>
              </a:rPr>
              <a:t>viên</a:t>
            </a:r>
            <a:r>
              <a:rPr lang="en-US" sz="3500" b="1" dirty="0" smtClean="0">
                <a:solidFill>
                  <a:srgbClr val="002060"/>
                </a:solidFill>
              </a:rPr>
              <a:t>:</a:t>
            </a:r>
            <a:endParaRPr lang="en-US" sz="35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086600" cy="350520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2060"/>
                </a:solidFill>
              </a:rPr>
              <a:t>Nguyễn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Thị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Bé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Diệu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Trương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Thị</a:t>
            </a:r>
            <a:r>
              <a:rPr lang="en-US" dirty="0" smtClean="0">
                <a:solidFill>
                  <a:srgbClr val="002060"/>
                </a:solidFill>
              </a:rPr>
              <a:t> Minh </a:t>
            </a:r>
            <a:r>
              <a:rPr lang="en-US" dirty="0" err="1" smtClean="0">
                <a:solidFill>
                  <a:srgbClr val="002060"/>
                </a:solidFill>
              </a:rPr>
              <a:t>Hiền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Tiêu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Thị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Hậu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Dương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Công</a:t>
            </a:r>
            <a:r>
              <a:rPr lang="en-US" dirty="0" smtClean="0">
                <a:solidFill>
                  <a:srgbClr val="002060"/>
                </a:solidFill>
              </a:rPr>
              <a:t> Minh.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Lê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Duy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Thức</a:t>
            </a:r>
            <a:r>
              <a:rPr lang="en-US" dirty="0">
                <a:solidFill>
                  <a:srgbClr val="002060"/>
                </a:solidFill>
              </a:rPr>
              <a:t>.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en-US" dirty="0" err="1" smtClean="0">
                <a:solidFill>
                  <a:srgbClr val="002060"/>
                </a:solidFill>
              </a:rPr>
              <a:t>Nguyễn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Trí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Tài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Nguyễn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Thế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Vỹ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2051" name="Picture 3" descr="D:\bedieu\Xã hội học ĐC\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371600"/>
            <a:ext cx="3962399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99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1066800"/>
            <a:ext cx="69342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i="1" dirty="0" err="1" smtClean="0">
                <a:solidFill>
                  <a:srgbClr val="002060"/>
                </a:solidFill>
              </a:rPr>
              <a:t>Gần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đây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xu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hướng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đưa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lên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mạng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những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đoạn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phim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ngắn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về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đánh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nhau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giữa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các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bạn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học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sinh</a:t>
            </a:r>
            <a:r>
              <a:rPr lang="en-US" sz="2500" b="1" i="1" dirty="0" smtClean="0">
                <a:solidFill>
                  <a:srgbClr val="002060"/>
                </a:solidFill>
              </a:rPr>
              <a:t> (</a:t>
            </a:r>
            <a:r>
              <a:rPr lang="en-US" sz="2500" b="1" i="1" dirty="0" err="1" smtClean="0">
                <a:solidFill>
                  <a:srgbClr val="002060"/>
                </a:solidFill>
              </a:rPr>
              <a:t>cả</a:t>
            </a:r>
            <a:r>
              <a:rPr lang="en-US" sz="2500" b="1" i="1" dirty="0" smtClean="0">
                <a:solidFill>
                  <a:srgbClr val="002060"/>
                </a:solidFill>
              </a:rPr>
              <a:t> 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nam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lẫn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nữ</a:t>
            </a:r>
            <a:r>
              <a:rPr lang="en-US" sz="2500" b="1" i="1" dirty="0" smtClean="0">
                <a:solidFill>
                  <a:srgbClr val="002060"/>
                </a:solidFill>
              </a:rPr>
              <a:t>)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ngày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càng</a:t>
            </a:r>
            <a:r>
              <a:rPr lang="en-US" sz="2500" b="1" i="1" dirty="0" smtClean="0">
                <a:solidFill>
                  <a:srgbClr val="002060"/>
                </a:solidFill>
              </a:rPr>
              <a:t> </a:t>
            </a:r>
            <a:r>
              <a:rPr lang="en-US" sz="2500" b="1" i="1" dirty="0" err="1" smtClean="0">
                <a:solidFill>
                  <a:srgbClr val="002060"/>
                </a:solidFill>
              </a:rPr>
              <a:t>tăng</a:t>
            </a:r>
            <a:endParaRPr lang="en-US" sz="2500" b="1" i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D:\bedieu\Xã hội học đại cương\Hình ảnh liên wan\images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341004"/>
            <a:ext cx="3276600" cy="245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Dieu\Desktop\Xã hội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400015"/>
            <a:ext cx="3276600" cy="2434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thuyet trinh\tải xuố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419600"/>
            <a:ext cx="3269890" cy="216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42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990600"/>
            <a:ext cx="754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i="1" u="sng" dirty="0" smtClean="0">
                <a:solidFill>
                  <a:srgbClr val="002060"/>
                </a:solidFill>
                <a:sym typeface="Wingdings"/>
              </a:rPr>
              <a:t> 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Có</a:t>
            </a:r>
            <a:r>
              <a:rPr lang="en-US" sz="3000" b="1" i="1" u="sng" dirty="0" smtClean="0">
                <a:solidFill>
                  <a:srgbClr val="002060"/>
                </a:solidFill>
              </a:rPr>
              <a:t>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quan</a:t>
            </a:r>
            <a:r>
              <a:rPr lang="en-US" sz="3000" b="1" i="1" u="sng" dirty="0" smtClean="0">
                <a:solidFill>
                  <a:srgbClr val="002060"/>
                </a:solidFill>
              </a:rPr>
              <a:t>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điểm</a:t>
            </a:r>
            <a:r>
              <a:rPr lang="en-US" sz="3000" b="1" i="1" u="sng" dirty="0" smtClean="0">
                <a:solidFill>
                  <a:srgbClr val="002060"/>
                </a:solidFill>
              </a:rPr>
              <a:t>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cho</a:t>
            </a:r>
            <a:r>
              <a:rPr lang="en-US" sz="3000" b="1" i="1" u="sng" dirty="0" smtClean="0">
                <a:solidFill>
                  <a:srgbClr val="002060"/>
                </a:solidFill>
              </a:rPr>
              <a:t>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rằng</a:t>
            </a:r>
            <a:r>
              <a:rPr lang="en-US" sz="3000" b="1" i="1" u="sng" dirty="0" smtClean="0">
                <a:solidFill>
                  <a:srgbClr val="002060"/>
                </a:solidFill>
              </a:rPr>
              <a:t>: “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Truyền</a:t>
            </a:r>
            <a:r>
              <a:rPr lang="en-US" sz="3000" b="1" i="1" u="sng" dirty="0" smtClean="0">
                <a:solidFill>
                  <a:srgbClr val="002060"/>
                </a:solidFill>
              </a:rPr>
              <a:t>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thông</a:t>
            </a:r>
            <a:r>
              <a:rPr lang="en-US" sz="3000" b="1" i="1" u="sng" dirty="0" smtClean="0">
                <a:solidFill>
                  <a:srgbClr val="002060"/>
                </a:solidFill>
              </a:rPr>
              <a:t>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đại</a:t>
            </a:r>
            <a:r>
              <a:rPr lang="en-US" sz="3000" b="1" i="1" u="sng" dirty="0" smtClean="0">
                <a:solidFill>
                  <a:srgbClr val="002060"/>
                </a:solidFill>
              </a:rPr>
              <a:t>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chúng</a:t>
            </a:r>
            <a:r>
              <a:rPr lang="en-US" sz="3000" b="1" i="1" u="sng" dirty="0" smtClean="0">
                <a:solidFill>
                  <a:srgbClr val="002060"/>
                </a:solidFill>
              </a:rPr>
              <a:t>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làm</a:t>
            </a:r>
            <a:r>
              <a:rPr lang="en-US" sz="3000" b="1" i="1" u="sng" dirty="0" smtClean="0">
                <a:solidFill>
                  <a:srgbClr val="002060"/>
                </a:solidFill>
              </a:rPr>
              <a:t>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gia</a:t>
            </a:r>
            <a:r>
              <a:rPr lang="en-US" sz="3000" b="1" i="1" u="sng" dirty="0" smtClean="0">
                <a:solidFill>
                  <a:srgbClr val="002060"/>
                </a:solidFill>
              </a:rPr>
              <a:t>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tăng</a:t>
            </a:r>
            <a:r>
              <a:rPr lang="en-US" sz="3000" b="1" i="1" u="sng" dirty="0" smtClean="0">
                <a:solidFill>
                  <a:srgbClr val="002060"/>
                </a:solidFill>
              </a:rPr>
              <a:t>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bạo</a:t>
            </a:r>
            <a:r>
              <a:rPr lang="en-US" sz="3000" b="1" i="1" u="sng" dirty="0" smtClean="0">
                <a:solidFill>
                  <a:srgbClr val="002060"/>
                </a:solidFill>
              </a:rPr>
              <a:t>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lực</a:t>
            </a:r>
            <a:r>
              <a:rPr lang="en-US" sz="3000" b="1" i="1" u="sng" dirty="0" smtClean="0">
                <a:solidFill>
                  <a:srgbClr val="002060"/>
                </a:solidFill>
              </a:rPr>
              <a:t>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trong</a:t>
            </a:r>
            <a:r>
              <a:rPr lang="en-US" sz="3000" b="1" i="1" u="sng" dirty="0" smtClean="0">
                <a:solidFill>
                  <a:srgbClr val="002060"/>
                </a:solidFill>
              </a:rPr>
              <a:t>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xã</a:t>
            </a:r>
            <a:r>
              <a:rPr lang="en-US" sz="3000" b="1" i="1" u="sng" dirty="0" smtClean="0">
                <a:solidFill>
                  <a:srgbClr val="002060"/>
                </a:solidFill>
              </a:rPr>
              <a:t> </a:t>
            </a:r>
            <a:r>
              <a:rPr lang="en-US" sz="3000" b="1" i="1" u="sng" dirty="0" err="1" smtClean="0">
                <a:solidFill>
                  <a:srgbClr val="002060"/>
                </a:solidFill>
              </a:rPr>
              <a:t>hội</a:t>
            </a:r>
            <a:r>
              <a:rPr lang="en-US" sz="3000" b="1" i="1" u="sng" dirty="0" smtClean="0">
                <a:solidFill>
                  <a:srgbClr val="002060"/>
                </a:solidFill>
              </a:rPr>
              <a:t>”.</a:t>
            </a:r>
            <a:endParaRPr lang="en-US" sz="3000" b="1" i="1" u="sng" dirty="0">
              <a:solidFill>
                <a:srgbClr val="002060"/>
              </a:solidFill>
            </a:endParaRPr>
          </a:p>
        </p:txBody>
      </p:sp>
      <p:pic>
        <p:nvPicPr>
          <p:cNvPr id="6146" name="Picture 2" descr="D:\bedieu\Xã hội học đại cương\Hình ảnh liên wan\images (1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217842"/>
            <a:ext cx="3702627" cy="264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bedieu\Xã hội học ĐC\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3213760"/>
            <a:ext cx="3553438" cy="264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3733800" y="4536127"/>
            <a:ext cx="876300" cy="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960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bedieu\Xã hội học ĐC\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47800" y="381000"/>
            <a:ext cx="67056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i="1" dirty="0" err="1" smtClean="0">
                <a:solidFill>
                  <a:srgbClr val="C00000"/>
                </a:solidFill>
              </a:rPr>
              <a:t>Xin</a:t>
            </a:r>
            <a:r>
              <a:rPr lang="en-US" sz="3500" b="1" i="1" dirty="0" smtClean="0">
                <a:solidFill>
                  <a:srgbClr val="C00000"/>
                </a:solidFill>
              </a:rPr>
              <a:t> </a:t>
            </a:r>
            <a:r>
              <a:rPr lang="en-US" sz="3500" b="1" i="1" dirty="0" err="1" smtClean="0">
                <a:solidFill>
                  <a:srgbClr val="C00000"/>
                </a:solidFill>
              </a:rPr>
              <a:t>chân</a:t>
            </a:r>
            <a:r>
              <a:rPr lang="en-US" sz="3500" b="1" i="1" dirty="0" smtClean="0">
                <a:solidFill>
                  <a:srgbClr val="C00000"/>
                </a:solidFill>
              </a:rPr>
              <a:t> </a:t>
            </a:r>
            <a:r>
              <a:rPr lang="en-US" sz="3500" b="1" i="1" dirty="0" err="1" smtClean="0">
                <a:solidFill>
                  <a:srgbClr val="C00000"/>
                </a:solidFill>
              </a:rPr>
              <a:t>thành</a:t>
            </a:r>
            <a:r>
              <a:rPr lang="en-US" sz="3500" b="1" i="1" dirty="0" smtClean="0">
                <a:solidFill>
                  <a:srgbClr val="C00000"/>
                </a:solidFill>
              </a:rPr>
              <a:t> </a:t>
            </a:r>
            <a:r>
              <a:rPr lang="en-US" sz="3500" b="1" i="1" dirty="0" err="1" smtClean="0">
                <a:solidFill>
                  <a:srgbClr val="C00000"/>
                </a:solidFill>
              </a:rPr>
              <a:t>cám</a:t>
            </a:r>
            <a:r>
              <a:rPr lang="en-US" sz="3500" b="1" i="1" dirty="0" smtClean="0">
                <a:solidFill>
                  <a:srgbClr val="C00000"/>
                </a:solidFill>
              </a:rPr>
              <a:t> </a:t>
            </a:r>
            <a:r>
              <a:rPr lang="en-US" sz="3500" b="1" i="1" dirty="0" err="1" smtClean="0">
                <a:solidFill>
                  <a:srgbClr val="C00000"/>
                </a:solidFill>
              </a:rPr>
              <a:t>ơn</a:t>
            </a:r>
            <a:r>
              <a:rPr lang="en-US" sz="3500" b="1" i="1" dirty="0" smtClean="0">
                <a:solidFill>
                  <a:srgbClr val="C00000"/>
                </a:solidFill>
              </a:rPr>
              <a:t> </a:t>
            </a:r>
            <a:r>
              <a:rPr lang="en-US" sz="3500" b="1" i="1" dirty="0" err="1" smtClean="0">
                <a:solidFill>
                  <a:srgbClr val="C00000"/>
                </a:solidFill>
              </a:rPr>
              <a:t>Thầy</a:t>
            </a:r>
            <a:r>
              <a:rPr lang="en-US" sz="3500" b="1" i="1" dirty="0" smtClean="0">
                <a:solidFill>
                  <a:srgbClr val="C00000"/>
                </a:solidFill>
              </a:rPr>
              <a:t> </a:t>
            </a:r>
            <a:r>
              <a:rPr lang="en-US" sz="3500" b="1" i="1" dirty="0" err="1" smtClean="0">
                <a:solidFill>
                  <a:srgbClr val="C00000"/>
                </a:solidFill>
              </a:rPr>
              <a:t>và</a:t>
            </a:r>
            <a:r>
              <a:rPr lang="en-US" sz="3500" b="1" i="1" dirty="0" smtClean="0">
                <a:solidFill>
                  <a:srgbClr val="C00000"/>
                </a:solidFill>
              </a:rPr>
              <a:t> </a:t>
            </a:r>
            <a:r>
              <a:rPr lang="en-US" sz="3500" b="1" i="1" dirty="0" err="1" smtClean="0">
                <a:solidFill>
                  <a:srgbClr val="C00000"/>
                </a:solidFill>
              </a:rPr>
              <a:t>các</a:t>
            </a:r>
            <a:r>
              <a:rPr lang="en-US" sz="3500" b="1" i="1" dirty="0" smtClean="0">
                <a:solidFill>
                  <a:srgbClr val="C00000"/>
                </a:solidFill>
              </a:rPr>
              <a:t> </a:t>
            </a:r>
            <a:r>
              <a:rPr lang="en-US" sz="3500" b="1" i="1" dirty="0" err="1" smtClean="0">
                <a:solidFill>
                  <a:srgbClr val="C00000"/>
                </a:solidFill>
              </a:rPr>
              <a:t>bạn</a:t>
            </a:r>
            <a:r>
              <a:rPr lang="en-US" sz="3500" b="1" i="1" dirty="0" smtClean="0">
                <a:solidFill>
                  <a:srgbClr val="C00000"/>
                </a:solidFill>
              </a:rPr>
              <a:t> </a:t>
            </a:r>
            <a:r>
              <a:rPr lang="en-US" sz="3500" b="1" i="1" dirty="0" err="1" smtClean="0">
                <a:solidFill>
                  <a:srgbClr val="C00000"/>
                </a:solidFill>
              </a:rPr>
              <a:t>đã</a:t>
            </a:r>
            <a:r>
              <a:rPr lang="en-US" sz="3500" b="1" i="1" dirty="0" smtClean="0">
                <a:solidFill>
                  <a:srgbClr val="C00000"/>
                </a:solidFill>
              </a:rPr>
              <a:t> </a:t>
            </a:r>
            <a:r>
              <a:rPr lang="en-US" sz="3500" b="1" i="1" dirty="0" err="1" smtClean="0">
                <a:solidFill>
                  <a:srgbClr val="C00000"/>
                </a:solidFill>
              </a:rPr>
              <a:t>lắng</a:t>
            </a:r>
            <a:r>
              <a:rPr lang="en-US" sz="3500" b="1" i="1" dirty="0" smtClean="0">
                <a:solidFill>
                  <a:srgbClr val="C00000"/>
                </a:solidFill>
              </a:rPr>
              <a:t> </a:t>
            </a:r>
            <a:r>
              <a:rPr lang="en-US" sz="3500" b="1" i="1" dirty="0" err="1" smtClean="0">
                <a:solidFill>
                  <a:srgbClr val="C00000"/>
                </a:solidFill>
              </a:rPr>
              <a:t>nghe</a:t>
            </a:r>
            <a:r>
              <a:rPr lang="en-US" sz="3500" b="1" i="1" dirty="0" smtClean="0">
                <a:solidFill>
                  <a:srgbClr val="C00000"/>
                </a:solidFill>
              </a:rPr>
              <a:t> !!!</a:t>
            </a:r>
            <a:endParaRPr lang="en-US" sz="35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59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854240001"/>
              </p:ext>
            </p:extLst>
          </p:nvPr>
        </p:nvGraphicFramePr>
        <p:xfrm>
          <a:off x="533400" y="914400"/>
          <a:ext cx="82296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86691" y="1600200"/>
            <a:ext cx="762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 smtClean="0">
                <a:solidFill>
                  <a:srgbClr val="002060"/>
                </a:solidFill>
                <a:sym typeface="Wingdings"/>
              </a:rPr>
              <a:t></a:t>
            </a:r>
            <a:endParaRPr lang="en-US" sz="50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3200400"/>
            <a:ext cx="838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rgbClr val="002060"/>
                </a:solidFill>
                <a:sym typeface="Wingdings"/>
              </a:rPr>
              <a:t></a:t>
            </a:r>
            <a:endParaRPr lang="en-US" sz="50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6691" y="4936353"/>
            <a:ext cx="762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rgbClr val="002060"/>
                </a:solidFill>
                <a:sym typeface="Wingdings"/>
              </a:rPr>
              <a:t></a:t>
            </a:r>
            <a:endParaRPr lang="en-US" sz="5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49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609600"/>
            <a:ext cx="6324600" cy="579438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sz="4000" dirty="0" smtClean="0">
                <a:solidFill>
                  <a:srgbClr val="C00000"/>
                </a:solidFill>
                <a:sym typeface="Wingdings"/>
              </a:rPr>
              <a:t> </a:t>
            </a:r>
            <a:r>
              <a:rPr lang="en-US" sz="3900" b="1" dirty="0" err="1">
                <a:solidFill>
                  <a:srgbClr val="C00000"/>
                </a:solidFill>
                <a:sym typeface="Wingdings"/>
              </a:rPr>
              <a:t>T</a:t>
            </a:r>
            <a:r>
              <a:rPr lang="en-US" sz="3900" b="1" dirty="0" err="1" smtClean="0">
                <a:solidFill>
                  <a:srgbClr val="C00000"/>
                </a:solidFill>
              </a:rPr>
              <a:t>ruyền</a:t>
            </a:r>
            <a:r>
              <a:rPr lang="en-US" sz="3900" b="1" dirty="0" smtClean="0">
                <a:solidFill>
                  <a:srgbClr val="C00000"/>
                </a:solidFill>
              </a:rPr>
              <a:t> </a:t>
            </a:r>
            <a:r>
              <a:rPr lang="en-US" sz="3900" b="1" dirty="0" err="1" smtClean="0">
                <a:solidFill>
                  <a:srgbClr val="C00000"/>
                </a:solidFill>
              </a:rPr>
              <a:t>thông</a:t>
            </a:r>
            <a:r>
              <a:rPr lang="en-US" sz="3900" b="1" dirty="0" smtClean="0">
                <a:solidFill>
                  <a:srgbClr val="C00000"/>
                </a:solidFill>
              </a:rPr>
              <a:t> </a:t>
            </a:r>
            <a:r>
              <a:rPr lang="en-US" sz="3900" b="1" dirty="0" err="1" smtClean="0">
                <a:solidFill>
                  <a:srgbClr val="C00000"/>
                </a:solidFill>
              </a:rPr>
              <a:t>là</a:t>
            </a:r>
            <a:r>
              <a:rPr lang="en-US" sz="3900" b="1" dirty="0" smtClean="0">
                <a:solidFill>
                  <a:srgbClr val="C00000"/>
                </a:solidFill>
              </a:rPr>
              <a:t> </a:t>
            </a:r>
            <a:r>
              <a:rPr lang="en-US" sz="3900" b="1" dirty="0" err="1" smtClean="0">
                <a:solidFill>
                  <a:srgbClr val="C00000"/>
                </a:solidFill>
              </a:rPr>
              <a:t>gì</a:t>
            </a:r>
            <a:r>
              <a:rPr lang="en-US" sz="3900" b="1" dirty="0">
                <a:solidFill>
                  <a:srgbClr val="C00000"/>
                </a:solidFill>
              </a:rPr>
              <a:t>?</a:t>
            </a:r>
            <a:r>
              <a:rPr lang="en-US" sz="3900" b="1" dirty="0" smtClean="0">
                <a:solidFill>
                  <a:srgbClr val="C00000"/>
                </a:solidFill>
              </a:rPr>
              <a:t> </a:t>
            </a:r>
            <a:endParaRPr lang="en-US" sz="39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4291" y="2133600"/>
            <a:ext cx="315190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002060"/>
                </a:solidFill>
                <a:sym typeface="Wingdings"/>
              </a:rPr>
              <a:t> Mass Media </a:t>
            </a:r>
            <a:r>
              <a:rPr lang="en-US" sz="2600" dirty="0" err="1">
                <a:solidFill>
                  <a:srgbClr val="002060"/>
                </a:solidFill>
                <a:sym typeface="Wingdings"/>
              </a:rPr>
              <a:t>l</a:t>
            </a:r>
            <a:r>
              <a:rPr lang="en-US" sz="2600" dirty="0" err="1" smtClean="0">
                <a:solidFill>
                  <a:srgbClr val="002060"/>
                </a:solidFill>
              </a:rPr>
              <a:t>à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</a:rPr>
              <a:t>sự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</a:rPr>
              <a:t>truyền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</a:rPr>
              <a:t>thông</a:t>
            </a:r>
            <a:r>
              <a:rPr lang="en-US" sz="2600" dirty="0" smtClean="0">
                <a:solidFill>
                  <a:srgbClr val="002060"/>
                </a:solidFill>
              </a:rPr>
              <a:t> tin </a:t>
            </a:r>
            <a:r>
              <a:rPr lang="en-US" sz="2600" dirty="0" err="1" smtClean="0">
                <a:solidFill>
                  <a:srgbClr val="002060"/>
                </a:solidFill>
              </a:rPr>
              <a:t>từ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</a:rPr>
              <a:t>một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</a:rPr>
              <a:t>người</a:t>
            </a:r>
            <a:r>
              <a:rPr lang="en-US" sz="2600" dirty="0" smtClean="0">
                <a:solidFill>
                  <a:srgbClr val="002060"/>
                </a:solidFill>
              </a:rPr>
              <a:t>, </a:t>
            </a:r>
            <a:r>
              <a:rPr lang="en-US" sz="2600" dirty="0" err="1" smtClean="0">
                <a:solidFill>
                  <a:srgbClr val="002060"/>
                </a:solidFill>
              </a:rPr>
              <a:t>một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</a:rPr>
              <a:t>ngữ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</a:rPr>
              <a:t>cảnh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</a:rPr>
              <a:t>hoặc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</a:rPr>
              <a:t>một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</a:rPr>
              <a:t>nhóm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</a:rPr>
              <a:t>người</a:t>
            </a:r>
            <a:r>
              <a:rPr lang="en-US" sz="2600" dirty="0" smtClean="0">
                <a:solidFill>
                  <a:srgbClr val="002060"/>
                </a:solidFill>
              </a:rPr>
              <a:t> …</a:t>
            </a:r>
            <a:r>
              <a:rPr lang="en-US" sz="2600" dirty="0" err="1" smtClean="0">
                <a:solidFill>
                  <a:srgbClr val="002060"/>
                </a:solidFill>
              </a:rPr>
              <a:t>đến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</a:rPr>
              <a:t>những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</a:rPr>
              <a:t>người</a:t>
            </a:r>
            <a:r>
              <a:rPr lang="en-US" sz="2600" dirty="0" smtClean="0">
                <a:solidFill>
                  <a:srgbClr val="002060"/>
                </a:solidFill>
              </a:rPr>
              <a:t>, </a:t>
            </a:r>
            <a:r>
              <a:rPr lang="en-US" sz="2600" dirty="0" err="1" smtClean="0">
                <a:solidFill>
                  <a:srgbClr val="002060"/>
                </a:solidFill>
              </a:rPr>
              <a:t>ngữ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</a:rPr>
              <a:t>cảnh</a:t>
            </a:r>
            <a:r>
              <a:rPr lang="en-US" sz="2600" dirty="0" smtClean="0">
                <a:solidFill>
                  <a:srgbClr val="002060"/>
                </a:solidFill>
              </a:rPr>
              <a:t>, </a:t>
            </a:r>
            <a:r>
              <a:rPr lang="en-US" sz="2600" dirty="0" err="1" smtClean="0">
                <a:solidFill>
                  <a:srgbClr val="002060"/>
                </a:solidFill>
              </a:rPr>
              <a:t>nhóm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</a:rPr>
              <a:t>người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</a:rPr>
              <a:t>khác</a:t>
            </a:r>
            <a:r>
              <a:rPr lang="en-US" sz="2600" dirty="0" smtClean="0">
                <a:solidFill>
                  <a:srgbClr val="002060"/>
                </a:solidFill>
              </a:rPr>
              <a:t>.</a:t>
            </a:r>
            <a:endParaRPr lang="en-US" sz="26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Dieu\Desktop\Xã hội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219200"/>
            <a:ext cx="3810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D:\bedieu\Xã hội học ĐC\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086" y="3766349"/>
            <a:ext cx="423500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945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3564" y="838200"/>
            <a:ext cx="811183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/>
              <a:buChar char="þ"/>
            </a:pP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Truyền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thông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đại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chúng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giữ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vai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trò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quan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trọng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trong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xã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hội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endParaRPr lang="en-US" sz="3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 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Một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trong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những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thành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tựu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quan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trong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</a:rPr>
              <a:t>nhất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en-US" sz="3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100" name="Picture 4" descr="D:\bedieu\Xã hội học ĐC\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218" y="3581400"/>
            <a:ext cx="3678382" cy="2872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bedieu\Xã hội học ĐC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581400"/>
            <a:ext cx="3990431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18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3460659" y="2434501"/>
            <a:ext cx="2209800" cy="182880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 smtClean="0">
                <a:solidFill>
                  <a:srgbClr val="C00000"/>
                </a:solidFill>
              </a:rPr>
              <a:t>Các</a:t>
            </a:r>
            <a:r>
              <a:rPr lang="en-US" sz="2500" b="1" dirty="0" smtClean="0">
                <a:solidFill>
                  <a:srgbClr val="C00000"/>
                </a:solidFill>
              </a:rPr>
              <a:t> </a:t>
            </a:r>
            <a:r>
              <a:rPr lang="en-US" sz="2500" b="1" dirty="0" err="1" smtClean="0">
                <a:solidFill>
                  <a:srgbClr val="C00000"/>
                </a:solidFill>
              </a:rPr>
              <a:t>phương</a:t>
            </a:r>
            <a:r>
              <a:rPr lang="en-US" sz="2500" b="1" dirty="0" smtClean="0">
                <a:solidFill>
                  <a:srgbClr val="C00000"/>
                </a:solidFill>
              </a:rPr>
              <a:t> </a:t>
            </a:r>
            <a:r>
              <a:rPr lang="en-US" sz="2500" b="1" dirty="0" err="1" smtClean="0">
                <a:solidFill>
                  <a:srgbClr val="C00000"/>
                </a:solidFill>
              </a:rPr>
              <a:t>tiện</a:t>
            </a:r>
            <a:r>
              <a:rPr lang="en-US" sz="2500" b="1" dirty="0" smtClean="0">
                <a:solidFill>
                  <a:srgbClr val="C00000"/>
                </a:solidFill>
              </a:rPr>
              <a:t> TTĐC</a:t>
            </a:r>
            <a:endParaRPr lang="en-US" sz="25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Dieu\Desktop\Xã hội\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209" y="4575025"/>
            <a:ext cx="2316191" cy="1541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ieu\Desktop\Xã hội\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434502"/>
            <a:ext cx="2057400" cy="160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Dieu\Desktop\Xã hội\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03" y="2895600"/>
            <a:ext cx="2157257" cy="1551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bedieu\Xã hội học ĐC\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82" y="361725"/>
            <a:ext cx="1753464" cy="213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bedieu\Xã hội học ĐC\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702" y="5053010"/>
            <a:ext cx="2113898" cy="1423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bedieu\Xã hội học ĐC\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786" y="277090"/>
            <a:ext cx="2448677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bedieu\Xã hội học ĐC\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61726"/>
            <a:ext cx="2362949" cy="1693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bedieu\Xã hội học ĐC\7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945636"/>
            <a:ext cx="1990537" cy="1503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/>
          <p:cNvCxnSpPr>
            <a:stCxn id="2" idx="0"/>
          </p:cNvCxnSpPr>
          <p:nvPr/>
        </p:nvCxnSpPr>
        <p:spPr>
          <a:xfrm flipV="1">
            <a:off x="4565559" y="2055236"/>
            <a:ext cx="0" cy="379265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2" idx="7"/>
          </p:cNvCxnSpPr>
          <p:nvPr/>
        </p:nvCxnSpPr>
        <p:spPr>
          <a:xfrm flipV="1">
            <a:off x="5346841" y="2244868"/>
            <a:ext cx="787993" cy="457455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2" idx="6"/>
          </p:cNvCxnSpPr>
          <p:nvPr/>
        </p:nvCxnSpPr>
        <p:spPr>
          <a:xfrm>
            <a:off x="5670459" y="3348901"/>
            <a:ext cx="928750" cy="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2" idx="5"/>
          </p:cNvCxnSpPr>
          <p:nvPr/>
        </p:nvCxnSpPr>
        <p:spPr>
          <a:xfrm>
            <a:off x="5346841" y="3995479"/>
            <a:ext cx="901559" cy="579546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2" idx="4"/>
          </p:cNvCxnSpPr>
          <p:nvPr/>
        </p:nvCxnSpPr>
        <p:spPr>
          <a:xfrm>
            <a:off x="4565559" y="4263301"/>
            <a:ext cx="0" cy="682335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2" idx="3"/>
          </p:cNvCxnSpPr>
          <p:nvPr/>
        </p:nvCxnSpPr>
        <p:spPr>
          <a:xfrm flipH="1">
            <a:off x="2971800" y="3995479"/>
            <a:ext cx="812477" cy="608989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2" idx="2"/>
          </p:cNvCxnSpPr>
          <p:nvPr/>
        </p:nvCxnSpPr>
        <p:spPr>
          <a:xfrm flipH="1">
            <a:off x="2752537" y="3348901"/>
            <a:ext cx="708122" cy="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2" idx="1"/>
          </p:cNvCxnSpPr>
          <p:nvPr/>
        </p:nvCxnSpPr>
        <p:spPr>
          <a:xfrm flipH="1" flipV="1">
            <a:off x="2895600" y="2378779"/>
            <a:ext cx="888677" cy="32354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29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025236" y="800100"/>
            <a:ext cx="2209800" cy="6858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TÍCH CỰC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80259" y="1828799"/>
            <a:ext cx="1828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2060"/>
                </a:solidFill>
              </a:rPr>
              <a:t>Internet</a:t>
            </a:r>
            <a:endParaRPr lang="en-US" sz="2600" b="1" dirty="0">
              <a:solidFill>
                <a:srgbClr val="00206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66404" y="1828800"/>
            <a:ext cx="1527464" cy="4924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own Arrow 2"/>
          <p:cNvSpPr/>
          <p:nvPr/>
        </p:nvSpPr>
        <p:spPr>
          <a:xfrm>
            <a:off x="2047874" y="1498023"/>
            <a:ext cx="164523" cy="266700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D:\bedieu\Xã hội học ĐC\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95600"/>
            <a:ext cx="4495800" cy="380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bedieu\Xã hội học ĐC\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345" y="3886201"/>
            <a:ext cx="3747655" cy="2810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bedieu\Xã hội học ĐC\1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345" y="995256"/>
            <a:ext cx="3595255" cy="2490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92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025236" y="800100"/>
            <a:ext cx="2209800" cy="6858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TÍCH CỰC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768" y="1828799"/>
            <a:ext cx="1828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2060"/>
                </a:solidFill>
              </a:rPr>
              <a:t>Internet</a:t>
            </a:r>
            <a:endParaRPr lang="en-US" sz="2600" b="1" dirty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31768" y="1842655"/>
            <a:ext cx="1527464" cy="4924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2047874" y="1498023"/>
            <a:ext cx="164523" cy="266700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 descr="D:\bedieu\Xã hội học ĐC\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276600"/>
            <a:ext cx="32766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bedieu\Xã hội học ĐC\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581400"/>
            <a:ext cx="35814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bedieu\Xã hội học ĐC\3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782" y="800100"/>
            <a:ext cx="3505200" cy="279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83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bedieu\Xã hội học ĐC\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12420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0" y="1067007"/>
            <a:ext cx="38862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i="1" dirty="0" smtClean="0">
                <a:solidFill>
                  <a:srgbClr val="C00000"/>
                </a:solidFill>
              </a:rPr>
              <a:t>TUY CÓ NHIỀU CÁI LỢI NHƯNG VẪN KHÔNG ÍT TAI HẠI….</a:t>
            </a:r>
            <a:endParaRPr lang="en-US" sz="25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13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477</TotalTime>
  <Words>561</Words>
  <Application>Microsoft Office PowerPoint</Application>
  <PresentationFormat>On-screen Show (4:3)</PresentationFormat>
  <Paragraphs>64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Flow</vt:lpstr>
      <vt:lpstr>PowerPoint Presentation</vt:lpstr>
      <vt:lpstr> Thành viên:</vt:lpstr>
      <vt:lpstr>PowerPoint Presentation</vt:lpstr>
      <vt:lpstr>  Truyền thông là gì?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Trường đại học nông lâm tp hcm</dc:title>
  <dc:creator>LENOVO</dc:creator>
  <cp:lastModifiedBy>Dieu</cp:lastModifiedBy>
  <cp:revision>77</cp:revision>
  <dcterms:created xsi:type="dcterms:W3CDTF">2013-11-07T03:25:30Z</dcterms:created>
  <dcterms:modified xsi:type="dcterms:W3CDTF">2013-11-17T02:31:48Z</dcterms:modified>
</cp:coreProperties>
</file>