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340" r:id="rId3"/>
    <p:sldId id="341" r:id="rId4"/>
    <p:sldId id="323" r:id="rId5"/>
    <p:sldId id="260" r:id="rId6"/>
    <p:sldId id="324" r:id="rId7"/>
    <p:sldId id="325" r:id="rId8"/>
    <p:sldId id="326" r:id="rId9"/>
    <p:sldId id="327" r:id="rId10"/>
    <p:sldId id="328" r:id="rId11"/>
    <p:sldId id="329" r:id="rId12"/>
    <p:sldId id="330" r:id="rId13"/>
    <p:sldId id="331" r:id="rId14"/>
    <p:sldId id="332" r:id="rId15"/>
    <p:sldId id="342" r:id="rId16"/>
    <p:sldId id="334" r:id="rId17"/>
    <p:sldId id="335" r:id="rId18"/>
    <p:sldId id="337" r:id="rId19"/>
    <p:sldId id="338" r:id="rId20"/>
    <p:sldId id="343" r:id="rId21"/>
    <p:sldId id="344" r:id="rId22"/>
    <p:sldId id="345" r:id="rId23"/>
    <p:sldId id="347" r:id="rId24"/>
    <p:sldId id="348" r:id="rId25"/>
    <p:sldId id="349" r:id="rId26"/>
    <p:sldId id="350" r:id="rId27"/>
    <p:sldId id="352" r:id="rId28"/>
    <p:sldId id="353" r:id="rId29"/>
    <p:sldId id="354" r:id="rId30"/>
    <p:sldId id="355" r:id="rId31"/>
    <p:sldId id="356" r:id="rId32"/>
    <p:sldId id="357" r:id="rId33"/>
    <p:sldId id="358" r:id="rId34"/>
    <p:sldId id="359" r:id="rId35"/>
    <p:sldId id="360" r:id="rId36"/>
    <p:sldId id="361" r:id="rId37"/>
    <p:sldId id="362" r:id="rId38"/>
    <p:sldId id="363" r:id="rId39"/>
    <p:sldId id="364" r:id="rId40"/>
    <p:sldId id="365" r:id="rId41"/>
    <p:sldId id="366" r:id="rId42"/>
    <p:sldId id="276" r:id="rId4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565868"/>
    <a:srgbClr val="5F5F5F"/>
    <a:srgbClr val="808080"/>
    <a:srgbClr val="669900"/>
    <a:srgbClr val="0033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77" autoAdjust="0"/>
    <p:restoredTop sz="94660" autoAdjust="0"/>
  </p:normalViewPr>
  <p:slideViewPr>
    <p:cSldViewPr>
      <p:cViewPr>
        <p:scale>
          <a:sx n="77" d="100"/>
          <a:sy n="77" d="100"/>
        </p:scale>
        <p:origin x="-1182"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3DA057-E6CF-4E7A-909A-E6C48782B86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0EFD058-E70D-4CE7-845B-9C28A7D999DA}">
      <dgm:prSet phldrT="[Text]"/>
      <dgm:spPr/>
      <dgm:t>
        <a:bodyPr/>
        <a:lstStyle/>
        <a:p>
          <a:r>
            <a:rPr lang="en-US" smtClean="0">
              <a:latin typeface="Arial" pitchFamily="34" charset="0"/>
              <a:cs typeface="Arial" pitchFamily="34" charset="0"/>
            </a:rPr>
            <a:t>1. Văn hóa</a:t>
          </a:r>
          <a:endParaRPr lang="en-US">
            <a:latin typeface="Arial" pitchFamily="34" charset="0"/>
            <a:cs typeface="Arial" pitchFamily="34" charset="0"/>
          </a:endParaRPr>
        </a:p>
      </dgm:t>
    </dgm:pt>
    <dgm:pt modelId="{49DCCCF2-8C0D-4DF1-B190-CFCDA163D1B5}" type="parTrans" cxnId="{9BF15F3B-55C0-46CA-BFE0-2FCFBE40BE54}">
      <dgm:prSet/>
      <dgm:spPr/>
      <dgm:t>
        <a:bodyPr/>
        <a:lstStyle/>
        <a:p>
          <a:endParaRPr lang="en-US"/>
        </a:p>
      </dgm:t>
    </dgm:pt>
    <dgm:pt modelId="{3340D5C3-B6D1-41CE-A0D3-CB884EA1373F}" type="sibTrans" cxnId="{9BF15F3B-55C0-46CA-BFE0-2FCFBE40BE54}">
      <dgm:prSet/>
      <dgm:spPr/>
      <dgm:t>
        <a:bodyPr/>
        <a:lstStyle/>
        <a:p>
          <a:endParaRPr lang="en-US"/>
        </a:p>
      </dgm:t>
    </dgm:pt>
    <dgm:pt modelId="{BB4090F3-6649-4B02-A899-B7B7A1F04EB0}">
      <dgm:prSet phldrT="[Text]"/>
      <dgm:spPr/>
      <dgm:t>
        <a:bodyPr/>
        <a:lstStyle/>
        <a:p>
          <a:r>
            <a:rPr lang="en-US" smtClean="0">
              <a:latin typeface="Arial" pitchFamily="34" charset="0"/>
              <a:cs typeface="Arial" pitchFamily="34" charset="0"/>
            </a:rPr>
            <a:t>Các Vấn đề của văn hóa</a:t>
          </a:r>
          <a:endParaRPr lang="en-US">
            <a:latin typeface="Arial" pitchFamily="34" charset="0"/>
            <a:cs typeface="Arial" pitchFamily="34" charset="0"/>
          </a:endParaRPr>
        </a:p>
      </dgm:t>
    </dgm:pt>
    <dgm:pt modelId="{E3ADF9BC-4051-4F3D-848F-A7AF2A52655B}" type="parTrans" cxnId="{256FCBCA-FB9B-4CB7-A49F-0DE1C7B5D69C}">
      <dgm:prSet/>
      <dgm:spPr/>
      <dgm:t>
        <a:bodyPr/>
        <a:lstStyle/>
        <a:p>
          <a:endParaRPr lang="en-US"/>
        </a:p>
      </dgm:t>
    </dgm:pt>
    <dgm:pt modelId="{7963F250-2C73-46C7-93B4-FC34D7F40A73}" type="sibTrans" cxnId="{256FCBCA-FB9B-4CB7-A49F-0DE1C7B5D69C}">
      <dgm:prSet/>
      <dgm:spPr/>
      <dgm:t>
        <a:bodyPr/>
        <a:lstStyle/>
        <a:p>
          <a:endParaRPr lang="en-US"/>
        </a:p>
      </dgm:t>
    </dgm:pt>
    <dgm:pt modelId="{53E22E53-8EDB-455A-BA25-DCCC89AE2980}">
      <dgm:prSet phldrT="[Text]"/>
      <dgm:spPr/>
      <dgm:t>
        <a:bodyPr/>
        <a:lstStyle/>
        <a:p>
          <a:r>
            <a:rPr lang="en-US" smtClean="0">
              <a:latin typeface="Arial" pitchFamily="34" charset="0"/>
              <a:cs typeface="Arial" pitchFamily="34" charset="0"/>
            </a:rPr>
            <a:t>2. Xã hội</a:t>
          </a:r>
          <a:endParaRPr lang="en-US">
            <a:latin typeface="Arial" pitchFamily="34" charset="0"/>
            <a:cs typeface="Arial" pitchFamily="34" charset="0"/>
          </a:endParaRPr>
        </a:p>
      </dgm:t>
    </dgm:pt>
    <dgm:pt modelId="{41EED4D6-577F-4EB9-8422-4768A8D4581E}" type="parTrans" cxnId="{9B1035E8-BFD9-429E-AC3B-945C04C5B48D}">
      <dgm:prSet/>
      <dgm:spPr/>
      <dgm:t>
        <a:bodyPr/>
        <a:lstStyle/>
        <a:p>
          <a:endParaRPr lang="en-US"/>
        </a:p>
      </dgm:t>
    </dgm:pt>
    <dgm:pt modelId="{12F7E67E-7ED4-4879-BC42-FBD7F24C394A}" type="sibTrans" cxnId="{9B1035E8-BFD9-429E-AC3B-945C04C5B48D}">
      <dgm:prSet/>
      <dgm:spPr/>
      <dgm:t>
        <a:bodyPr/>
        <a:lstStyle/>
        <a:p>
          <a:endParaRPr lang="en-US"/>
        </a:p>
      </dgm:t>
    </dgm:pt>
    <dgm:pt modelId="{9297B913-1EAF-48D8-ACF1-F0F51B88A9B3}">
      <dgm:prSet phldrT="[Text]"/>
      <dgm:spPr/>
      <dgm:t>
        <a:bodyPr/>
        <a:lstStyle/>
        <a:p>
          <a:r>
            <a:rPr lang="en-US" smtClean="0">
              <a:latin typeface="Arial" pitchFamily="34" charset="0"/>
              <a:cs typeface="Arial" pitchFamily="34" charset="0"/>
            </a:rPr>
            <a:t>Vai trò của văn hóa - xã hội</a:t>
          </a:r>
          <a:endParaRPr lang="en-US">
            <a:latin typeface="Arial" pitchFamily="34" charset="0"/>
            <a:cs typeface="Arial" pitchFamily="34" charset="0"/>
          </a:endParaRPr>
        </a:p>
      </dgm:t>
    </dgm:pt>
    <dgm:pt modelId="{BD02184D-9E2A-45E8-A600-7C83E4328E92}" type="parTrans" cxnId="{C080CF7C-C890-467A-A948-917E697ABF11}">
      <dgm:prSet/>
      <dgm:spPr/>
      <dgm:t>
        <a:bodyPr/>
        <a:lstStyle/>
        <a:p>
          <a:endParaRPr lang="en-US"/>
        </a:p>
      </dgm:t>
    </dgm:pt>
    <dgm:pt modelId="{E1529C7E-0B4B-4F97-BFC4-116FF2B4A11E}" type="sibTrans" cxnId="{C080CF7C-C890-467A-A948-917E697ABF11}">
      <dgm:prSet/>
      <dgm:spPr/>
      <dgm:t>
        <a:bodyPr/>
        <a:lstStyle/>
        <a:p>
          <a:endParaRPr lang="en-US"/>
        </a:p>
      </dgm:t>
    </dgm:pt>
    <dgm:pt modelId="{F2643AA9-B0E9-452E-9770-A6B1B7121FB6}" type="pres">
      <dgm:prSet presAssocID="{973DA057-E6CF-4E7A-909A-E6C48782B86B}" presName="linear" presStyleCnt="0">
        <dgm:presLayoutVars>
          <dgm:animLvl val="lvl"/>
          <dgm:resizeHandles val="exact"/>
        </dgm:presLayoutVars>
      </dgm:prSet>
      <dgm:spPr/>
      <dgm:t>
        <a:bodyPr/>
        <a:lstStyle/>
        <a:p>
          <a:endParaRPr lang="en-US"/>
        </a:p>
      </dgm:t>
    </dgm:pt>
    <dgm:pt modelId="{01BD510F-E767-4087-B5DE-9DEDF611195F}" type="pres">
      <dgm:prSet presAssocID="{A0EFD058-E70D-4CE7-845B-9C28A7D999DA}" presName="parentText" presStyleLbl="node1" presStyleIdx="0" presStyleCnt="2" custScaleY="48241">
        <dgm:presLayoutVars>
          <dgm:chMax val="0"/>
          <dgm:bulletEnabled val="1"/>
        </dgm:presLayoutVars>
      </dgm:prSet>
      <dgm:spPr/>
      <dgm:t>
        <a:bodyPr/>
        <a:lstStyle/>
        <a:p>
          <a:endParaRPr lang="en-US"/>
        </a:p>
      </dgm:t>
    </dgm:pt>
    <dgm:pt modelId="{5370D73C-072F-44E1-B131-75C42998337E}" type="pres">
      <dgm:prSet presAssocID="{A0EFD058-E70D-4CE7-845B-9C28A7D999DA}" presName="childText" presStyleLbl="revTx" presStyleIdx="0" presStyleCnt="2">
        <dgm:presLayoutVars>
          <dgm:bulletEnabled val="1"/>
        </dgm:presLayoutVars>
      </dgm:prSet>
      <dgm:spPr/>
      <dgm:t>
        <a:bodyPr/>
        <a:lstStyle/>
        <a:p>
          <a:endParaRPr lang="en-US"/>
        </a:p>
      </dgm:t>
    </dgm:pt>
    <dgm:pt modelId="{B8C775F4-1E6A-43E3-B53C-CF13FBAEB625}" type="pres">
      <dgm:prSet presAssocID="{53E22E53-8EDB-455A-BA25-DCCC89AE2980}" presName="parentText" presStyleLbl="node1" presStyleIdx="1" presStyleCnt="2" custScaleY="46367">
        <dgm:presLayoutVars>
          <dgm:chMax val="0"/>
          <dgm:bulletEnabled val="1"/>
        </dgm:presLayoutVars>
      </dgm:prSet>
      <dgm:spPr/>
      <dgm:t>
        <a:bodyPr/>
        <a:lstStyle/>
        <a:p>
          <a:endParaRPr lang="en-US"/>
        </a:p>
      </dgm:t>
    </dgm:pt>
    <dgm:pt modelId="{1EA4D80E-C75B-4E20-B7AF-05DC370432D0}" type="pres">
      <dgm:prSet presAssocID="{53E22E53-8EDB-455A-BA25-DCCC89AE2980}" presName="childText" presStyleLbl="revTx" presStyleIdx="1" presStyleCnt="2">
        <dgm:presLayoutVars>
          <dgm:bulletEnabled val="1"/>
        </dgm:presLayoutVars>
      </dgm:prSet>
      <dgm:spPr/>
      <dgm:t>
        <a:bodyPr/>
        <a:lstStyle/>
        <a:p>
          <a:endParaRPr lang="en-US"/>
        </a:p>
      </dgm:t>
    </dgm:pt>
  </dgm:ptLst>
  <dgm:cxnLst>
    <dgm:cxn modelId="{1D168827-B34C-4BA1-9199-D1DA0D879087}" type="presOf" srcId="{BB4090F3-6649-4B02-A899-B7B7A1F04EB0}" destId="{5370D73C-072F-44E1-B131-75C42998337E}" srcOrd="0" destOrd="0" presId="urn:microsoft.com/office/officeart/2005/8/layout/vList2"/>
    <dgm:cxn modelId="{256FCBCA-FB9B-4CB7-A49F-0DE1C7B5D69C}" srcId="{A0EFD058-E70D-4CE7-845B-9C28A7D999DA}" destId="{BB4090F3-6649-4B02-A899-B7B7A1F04EB0}" srcOrd="0" destOrd="0" parTransId="{E3ADF9BC-4051-4F3D-848F-A7AF2A52655B}" sibTransId="{7963F250-2C73-46C7-93B4-FC34D7F40A73}"/>
    <dgm:cxn modelId="{9B1035E8-BFD9-429E-AC3B-945C04C5B48D}" srcId="{973DA057-E6CF-4E7A-909A-E6C48782B86B}" destId="{53E22E53-8EDB-455A-BA25-DCCC89AE2980}" srcOrd="1" destOrd="0" parTransId="{41EED4D6-577F-4EB9-8422-4768A8D4581E}" sibTransId="{12F7E67E-7ED4-4879-BC42-FBD7F24C394A}"/>
    <dgm:cxn modelId="{9BF15F3B-55C0-46CA-BFE0-2FCFBE40BE54}" srcId="{973DA057-E6CF-4E7A-909A-E6C48782B86B}" destId="{A0EFD058-E70D-4CE7-845B-9C28A7D999DA}" srcOrd="0" destOrd="0" parTransId="{49DCCCF2-8C0D-4DF1-B190-CFCDA163D1B5}" sibTransId="{3340D5C3-B6D1-41CE-A0D3-CB884EA1373F}"/>
    <dgm:cxn modelId="{F9D36F02-F9BC-4427-B07E-C85420BE01E3}" type="presOf" srcId="{9297B913-1EAF-48D8-ACF1-F0F51B88A9B3}" destId="{1EA4D80E-C75B-4E20-B7AF-05DC370432D0}" srcOrd="0" destOrd="0" presId="urn:microsoft.com/office/officeart/2005/8/layout/vList2"/>
    <dgm:cxn modelId="{C080CF7C-C890-467A-A948-917E697ABF11}" srcId="{53E22E53-8EDB-455A-BA25-DCCC89AE2980}" destId="{9297B913-1EAF-48D8-ACF1-F0F51B88A9B3}" srcOrd="0" destOrd="0" parTransId="{BD02184D-9E2A-45E8-A600-7C83E4328E92}" sibTransId="{E1529C7E-0B4B-4F97-BFC4-116FF2B4A11E}"/>
    <dgm:cxn modelId="{3FD7A718-F8EA-4BC3-A65F-2A56A397C06E}" type="presOf" srcId="{53E22E53-8EDB-455A-BA25-DCCC89AE2980}" destId="{B8C775F4-1E6A-43E3-B53C-CF13FBAEB625}" srcOrd="0" destOrd="0" presId="urn:microsoft.com/office/officeart/2005/8/layout/vList2"/>
    <dgm:cxn modelId="{B63B59C5-1F44-4F4C-A7DD-E2759D4E33E4}" type="presOf" srcId="{A0EFD058-E70D-4CE7-845B-9C28A7D999DA}" destId="{01BD510F-E767-4087-B5DE-9DEDF611195F}" srcOrd="0" destOrd="0" presId="urn:microsoft.com/office/officeart/2005/8/layout/vList2"/>
    <dgm:cxn modelId="{1865E5AA-58D4-4486-B571-BA4449F300D6}" type="presOf" srcId="{973DA057-E6CF-4E7A-909A-E6C48782B86B}" destId="{F2643AA9-B0E9-452E-9770-A6B1B7121FB6}" srcOrd="0" destOrd="0" presId="urn:microsoft.com/office/officeart/2005/8/layout/vList2"/>
    <dgm:cxn modelId="{9DA3961B-064B-4353-9791-147891D863D7}" type="presParOf" srcId="{F2643AA9-B0E9-452E-9770-A6B1B7121FB6}" destId="{01BD510F-E767-4087-B5DE-9DEDF611195F}" srcOrd="0" destOrd="0" presId="urn:microsoft.com/office/officeart/2005/8/layout/vList2"/>
    <dgm:cxn modelId="{218E2968-01C6-472E-820A-B3CFBF5E6449}" type="presParOf" srcId="{F2643AA9-B0E9-452E-9770-A6B1B7121FB6}" destId="{5370D73C-072F-44E1-B131-75C42998337E}" srcOrd="1" destOrd="0" presId="urn:microsoft.com/office/officeart/2005/8/layout/vList2"/>
    <dgm:cxn modelId="{E6F96409-26AB-4A43-9B0E-EA68374F9D4F}" type="presParOf" srcId="{F2643AA9-B0E9-452E-9770-A6B1B7121FB6}" destId="{B8C775F4-1E6A-43E3-B53C-CF13FBAEB625}" srcOrd="2" destOrd="0" presId="urn:microsoft.com/office/officeart/2005/8/layout/vList2"/>
    <dgm:cxn modelId="{AEE1B68C-9D51-40C9-95E8-1EB2E36D6474}" type="presParOf" srcId="{F2643AA9-B0E9-452E-9770-A6B1B7121FB6}" destId="{1EA4D80E-C75B-4E20-B7AF-05DC370432D0}" srcOrd="3" destOrd="0" presId="urn:microsoft.com/office/officeart/2005/8/layout/vList2"/>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D3409DD-3AB1-4169-BF04-C8DDC56A4AA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7B0D5BC-3D41-4094-8317-8A4F26E3F6AB}">
      <dgm:prSet/>
      <dgm:spPr/>
      <dgm:t>
        <a:bodyPr/>
        <a:lstStyle/>
        <a:p>
          <a:pPr rtl="0"/>
          <a:r>
            <a:rPr lang="en-US" b="1" smtClean="0">
              <a:solidFill>
                <a:srgbClr val="002060"/>
              </a:solidFill>
              <a:latin typeface="Arial" pitchFamily="34" charset="0"/>
              <a:cs typeface="Arial" pitchFamily="34" charset="0"/>
            </a:rPr>
            <a:t>+ Cơ cấu bên ngoài( hình thức vật chất của thiết chế):</a:t>
          </a:r>
        </a:p>
        <a:p>
          <a:pPr rtl="0"/>
          <a:r>
            <a:rPr lang="en-US" b="1" smtClean="0">
              <a:latin typeface="Arial" pitchFamily="34" charset="0"/>
              <a:cs typeface="Arial" pitchFamily="34" charset="0"/>
            </a:rPr>
            <a:t> Như một tổng thể những người, những cơ quan được trang bị những phương tiện vật chất nhất định.</a:t>
          </a:r>
          <a:endParaRPr lang="en-US">
            <a:latin typeface="Arial" pitchFamily="34" charset="0"/>
            <a:cs typeface="Arial" pitchFamily="34" charset="0"/>
          </a:endParaRPr>
        </a:p>
      </dgm:t>
    </dgm:pt>
    <dgm:pt modelId="{5BA1B2DC-6EC3-495B-9495-BD4E5B72A382}" type="parTrans" cxnId="{1C0048A2-57DF-4623-A987-38F842079B5C}">
      <dgm:prSet/>
      <dgm:spPr/>
      <dgm:t>
        <a:bodyPr/>
        <a:lstStyle/>
        <a:p>
          <a:endParaRPr lang="en-US"/>
        </a:p>
      </dgm:t>
    </dgm:pt>
    <dgm:pt modelId="{29AA446F-429F-4356-9405-8A9DCF180DD5}" type="sibTrans" cxnId="{1C0048A2-57DF-4623-A987-38F842079B5C}">
      <dgm:prSet/>
      <dgm:spPr/>
      <dgm:t>
        <a:bodyPr/>
        <a:lstStyle/>
        <a:p>
          <a:endParaRPr lang="en-US"/>
        </a:p>
      </dgm:t>
    </dgm:pt>
    <dgm:pt modelId="{AF1C0B8B-942A-4966-B451-41B434F327CF}">
      <dgm:prSet/>
      <dgm:spPr/>
      <dgm:t>
        <a:bodyPr/>
        <a:lstStyle/>
        <a:p>
          <a:pPr rtl="0"/>
          <a:r>
            <a:rPr lang="en-US" b="1" smtClean="0">
              <a:solidFill>
                <a:srgbClr val="002060"/>
              </a:solidFill>
              <a:latin typeface="Arial" pitchFamily="34" charset="0"/>
              <a:cs typeface="Arial" pitchFamily="34" charset="0"/>
            </a:rPr>
            <a:t>+ Cơ cấu bên trong( nội dung hành động của thiết chế): </a:t>
          </a:r>
        </a:p>
        <a:p>
          <a:pPr rtl="0"/>
          <a:r>
            <a:rPr lang="en-US" b="1" smtClean="0">
              <a:latin typeface="Arial" pitchFamily="34" charset="0"/>
              <a:cs typeface="Arial" pitchFamily="34" charset="0"/>
            </a:rPr>
            <a:t>Gồm tập hợp nhất định những tiêu chuẩn được định hướng theo mục tiêu về hành vi của những người nhất định, trong hoàn cảnh nhất định.</a:t>
          </a:r>
          <a:endParaRPr lang="en-US">
            <a:latin typeface="Arial" pitchFamily="34" charset="0"/>
            <a:cs typeface="Arial" pitchFamily="34" charset="0"/>
          </a:endParaRPr>
        </a:p>
      </dgm:t>
    </dgm:pt>
    <dgm:pt modelId="{64A5FF73-C439-46D0-B583-CF558BD27933}" type="parTrans" cxnId="{5194663F-0EC7-4E72-BA4A-FD3B68C88381}">
      <dgm:prSet/>
      <dgm:spPr/>
      <dgm:t>
        <a:bodyPr/>
        <a:lstStyle/>
        <a:p>
          <a:endParaRPr lang="en-US"/>
        </a:p>
      </dgm:t>
    </dgm:pt>
    <dgm:pt modelId="{2E725E59-A5AC-4686-8F95-58AF424D4AE9}" type="sibTrans" cxnId="{5194663F-0EC7-4E72-BA4A-FD3B68C88381}">
      <dgm:prSet/>
      <dgm:spPr/>
      <dgm:t>
        <a:bodyPr/>
        <a:lstStyle/>
        <a:p>
          <a:endParaRPr lang="en-US"/>
        </a:p>
      </dgm:t>
    </dgm:pt>
    <dgm:pt modelId="{A2D172CA-C2B5-45FC-97EE-AD34DDE3AA27}" type="pres">
      <dgm:prSet presAssocID="{7D3409DD-3AB1-4169-BF04-C8DDC56A4AA5}" presName="linear" presStyleCnt="0">
        <dgm:presLayoutVars>
          <dgm:animLvl val="lvl"/>
          <dgm:resizeHandles val="exact"/>
        </dgm:presLayoutVars>
      </dgm:prSet>
      <dgm:spPr/>
      <dgm:t>
        <a:bodyPr/>
        <a:lstStyle/>
        <a:p>
          <a:endParaRPr lang="en-US"/>
        </a:p>
      </dgm:t>
    </dgm:pt>
    <dgm:pt modelId="{6C01F3C1-64FF-4DF4-BAA0-3786DBF584BE}" type="pres">
      <dgm:prSet presAssocID="{67B0D5BC-3D41-4094-8317-8A4F26E3F6AB}" presName="parentText" presStyleLbl="node1" presStyleIdx="0" presStyleCnt="2">
        <dgm:presLayoutVars>
          <dgm:chMax val="0"/>
          <dgm:bulletEnabled val="1"/>
        </dgm:presLayoutVars>
      </dgm:prSet>
      <dgm:spPr/>
      <dgm:t>
        <a:bodyPr/>
        <a:lstStyle/>
        <a:p>
          <a:endParaRPr lang="en-US"/>
        </a:p>
      </dgm:t>
    </dgm:pt>
    <dgm:pt modelId="{EE2E7808-9634-4493-A975-1CAF9BB32C63}" type="pres">
      <dgm:prSet presAssocID="{29AA446F-429F-4356-9405-8A9DCF180DD5}" presName="spacer" presStyleCnt="0"/>
      <dgm:spPr/>
    </dgm:pt>
    <dgm:pt modelId="{DB410D17-256D-451D-8D68-02BD22EBA22C}" type="pres">
      <dgm:prSet presAssocID="{AF1C0B8B-942A-4966-B451-41B434F327CF}" presName="parentText" presStyleLbl="node1" presStyleIdx="1" presStyleCnt="2">
        <dgm:presLayoutVars>
          <dgm:chMax val="0"/>
          <dgm:bulletEnabled val="1"/>
        </dgm:presLayoutVars>
      </dgm:prSet>
      <dgm:spPr/>
      <dgm:t>
        <a:bodyPr/>
        <a:lstStyle/>
        <a:p>
          <a:endParaRPr lang="en-US"/>
        </a:p>
      </dgm:t>
    </dgm:pt>
  </dgm:ptLst>
  <dgm:cxnLst>
    <dgm:cxn modelId="{5194663F-0EC7-4E72-BA4A-FD3B68C88381}" srcId="{7D3409DD-3AB1-4169-BF04-C8DDC56A4AA5}" destId="{AF1C0B8B-942A-4966-B451-41B434F327CF}" srcOrd="1" destOrd="0" parTransId="{64A5FF73-C439-46D0-B583-CF558BD27933}" sibTransId="{2E725E59-A5AC-4686-8F95-58AF424D4AE9}"/>
    <dgm:cxn modelId="{7FEBC4DF-20C7-4D8D-8374-502578C76FF1}" type="presOf" srcId="{67B0D5BC-3D41-4094-8317-8A4F26E3F6AB}" destId="{6C01F3C1-64FF-4DF4-BAA0-3786DBF584BE}" srcOrd="0" destOrd="0" presId="urn:microsoft.com/office/officeart/2005/8/layout/vList2"/>
    <dgm:cxn modelId="{1C0048A2-57DF-4623-A987-38F842079B5C}" srcId="{7D3409DD-3AB1-4169-BF04-C8DDC56A4AA5}" destId="{67B0D5BC-3D41-4094-8317-8A4F26E3F6AB}" srcOrd="0" destOrd="0" parTransId="{5BA1B2DC-6EC3-495B-9495-BD4E5B72A382}" sibTransId="{29AA446F-429F-4356-9405-8A9DCF180DD5}"/>
    <dgm:cxn modelId="{93282BEC-75FB-46CB-89D6-FB4F654680A7}" type="presOf" srcId="{7D3409DD-3AB1-4169-BF04-C8DDC56A4AA5}" destId="{A2D172CA-C2B5-45FC-97EE-AD34DDE3AA27}" srcOrd="0" destOrd="0" presId="urn:microsoft.com/office/officeart/2005/8/layout/vList2"/>
    <dgm:cxn modelId="{2AB1FDBB-3F4D-470C-BE28-438D6004BCA6}" type="presOf" srcId="{AF1C0B8B-942A-4966-B451-41B434F327CF}" destId="{DB410D17-256D-451D-8D68-02BD22EBA22C}" srcOrd="0" destOrd="0" presId="urn:microsoft.com/office/officeart/2005/8/layout/vList2"/>
    <dgm:cxn modelId="{A4CAC387-A467-4AAE-B7A1-DD83649976FE}" type="presParOf" srcId="{A2D172CA-C2B5-45FC-97EE-AD34DDE3AA27}" destId="{6C01F3C1-64FF-4DF4-BAA0-3786DBF584BE}" srcOrd="0" destOrd="0" presId="urn:microsoft.com/office/officeart/2005/8/layout/vList2"/>
    <dgm:cxn modelId="{76AEB8BB-CCF2-4B48-8DBF-3EFE69BAB634}" type="presParOf" srcId="{A2D172CA-C2B5-45FC-97EE-AD34DDE3AA27}" destId="{EE2E7808-9634-4493-A975-1CAF9BB32C63}" srcOrd="1" destOrd="0" presId="urn:microsoft.com/office/officeart/2005/8/layout/vList2"/>
    <dgm:cxn modelId="{BBF27670-660A-4B24-81F8-E9C9EBCB5BBC}" type="presParOf" srcId="{A2D172CA-C2B5-45FC-97EE-AD34DDE3AA27}" destId="{DB410D17-256D-451D-8D68-02BD22EBA22C}" srcOrd="2" destOrd="0" presId="urn:microsoft.com/office/officeart/2005/8/layout/vList2"/>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BD510F-E767-4087-B5DE-9DEDF611195F}">
      <dsp:nvSpPr>
        <dsp:cNvPr id="0" name=""/>
        <dsp:cNvSpPr/>
      </dsp:nvSpPr>
      <dsp:spPr>
        <a:xfrm>
          <a:off x="0" y="341362"/>
          <a:ext cx="8229600" cy="74051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a:lnSpc>
              <a:spcPct val="90000"/>
            </a:lnSpc>
            <a:spcBef>
              <a:spcPct val="0"/>
            </a:spcBef>
            <a:spcAft>
              <a:spcPct val="35000"/>
            </a:spcAft>
          </a:pPr>
          <a:r>
            <a:rPr lang="en-US" sz="2900" kern="1200" smtClean="0"/>
            <a:t>I. Văn hóa</a:t>
          </a:r>
          <a:endParaRPr lang="en-US" sz="2900" kern="1200"/>
        </a:p>
      </dsp:txBody>
      <dsp:txXfrm>
        <a:off x="36149" y="377511"/>
        <a:ext cx="8157302" cy="668220"/>
      </dsp:txXfrm>
    </dsp:sp>
    <dsp:sp modelId="{5370D73C-072F-44E1-B131-75C42998337E}">
      <dsp:nvSpPr>
        <dsp:cNvPr id="0" name=""/>
        <dsp:cNvSpPr/>
      </dsp:nvSpPr>
      <dsp:spPr>
        <a:xfrm>
          <a:off x="0" y="1081880"/>
          <a:ext cx="8229600" cy="1556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6830" rIns="206248" bIns="36830" numCol="1" spcCol="1270" anchor="t" anchorCtr="0">
          <a:noAutofit/>
        </a:bodyPr>
        <a:lstStyle/>
        <a:p>
          <a:pPr marL="228600" lvl="1" indent="-228600" algn="l" defTabSz="1022350">
            <a:lnSpc>
              <a:spcPct val="90000"/>
            </a:lnSpc>
            <a:spcBef>
              <a:spcPct val="0"/>
            </a:spcBef>
            <a:spcAft>
              <a:spcPct val="20000"/>
            </a:spcAft>
            <a:buChar char="••"/>
          </a:pPr>
          <a:r>
            <a:rPr lang="en-US" sz="2300" kern="1200" smtClean="0"/>
            <a:t>Các Vấn đề của văn hóa</a:t>
          </a:r>
          <a:endParaRPr lang="en-US" sz="2300" kern="1200"/>
        </a:p>
      </dsp:txBody>
      <dsp:txXfrm>
        <a:off x="0" y="1081880"/>
        <a:ext cx="8229600" cy="1556640"/>
      </dsp:txXfrm>
    </dsp:sp>
    <dsp:sp modelId="{B8C775F4-1E6A-43E3-B53C-CF13FBAEB625}">
      <dsp:nvSpPr>
        <dsp:cNvPr id="0" name=""/>
        <dsp:cNvSpPr/>
      </dsp:nvSpPr>
      <dsp:spPr>
        <a:xfrm>
          <a:off x="0" y="2638520"/>
          <a:ext cx="8229600" cy="71175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a:lnSpc>
              <a:spcPct val="90000"/>
            </a:lnSpc>
            <a:spcBef>
              <a:spcPct val="0"/>
            </a:spcBef>
            <a:spcAft>
              <a:spcPct val="35000"/>
            </a:spcAft>
          </a:pPr>
          <a:r>
            <a:rPr lang="en-US" sz="2900" kern="1200" smtClean="0"/>
            <a:t>II. Xã hội</a:t>
          </a:r>
          <a:endParaRPr lang="en-US" sz="2900" kern="1200"/>
        </a:p>
      </dsp:txBody>
      <dsp:txXfrm>
        <a:off x="34745" y="2673265"/>
        <a:ext cx="8160110" cy="642261"/>
      </dsp:txXfrm>
    </dsp:sp>
    <dsp:sp modelId="{1EA4D80E-C75B-4E20-B7AF-05DC370432D0}">
      <dsp:nvSpPr>
        <dsp:cNvPr id="0" name=""/>
        <dsp:cNvSpPr/>
      </dsp:nvSpPr>
      <dsp:spPr>
        <a:xfrm>
          <a:off x="0" y="3350272"/>
          <a:ext cx="8229600" cy="1556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6830" rIns="206248" bIns="36830" numCol="1" spcCol="1270" anchor="t" anchorCtr="0">
          <a:noAutofit/>
        </a:bodyPr>
        <a:lstStyle/>
        <a:p>
          <a:pPr marL="228600" lvl="1" indent="-228600" algn="l" defTabSz="1022350">
            <a:lnSpc>
              <a:spcPct val="90000"/>
            </a:lnSpc>
            <a:spcBef>
              <a:spcPct val="0"/>
            </a:spcBef>
            <a:spcAft>
              <a:spcPct val="20000"/>
            </a:spcAft>
            <a:buChar char="••"/>
          </a:pPr>
          <a:r>
            <a:rPr lang="en-US" sz="2300" kern="1200" smtClean="0"/>
            <a:t>Vai trò của văn hóa-xã hội</a:t>
          </a:r>
          <a:endParaRPr lang="en-US" sz="2300" kern="1200"/>
        </a:p>
      </dsp:txBody>
      <dsp:txXfrm>
        <a:off x="0" y="3350272"/>
        <a:ext cx="8229600" cy="15566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01F3C1-64FF-4DF4-BAA0-3786DBF584BE}">
      <dsp:nvSpPr>
        <dsp:cNvPr id="0" name=""/>
        <dsp:cNvSpPr/>
      </dsp:nvSpPr>
      <dsp:spPr>
        <a:xfrm>
          <a:off x="0" y="438217"/>
          <a:ext cx="8229600" cy="2152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b="1" kern="1200" smtClean="0">
              <a:solidFill>
                <a:srgbClr val="002060"/>
              </a:solidFill>
            </a:rPr>
            <a:t>+cơ cấu bên ngoài( hình thức vật chất của thiết chế):</a:t>
          </a:r>
        </a:p>
        <a:p>
          <a:pPr lvl="0" algn="l" defTabSz="1022350" rtl="0">
            <a:lnSpc>
              <a:spcPct val="90000"/>
            </a:lnSpc>
            <a:spcBef>
              <a:spcPct val="0"/>
            </a:spcBef>
            <a:spcAft>
              <a:spcPct val="35000"/>
            </a:spcAft>
          </a:pPr>
          <a:r>
            <a:rPr lang="en-US" sz="2300" b="1" kern="1200" smtClean="0"/>
            <a:t> như một tổng thể những người, những cơ quan được trang bị những phương tiện vật chất nhất định.</a:t>
          </a:r>
          <a:endParaRPr lang="en-US" sz="2300" kern="1200"/>
        </a:p>
      </dsp:txBody>
      <dsp:txXfrm>
        <a:off x="105091" y="543308"/>
        <a:ext cx="8019418" cy="1942618"/>
      </dsp:txXfrm>
    </dsp:sp>
    <dsp:sp modelId="{DB410D17-256D-451D-8D68-02BD22EBA22C}">
      <dsp:nvSpPr>
        <dsp:cNvPr id="0" name=""/>
        <dsp:cNvSpPr/>
      </dsp:nvSpPr>
      <dsp:spPr>
        <a:xfrm>
          <a:off x="0" y="2657257"/>
          <a:ext cx="8229600" cy="2152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b="1" kern="1200" smtClean="0">
              <a:solidFill>
                <a:srgbClr val="002060"/>
              </a:solidFill>
            </a:rPr>
            <a:t>+cơ cấu bên trong( nội dung hành động của thiết chế): </a:t>
          </a:r>
        </a:p>
        <a:p>
          <a:pPr lvl="0" algn="l" defTabSz="1022350" rtl="0">
            <a:lnSpc>
              <a:spcPct val="90000"/>
            </a:lnSpc>
            <a:spcBef>
              <a:spcPct val="0"/>
            </a:spcBef>
            <a:spcAft>
              <a:spcPct val="35000"/>
            </a:spcAft>
          </a:pPr>
          <a:r>
            <a:rPr lang="en-US" sz="2300" b="1" kern="1200" smtClean="0"/>
            <a:t>gồm tập hợp nhất định những tiêu chuẩn được định hướng theo mục tiêu về hành vi của những người nhất định, trong hoàn cảnh nhất định.</a:t>
          </a:r>
          <a:endParaRPr lang="en-US" sz="2300" kern="1200"/>
        </a:p>
      </dsp:txBody>
      <dsp:txXfrm>
        <a:off x="105091" y="2762348"/>
        <a:ext cx="8019418" cy="194261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C3CE7C-6273-4C9A-B9B7-423EBE1EE271}" type="datetimeFigureOut">
              <a:rPr lang="en-US" smtClean="0"/>
              <a:pPr/>
              <a:t>11-Oct-13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43E146-D16B-4C30-823F-47FD5603F64D}" type="slidenum">
              <a:rPr lang="en-US" smtClean="0"/>
              <a:pPr/>
              <a:t>‹#›</a:t>
            </a:fld>
            <a:endParaRPr lang="en-US"/>
          </a:p>
        </p:txBody>
      </p:sp>
    </p:spTree>
    <p:extLst>
      <p:ext uri="{BB962C8B-B14F-4D97-AF65-F5344CB8AC3E}">
        <p14:creationId xmlns="" xmlns:p14="http://schemas.microsoft.com/office/powerpoint/2010/main" val="3082674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43E146-D16B-4C30-823F-47FD5603F64D}" type="slidenum">
              <a:rPr lang="en-US" smtClean="0"/>
              <a:pPr/>
              <a:t>27</a:t>
            </a:fld>
            <a:endParaRPr lang="en-US"/>
          </a:p>
        </p:txBody>
      </p:sp>
    </p:spTree>
    <p:extLst>
      <p:ext uri="{BB962C8B-B14F-4D97-AF65-F5344CB8AC3E}">
        <p14:creationId xmlns="" xmlns:p14="http://schemas.microsoft.com/office/powerpoint/2010/main" val="26318934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89" name="Rectangle 17"/>
          <p:cNvSpPr>
            <a:spLocks noChangeArrowheads="1"/>
          </p:cNvSpPr>
          <p:nvPr/>
        </p:nvSpPr>
        <p:spPr bwMode="gray">
          <a:xfrm>
            <a:off x="8004175" y="0"/>
            <a:ext cx="1139825" cy="6858000"/>
          </a:xfrm>
          <a:prstGeom prst="rect">
            <a:avLst/>
          </a:prstGeom>
          <a:solidFill>
            <a:schemeClr val="bg2">
              <a:alpha val="39999"/>
            </a:schemeClr>
          </a:solidFill>
          <a:ln w="9525">
            <a:noFill/>
            <a:miter lim="800000"/>
            <a:headEnd/>
            <a:tailEnd/>
          </a:ln>
          <a:effectLst/>
        </p:spPr>
        <p:txBody>
          <a:bodyPr wrap="none" anchor="ctr"/>
          <a:lstStyle/>
          <a:p>
            <a:endParaRPr lang="en-US"/>
          </a:p>
        </p:txBody>
      </p:sp>
      <p:sp>
        <p:nvSpPr>
          <p:cNvPr id="3090" name="Rectangle 18"/>
          <p:cNvSpPr>
            <a:spLocks noChangeArrowheads="1"/>
          </p:cNvSpPr>
          <p:nvPr/>
        </p:nvSpPr>
        <p:spPr bwMode="white">
          <a:xfrm>
            <a:off x="0" y="4638675"/>
            <a:ext cx="9144000" cy="2219325"/>
          </a:xfrm>
          <a:prstGeom prst="rect">
            <a:avLst/>
          </a:prstGeom>
          <a:solidFill>
            <a:schemeClr val="folHlink">
              <a:alpha val="31000"/>
            </a:schemeClr>
          </a:solidFill>
          <a:ln w="9525">
            <a:noFill/>
            <a:miter lim="800000"/>
            <a:headEnd/>
            <a:tailEnd/>
          </a:ln>
          <a:effectLst/>
        </p:spPr>
        <p:txBody>
          <a:bodyPr wrap="none" anchor="ctr"/>
          <a:lstStyle/>
          <a:p>
            <a:endParaRPr lang="en-US"/>
          </a:p>
        </p:txBody>
      </p:sp>
      <p:sp>
        <p:nvSpPr>
          <p:cNvPr id="3091" name="Rectangle 19"/>
          <p:cNvSpPr>
            <a:spLocks noChangeArrowheads="1"/>
          </p:cNvSpPr>
          <p:nvPr/>
        </p:nvSpPr>
        <p:spPr bwMode="gray">
          <a:xfrm>
            <a:off x="0" y="2149475"/>
            <a:ext cx="9144000" cy="2498725"/>
          </a:xfrm>
          <a:prstGeom prst="rect">
            <a:avLst/>
          </a:prstGeom>
          <a:solidFill>
            <a:schemeClr val="tx1"/>
          </a:solidFill>
          <a:ln w="9525">
            <a:noFill/>
            <a:miter lim="800000"/>
            <a:headEnd/>
            <a:tailEnd/>
          </a:ln>
          <a:effectLst/>
        </p:spPr>
        <p:txBody>
          <a:bodyPr wrap="none" anchor="ctr"/>
          <a:lstStyle/>
          <a:p>
            <a:endParaRPr lang="en-US"/>
          </a:p>
        </p:txBody>
      </p:sp>
      <p:sp>
        <p:nvSpPr>
          <p:cNvPr id="3092" name="Freeform 20"/>
          <p:cNvSpPr>
            <a:spLocks/>
          </p:cNvSpPr>
          <p:nvPr/>
        </p:nvSpPr>
        <p:spPr bwMode="gray">
          <a:xfrm>
            <a:off x="-9525" y="2138363"/>
            <a:ext cx="8015288" cy="2271712"/>
          </a:xfrm>
          <a:custGeom>
            <a:avLst/>
            <a:gdLst/>
            <a:ahLst/>
            <a:cxnLst>
              <a:cxn ang="0">
                <a:pos x="0" y="0"/>
              </a:cxn>
              <a:cxn ang="0">
                <a:pos x="5049" y="2"/>
              </a:cxn>
              <a:cxn ang="0">
                <a:pos x="5048" y="1458"/>
              </a:cxn>
              <a:cxn ang="0">
                <a:pos x="0" y="1471"/>
              </a:cxn>
              <a:cxn ang="0">
                <a:pos x="0" y="0"/>
              </a:cxn>
            </a:cxnLst>
            <a:rect l="0" t="0" r="r" b="b"/>
            <a:pathLst>
              <a:path w="5049" h="1471">
                <a:moveTo>
                  <a:pt x="0" y="0"/>
                </a:moveTo>
                <a:lnTo>
                  <a:pt x="5049" y="2"/>
                </a:lnTo>
                <a:lnTo>
                  <a:pt x="5048" y="1458"/>
                </a:lnTo>
                <a:lnTo>
                  <a:pt x="0" y="1471"/>
                </a:lnTo>
                <a:lnTo>
                  <a:pt x="0" y="0"/>
                </a:lnTo>
                <a:close/>
              </a:path>
            </a:pathLst>
          </a:custGeom>
          <a:solidFill>
            <a:schemeClr val="folHlink">
              <a:alpha val="73000"/>
            </a:schemeClr>
          </a:solidFill>
          <a:ln w="9525">
            <a:noFill/>
            <a:round/>
            <a:headEnd/>
            <a:tailEnd/>
          </a:ln>
          <a:effectLst/>
        </p:spPr>
        <p:txBody>
          <a:bodyPr/>
          <a:lstStyle/>
          <a:p>
            <a:endParaRPr lang="en-US"/>
          </a:p>
        </p:txBody>
      </p:sp>
      <p:sp>
        <p:nvSpPr>
          <p:cNvPr id="3093" name="AutoShape 21"/>
          <p:cNvSpPr>
            <a:spLocks noChangeArrowheads="1"/>
          </p:cNvSpPr>
          <p:nvPr/>
        </p:nvSpPr>
        <p:spPr bwMode="gray">
          <a:xfrm>
            <a:off x="7696200" y="5943600"/>
            <a:ext cx="609600" cy="533400"/>
          </a:xfrm>
          <a:prstGeom prst="hexagon">
            <a:avLst>
              <a:gd name="adj" fmla="val 28571"/>
              <a:gd name="vf" fmla="val 115470"/>
            </a:avLst>
          </a:prstGeom>
          <a:solidFill>
            <a:schemeClr val="tx2"/>
          </a:solidFill>
          <a:ln w="9525">
            <a:noFill/>
            <a:miter lim="800000"/>
            <a:headEnd/>
            <a:tailEnd/>
          </a:ln>
          <a:effectLst/>
        </p:spPr>
        <p:txBody>
          <a:bodyPr wrap="none" anchor="ctr"/>
          <a:lstStyle/>
          <a:p>
            <a:endParaRPr lang="en-US"/>
          </a:p>
        </p:txBody>
      </p:sp>
      <p:sp>
        <p:nvSpPr>
          <p:cNvPr id="3094" name="AutoShape 22"/>
          <p:cNvSpPr>
            <a:spLocks noChangeArrowheads="1"/>
          </p:cNvSpPr>
          <p:nvPr/>
        </p:nvSpPr>
        <p:spPr bwMode="gray">
          <a:xfrm>
            <a:off x="8229600" y="5638800"/>
            <a:ext cx="609600" cy="533400"/>
          </a:xfrm>
          <a:prstGeom prst="hexagon">
            <a:avLst>
              <a:gd name="adj" fmla="val 28571"/>
              <a:gd name="vf" fmla="val 115470"/>
            </a:avLst>
          </a:prstGeom>
          <a:solidFill>
            <a:schemeClr val="tx2"/>
          </a:solidFill>
          <a:ln w="9525">
            <a:noFill/>
            <a:miter lim="800000"/>
            <a:headEnd/>
            <a:tailEnd/>
          </a:ln>
          <a:effectLst/>
        </p:spPr>
        <p:txBody>
          <a:bodyPr wrap="none" anchor="ctr"/>
          <a:lstStyle/>
          <a:p>
            <a:endParaRPr lang="en-US"/>
          </a:p>
        </p:txBody>
      </p:sp>
      <p:sp>
        <p:nvSpPr>
          <p:cNvPr id="3095" name="AutoShape 23"/>
          <p:cNvSpPr>
            <a:spLocks noChangeArrowheads="1"/>
          </p:cNvSpPr>
          <p:nvPr/>
        </p:nvSpPr>
        <p:spPr bwMode="gray">
          <a:xfrm>
            <a:off x="8220075" y="6229350"/>
            <a:ext cx="609600" cy="533400"/>
          </a:xfrm>
          <a:prstGeom prst="hexagon">
            <a:avLst>
              <a:gd name="adj" fmla="val 28571"/>
              <a:gd name="vf" fmla="val 115470"/>
            </a:avLst>
          </a:prstGeom>
          <a:solidFill>
            <a:schemeClr val="tx2"/>
          </a:solidFill>
          <a:ln w="9525">
            <a:noFill/>
            <a:miter lim="800000"/>
            <a:headEnd/>
            <a:tailEnd/>
          </a:ln>
          <a:effectLst/>
        </p:spPr>
        <p:txBody>
          <a:bodyPr wrap="none" anchor="ctr"/>
          <a:lstStyle/>
          <a:p>
            <a:endParaRPr lang="en-US"/>
          </a:p>
        </p:txBody>
      </p:sp>
      <p:sp>
        <p:nvSpPr>
          <p:cNvPr id="3074" name="Rectangle 2"/>
          <p:cNvSpPr>
            <a:spLocks noGrp="1" noChangeArrowheads="1"/>
          </p:cNvSpPr>
          <p:nvPr>
            <p:ph type="ctrTitle"/>
          </p:nvPr>
        </p:nvSpPr>
        <p:spPr bwMode="gray">
          <a:xfrm>
            <a:off x="1143000" y="990600"/>
            <a:ext cx="6705600" cy="1012825"/>
          </a:xfrm>
        </p:spPr>
        <p:txBody>
          <a:bodyPr/>
          <a:lstStyle>
            <a:lvl1pPr algn="ctr">
              <a:defRPr sz="3600" b="1">
                <a:solidFill>
                  <a:schemeClr val="tx2"/>
                </a:solidFill>
              </a:defRPr>
            </a:lvl1pPr>
          </a:lstStyle>
          <a:p>
            <a:r>
              <a:rPr lang="en-US" smtClean="0"/>
              <a:t>Click to edit Master title style</a:t>
            </a:r>
            <a:endParaRPr lang="en-US"/>
          </a:p>
        </p:txBody>
      </p:sp>
      <p:sp>
        <p:nvSpPr>
          <p:cNvPr id="3075" name="Rectangle 3"/>
          <p:cNvSpPr>
            <a:spLocks noGrp="1" noChangeArrowheads="1"/>
          </p:cNvSpPr>
          <p:nvPr>
            <p:ph type="subTitle" idx="1"/>
          </p:nvPr>
        </p:nvSpPr>
        <p:spPr bwMode="white">
          <a:xfrm>
            <a:off x="3505200" y="2971800"/>
            <a:ext cx="4343400" cy="685800"/>
          </a:xfrm>
        </p:spPr>
        <p:txBody>
          <a:bodyPr/>
          <a:lstStyle>
            <a:lvl1pPr marL="0" indent="0" algn="r">
              <a:buFont typeface="Wingdings" pitchFamily="2" charset="2"/>
              <a:buNone/>
              <a:defRPr sz="1600">
                <a:solidFill>
                  <a:schemeClr val="bg1"/>
                </a:solidFill>
              </a:defRPr>
            </a:lvl1pPr>
          </a:lstStyle>
          <a:p>
            <a:r>
              <a:rPr lang="en-US" smtClean="0"/>
              <a:t>Click to edit Master subtitle style</a:t>
            </a:r>
            <a:endParaRPr lang="en-US"/>
          </a:p>
        </p:txBody>
      </p:sp>
      <p:sp>
        <p:nvSpPr>
          <p:cNvPr id="3076" name="Rectangle 4"/>
          <p:cNvSpPr>
            <a:spLocks noGrp="1" noChangeArrowheads="1"/>
          </p:cNvSpPr>
          <p:nvPr>
            <p:ph type="dt" sz="half" idx="2"/>
          </p:nvPr>
        </p:nvSpPr>
        <p:spPr>
          <a:xfrm>
            <a:off x="3352800" y="6553200"/>
            <a:ext cx="2133600" cy="152400"/>
          </a:xfrm>
        </p:spPr>
        <p:txBody>
          <a:bodyPr/>
          <a:lstStyle>
            <a:lvl1pPr algn="r">
              <a:defRPr sz="1000">
                <a:solidFill>
                  <a:schemeClr val="tx2"/>
                </a:solidFill>
                <a:latin typeface="+mn-lt"/>
              </a:defRPr>
            </a:lvl1pPr>
          </a:lstStyle>
          <a:p>
            <a:endParaRPr lang="en-US"/>
          </a:p>
        </p:txBody>
      </p:sp>
      <p:sp>
        <p:nvSpPr>
          <p:cNvPr id="3077" name="Rectangle 5"/>
          <p:cNvSpPr>
            <a:spLocks noGrp="1" noChangeArrowheads="1"/>
          </p:cNvSpPr>
          <p:nvPr>
            <p:ph type="ftr" sz="quarter" idx="3"/>
          </p:nvPr>
        </p:nvSpPr>
        <p:spPr>
          <a:xfrm>
            <a:off x="304800" y="6477000"/>
            <a:ext cx="2590800" cy="228600"/>
          </a:xfrm>
        </p:spPr>
        <p:txBody>
          <a:bodyPr/>
          <a:lstStyle>
            <a:lvl1pPr algn="ctr">
              <a:defRPr sz="1200">
                <a:solidFill>
                  <a:schemeClr val="tx2"/>
                </a:solidFill>
                <a:latin typeface="Arial" charset="0"/>
              </a:defRPr>
            </a:lvl1pPr>
          </a:lstStyle>
          <a:p>
            <a:endParaRPr lang="en-US"/>
          </a:p>
        </p:txBody>
      </p:sp>
      <p:sp>
        <p:nvSpPr>
          <p:cNvPr id="3078" name="Rectangle 6"/>
          <p:cNvSpPr>
            <a:spLocks noGrp="1" noChangeArrowheads="1"/>
          </p:cNvSpPr>
          <p:nvPr>
            <p:ph type="sldNum" sz="quarter" idx="4"/>
          </p:nvPr>
        </p:nvSpPr>
        <p:spPr>
          <a:xfrm>
            <a:off x="8210550" y="6467475"/>
            <a:ext cx="533400" cy="244475"/>
          </a:xfrm>
        </p:spPr>
        <p:txBody>
          <a:bodyPr/>
          <a:lstStyle>
            <a:lvl1pPr>
              <a:defRPr sz="1200">
                <a:latin typeface="Arial" charset="0"/>
              </a:defRPr>
            </a:lvl1pPr>
          </a:lstStyle>
          <a:p>
            <a:fld id="{24AEE486-747C-4790-B6C9-FB1B70D8AE75}" type="slidenum">
              <a:rPr lang="en-US"/>
              <a:pPr/>
              <a:t>‹#›</a:t>
            </a:fld>
            <a:endParaRPr lang="en-US"/>
          </a:p>
        </p:txBody>
      </p:sp>
      <p:sp>
        <p:nvSpPr>
          <p:cNvPr id="3086" name="Text Box 14"/>
          <p:cNvSpPr txBox="1">
            <a:spLocks noChangeArrowheads="1"/>
          </p:cNvSpPr>
          <p:nvPr/>
        </p:nvSpPr>
        <p:spPr bwMode="auto">
          <a:xfrm>
            <a:off x="304800" y="228600"/>
            <a:ext cx="1447800" cy="519113"/>
          </a:xfrm>
          <a:prstGeom prst="rect">
            <a:avLst/>
          </a:prstGeom>
          <a:noFill/>
          <a:ln w="9525">
            <a:noFill/>
            <a:miter lim="800000"/>
            <a:headEnd/>
            <a:tailEnd/>
          </a:ln>
          <a:effectLst/>
        </p:spPr>
        <p:txBody>
          <a:bodyPr>
            <a:spAutoFit/>
          </a:bodyPr>
          <a:lstStyle/>
          <a:p>
            <a:pPr algn="ctr"/>
            <a:r>
              <a:rPr lang="en-US" sz="2800" b="1">
                <a:solidFill>
                  <a:schemeClr val="tx2"/>
                </a:solidFill>
                <a:latin typeface="Verdana" pitchFamily="34" charset="0"/>
              </a:rPr>
              <a:t>LOGO</a:t>
            </a:r>
          </a:p>
        </p:txBody>
      </p:sp>
      <p:grpSp>
        <p:nvGrpSpPr>
          <p:cNvPr id="3188" name="Group 116"/>
          <p:cNvGrpSpPr>
            <a:grpSpLocks/>
          </p:cNvGrpSpPr>
          <p:nvPr/>
        </p:nvGrpSpPr>
        <p:grpSpPr bwMode="auto">
          <a:xfrm>
            <a:off x="190500" y="2324100"/>
            <a:ext cx="3276600" cy="3314700"/>
            <a:chOff x="120" y="1464"/>
            <a:chExt cx="2064" cy="2088"/>
          </a:xfrm>
        </p:grpSpPr>
        <p:sp>
          <p:nvSpPr>
            <p:cNvPr id="3185" name="AutoShape 113" descr="gdd01"/>
            <p:cNvSpPr>
              <a:spLocks noChangeArrowheads="1"/>
            </p:cNvSpPr>
            <p:nvPr userDrawn="1"/>
          </p:nvSpPr>
          <p:spPr bwMode="gray">
            <a:xfrm>
              <a:off x="120" y="1992"/>
              <a:ext cx="1104" cy="1008"/>
            </a:xfrm>
            <a:prstGeom prst="hexagon">
              <a:avLst>
                <a:gd name="adj" fmla="val 27381"/>
                <a:gd name="vf" fmla="val 115470"/>
              </a:avLst>
            </a:prstGeom>
            <a:blipFill dpi="0" rotWithShape="1">
              <a:blip r:embed="rId2"/>
              <a:srcRect/>
              <a:stretch>
                <a:fillRect/>
              </a:stretch>
            </a:blipFill>
            <a:ln w="28575">
              <a:solidFill>
                <a:schemeClr val="bg1"/>
              </a:solidFill>
              <a:miter lim="800000"/>
              <a:headEnd/>
              <a:tailEnd/>
            </a:ln>
            <a:effectLst>
              <a:outerShdw dist="125080" dir="1437749" algn="ctr" rotWithShape="0">
                <a:schemeClr val="bg2">
                  <a:alpha val="32001"/>
                </a:schemeClr>
              </a:outerShdw>
            </a:effectLst>
          </p:spPr>
          <p:txBody>
            <a:bodyPr wrap="none" anchor="ctr"/>
            <a:lstStyle/>
            <a:p>
              <a:pPr algn="ctr" eaLnBrk="0" hangingPunct="0"/>
              <a:endParaRPr lang="ko-KR" altLang="en-US">
                <a:latin typeface="Times New Roman" pitchFamily="18" charset="0"/>
                <a:ea typeface="Gulim" pitchFamily="34" charset="-127"/>
              </a:endParaRPr>
            </a:p>
          </p:txBody>
        </p:sp>
        <p:sp>
          <p:nvSpPr>
            <p:cNvPr id="3186" name="AutoShape 114" descr="gdd04"/>
            <p:cNvSpPr>
              <a:spLocks noChangeArrowheads="1"/>
            </p:cNvSpPr>
            <p:nvPr userDrawn="1"/>
          </p:nvSpPr>
          <p:spPr bwMode="gray">
            <a:xfrm>
              <a:off x="1032" y="1464"/>
              <a:ext cx="1152" cy="1008"/>
            </a:xfrm>
            <a:prstGeom prst="hexagon">
              <a:avLst>
                <a:gd name="adj" fmla="val 28571"/>
                <a:gd name="vf" fmla="val 115470"/>
              </a:avLst>
            </a:prstGeom>
            <a:blipFill dpi="0" rotWithShape="1">
              <a:blip r:embed="rId3"/>
              <a:srcRect/>
              <a:stretch>
                <a:fillRect/>
              </a:stretch>
            </a:blipFill>
            <a:ln w="28575">
              <a:solidFill>
                <a:schemeClr val="bg1"/>
              </a:solidFill>
              <a:miter lim="800000"/>
              <a:headEnd/>
              <a:tailEnd/>
            </a:ln>
            <a:effectLst>
              <a:outerShdw dist="125080" dir="1437749" algn="ctr" rotWithShape="0">
                <a:schemeClr val="bg2">
                  <a:alpha val="32001"/>
                </a:schemeClr>
              </a:outerShdw>
            </a:effectLst>
          </p:spPr>
          <p:txBody>
            <a:bodyPr wrap="none" anchor="ctr"/>
            <a:lstStyle/>
            <a:p>
              <a:pPr algn="ctr" eaLnBrk="0" hangingPunct="0"/>
              <a:endParaRPr lang="ko-KR" altLang="en-US">
                <a:latin typeface="Times New Roman" pitchFamily="18" charset="0"/>
                <a:ea typeface="Gulim" pitchFamily="34" charset="-127"/>
              </a:endParaRPr>
            </a:p>
          </p:txBody>
        </p:sp>
        <p:sp>
          <p:nvSpPr>
            <p:cNvPr id="3187" name="AutoShape 115" descr="gdd03"/>
            <p:cNvSpPr>
              <a:spLocks noChangeArrowheads="1"/>
            </p:cNvSpPr>
            <p:nvPr userDrawn="1"/>
          </p:nvSpPr>
          <p:spPr bwMode="gray">
            <a:xfrm>
              <a:off x="1008" y="2544"/>
              <a:ext cx="1152" cy="1008"/>
            </a:xfrm>
            <a:prstGeom prst="hexagon">
              <a:avLst>
                <a:gd name="adj" fmla="val 28571"/>
                <a:gd name="vf" fmla="val 115470"/>
              </a:avLst>
            </a:prstGeom>
            <a:blipFill dpi="0" rotWithShape="1">
              <a:blip r:embed="rId4"/>
              <a:srcRect/>
              <a:stretch>
                <a:fillRect/>
              </a:stretch>
            </a:blipFill>
            <a:ln w="28575">
              <a:solidFill>
                <a:schemeClr val="bg1"/>
              </a:solidFill>
              <a:miter lim="800000"/>
              <a:headEnd/>
              <a:tailEnd/>
            </a:ln>
            <a:effectLst>
              <a:outerShdw dist="125080" dir="1437749" algn="ctr" rotWithShape="0">
                <a:schemeClr val="bg2">
                  <a:alpha val="32001"/>
                </a:schemeClr>
              </a:outerShdw>
            </a:effectLst>
          </p:spPr>
          <p:txBody>
            <a:bodyPr wrap="none" anchor="ctr"/>
            <a:lstStyle/>
            <a:p>
              <a:pPr algn="ctr" eaLnBrk="0" hangingPunct="0"/>
              <a:endParaRPr lang="ko-KR" altLang="en-US">
                <a:latin typeface="Times New Roman" pitchFamily="18" charset="0"/>
                <a:ea typeface="Gulim" pitchFamily="34" charset="-127"/>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www.themegallery.com</a:t>
            </a:r>
          </a:p>
        </p:txBody>
      </p:sp>
      <p:sp>
        <p:nvSpPr>
          <p:cNvPr id="6" name="Slide Number Placeholder 5"/>
          <p:cNvSpPr>
            <a:spLocks noGrp="1"/>
          </p:cNvSpPr>
          <p:nvPr>
            <p:ph type="sldNum" sz="quarter" idx="12"/>
          </p:nvPr>
        </p:nvSpPr>
        <p:spPr/>
        <p:txBody>
          <a:bodyPr/>
          <a:lstStyle>
            <a:lvl1pPr>
              <a:defRPr/>
            </a:lvl1pPr>
          </a:lstStyle>
          <a:p>
            <a:fld id="{A2F1EFB4-12B3-41B2-911B-4747E465E625}"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81000"/>
            <a:ext cx="20574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0198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www.themegallery.com</a:t>
            </a:r>
          </a:p>
        </p:txBody>
      </p:sp>
      <p:sp>
        <p:nvSpPr>
          <p:cNvPr id="6" name="Slide Number Placeholder 5"/>
          <p:cNvSpPr>
            <a:spLocks noGrp="1"/>
          </p:cNvSpPr>
          <p:nvPr>
            <p:ph type="sldNum" sz="quarter" idx="12"/>
          </p:nvPr>
        </p:nvSpPr>
        <p:spPr/>
        <p:txBody>
          <a:bodyPr/>
          <a:lstStyle>
            <a:lvl1pPr>
              <a:defRPr/>
            </a:lvl1pPr>
          </a:lstStyle>
          <a:p>
            <a:fld id="{516EA007-2AA9-4957-9D60-C36B53032523}"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6705600" cy="5635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076325"/>
            <a:ext cx="8229600" cy="5248275"/>
          </a:xfrm>
        </p:spPr>
        <p:txBody>
          <a:bodyPr/>
          <a:lstStyle/>
          <a:p>
            <a:r>
              <a:rPr lang="en-US" smtClean="0"/>
              <a:t>Click icon to add table</a:t>
            </a:r>
            <a:endParaRPr lang="en-US"/>
          </a:p>
        </p:txBody>
      </p:sp>
      <p:sp>
        <p:nvSpPr>
          <p:cNvPr id="4" name="Date Placeholder 3"/>
          <p:cNvSpPr>
            <a:spLocks noGrp="1"/>
          </p:cNvSpPr>
          <p:nvPr>
            <p:ph type="dt" sz="half" idx="10"/>
          </p:nvPr>
        </p:nvSpPr>
        <p:spPr>
          <a:xfrm>
            <a:off x="457200" y="6519863"/>
            <a:ext cx="2133600" cy="244475"/>
          </a:xfrm>
        </p:spPr>
        <p:txBody>
          <a:bodyPr/>
          <a:lstStyle>
            <a:lvl1pPr>
              <a:defRPr/>
            </a:lvl1pPr>
          </a:lstStyle>
          <a:p>
            <a:endParaRPr lang="en-US"/>
          </a:p>
        </p:txBody>
      </p:sp>
      <p:sp>
        <p:nvSpPr>
          <p:cNvPr id="5" name="Footer Placeholder 4"/>
          <p:cNvSpPr>
            <a:spLocks noGrp="1"/>
          </p:cNvSpPr>
          <p:nvPr>
            <p:ph type="ftr" sz="quarter" idx="11"/>
          </p:nvPr>
        </p:nvSpPr>
        <p:spPr>
          <a:xfrm>
            <a:off x="5181600" y="6477000"/>
            <a:ext cx="2895600" cy="233363"/>
          </a:xfrm>
        </p:spPr>
        <p:txBody>
          <a:bodyPr/>
          <a:lstStyle>
            <a:lvl1pPr>
              <a:defRPr/>
            </a:lvl1pPr>
          </a:lstStyle>
          <a:p>
            <a:r>
              <a:rPr lang="en-US"/>
              <a:t>www.themegallery.com</a:t>
            </a:r>
          </a:p>
        </p:txBody>
      </p:sp>
      <p:sp>
        <p:nvSpPr>
          <p:cNvPr id="6" name="Slide Number Placeholder 5"/>
          <p:cNvSpPr>
            <a:spLocks noGrp="1"/>
          </p:cNvSpPr>
          <p:nvPr>
            <p:ph type="sldNum" sz="quarter" idx="12"/>
          </p:nvPr>
        </p:nvSpPr>
        <p:spPr>
          <a:xfrm>
            <a:off x="8286750" y="6386513"/>
            <a:ext cx="457200" cy="228600"/>
          </a:xfrm>
        </p:spPr>
        <p:txBody>
          <a:bodyPr/>
          <a:lstStyle>
            <a:lvl1pPr>
              <a:defRPr/>
            </a:lvl1pPr>
          </a:lstStyle>
          <a:p>
            <a:fld id="{01F7EAE4-49DC-40F9-B277-1AB71B318B21}"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6705600" cy="563563"/>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076325"/>
            <a:ext cx="8229600" cy="5248275"/>
          </a:xfrm>
        </p:spPr>
        <p:txBody>
          <a:bodyPr/>
          <a:lstStyle/>
          <a:p>
            <a:r>
              <a:rPr lang="en-US" smtClean="0"/>
              <a:t>Click icon to add chart</a:t>
            </a:r>
            <a:endParaRPr lang="en-US"/>
          </a:p>
        </p:txBody>
      </p:sp>
      <p:sp>
        <p:nvSpPr>
          <p:cNvPr id="4" name="Date Placeholder 3"/>
          <p:cNvSpPr>
            <a:spLocks noGrp="1"/>
          </p:cNvSpPr>
          <p:nvPr>
            <p:ph type="dt" sz="half" idx="10"/>
          </p:nvPr>
        </p:nvSpPr>
        <p:spPr>
          <a:xfrm>
            <a:off x="457200" y="6519863"/>
            <a:ext cx="2133600" cy="244475"/>
          </a:xfrm>
        </p:spPr>
        <p:txBody>
          <a:bodyPr/>
          <a:lstStyle>
            <a:lvl1pPr>
              <a:defRPr/>
            </a:lvl1pPr>
          </a:lstStyle>
          <a:p>
            <a:endParaRPr lang="en-US"/>
          </a:p>
        </p:txBody>
      </p:sp>
      <p:sp>
        <p:nvSpPr>
          <p:cNvPr id="5" name="Footer Placeholder 4"/>
          <p:cNvSpPr>
            <a:spLocks noGrp="1"/>
          </p:cNvSpPr>
          <p:nvPr>
            <p:ph type="ftr" sz="quarter" idx="11"/>
          </p:nvPr>
        </p:nvSpPr>
        <p:spPr>
          <a:xfrm>
            <a:off x="5181600" y="6477000"/>
            <a:ext cx="2895600" cy="233363"/>
          </a:xfrm>
        </p:spPr>
        <p:txBody>
          <a:bodyPr/>
          <a:lstStyle>
            <a:lvl1pPr>
              <a:defRPr/>
            </a:lvl1pPr>
          </a:lstStyle>
          <a:p>
            <a:r>
              <a:rPr lang="en-US"/>
              <a:t>www.themegallery.com</a:t>
            </a:r>
          </a:p>
        </p:txBody>
      </p:sp>
      <p:sp>
        <p:nvSpPr>
          <p:cNvPr id="6" name="Slide Number Placeholder 5"/>
          <p:cNvSpPr>
            <a:spLocks noGrp="1"/>
          </p:cNvSpPr>
          <p:nvPr>
            <p:ph type="sldNum" sz="quarter" idx="12"/>
          </p:nvPr>
        </p:nvSpPr>
        <p:spPr>
          <a:xfrm>
            <a:off x="8286750" y="6386513"/>
            <a:ext cx="457200" cy="228600"/>
          </a:xfrm>
        </p:spPr>
        <p:txBody>
          <a:bodyPr/>
          <a:lstStyle>
            <a:lvl1pPr>
              <a:defRPr/>
            </a:lvl1pPr>
          </a:lstStyle>
          <a:p>
            <a:fld id="{BA662705-0EF4-442B-A95D-CD7E7D0AE63E}"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www.themegallery.com</a:t>
            </a:r>
          </a:p>
        </p:txBody>
      </p:sp>
      <p:sp>
        <p:nvSpPr>
          <p:cNvPr id="6" name="Slide Number Placeholder 5"/>
          <p:cNvSpPr>
            <a:spLocks noGrp="1"/>
          </p:cNvSpPr>
          <p:nvPr>
            <p:ph type="sldNum" sz="quarter" idx="12"/>
          </p:nvPr>
        </p:nvSpPr>
        <p:spPr/>
        <p:txBody>
          <a:bodyPr/>
          <a:lstStyle>
            <a:lvl1pPr>
              <a:defRPr/>
            </a:lvl1pPr>
          </a:lstStyle>
          <a:p>
            <a:fld id="{E99A1AF6-A100-472A-B9FA-A80F3A3FBC7B}"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www.themegallery.com</a:t>
            </a:r>
          </a:p>
        </p:txBody>
      </p:sp>
      <p:sp>
        <p:nvSpPr>
          <p:cNvPr id="6" name="Slide Number Placeholder 5"/>
          <p:cNvSpPr>
            <a:spLocks noGrp="1"/>
          </p:cNvSpPr>
          <p:nvPr>
            <p:ph type="sldNum" sz="quarter" idx="12"/>
          </p:nvPr>
        </p:nvSpPr>
        <p:spPr/>
        <p:txBody>
          <a:bodyPr/>
          <a:lstStyle>
            <a:lvl1pPr>
              <a:defRPr/>
            </a:lvl1pPr>
          </a:lstStyle>
          <a:p>
            <a:fld id="{BA8D9155-7344-4B7D-9BD0-833E53C03131}"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763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763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www.themegallery.com</a:t>
            </a:r>
          </a:p>
        </p:txBody>
      </p:sp>
      <p:sp>
        <p:nvSpPr>
          <p:cNvPr id="7" name="Slide Number Placeholder 6"/>
          <p:cNvSpPr>
            <a:spLocks noGrp="1"/>
          </p:cNvSpPr>
          <p:nvPr>
            <p:ph type="sldNum" sz="quarter" idx="12"/>
          </p:nvPr>
        </p:nvSpPr>
        <p:spPr/>
        <p:txBody>
          <a:bodyPr/>
          <a:lstStyle>
            <a:lvl1pPr>
              <a:defRPr/>
            </a:lvl1pPr>
          </a:lstStyle>
          <a:p>
            <a:fld id="{5213CC2E-614E-4968-914F-A7E7236EA13F}"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www.themegallery.com</a:t>
            </a:r>
          </a:p>
        </p:txBody>
      </p:sp>
      <p:sp>
        <p:nvSpPr>
          <p:cNvPr id="9" name="Slide Number Placeholder 8"/>
          <p:cNvSpPr>
            <a:spLocks noGrp="1"/>
          </p:cNvSpPr>
          <p:nvPr>
            <p:ph type="sldNum" sz="quarter" idx="12"/>
          </p:nvPr>
        </p:nvSpPr>
        <p:spPr/>
        <p:txBody>
          <a:bodyPr/>
          <a:lstStyle>
            <a:lvl1pPr>
              <a:defRPr/>
            </a:lvl1pPr>
          </a:lstStyle>
          <a:p>
            <a:fld id="{A40BF796-7248-4A7A-B759-6417BCAB3A6A}"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www.themegallery.com</a:t>
            </a:r>
          </a:p>
        </p:txBody>
      </p:sp>
      <p:sp>
        <p:nvSpPr>
          <p:cNvPr id="5" name="Slide Number Placeholder 4"/>
          <p:cNvSpPr>
            <a:spLocks noGrp="1"/>
          </p:cNvSpPr>
          <p:nvPr>
            <p:ph type="sldNum" sz="quarter" idx="12"/>
          </p:nvPr>
        </p:nvSpPr>
        <p:spPr/>
        <p:txBody>
          <a:bodyPr/>
          <a:lstStyle>
            <a:lvl1pPr>
              <a:defRPr/>
            </a:lvl1pPr>
          </a:lstStyle>
          <a:p>
            <a:fld id="{C59AB543-9F58-4EA8-B6B9-1AFD1EE8E236}"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www.themegallery.com</a:t>
            </a:r>
          </a:p>
        </p:txBody>
      </p:sp>
      <p:sp>
        <p:nvSpPr>
          <p:cNvPr id="4" name="Slide Number Placeholder 3"/>
          <p:cNvSpPr>
            <a:spLocks noGrp="1"/>
          </p:cNvSpPr>
          <p:nvPr>
            <p:ph type="sldNum" sz="quarter" idx="12"/>
          </p:nvPr>
        </p:nvSpPr>
        <p:spPr/>
        <p:txBody>
          <a:bodyPr/>
          <a:lstStyle>
            <a:lvl1pPr>
              <a:defRPr/>
            </a:lvl1pPr>
          </a:lstStyle>
          <a:p>
            <a:fld id="{A71CD6A5-5853-449D-84EB-FBB7374FA295}"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www.themegallery.com</a:t>
            </a:r>
          </a:p>
        </p:txBody>
      </p:sp>
      <p:sp>
        <p:nvSpPr>
          <p:cNvPr id="7" name="Slide Number Placeholder 6"/>
          <p:cNvSpPr>
            <a:spLocks noGrp="1"/>
          </p:cNvSpPr>
          <p:nvPr>
            <p:ph type="sldNum" sz="quarter" idx="12"/>
          </p:nvPr>
        </p:nvSpPr>
        <p:spPr/>
        <p:txBody>
          <a:bodyPr/>
          <a:lstStyle>
            <a:lvl1pPr>
              <a:defRPr/>
            </a:lvl1pPr>
          </a:lstStyle>
          <a:p>
            <a:fld id="{3C22B495-241C-4F2F-BF72-E578D36EEBF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www.themegallery.com</a:t>
            </a:r>
          </a:p>
        </p:txBody>
      </p:sp>
      <p:sp>
        <p:nvSpPr>
          <p:cNvPr id="7" name="Slide Number Placeholder 6"/>
          <p:cNvSpPr>
            <a:spLocks noGrp="1"/>
          </p:cNvSpPr>
          <p:nvPr>
            <p:ph type="sldNum" sz="quarter" idx="12"/>
          </p:nvPr>
        </p:nvSpPr>
        <p:spPr/>
        <p:txBody>
          <a:bodyPr/>
          <a:lstStyle>
            <a:lvl1pPr>
              <a:defRPr/>
            </a:lvl1pPr>
          </a:lstStyle>
          <a:p>
            <a:fld id="{B5675B9D-64AE-4004-9732-8BF8A0D45254}"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9" name="Freeform 15"/>
          <p:cNvSpPr>
            <a:spLocks/>
          </p:cNvSpPr>
          <p:nvPr/>
        </p:nvSpPr>
        <p:spPr bwMode="gray">
          <a:xfrm>
            <a:off x="-9525" y="344488"/>
            <a:ext cx="8194675" cy="633412"/>
          </a:xfrm>
          <a:custGeom>
            <a:avLst/>
            <a:gdLst/>
            <a:ahLst/>
            <a:cxnLst>
              <a:cxn ang="0">
                <a:pos x="0" y="0"/>
              </a:cxn>
              <a:cxn ang="0">
                <a:pos x="5049" y="2"/>
              </a:cxn>
              <a:cxn ang="0">
                <a:pos x="5048" y="1458"/>
              </a:cxn>
              <a:cxn ang="0">
                <a:pos x="0" y="1471"/>
              </a:cxn>
              <a:cxn ang="0">
                <a:pos x="0" y="0"/>
              </a:cxn>
            </a:cxnLst>
            <a:rect l="0" t="0" r="r" b="b"/>
            <a:pathLst>
              <a:path w="5049" h="1471">
                <a:moveTo>
                  <a:pt x="0" y="0"/>
                </a:moveTo>
                <a:lnTo>
                  <a:pt x="5049" y="2"/>
                </a:lnTo>
                <a:lnTo>
                  <a:pt x="5048" y="1458"/>
                </a:lnTo>
                <a:lnTo>
                  <a:pt x="0" y="1471"/>
                </a:lnTo>
                <a:lnTo>
                  <a:pt x="0" y="0"/>
                </a:lnTo>
                <a:close/>
              </a:path>
            </a:pathLst>
          </a:custGeom>
          <a:solidFill>
            <a:schemeClr val="tx2"/>
          </a:solidFill>
          <a:ln w="9525">
            <a:noFill/>
            <a:round/>
            <a:headEnd/>
            <a:tailEnd/>
          </a:ln>
          <a:effectLst/>
        </p:spPr>
        <p:txBody>
          <a:bodyPr/>
          <a:lstStyle/>
          <a:p>
            <a:endParaRPr lang="en-US"/>
          </a:p>
        </p:txBody>
      </p:sp>
      <p:grpSp>
        <p:nvGrpSpPr>
          <p:cNvPr id="1040" name="Group 16"/>
          <p:cNvGrpSpPr>
            <a:grpSpLocks/>
          </p:cNvGrpSpPr>
          <p:nvPr/>
        </p:nvGrpSpPr>
        <p:grpSpPr bwMode="auto">
          <a:xfrm>
            <a:off x="8153400" y="0"/>
            <a:ext cx="990600" cy="6858000"/>
            <a:chOff x="5040" y="0"/>
            <a:chExt cx="720" cy="4320"/>
          </a:xfrm>
        </p:grpSpPr>
        <p:sp>
          <p:nvSpPr>
            <p:cNvPr id="1041" name="Rectangle 17"/>
            <p:cNvSpPr>
              <a:spLocks noChangeArrowheads="1"/>
            </p:cNvSpPr>
            <p:nvPr/>
          </p:nvSpPr>
          <p:spPr bwMode="gray">
            <a:xfrm>
              <a:off x="5042" y="0"/>
              <a:ext cx="718" cy="4320"/>
            </a:xfrm>
            <a:prstGeom prst="rect">
              <a:avLst/>
            </a:prstGeom>
            <a:solidFill>
              <a:schemeClr val="folHlink">
                <a:alpha val="39999"/>
              </a:schemeClr>
            </a:solidFill>
            <a:ln w="9525">
              <a:noFill/>
              <a:miter lim="800000"/>
              <a:headEnd/>
              <a:tailEnd/>
            </a:ln>
            <a:effectLst/>
          </p:spPr>
          <p:txBody>
            <a:bodyPr wrap="none" anchor="ctr"/>
            <a:lstStyle/>
            <a:p>
              <a:endParaRPr lang="en-US"/>
            </a:p>
          </p:txBody>
        </p:sp>
        <p:sp>
          <p:nvSpPr>
            <p:cNvPr id="1042" name="Rectangle 18"/>
            <p:cNvSpPr>
              <a:spLocks noChangeArrowheads="1"/>
            </p:cNvSpPr>
            <p:nvPr/>
          </p:nvSpPr>
          <p:spPr bwMode="gray">
            <a:xfrm>
              <a:off x="5040" y="219"/>
              <a:ext cx="720" cy="393"/>
            </a:xfrm>
            <a:prstGeom prst="rect">
              <a:avLst/>
            </a:prstGeom>
            <a:solidFill>
              <a:schemeClr val="tx1"/>
            </a:solidFill>
            <a:ln w="9525">
              <a:noFill/>
              <a:miter lim="800000"/>
              <a:headEnd/>
              <a:tailEnd/>
            </a:ln>
            <a:effectLst/>
          </p:spPr>
          <p:txBody>
            <a:bodyPr wrap="none" anchor="ctr"/>
            <a:lstStyle/>
            <a:p>
              <a:endParaRPr lang="en-US"/>
            </a:p>
          </p:txBody>
        </p:sp>
      </p:grpSp>
      <p:sp>
        <p:nvSpPr>
          <p:cNvPr id="1043" name="AutoShape 19"/>
          <p:cNvSpPr>
            <a:spLocks noChangeArrowheads="1"/>
          </p:cNvSpPr>
          <p:nvPr/>
        </p:nvSpPr>
        <p:spPr bwMode="gray">
          <a:xfrm>
            <a:off x="7696200" y="5943600"/>
            <a:ext cx="609600" cy="533400"/>
          </a:xfrm>
          <a:prstGeom prst="hexagon">
            <a:avLst>
              <a:gd name="adj" fmla="val 28571"/>
              <a:gd name="vf" fmla="val 115470"/>
            </a:avLst>
          </a:prstGeom>
          <a:solidFill>
            <a:srgbClr val="5086C2">
              <a:alpha val="35001"/>
            </a:srgbClr>
          </a:solidFill>
          <a:ln w="9525">
            <a:noFill/>
            <a:miter lim="800000"/>
            <a:headEnd/>
            <a:tailEnd/>
          </a:ln>
          <a:effectLst/>
        </p:spPr>
        <p:txBody>
          <a:bodyPr wrap="none" anchor="ctr"/>
          <a:lstStyle/>
          <a:p>
            <a:endParaRPr lang="en-US"/>
          </a:p>
        </p:txBody>
      </p:sp>
      <p:sp>
        <p:nvSpPr>
          <p:cNvPr id="1044" name="AutoShape 20"/>
          <p:cNvSpPr>
            <a:spLocks noChangeArrowheads="1"/>
          </p:cNvSpPr>
          <p:nvPr/>
        </p:nvSpPr>
        <p:spPr bwMode="gray">
          <a:xfrm>
            <a:off x="8229600" y="5638800"/>
            <a:ext cx="609600" cy="533400"/>
          </a:xfrm>
          <a:prstGeom prst="hexagon">
            <a:avLst>
              <a:gd name="adj" fmla="val 28571"/>
              <a:gd name="vf" fmla="val 115470"/>
            </a:avLst>
          </a:prstGeom>
          <a:solidFill>
            <a:srgbClr val="5086C2">
              <a:alpha val="35001"/>
            </a:srgbClr>
          </a:solidFill>
          <a:ln w="9525">
            <a:noFill/>
            <a:miter lim="800000"/>
            <a:headEnd/>
            <a:tailEnd/>
          </a:ln>
          <a:effectLst/>
        </p:spPr>
        <p:txBody>
          <a:bodyPr wrap="none" anchor="ctr"/>
          <a:lstStyle/>
          <a:p>
            <a:endParaRPr lang="en-US"/>
          </a:p>
        </p:txBody>
      </p:sp>
      <p:sp>
        <p:nvSpPr>
          <p:cNvPr id="1045" name="AutoShape 21"/>
          <p:cNvSpPr>
            <a:spLocks noChangeArrowheads="1"/>
          </p:cNvSpPr>
          <p:nvPr/>
        </p:nvSpPr>
        <p:spPr bwMode="gray">
          <a:xfrm>
            <a:off x="8220075" y="6229350"/>
            <a:ext cx="609600" cy="533400"/>
          </a:xfrm>
          <a:prstGeom prst="hexagon">
            <a:avLst>
              <a:gd name="adj" fmla="val 28571"/>
              <a:gd name="vf" fmla="val 115470"/>
            </a:avLst>
          </a:prstGeom>
          <a:solidFill>
            <a:srgbClr val="5086C2">
              <a:alpha val="35001"/>
            </a:srgbClr>
          </a:solidFill>
          <a:ln w="9525">
            <a:noFill/>
            <a:miter lim="800000"/>
            <a:headEnd/>
            <a:tailEnd/>
          </a:ln>
          <a:effectLst/>
        </p:spPr>
        <p:txBody>
          <a:bodyPr wrap="none" anchor="ctr"/>
          <a:lstStyle/>
          <a:p>
            <a:endParaRPr lang="en-US"/>
          </a:p>
        </p:txBody>
      </p:sp>
      <p:sp>
        <p:nvSpPr>
          <p:cNvPr id="1027" name="Rectangle 3"/>
          <p:cNvSpPr>
            <a:spLocks noGrp="1" noChangeArrowheads="1"/>
          </p:cNvSpPr>
          <p:nvPr>
            <p:ph type="body" idx="1"/>
          </p:nvPr>
        </p:nvSpPr>
        <p:spPr bwMode="auto">
          <a:xfrm>
            <a:off x="457200" y="1076325"/>
            <a:ext cx="8229600" cy="524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519863"/>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5181600" y="6477000"/>
            <a:ext cx="2895600" cy="233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atin typeface="+mn-lt"/>
              </a:defRPr>
            </a:lvl1pPr>
          </a:lstStyle>
          <a:p>
            <a:r>
              <a:rPr lang="en-US"/>
              <a:t>www.themegallery.com</a:t>
            </a:r>
          </a:p>
        </p:txBody>
      </p:sp>
      <p:sp>
        <p:nvSpPr>
          <p:cNvPr id="1030" name="Rectangle 6"/>
          <p:cNvSpPr>
            <a:spLocks noGrp="1" noChangeArrowheads="1"/>
          </p:cNvSpPr>
          <p:nvPr>
            <p:ph type="sldNum" sz="quarter" idx="4"/>
          </p:nvPr>
        </p:nvSpPr>
        <p:spPr bwMode="auto">
          <a:xfrm>
            <a:off x="8286750" y="6386513"/>
            <a:ext cx="4572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chemeClr val="bg1"/>
                </a:solidFill>
                <a:latin typeface="+mn-lt"/>
              </a:defRPr>
            </a:lvl1pPr>
          </a:lstStyle>
          <a:p>
            <a:fld id="{30DABFAE-A8C6-4BDE-B893-66BF5E410D92}" type="slidenum">
              <a:rPr lang="en-US"/>
              <a:pPr/>
              <a:t>‹#›</a:t>
            </a:fld>
            <a:endParaRPr lang="en-US"/>
          </a:p>
        </p:txBody>
      </p:sp>
      <p:grpSp>
        <p:nvGrpSpPr>
          <p:cNvPr id="1046" name="Group 22"/>
          <p:cNvGrpSpPr>
            <a:grpSpLocks/>
          </p:cNvGrpSpPr>
          <p:nvPr/>
        </p:nvGrpSpPr>
        <p:grpSpPr bwMode="auto">
          <a:xfrm>
            <a:off x="152400" y="228600"/>
            <a:ext cx="838200" cy="838200"/>
            <a:chOff x="18" y="144"/>
            <a:chExt cx="510" cy="480"/>
          </a:xfrm>
        </p:grpSpPr>
        <p:sp>
          <p:nvSpPr>
            <p:cNvPr id="1047" name="AutoShape 23"/>
            <p:cNvSpPr>
              <a:spLocks noChangeArrowheads="1"/>
            </p:cNvSpPr>
            <p:nvPr userDrawn="1"/>
          </p:nvSpPr>
          <p:spPr bwMode="gray">
            <a:xfrm>
              <a:off x="18" y="258"/>
              <a:ext cx="288" cy="240"/>
            </a:xfrm>
            <a:prstGeom prst="hexagon">
              <a:avLst>
                <a:gd name="adj" fmla="val 30000"/>
                <a:gd name="vf" fmla="val 115470"/>
              </a:avLst>
            </a:prstGeom>
            <a:solidFill>
              <a:schemeClr val="hlink"/>
            </a:solidFill>
            <a:ln w="28575">
              <a:solidFill>
                <a:schemeClr val="bg1"/>
              </a:solidFill>
              <a:miter lim="800000"/>
              <a:headEnd/>
              <a:tailEnd/>
            </a:ln>
            <a:effectLst>
              <a:outerShdw dist="56796" dir="1593903" algn="ctr" rotWithShape="0">
                <a:srgbClr val="666633">
                  <a:alpha val="50000"/>
                </a:srgbClr>
              </a:outerShdw>
            </a:effectLst>
          </p:spPr>
          <p:txBody>
            <a:bodyPr wrap="none" anchor="ctr"/>
            <a:lstStyle/>
            <a:p>
              <a:endParaRPr lang="en-US"/>
            </a:p>
          </p:txBody>
        </p:sp>
        <p:sp>
          <p:nvSpPr>
            <p:cNvPr id="1048" name="AutoShape 24"/>
            <p:cNvSpPr>
              <a:spLocks noChangeArrowheads="1"/>
            </p:cNvSpPr>
            <p:nvPr userDrawn="1"/>
          </p:nvSpPr>
          <p:spPr bwMode="gray">
            <a:xfrm>
              <a:off x="240" y="144"/>
              <a:ext cx="288" cy="240"/>
            </a:xfrm>
            <a:prstGeom prst="hexagon">
              <a:avLst>
                <a:gd name="adj" fmla="val 30000"/>
                <a:gd name="vf" fmla="val 115470"/>
              </a:avLst>
            </a:prstGeom>
            <a:solidFill>
              <a:schemeClr val="accent2"/>
            </a:solidFill>
            <a:ln w="28575">
              <a:solidFill>
                <a:schemeClr val="bg1"/>
              </a:solidFill>
              <a:miter lim="800000"/>
              <a:headEnd/>
              <a:tailEnd/>
            </a:ln>
            <a:effectLst>
              <a:outerShdw dist="56796" dir="1593903" algn="ctr" rotWithShape="0">
                <a:srgbClr val="666633">
                  <a:alpha val="50000"/>
                </a:srgbClr>
              </a:outerShdw>
            </a:effectLst>
          </p:spPr>
          <p:txBody>
            <a:bodyPr wrap="none" anchor="ctr"/>
            <a:lstStyle/>
            <a:p>
              <a:endParaRPr lang="en-US"/>
            </a:p>
          </p:txBody>
        </p:sp>
        <p:sp>
          <p:nvSpPr>
            <p:cNvPr id="1049" name="AutoShape 25"/>
            <p:cNvSpPr>
              <a:spLocks noChangeArrowheads="1"/>
            </p:cNvSpPr>
            <p:nvPr userDrawn="1"/>
          </p:nvSpPr>
          <p:spPr bwMode="gray">
            <a:xfrm>
              <a:off x="240" y="384"/>
              <a:ext cx="288" cy="240"/>
            </a:xfrm>
            <a:prstGeom prst="hexagon">
              <a:avLst>
                <a:gd name="adj" fmla="val 30000"/>
                <a:gd name="vf" fmla="val 115470"/>
              </a:avLst>
            </a:prstGeom>
            <a:solidFill>
              <a:schemeClr val="accent1"/>
            </a:solidFill>
            <a:ln w="28575">
              <a:solidFill>
                <a:schemeClr val="bg1"/>
              </a:solidFill>
              <a:miter lim="800000"/>
              <a:headEnd/>
              <a:tailEnd/>
            </a:ln>
            <a:effectLst>
              <a:outerShdw dist="56796" dir="1593903" algn="ctr" rotWithShape="0">
                <a:srgbClr val="666633">
                  <a:alpha val="50000"/>
                </a:srgbClr>
              </a:outerShdw>
            </a:effectLst>
          </p:spPr>
          <p:txBody>
            <a:bodyPr wrap="none" anchor="ctr"/>
            <a:lstStyle/>
            <a:p>
              <a:endParaRPr lang="en-US"/>
            </a:p>
          </p:txBody>
        </p:sp>
      </p:grpSp>
      <p:sp>
        <p:nvSpPr>
          <p:cNvPr id="1026" name="Rectangle 2"/>
          <p:cNvSpPr>
            <a:spLocks noGrp="1" noChangeArrowheads="1"/>
          </p:cNvSpPr>
          <p:nvPr>
            <p:ph type="title"/>
          </p:nvPr>
        </p:nvSpPr>
        <p:spPr bwMode="white">
          <a:xfrm>
            <a:off x="1143000" y="381000"/>
            <a:ext cx="6705600" cy="5635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dt="0"/>
  <p:txStyles>
    <p:titleStyle>
      <a:lvl1pPr algn="l" rtl="0" eaLnBrk="1" fontAlgn="base" hangingPunct="1">
        <a:spcBef>
          <a:spcPct val="0"/>
        </a:spcBef>
        <a:spcAft>
          <a:spcPct val="0"/>
        </a:spcAft>
        <a:defRPr sz="3200">
          <a:solidFill>
            <a:schemeClr val="bg1"/>
          </a:solidFill>
          <a:latin typeface="+mj-lt"/>
          <a:ea typeface="+mj-ea"/>
          <a:cs typeface="+mj-cs"/>
        </a:defRPr>
      </a:lvl1pPr>
      <a:lvl2pPr algn="l" rtl="0" eaLnBrk="1" fontAlgn="base" hangingPunct="1">
        <a:spcBef>
          <a:spcPct val="0"/>
        </a:spcBef>
        <a:spcAft>
          <a:spcPct val="0"/>
        </a:spcAft>
        <a:defRPr sz="3200">
          <a:solidFill>
            <a:schemeClr val="bg1"/>
          </a:solidFill>
          <a:latin typeface="Verdana" pitchFamily="34" charset="0"/>
        </a:defRPr>
      </a:lvl2pPr>
      <a:lvl3pPr algn="l" rtl="0" eaLnBrk="1" fontAlgn="base" hangingPunct="1">
        <a:spcBef>
          <a:spcPct val="0"/>
        </a:spcBef>
        <a:spcAft>
          <a:spcPct val="0"/>
        </a:spcAft>
        <a:defRPr sz="3200">
          <a:solidFill>
            <a:schemeClr val="bg1"/>
          </a:solidFill>
          <a:latin typeface="Verdana" pitchFamily="34" charset="0"/>
        </a:defRPr>
      </a:lvl3pPr>
      <a:lvl4pPr algn="l" rtl="0" eaLnBrk="1" fontAlgn="base" hangingPunct="1">
        <a:spcBef>
          <a:spcPct val="0"/>
        </a:spcBef>
        <a:spcAft>
          <a:spcPct val="0"/>
        </a:spcAft>
        <a:defRPr sz="3200">
          <a:solidFill>
            <a:schemeClr val="bg1"/>
          </a:solidFill>
          <a:latin typeface="Verdana" pitchFamily="34" charset="0"/>
        </a:defRPr>
      </a:lvl4pPr>
      <a:lvl5pPr algn="l" rtl="0" eaLnBrk="1" fontAlgn="base" hangingPunct="1">
        <a:spcBef>
          <a:spcPct val="0"/>
        </a:spcBef>
        <a:spcAft>
          <a:spcPct val="0"/>
        </a:spcAft>
        <a:defRPr sz="3200">
          <a:solidFill>
            <a:schemeClr val="bg1"/>
          </a:solidFill>
          <a:latin typeface="Verdana" pitchFamily="34" charset="0"/>
        </a:defRPr>
      </a:lvl5pPr>
      <a:lvl6pPr marL="457200" algn="l" rtl="0" eaLnBrk="1" fontAlgn="base" hangingPunct="1">
        <a:spcBef>
          <a:spcPct val="0"/>
        </a:spcBef>
        <a:spcAft>
          <a:spcPct val="0"/>
        </a:spcAft>
        <a:defRPr sz="3200">
          <a:solidFill>
            <a:schemeClr val="bg1"/>
          </a:solidFill>
          <a:latin typeface="Verdana" pitchFamily="34" charset="0"/>
        </a:defRPr>
      </a:lvl6pPr>
      <a:lvl7pPr marL="914400" algn="l" rtl="0" eaLnBrk="1" fontAlgn="base" hangingPunct="1">
        <a:spcBef>
          <a:spcPct val="0"/>
        </a:spcBef>
        <a:spcAft>
          <a:spcPct val="0"/>
        </a:spcAft>
        <a:defRPr sz="3200">
          <a:solidFill>
            <a:schemeClr val="bg1"/>
          </a:solidFill>
          <a:latin typeface="Verdana" pitchFamily="34" charset="0"/>
        </a:defRPr>
      </a:lvl7pPr>
      <a:lvl8pPr marL="1371600" algn="l" rtl="0" eaLnBrk="1" fontAlgn="base" hangingPunct="1">
        <a:spcBef>
          <a:spcPct val="0"/>
        </a:spcBef>
        <a:spcAft>
          <a:spcPct val="0"/>
        </a:spcAft>
        <a:defRPr sz="3200">
          <a:solidFill>
            <a:schemeClr val="bg1"/>
          </a:solidFill>
          <a:latin typeface="Verdana" pitchFamily="34" charset="0"/>
        </a:defRPr>
      </a:lvl8pPr>
      <a:lvl9pPr marL="1828800" algn="l" rtl="0" eaLnBrk="1" fontAlgn="base" hangingPunct="1">
        <a:spcBef>
          <a:spcPct val="0"/>
        </a:spcBef>
        <a:spcAft>
          <a:spcPct val="0"/>
        </a:spcAft>
        <a:defRPr sz="3200">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microsoft.com/office/2007/relationships/diagramDrawing" Target="../diagrams/drawing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524000" y="990600"/>
            <a:ext cx="6705600" cy="1012825"/>
          </a:xfrm>
        </p:spPr>
        <p:txBody>
          <a:bodyPr/>
          <a:lstStyle/>
          <a:p>
            <a:r>
              <a:rPr lang="en-US" smtClean="0">
                <a:latin typeface="Arial" pitchFamily="34" charset="0"/>
                <a:cs typeface="Arial" pitchFamily="34" charset="0"/>
              </a:rPr>
              <a:t>Chương 3: Văn hóa và xã hội</a:t>
            </a:r>
            <a:endParaRPr lang="en-US">
              <a:latin typeface="Arial" pitchFamily="34" charset="0"/>
              <a:cs typeface="Arial" pitchFamily="34" charset="0"/>
            </a:endParaRPr>
          </a:p>
        </p:txBody>
      </p:sp>
      <p:sp>
        <p:nvSpPr>
          <p:cNvPr id="2051" name="Rectangle 3"/>
          <p:cNvSpPr>
            <a:spLocks noGrp="1" noChangeArrowheads="1"/>
          </p:cNvSpPr>
          <p:nvPr>
            <p:ph type="subTitle" idx="1"/>
          </p:nvPr>
        </p:nvSpPr>
        <p:spPr>
          <a:xfrm>
            <a:off x="3581400" y="2286000"/>
            <a:ext cx="4419600" cy="2133600"/>
          </a:xfrm>
        </p:spPr>
        <p:txBody>
          <a:bodyPr/>
          <a:lstStyle/>
          <a:p>
            <a:r>
              <a:rPr lang="en-US" sz="2000" smtClean="0">
                <a:latin typeface="Arial" charset="0"/>
                <a:cs typeface="Arial" charset="0"/>
              </a:rPr>
              <a:t>Trường Đại học Nông Lâm TPHCM</a:t>
            </a:r>
          </a:p>
          <a:p>
            <a:r>
              <a:rPr lang="en-US" sz="2000" smtClean="0">
                <a:latin typeface="Arial" charset="0"/>
                <a:cs typeface="Arial" charset="0"/>
              </a:rPr>
              <a:t>GVHD: Ths Nguyễn Đức Thành</a:t>
            </a:r>
          </a:p>
          <a:p>
            <a:r>
              <a:rPr lang="en-US" sz="2000" smtClean="0">
                <a:latin typeface="Arial" charset="0"/>
                <a:cs typeface="Arial" charset="0"/>
              </a:rPr>
              <a:t>Nhóm thực hiện: Nhóm 3</a:t>
            </a:r>
          </a:p>
        </p:txBody>
      </p:sp>
      <p:pic>
        <p:nvPicPr>
          <p:cNvPr id="1027" name="Picture 1" descr="daihocnonglamthanhphohochiminh_1299998484_6124_200x200"/>
          <p:cNvPicPr>
            <a:picLocks noChangeAspect="1" noChangeArrowheads="1"/>
          </p:cNvPicPr>
          <p:nvPr/>
        </p:nvPicPr>
        <p:blipFill>
          <a:blip r:embed="rId2"/>
          <a:srcRect/>
          <a:stretch>
            <a:fillRect/>
          </a:stretch>
        </p:blipFill>
        <p:spPr bwMode="auto">
          <a:xfrm>
            <a:off x="1" y="1"/>
            <a:ext cx="1676399" cy="167639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050"/>
                                        </p:tgtEl>
                                        <p:attrNameLst>
                                          <p:attrName>style.visibility</p:attrName>
                                        </p:attrNameLst>
                                      </p:cBhvr>
                                      <p:to>
                                        <p:strVal val="visible"/>
                                      </p:to>
                                    </p:set>
                                    <p:anim calcmode="discrete" valueType="clr">
                                      <p:cBhvr override="childStyle">
                                        <p:cTn id="7" dur="80"/>
                                        <p:tgtEl>
                                          <p:spTgt spid="205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050"/>
                                        </p:tgtEl>
                                        <p:attrNameLst>
                                          <p:attrName>fillcolor</p:attrName>
                                        </p:attrNameLst>
                                      </p:cBhvr>
                                      <p:tavLst>
                                        <p:tav tm="0">
                                          <p:val>
                                            <p:clrVal>
                                              <a:schemeClr val="accent2"/>
                                            </p:clrVal>
                                          </p:val>
                                        </p:tav>
                                        <p:tav tm="50000">
                                          <p:val>
                                            <p:clrVal>
                                              <a:schemeClr val="hlink"/>
                                            </p:clrVal>
                                          </p:val>
                                        </p:tav>
                                      </p:tavLst>
                                    </p:anim>
                                    <p:set>
                                      <p:cBhvr>
                                        <p:cTn id="9" dur="80"/>
                                        <p:tgtEl>
                                          <p:spTgt spid="205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2051">
                                            <p:txEl>
                                              <p:pRg st="0" end="0"/>
                                            </p:txEl>
                                          </p:spTgt>
                                        </p:tgtEl>
                                        <p:attrNameLst>
                                          <p:attrName>style.visibility</p:attrName>
                                        </p:attrNameLst>
                                      </p:cBhvr>
                                      <p:to>
                                        <p:strVal val="visible"/>
                                      </p:to>
                                    </p:set>
                                    <p:anim calcmode="lin" valueType="num">
                                      <p:cBhvr>
                                        <p:cTn id="14" dur="1000" fill="hold"/>
                                        <p:tgtEl>
                                          <p:spTgt spid="2051">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205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05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2051">
                                            <p:txEl>
                                              <p:pRg st="1" end="1"/>
                                            </p:txEl>
                                          </p:spTgt>
                                        </p:tgtEl>
                                        <p:attrNameLst>
                                          <p:attrName>style.visibility</p:attrName>
                                        </p:attrNameLst>
                                      </p:cBhvr>
                                      <p:to>
                                        <p:strVal val="visible"/>
                                      </p:to>
                                    </p:set>
                                    <p:anim calcmode="lin" valueType="num">
                                      <p:cBhvr>
                                        <p:cTn id="21" dur="1000" fill="hold"/>
                                        <p:tgtEl>
                                          <p:spTgt spid="2051">
                                            <p:txEl>
                                              <p:pRg st="1" end="1"/>
                                            </p:txEl>
                                          </p:spTgt>
                                        </p:tgtEl>
                                        <p:attrNameLst>
                                          <p:attrName>ppt_x</p:attrName>
                                        </p:attrNameLst>
                                      </p:cBhvr>
                                      <p:tavLst>
                                        <p:tav tm="0">
                                          <p:val>
                                            <p:strVal val="#ppt_x-.2"/>
                                          </p:val>
                                        </p:tav>
                                        <p:tav tm="100000">
                                          <p:val>
                                            <p:strVal val="#ppt_x"/>
                                          </p:val>
                                        </p:tav>
                                      </p:tavLst>
                                    </p:anim>
                                    <p:anim calcmode="lin" valueType="num">
                                      <p:cBhvr>
                                        <p:cTn id="22" dur="1000" fill="hold"/>
                                        <p:tgtEl>
                                          <p:spTgt spid="205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05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2051">
                                            <p:txEl>
                                              <p:pRg st="2" end="2"/>
                                            </p:txEl>
                                          </p:spTgt>
                                        </p:tgtEl>
                                        <p:attrNameLst>
                                          <p:attrName>style.visibility</p:attrName>
                                        </p:attrNameLst>
                                      </p:cBhvr>
                                      <p:to>
                                        <p:strVal val="visible"/>
                                      </p:to>
                                    </p:set>
                                    <p:anim calcmode="lin" valueType="num">
                                      <p:cBhvr>
                                        <p:cTn id="28" dur="1000" fill="hold"/>
                                        <p:tgtEl>
                                          <p:spTgt spid="2051">
                                            <p:txEl>
                                              <p:pRg st="2" end="2"/>
                                            </p:txEl>
                                          </p:spTgt>
                                        </p:tgtEl>
                                        <p:attrNameLst>
                                          <p:attrName>ppt_x</p:attrName>
                                        </p:attrNameLst>
                                      </p:cBhvr>
                                      <p:tavLst>
                                        <p:tav tm="0">
                                          <p:val>
                                            <p:strVal val="#ppt_x-.2"/>
                                          </p:val>
                                        </p:tav>
                                        <p:tav tm="100000">
                                          <p:val>
                                            <p:strVal val="#ppt_x"/>
                                          </p:val>
                                        </p:tav>
                                      </p:tavLst>
                                    </p:anim>
                                    <p:anim calcmode="lin" valueType="num">
                                      <p:cBhvr>
                                        <p:cTn id="29" dur="1000" fill="hold"/>
                                        <p:tgtEl>
                                          <p:spTgt spid="205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20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6705600" cy="6397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1.3.2 </a:t>
            </a:r>
            <a:r>
              <a:rPr lang="en-US">
                <a:latin typeface="Arial" pitchFamily="34" charset="0"/>
                <a:cs typeface="Arial" pitchFamily="34" charset="0"/>
              </a:rPr>
              <a:t>Biểu tượng </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p:txBody>
          <a:bodyPr/>
          <a:lstStyle/>
          <a:p>
            <a:r>
              <a:rPr lang="en-US">
                <a:latin typeface="Arial" pitchFamily="34" charset="0"/>
                <a:cs typeface="Arial" pitchFamily="34" charset="0"/>
              </a:rPr>
              <a:t>Biểu tượng là trung tâm của sự hiểu biết và chia sẽ của chúng ta về văn hóa.</a:t>
            </a:r>
          </a:p>
          <a:p>
            <a:endParaRPr lang="en-US">
              <a:latin typeface="Arial" pitchFamily="34" charset="0"/>
              <a:cs typeface="Arial" pitchFamily="34" charset="0"/>
            </a:endParaRPr>
          </a:p>
          <a:p>
            <a:endParaRPr lang="en-US">
              <a:latin typeface="Arial" pitchFamily="34" charset="0"/>
              <a:cs typeface="Arial" pitchFamily="34" charset="0"/>
            </a:endParaRPr>
          </a:p>
        </p:txBody>
      </p:sp>
      <p:pic>
        <p:nvPicPr>
          <p:cNvPr id="614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81000" y="3048000"/>
            <a:ext cx="3200400" cy="2514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581400" y="3048000"/>
            <a:ext cx="3733800" cy="2514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918204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6146"/>
                                        </p:tgtEl>
                                        <p:attrNameLst>
                                          <p:attrName>style.visibility</p:attrName>
                                        </p:attrNameLst>
                                      </p:cBhvr>
                                      <p:to>
                                        <p:strVal val="visible"/>
                                      </p:to>
                                    </p:set>
                                    <p:animEffect transition="in" filter="fade">
                                      <p:cBhvr>
                                        <p:cTn id="14" dur="1000"/>
                                        <p:tgtEl>
                                          <p:spTgt spid="6146"/>
                                        </p:tgtEl>
                                      </p:cBhvr>
                                    </p:animEffect>
                                    <p:anim calcmode="lin" valueType="num">
                                      <p:cBhvr>
                                        <p:cTn id="15" dur="1000" fill="hold"/>
                                        <p:tgtEl>
                                          <p:spTgt spid="6146"/>
                                        </p:tgtEl>
                                        <p:attrNameLst>
                                          <p:attrName>ppt_x</p:attrName>
                                        </p:attrNameLst>
                                      </p:cBhvr>
                                      <p:tavLst>
                                        <p:tav tm="0">
                                          <p:val>
                                            <p:strVal val="#ppt_x"/>
                                          </p:val>
                                        </p:tav>
                                        <p:tav tm="100000">
                                          <p:val>
                                            <p:strVal val="#ppt_x"/>
                                          </p:val>
                                        </p:tav>
                                      </p:tavLst>
                                    </p:anim>
                                    <p:anim calcmode="lin" valueType="num">
                                      <p:cBhvr>
                                        <p:cTn id="16" dur="900" decel="100000" fill="hold"/>
                                        <p:tgtEl>
                                          <p:spTgt spid="614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146"/>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0"/>
                                  </p:stCondLst>
                                  <p:childTnLst>
                                    <p:set>
                                      <p:cBhvr>
                                        <p:cTn id="19" dur="1" fill="hold">
                                          <p:stCondLst>
                                            <p:cond delay="0"/>
                                          </p:stCondLst>
                                        </p:cTn>
                                        <p:tgtEl>
                                          <p:spTgt spid="6147"/>
                                        </p:tgtEl>
                                        <p:attrNameLst>
                                          <p:attrName>style.visibility</p:attrName>
                                        </p:attrNameLst>
                                      </p:cBhvr>
                                      <p:to>
                                        <p:strVal val="visible"/>
                                      </p:to>
                                    </p:set>
                                    <p:animEffect transition="in" filter="fade">
                                      <p:cBhvr>
                                        <p:cTn id="20" dur="1000"/>
                                        <p:tgtEl>
                                          <p:spTgt spid="6147"/>
                                        </p:tgtEl>
                                      </p:cBhvr>
                                    </p:animEffect>
                                    <p:anim calcmode="lin" valueType="num">
                                      <p:cBhvr>
                                        <p:cTn id="21" dur="1000" fill="hold"/>
                                        <p:tgtEl>
                                          <p:spTgt spid="6147"/>
                                        </p:tgtEl>
                                        <p:attrNameLst>
                                          <p:attrName>ppt_x</p:attrName>
                                        </p:attrNameLst>
                                      </p:cBhvr>
                                      <p:tavLst>
                                        <p:tav tm="0">
                                          <p:val>
                                            <p:strVal val="#ppt_x"/>
                                          </p:val>
                                        </p:tav>
                                        <p:tav tm="100000">
                                          <p:val>
                                            <p:strVal val="#ppt_x"/>
                                          </p:val>
                                        </p:tav>
                                      </p:tavLst>
                                    </p:anim>
                                    <p:anim calcmode="lin" valueType="num">
                                      <p:cBhvr>
                                        <p:cTn id="22" dur="900" decel="100000" fill="hold"/>
                                        <p:tgtEl>
                                          <p:spTgt spid="6147"/>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6147"/>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 calcmode="lin" valueType="num">
                                      <p:cBhvr>
                                        <p:cTn id="28"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6705600" cy="6397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1.3.3 </a:t>
            </a:r>
            <a:r>
              <a:rPr lang="en-US">
                <a:latin typeface="Arial" pitchFamily="34" charset="0"/>
                <a:cs typeface="Arial" pitchFamily="34" charset="0"/>
              </a:rPr>
              <a:t>Ngôn ngữ</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p:txBody>
          <a:bodyPr/>
          <a:lstStyle/>
          <a:p>
            <a:r>
              <a:rPr lang="en-US">
                <a:latin typeface="Arial" pitchFamily="34" charset="0"/>
                <a:cs typeface="Arial" pitchFamily="34" charset="0"/>
              </a:rPr>
              <a:t>Là hệ thống các biểu tượng cho phép sự truyền đạt thông tin giữa các thành viên của một nền văn </a:t>
            </a:r>
            <a:r>
              <a:rPr lang="en-US" smtClean="0">
                <a:latin typeface="Arial" pitchFamily="34" charset="0"/>
                <a:cs typeface="Arial" pitchFamily="34" charset="0"/>
              </a:rPr>
              <a:t>hóa.</a:t>
            </a:r>
            <a:endParaRPr lang="en-US">
              <a:latin typeface="Arial" pitchFamily="34" charset="0"/>
              <a:cs typeface="Arial" pitchFamily="34" charset="0"/>
            </a:endParaRPr>
          </a:p>
        </p:txBody>
      </p:sp>
      <p:pic>
        <p:nvPicPr>
          <p:cNvPr id="717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62000" y="3352800"/>
            <a:ext cx="3276600" cy="2743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343400" y="3346622"/>
            <a:ext cx="3505200" cy="27493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854018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170"/>
                                        </p:tgtEl>
                                        <p:attrNameLst>
                                          <p:attrName>style.visibility</p:attrName>
                                        </p:attrNameLst>
                                      </p:cBhvr>
                                      <p:to>
                                        <p:strVal val="visible"/>
                                      </p:to>
                                    </p:set>
                                    <p:anim calcmode="lin" valueType="num">
                                      <p:cBhvr additive="base">
                                        <p:cTn id="14" dur="500" fill="hold"/>
                                        <p:tgtEl>
                                          <p:spTgt spid="7170"/>
                                        </p:tgtEl>
                                        <p:attrNameLst>
                                          <p:attrName>ppt_x</p:attrName>
                                        </p:attrNameLst>
                                      </p:cBhvr>
                                      <p:tavLst>
                                        <p:tav tm="0">
                                          <p:val>
                                            <p:strVal val="#ppt_x"/>
                                          </p:val>
                                        </p:tav>
                                        <p:tav tm="100000">
                                          <p:val>
                                            <p:strVal val="#ppt_x"/>
                                          </p:val>
                                        </p:tav>
                                      </p:tavLst>
                                    </p:anim>
                                    <p:anim calcmode="lin" valueType="num">
                                      <p:cBhvr additive="base">
                                        <p:cTn id="15" dur="500" fill="hold"/>
                                        <p:tgtEl>
                                          <p:spTgt spid="7170"/>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7171"/>
                                        </p:tgtEl>
                                        <p:attrNameLst>
                                          <p:attrName>style.visibility</p:attrName>
                                        </p:attrNameLst>
                                      </p:cBhvr>
                                      <p:to>
                                        <p:strVal val="visible"/>
                                      </p:to>
                                    </p:set>
                                    <p:anim calcmode="lin" valueType="num">
                                      <p:cBhvr additive="base">
                                        <p:cTn id="18" dur="500" fill="hold"/>
                                        <p:tgtEl>
                                          <p:spTgt spid="7171"/>
                                        </p:tgtEl>
                                        <p:attrNameLst>
                                          <p:attrName>ppt_x</p:attrName>
                                        </p:attrNameLst>
                                      </p:cBhvr>
                                      <p:tavLst>
                                        <p:tav tm="0">
                                          <p:val>
                                            <p:strVal val="#ppt_x"/>
                                          </p:val>
                                        </p:tav>
                                        <p:tav tm="100000">
                                          <p:val>
                                            <p:strVal val="#ppt_x"/>
                                          </p:val>
                                        </p:tav>
                                      </p:tavLst>
                                    </p:anim>
                                    <p:anim calcmode="lin" valueType="num">
                                      <p:cBhvr additive="base">
                                        <p:cTn id="19"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nodeType="click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 calcmode="lin" valueType="num">
                                      <p:cBhvr>
                                        <p:cTn id="24"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25"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6705600" cy="5635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1.4 </a:t>
            </a:r>
            <a:r>
              <a:rPr lang="en-US">
                <a:latin typeface="Arial" pitchFamily="34" charset="0"/>
                <a:cs typeface="Arial" pitchFamily="34" charset="0"/>
              </a:rPr>
              <a:t>Đa dạng văn hóa </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p:txBody>
          <a:bodyPr/>
          <a:lstStyle/>
          <a:p>
            <a:r>
              <a:rPr lang="en-US" smtClean="0">
                <a:latin typeface="Arial" pitchFamily="34" charset="0"/>
                <a:cs typeface="Arial" pitchFamily="34" charset="0"/>
              </a:rPr>
              <a:t>Việt Nam </a:t>
            </a:r>
          </a:p>
          <a:p>
            <a:endParaRPr lang="en-US">
              <a:latin typeface="Arial" pitchFamily="34" charset="0"/>
              <a:cs typeface="Arial" pitchFamily="34" charset="0"/>
            </a:endParaRPr>
          </a:p>
          <a:p>
            <a:endParaRPr lang="en-US" smtClean="0">
              <a:latin typeface="Arial" pitchFamily="34" charset="0"/>
              <a:cs typeface="Arial" pitchFamily="34" charset="0"/>
            </a:endParaRPr>
          </a:p>
          <a:p>
            <a:endParaRPr lang="en-US">
              <a:latin typeface="Arial" pitchFamily="34" charset="0"/>
              <a:cs typeface="Arial" pitchFamily="34" charset="0"/>
            </a:endParaRPr>
          </a:p>
          <a:p>
            <a:r>
              <a:rPr lang="en-US" smtClean="0">
                <a:latin typeface="Arial" pitchFamily="34" charset="0"/>
                <a:cs typeface="Arial" pitchFamily="34" charset="0"/>
              </a:rPr>
              <a:t>Nhật Bản</a:t>
            </a:r>
          </a:p>
          <a:p>
            <a:endParaRPr lang="en-US">
              <a:latin typeface="Arial" pitchFamily="34" charset="0"/>
              <a:cs typeface="Arial" pitchFamily="34" charset="0"/>
            </a:endParaRPr>
          </a:p>
          <a:p>
            <a:endParaRPr lang="en-US" smtClean="0">
              <a:latin typeface="Arial" pitchFamily="34" charset="0"/>
              <a:cs typeface="Arial" pitchFamily="34" charset="0"/>
            </a:endParaRPr>
          </a:p>
          <a:p>
            <a:endParaRPr lang="en-US">
              <a:latin typeface="Arial" pitchFamily="34" charset="0"/>
              <a:cs typeface="Arial" pitchFamily="34" charset="0"/>
            </a:endParaRPr>
          </a:p>
          <a:p>
            <a:r>
              <a:rPr lang="en-US" smtClean="0">
                <a:latin typeface="Arial" pitchFamily="34" charset="0"/>
                <a:cs typeface="Arial" pitchFamily="34" charset="0"/>
              </a:rPr>
              <a:t>Hàn Quốc   </a:t>
            </a:r>
            <a:endParaRPr lang="en-US">
              <a:latin typeface="Arial" pitchFamily="34" charset="0"/>
              <a:cs typeface="Arial" pitchFamily="34" charset="0"/>
            </a:endParaRPr>
          </a:p>
        </p:txBody>
      </p:sp>
      <p:pic>
        <p:nvPicPr>
          <p:cNvPr id="819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200400" y="990600"/>
            <a:ext cx="3200400" cy="1828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200400" y="2971800"/>
            <a:ext cx="3124200" cy="1428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3239272" y="4495800"/>
            <a:ext cx="3085328" cy="1847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52834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nodeType="clickEffect">
                                  <p:stCondLst>
                                    <p:cond delay="0"/>
                                  </p:stCondLst>
                                  <p:childTnLst>
                                    <p:set>
                                      <p:cBhvr>
                                        <p:cTn id="20" dur="1" fill="hold">
                                          <p:stCondLst>
                                            <p:cond delay="0"/>
                                          </p:stCondLst>
                                        </p:cTn>
                                        <p:tgtEl>
                                          <p:spTgt spid="8194"/>
                                        </p:tgtEl>
                                        <p:attrNameLst>
                                          <p:attrName>style.visibility</p:attrName>
                                        </p:attrNameLst>
                                      </p:cBhvr>
                                      <p:to>
                                        <p:strVal val="visible"/>
                                      </p:to>
                                    </p:set>
                                    <p:animEffect transition="in" filter="fade">
                                      <p:cBhvr>
                                        <p:cTn id="21" dur="1000"/>
                                        <p:tgtEl>
                                          <p:spTgt spid="8194"/>
                                        </p:tgtEl>
                                      </p:cBhvr>
                                    </p:animEffect>
                                    <p:anim calcmode="lin" valueType="num">
                                      <p:cBhvr>
                                        <p:cTn id="22" dur="1000" fill="hold"/>
                                        <p:tgtEl>
                                          <p:spTgt spid="8194"/>
                                        </p:tgtEl>
                                        <p:attrNameLst>
                                          <p:attrName>ppt_x</p:attrName>
                                        </p:attrNameLst>
                                      </p:cBhvr>
                                      <p:tavLst>
                                        <p:tav tm="0">
                                          <p:val>
                                            <p:strVal val="#ppt_x"/>
                                          </p:val>
                                        </p:tav>
                                        <p:tav tm="100000">
                                          <p:val>
                                            <p:strVal val="#ppt_x"/>
                                          </p:val>
                                        </p:tav>
                                      </p:tavLst>
                                    </p:anim>
                                    <p:anim calcmode="lin" valueType="num">
                                      <p:cBhvr>
                                        <p:cTn id="23" dur="900" decel="100000" fill="hold"/>
                                        <p:tgtEl>
                                          <p:spTgt spid="819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8194"/>
                                        </p:tgtEl>
                                        <p:attrNameLst>
                                          <p:attrName>ppt_y</p:attrName>
                                        </p:attrNameLst>
                                      </p:cBhvr>
                                      <p:tavLst>
                                        <p:tav tm="0">
                                          <p:val>
                                            <p:strVal val="#ppt_y-.03"/>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p:cTn id="29"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7" presetClass="entr" presetSubtype="0" fill="hold" nodeType="clickEffect">
                                  <p:stCondLst>
                                    <p:cond delay="0"/>
                                  </p:stCondLst>
                                  <p:childTnLst>
                                    <p:set>
                                      <p:cBhvr>
                                        <p:cTn id="35" dur="1" fill="hold">
                                          <p:stCondLst>
                                            <p:cond delay="0"/>
                                          </p:stCondLst>
                                        </p:cTn>
                                        <p:tgtEl>
                                          <p:spTgt spid="8195"/>
                                        </p:tgtEl>
                                        <p:attrNameLst>
                                          <p:attrName>style.visibility</p:attrName>
                                        </p:attrNameLst>
                                      </p:cBhvr>
                                      <p:to>
                                        <p:strVal val="visible"/>
                                      </p:to>
                                    </p:set>
                                    <p:animEffect transition="in" filter="fade">
                                      <p:cBhvr>
                                        <p:cTn id="36" dur="1000"/>
                                        <p:tgtEl>
                                          <p:spTgt spid="8195"/>
                                        </p:tgtEl>
                                      </p:cBhvr>
                                    </p:animEffect>
                                    <p:anim calcmode="lin" valueType="num">
                                      <p:cBhvr>
                                        <p:cTn id="37" dur="1000" fill="hold"/>
                                        <p:tgtEl>
                                          <p:spTgt spid="8195"/>
                                        </p:tgtEl>
                                        <p:attrNameLst>
                                          <p:attrName>ppt_x</p:attrName>
                                        </p:attrNameLst>
                                      </p:cBhvr>
                                      <p:tavLst>
                                        <p:tav tm="0">
                                          <p:val>
                                            <p:strVal val="#ppt_x"/>
                                          </p:val>
                                        </p:tav>
                                        <p:tav tm="100000">
                                          <p:val>
                                            <p:strVal val="#ppt_x"/>
                                          </p:val>
                                        </p:tav>
                                      </p:tavLst>
                                    </p:anim>
                                    <p:anim calcmode="lin" valueType="num">
                                      <p:cBhvr>
                                        <p:cTn id="38" dur="900" decel="100000" fill="hold"/>
                                        <p:tgtEl>
                                          <p:spTgt spid="8195"/>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8195"/>
                                        </p:tgtEl>
                                        <p:attrNameLst>
                                          <p:attrName>ppt_y</p:attrName>
                                        </p:attrNameLst>
                                      </p:cBhvr>
                                      <p:tavLst>
                                        <p:tav tm="0">
                                          <p:val>
                                            <p:strVal val="#ppt_y-.03"/>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9" presetClass="entr" presetSubtype="0" fill="hold" nodeType="click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 calcmode="lin" valueType="num">
                                      <p:cBhvr>
                                        <p:cTn id="44" dur="10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45" dur="1000" fill="hold"/>
                                        <p:tgtEl>
                                          <p:spTgt spid="3">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46" dur="1000"/>
                                        <p:tgtEl>
                                          <p:spTgt spid="3">
                                            <p:txEl>
                                              <p:pRg st="8" end="8"/>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37" presetClass="entr" presetSubtype="0" fill="hold" nodeType="clickEffect">
                                  <p:stCondLst>
                                    <p:cond delay="0"/>
                                  </p:stCondLst>
                                  <p:childTnLst>
                                    <p:set>
                                      <p:cBhvr>
                                        <p:cTn id="50" dur="1" fill="hold">
                                          <p:stCondLst>
                                            <p:cond delay="0"/>
                                          </p:stCondLst>
                                        </p:cTn>
                                        <p:tgtEl>
                                          <p:spTgt spid="8196"/>
                                        </p:tgtEl>
                                        <p:attrNameLst>
                                          <p:attrName>style.visibility</p:attrName>
                                        </p:attrNameLst>
                                      </p:cBhvr>
                                      <p:to>
                                        <p:strVal val="visible"/>
                                      </p:to>
                                    </p:set>
                                    <p:animEffect transition="in" filter="fade">
                                      <p:cBhvr>
                                        <p:cTn id="51" dur="1000"/>
                                        <p:tgtEl>
                                          <p:spTgt spid="8196"/>
                                        </p:tgtEl>
                                      </p:cBhvr>
                                    </p:animEffect>
                                    <p:anim calcmode="lin" valueType="num">
                                      <p:cBhvr>
                                        <p:cTn id="52" dur="1000" fill="hold"/>
                                        <p:tgtEl>
                                          <p:spTgt spid="8196"/>
                                        </p:tgtEl>
                                        <p:attrNameLst>
                                          <p:attrName>ppt_x</p:attrName>
                                        </p:attrNameLst>
                                      </p:cBhvr>
                                      <p:tavLst>
                                        <p:tav tm="0">
                                          <p:val>
                                            <p:strVal val="#ppt_x"/>
                                          </p:val>
                                        </p:tav>
                                        <p:tav tm="100000">
                                          <p:val>
                                            <p:strVal val="#ppt_x"/>
                                          </p:val>
                                        </p:tav>
                                      </p:tavLst>
                                    </p:anim>
                                    <p:anim calcmode="lin" valueType="num">
                                      <p:cBhvr>
                                        <p:cTn id="53" dur="900" decel="100000" fill="hold"/>
                                        <p:tgtEl>
                                          <p:spTgt spid="8196"/>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819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6705600" cy="5635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1.5 </a:t>
            </a:r>
            <a:r>
              <a:rPr lang="en-US">
                <a:latin typeface="Arial" pitchFamily="34" charset="0"/>
                <a:cs typeface="Arial" pitchFamily="34" charset="0"/>
              </a:rPr>
              <a:t>Sự thay đổi văn hóa </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a:xfrm>
            <a:off x="0" y="1076325"/>
            <a:ext cx="8686800" cy="5248275"/>
          </a:xfrm>
        </p:spPr>
        <p:txBody>
          <a:bodyPr/>
          <a:lstStyle/>
          <a:p>
            <a:pPr>
              <a:buFont typeface="Wingdings" pitchFamily="2" charset="2"/>
              <a:buChar char="Ø"/>
            </a:pPr>
            <a:r>
              <a:rPr lang="en-US" smtClean="0">
                <a:latin typeface="Arial" pitchFamily="34" charset="0"/>
                <a:cs typeface="Arial" pitchFamily="34" charset="0"/>
              </a:rPr>
              <a:t>Phát minh  </a:t>
            </a:r>
          </a:p>
          <a:p>
            <a:pPr>
              <a:buFont typeface="Wingdings" pitchFamily="2" charset="2"/>
              <a:buChar char="Ø"/>
            </a:pPr>
            <a:r>
              <a:rPr lang="en-US" smtClean="0">
                <a:latin typeface="Arial" pitchFamily="34" charset="0"/>
                <a:cs typeface="Arial" pitchFamily="34" charset="0"/>
              </a:rPr>
              <a:t>Khám phá</a:t>
            </a:r>
          </a:p>
          <a:p>
            <a:pPr>
              <a:buFont typeface="Wingdings" pitchFamily="2" charset="2"/>
              <a:buChar char="Ø"/>
            </a:pPr>
            <a:r>
              <a:rPr lang="en-US" smtClean="0">
                <a:latin typeface="Arial" pitchFamily="34" charset="0"/>
                <a:cs typeface="Arial" pitchFamily="34" charset="0"/>
              </a:rPr>
              <a:t>Phổ biến</a:t>
            </a:r>
            <a:endParaRPr lang="en-US">
              <a:latin typeface="Arial" pitchFamily="34" charset="0"/>
              <a:cs typeface="Arial" pitchFamily="34" charset="0"/>
            </a:endParaRPr>
          </a:p>
        </p:txBody>
      </p:sp>
      <p:pic>
        <p:nvPicPr>
          <p:cNvPr id="921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04800" y="3886200"/>
            <a:ext cx="2171700" cy="21050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476500" y="3886200"/>
            <a:ext cx="2781299" cy="2209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5257800" y="3892378"/>
            <a:ext cx="2686050" cy="2209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252595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p:cTn id="2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p:cTn id="3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3"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34" dur="500"/>
                                        <p:tgtEl>
                                          <p:spTgt spid="3">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9218"/>
                                        </p:tgtEl>
                                        <p:attrNameLst>
                                          <p:attrName>style.visibility</p:attrName>
                                        </p:attrNameLst>
                                      </p:cBhvr>
                                      <p:to>
                                        <p:strVal val="visible"/>
                                      </p:to>
                                    </p:set>
                                    <p:anim calcmode="lin" valueType="num">
                                      <p:cBhvr additive="base">
                                        <p:cTn id="39" dur="500" fill="hold"/>
                                        <p:tgtEl>
                                          <p:spTgt spid="9218"/>
                                        </p:tgtEl>
                                        <p:attrNameLst>
                                          <p:attrName>ppt_x</p:attrName>
                                        </p:attrNameLst>
                                      </p:cBhvr>
                                      <p:tavLst>
                                        <p:tav tm="0">
                                          <p:val>
                                            <p:strVal val="#ppt_x"/>
                                          </p:val>
                                        </p:tav>
                                        <p:tav tm="100000">
                                          <p:val>
                                            <p:strVal val="#ppt_x"/>
                                          </p:val>
                                        </p:tav>
                                      </p:tavLst>
                                    </p:anim>
                                    <p:anim calcmode="lin" valueType="num">
                                      <p:cBhvr additive="base">
                                        <p:cTn id="40" dur="500" fill="hold"/>
                                        <p:tgtEl>
                                          <p:spTgt spid="921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9219"/>
                                        </p:tgtEl>
                                        <p:attrNameLst>
                                          <p:attrName>style.visibility</p:attrName>
                                        </p:attrNameLst>
                                      </p:cBhvr>
                                      <p:to>
                                        <p:strVal val="visible"/>
                                      </p:to>
                                    </p:set>
                                    <p:anim calcmode="lin" valueType="num">
                                      <p:cBhvr additive="base">
                                        <p:cTn id="43" dur="500" fill="hold"/>
                                        <p:tgtEl>
                                          <p:spTgt spid="9219"/>
                                        </p:tgtEl>
                                        <p:attrNameLst>
                                          <p:attrName>ppt_x</p:attrName>
                                        </p:attrNameLst>
                                      </p:cBhvr>
                                      <p:tavLst>
                                        <p:tav tm="0">
                                          <p:val>
                                            <p:strVal val="#ppt_x"/>
                                          </p:val>
                                        </p:tav>
                                        <p:tav tm="100000">
                                          <p:val>
                                            <p:strVal val="#ppt_x"/>
                                          </p:val>
                                        </p:tav>
                                      </p:tavLst>
                                    </p:anim>
                                    <p:anim calcmode="lin" valueType="num">
                                      <p:cBhvr additive="base">
                                        <p:cTn id="44" dur="500" fill="hold"/>
                                        <p:tgtEl>
                                          <p:spTgt spid="921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9220"/>
                                        </p:tgtEl>
                                        <p:attrNameLst>
                                          <p:attrName>style.visibility</p:attrName>
                                        </p:attrNameLst>
                                      </p:cBhvr>
                                      <p:to>
                                        <p:strVal val="visible"/>
                                      </p:to>
                                    </p:set>
                                    <p:anim calcmode="lin" valueType="num">
                                      <p:cBhvr additive="base">
                                        <p:cTn id="47" dur="500" fill="hold"/>
                                        <p:tgtEl>
                                          <p:spTgt spid="9220"/>
                                        </p:tgtEl>
                                        <p:attrNameLst>
                                          <p:attrName>ppt_x</p:attrName>
                                        </p:attrNameLst>
                                      </p:cBhvr>
                                      <p:tavLst>
                                        <p:tav tm="0">
                                          <p:val>
                                            <p:strVal val="#ppt_x"/>
                                          </p:val>
                                        </p:tav>
                                        <p:tav tm="100000">
                                          <p:val>
                                            <p:strVal val="#ppt_x"/>
                                          </p:val>
                                        </p:tav>
                                      </p:tavLst>
                                    </p:anim>
                                    <p:anim calcmode="lin" valueType="num">
                                      <p:cBhvr additive="base">
                                        <p:cTn id="48"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04800"/>
            <a:ext cx="8153400" cy="685800"/>
          </a:xfrm>
        </p:spPr>
        <p:txBody>
          <a:bodyPr/>
          <a:lstStyle/>
          <a:p>
            <a:r>
              <a:rPr lang="en-US" sz="2400">
                <a:latin typeface="Arial" pitchFamily="34" charset="0"/>
                <a:cs typeface="Arial" pitchFamily="34" charset="0"/>
              </a:rPr>
              <a:t>	</a:t>
            </a:r>
            <a:r>
              <a:rPr lang="en-US" sz="2400" smtClean="0">
                <a:latin typeface="Arial" pitchFamily="34" charset="0"/>
                <a:cs typeface="Arial" pitchFamily="34" charset="0"/>
              </a:rPr>
              <a:t/>
            </a:r>
            <a:br>
              <a:rPr lang="en-US" sz="2400" smtClean="0">
                <a:latin typeface="Arial" pitchFamily="34" charset="0"/>
                <a:cs typeface="Arial" pitchFamily="34" charset="0"/>
              </a:rPr>
            </a:br>
            <a:r>
              <a:rPr lang="en-US" sz="2400" smtClean="0">
                <a:latin typeface="Arial" pitchFamily="34" charset="0"/>
                <a:cs typeface="Arial" pitchFamily="34" charset="0"/>
              </a:rPr>
              <a:t>1.6 </a:t>
            </a:r>
            <a:r>
              <a:rPr lang="en-US" sz="2400">
                <a:latin typeface="Arial" pitchFamily="34" charset="0"/>
                <a:cs typeface="Arial" pitchFamily="34" charset="0"/>
              </a:rPr>
              <a:t>Chủ nghĩa vị chủng văn hóa </a:t>
            </a:r>
            <a:r>
              <a:rPr lang="en-US" sz="2400" smtClean="0">
                <a:latin typeface="Arial" pitchFamily="34" charset="0"/>
                <a:cs typeface="Arial" pitchFamily="34" charset="0"/>
              </a:rPr>
              <a:t>và thuyết tương </a:t>
            </a:r>
            <a:r>
              <a:rPr lang="en-US" sz="2400">
                <a:latin typeface="Arial" pitchFamily="34" charset="0"/>
                <a:cs typeface="Arial" pitchFamily="34" charset="0"/>
              </a:rPr>
              <a:t>đối văn hóa</a:t>
            </a:r>
            <a:br>
              <a:rPr lang="en-US" sz="2400">
                <a:latin typeface="Arial" pitchFamily="34" charset="0"/>
                <a:cs typeface="Arial" pitchFamily="34" charset="0"/>
              </a:rPr>
            </a:br>
            <a:endParaRPr lang="en-US" sz="2400">
              <a:latin typeface="Arial" pitchFamily="34" charset="0"/>
              <a:cs typeface="Arial" pitchFamily="34" charset="0"/>
            </a:endParaRPr>
          </a:p>
        </p:txBody>
      </p:sp>
      <p:sp>
        <p:nvSpPr>
          <p:cNvPr id="3" name="Content Placeholder 2"/>
          <p:cNvSpPr>
            <a:spLocks noGrp="1"/>
          </p:cNvSpPr>
          <p:nvPr>
            <p:ph idx="1"/>
          </p:nvPr>
        </p:nvSpPr>
        <p:spPr/>
        <p:txBody>
          <a:bodyPr/>
          <a:lstStyle/>
          <a:p>
            <a:r>
              <a:rPr lang="en-US">
                <a:latin typeface="Arial" pitchFamily="34" charset="0"/>
                <a:cs typeface="Arial" pitchFamily="34" charset="0"/>
              </a:rPr>
              <a:t>Chủ nghĩa vị </a:t>
            </a:r>
            <a:r>
              <a:rPr lang="en-US" smtClean="0">
                <a:latin typeface="Arial" pitchFamily="34" charset="0"/>
                <a:cs typeface="Arial" pitchFamily="34" charset="0"/>
              </a:rPr>
              <a:t>chủng: </a:t>
            </a:r>
            <a:r>
              <a:rPr lang="en-US">
                <a:latin typeface="Arial" pitchFamily="34" charset="0"/>
                <a:cs typeface="Arial" pitchFamily="34" charset="0"/>
              </a:rPr>
              <a:t>là thông lệ đánh giá văn hóa khác bằng tiêu chuẩn văn hóa của chính </a:t>
            </a:r>
            <a:r>
              <a:rPr lang="en-US" smtClean="0">
                <a:latin typeface="Arial" pitchFamily="34" charset="0"/>
                <a:cs typeface="Arial" pitchFamily="34" charset="0"/>
              </a:rPr>
              <a:t>mình.</a:t>
            </a:r>
          </a:p>
          <a:p>
            <a:pPr>
              <a:buNone/>
            </a:pPr>
            <a:r>
              <a:rPr lang="en-US" smtClean="0">
                <a:latin typeface="Arial" pitchFamily="34" charset="0"/>
                <a:cs typeface="Arial" pitchFamily="34" charset="0"/>
              </a:rPr>
              <a:t>=&gt; Tuy nhiên tạo ra sự đánh giá bất công hoặc sai lệch một mẫu văn hóa khác.</a:t>
            </a:r>
          </a:p>
        </p:txBody>
      </p:sp>
      <p:pic>
        <p:nvPicPr>
          <p:cNvPr id="307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648200" y="3886200"/>
            <a:ext cx="2882900" cy="24960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224706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4"/>
                                        </p:tgtEl>
                                        <p:attrNameLst>
                                          <p:attrName>style.visibility</p:attrName>
                                        </p:attrNameLst>
                                      </p:cBhvr>
                                      <p:to>
                                        <p:strVal val="visible"/>
                                      </p:to>
                                    </p:set>
                                    <p:anim calcmode="lin" valueType="num">
                                      <p:cBhvr additive="base">
                                        <p:cTn id="19" dur="500" fill="hold"/>
                                        <p:tgtEl>
                                          <p:spTgt spid="3074"/>
                                        </p:tgtEl>
                                        <p:attrNameLst>
                                          <p:attrName>ppt_x</p:attrName>
                                        </p:attrNameLst>
                                      </p:cBhvr>
                                      <p:tavLst>
                                        <p:tav tm="0">
                                          <p:val>
                                            <p:strVal val="#ppt_x"/>
                                          </p:val>
                                        </p:tav>
                                        <p:tav tm="100000">
                                          <p:val>
                                            <p:strVal val="#ppt_x"/>
                                          </p:val>
                                        </p:tav>
                                      </p:tavLst>
                                    </p:anim>
                                    <p:anim calcmode="lin" valueType="num">
                                      <p:cBhvr additive="base">
                                        <p:cTn id="20"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strips(downLeft)">
                                      <p:cBhvr>
                                        <p:cTn id="25" dur="500"/>
                                        <p:tgtEl>
                                          <p:spTgt spid="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strips(downLeft)">
                                      <p:cBhvr>
                                        <p:cTn id="3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8001000" cy="563563"/>
          </a:xfrm>
        </p:spPr>
        <p:txBody>
          <a:bodyPr/>
          <a:lstStyle/>
          <a:p>
            <a:r>
              <a:rPr lang="en-US" sz="2400" smtClean="0">
                <a:latin typeface="Arial" pitchFamily="34" charset="0"/>
                <a:cs typeface="Arial" pitchFamily="34" charset="0"/>
              </a:rPr>
              <a:t>1.6 Chủ nghĩa vị chủng văn hóa và thuyết tương đối văn hóa (tt)</a:t>
            </a:r>
            <a:endParaRPr lang="en-US" sz="2400">
              <a:latin typeface="Arial" pitchFamily="34" charset="0"/>
              <a:cs typeface="Arial" pitchFamily="34" charset="0"/>
            </a:endParaRPr>
          </a:p>
        </p:txBody>
      </p:sp>
      <p:sp>
        <p:nvSpPr>
          <p:cNvPr id="3" name="Content Placeholder 2"/>
          <p:cNvSpPr>
            <a:spLocks noGrp="1"/>
          </p:cNvSpPr>
          <p:nvPr>
            <p:ph idx="1"/>
          </p:nvPr>
        </p:nvSpPr>
        <p:spPr/>
        <p:txBody>
          <a:bodyPr/>
          <a:lstStyle/>
          <a:p>
            <a:r>
              <a:rPr lang="en-US">
                <a:latin typeface="Arial" pitchFamily="34" charset="0"/>
                <a:cs typeface="Arial" pitchFamily="34" charset="0"/>
              </a:rPr>
              <a:t>Thuyết tương đối văn hóa: là đánh giá văn hóa khác trong cảnh quan văn hóa của chính nó</a:t>
            </a:r>
            <a:r>
              <a:rPr lang="en-US" smtClean="0">
                <a:latin typeface="Arial" pitchFamily="34" charset="0"/>
                <a:cs typeface="Arial" pitchFamily="34" charset="0"/>
              </a:rPr>
              <a:t>.</a:t>
            </a:r>
          </a:p>
          <a:p>
            <a:endParaRPr lang="en-US">
              <a:latin typeface="Arial" pitchFamily="34" charset="0"/>
              <a:cs typeface="Arial" pitchFamily="34" charset="0"/>
            </a:endParaRPr>
          </a:p>
          <a:p>
            <a:endParaRPr lang="en-US" smtClean="0">
              <a:latin typeface="Arial" pitchFamily="34" charset="0"/>
              <a:cs typeface="Arial" pitchFamily="34" charset="0"/>
            </a:endParaRPr>
          </a:p>
          <a:p>
            <a:pPr marL="0" indent="0">
              <a:buNone/>
            </a:pPr>
            <a:endParaRPr lang="en-US">
              <a:latin typeface="Arial" pitchFamily="34" charset="0"/>
              <a:cs typeface="Arial" pitchFamily="34" charset="0"/>
            </a:endParaRPr>
          </a:p>
          <a:p>
            <a:pPr>
              <a:buNone/>
            </a:pPr>
            <a:r>
              <a:rPr lang="en-US" smtClean="0">
                <a:latin typeface="Arial" pitchFamily="34" charset="0"/>
                <a:cs typeface="Arial" pitchFamily="34" charset="0"/>
              </a:rPr>
              <a:t>=&gt; Đánh </a:t>
            </a:r>
            <a:r>
              <a:rPr lang="en-US">
                <a:latin typeface="Arial" pitchFamily="34" charset="0"/>
                <a:cs typeface="Arial" pitchFamily="34" charset="0"/>
              </a:rPr>
              <a:t>giá theo cách này có thể hạn chế hoặc loại trừ được những bất công, sai lệch cũng như phản ứng tiêu cực trước văn hóa khác biệt nhưng lại là thái độ khó đạt được.</a:t>
            </a:r>
          </a:p>
          <a:p>
            <a:endParaRPr lang="en-US">
              <a:latin typeface="Arial" pitchFamily="34" charset="0"/>
              <a:cs typeface="Arial" pitchFamily="34" charset="0"/>
            </a:endParaRPr>
          </a:p>
        </p:txBody>
      </p:sp>
      <p:pic>
        <p:nvPicPr>
          <p:cNvPr id="2051"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572000" y="2133600"/>
            <a:ext cx="3305175" cy="1905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651394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051"/>
                                        </p:tgtEl>
                                        <p:attrNameLst>
                                          <p:attrName>style.visibility</p:attrName>
                                        </p:attrNameLst>
                                      </p:cBhvr>
                                      <p:to>
                                        <p:strVal val="visible"/>
                                      </p:to>
                                    </p:set>
                                    <p:anim calcmode="lin" valueType="num">
                                      <p:cBhvr additive="base">
                                        <p:cTn id="22" dur="500" fill="hold"/>
                                        <p:tgtEl>
                                          <p:spTgt spid="2051"/>
                                        </p:tgtEl>
                                        <p:attrNameLst>
                                          <p:attrName>ppt_x</p:attrName>
                                        </p:attrNameLst>
                                      </p:cBhvr>
                                      <p:tavLst>
                                        <p:tav tm="0">
                                          <p:val>
                                            <p:strVal val="#ppt_x"/>
                                          </p:val>
                                        </p:tav>
                                        <p:tav tm="100000">
                                          <p:val>
                                            <p:strVal val="#ppt_x"/>
                                          </p:val>
                                        </p:tav>
                                      </p:tavLst>
                                    </p:anim>
                                    <p:anim calcmode="lin" valueType="num">
                                      <p:cBhvr additive="base">
                                        <p:cTn id="23"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p:cTn id="28"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7924800" cy="563563"/>
          </a:xfrm>
        </p:spPr>
        <p:txBody>
          <a:bodyPr/>
          <a:lstStyle/>
          <a:p>
            <a:r>
              <a:rPr lang="en-US" sz="2800" smtClean="0">
                <a:latin typeface="Arial" pitchFamily="34" charset="0"/>
                <a:cs typeface="Arial" pitchFamily="34" charset="0"/>
              </a:rPr>
              <a:t/>
            </a:r>
            <a:br>
              <a:rPr lang="en-US" sz="2800" smtClean="0">
                <a:latin typeface="Arial" pitchFamily="34" charset="0"/>
                <a:cs typeface="Arial" pitchFamily="34" charset="0"/>
              </a:rPr>
            </a:br>
            <a:r>
              <a:rPr lang="en-US" sz="2800" smtClean="0">
                <a:latin typeface="Arial" pitchFamily="34" charset="0"/>
                <a:cs typeface="Arial" pitchFamily="34" charset="0"/>
              </a:rPr>
              <a:t>1.7 </a:t>
            </a:r>
            <a:r>
              <a:rPr lang="en-US" sz="2800">
                <a:latin typeface="Arial" pitchFamily="34" charset="0"/>
                <a:cs typeface="Arial" pitchFamily="34" charset="0"/>
              </a:rPr>
              <a:t>Mô hình lý thuyết nghiên </a:t>
            </a:r>
            <a:r>
              <a:rPr lang="en-US" sz="2800" smtClean="0">
                <a:latin typeface="Arial" pitchFamily="34" charset="0"/>
                <a:cs typeface="Arial" pitchFamily="34" charset="0"/>
              </a:rPr>
              <a:t>cứu văn </a:t>
            </a:r>
            <a:r>
              <a:rPr lang="en-US" sz="2800">
                <a:latin typeface="Arial" pitchFamily="34" charset="0"/>
                <a:cs typeface="Arial" pitchFamily="34" charset="0"/>
              </a:rPr>
              <a:t>hóa </a:t>
            </a:r>
            <a:r>
              <a:rPr lang="en-US">
                <a:latin typeface="Arial" pitchFamily="34" charset="0"/>
                <a:cs typeface="Arial" pitchFamily="34" charset="0"/>
              </a:rPr>
              <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a:xfrm>
            <a:off x="457200" y="1114425"/>
            <a:ext cx="8229600" cy="5743575"/>
          </a:xfrm>
        </p:spPr>
        <p:txBody>
          <a:bodyPr/>
          <a:lstStyle/>
          <a:p>
            <a:r>
              <a:rPr lang="en-US">
                <a:latin typeface="Arial" pitchFamily="34" charset="0"/>
                <a:cs typeface="Arial" pitchFamily="34" charset="0"/>
              </a:rPr>
              <a:t>Có hai mô hình xã hội học chính </a:t>
            </a:r>
            <a:r>
              <a:rPr lang="en-US" smtClean="0">
                <a:latin typeface="Arial" pitchFamily="34" charset="0"/>
                <a:cs typeface="Arial" pitchFamily="34" charset="0"/>
              </a:rPr>
              <a:t>trong nghiên </a:t>
            </a:r>
            <a:r>
              <a:rPr lang="en-US">
                <a:latin typeface="Arial" pitchFamily="34" charset="0"/>
                <a:cs typeface="Arial" pitchFamily="34" charset="0"/>
              </a:rPr>
              <a:t>cứu văn hóa: </a:t>
            </a:r>
            <a:endParaRPr lang="en-US" smtClean="0">
              <a:latin typeface="Arial" pitchFamily="34" charset="0"/>
              <a:cs typeface="Arial" pitchFamily="34" charset="0"/>
            </a:endParaRPr>
          </a:p>
          <a:p>
            <a:pPr marL="514350" indent="-514350">
              <a:buFont typeface="+mj-lt"/>
              <a:buAutoNum type="arabicPeriod"/>
            </a:pPr>
            <a:r>
              <a:rPr lang="en-US" smtClean="0">
                <a:latin typeface="Arial" pitchFamily="34" charset="0"/>
                <a:cs typeface="Arial" pitchFamily="34" charset="0"/>
              </a:rPr>
              <a:t>Mô </a:t>
            </a:r>
            <a:r>
              <a:rPr lang="en-US">
                <a:latin typeface="Arial" pitchFamily="34" charset="0"/>
                <a:cs typeface="Arial" pitchFamily="34" charset="0"/>
              </a:rPr>
              <a:t>hình cấu trúc chức </a:t>
            </a:r>
            <a:r>
              <a:rPr lang="en-US" smtClean="0">
                <a:latin typeface="Arial" pitchFamily="34" charset="0"/>
                <a:cs typeface="Arial" pitchFamily="34" charset="0"/>
              </a:rPr>
              <a:t>năng: </a:t>
            </a:r>
            <a:r>
              <a:rPr lang="en-US">
                <a:latin typeface="Arial" pitchFamily="34" charset="0"/>
                <a:cs typeface="Arial" pitchFamily="34" charset="0"/>
              </a:rPr>
              <a:t>dựa trên quan điểm coi văn hóa như một hệ thống hợp nhất cao và tương đối ổn định qua thời </a:t>
            </a:r>
            <a:r>
              <a:rPr lang="en-US" smtClean="0">
                <a:latin typeface="Arial" pitchFamily="34" charset="0"/>
                <a:cs typeface="Arial" pitchFamily="34" charset="0"/>
              </a:rPr>
              <a:t>gian.</a:t>
            </a:r>
          </a:p>
          <a:p>
            <a:pPr marL="514350" indent="-514350">
              <a:buFont typeface="+mj-lt"/>
              <a:buAutoNum type="arabicPeriod"/>
            </a:pPr>
            <a:r>
              <a:rPr lang="en-US">
                <a:latin typeface="Arial" pitchFamily="34" charset="0"/>
                <a:cs typeface="Arial" pitchFamily="34" charset="0"/>
              </a:rPr>
              <a:t>Mô hình mâu thuẫn xã </a:t>
            </a:r>
            <a:r>
              <a:rPr lang="en-US" smtClean="0">
                <a:latin typeface="Arial" pitchFamily="34" charset="0"/>
                <a:cs typeface="Arial" pitchFamily="34" charset="0"/>
              </a:rPr>
              <a:t>hội: không </a:t>
            </a:r>
            <a:r>
              <a:rPr lang="en-US">
                <a:latin typeface="Arial" pitchFamily="34" charset="0"/>
                <a:cs typeface="Arial" pitchFamily="34" charset="0"/>
              </a:rPr>
              <a:t>chỉ là một hệ thống hợp nhất cao mà còn tính đến các mâu thuẫn xã hội do sự bất </a:t>
            </a:r>
            <a:r>
              <a:rPr lang="en-US" smtClean="0">
                <a:latin typeface="Arial" pitchFamily="34" charset="0"/>
                <a:cs typeface="Arial" pitchFamily="34" charset="0"/>
              </a:rPr>
              <a:t>bình </a:t>
            </a:r>
            <a:r>
              <a:rPr lang="en-US">
                <a:latin typeface="Arial" pitchFamily="34" charset="0"/>
                <a:cs typeface="Arial" pitchFamily="34" charset="0"/>
              </a:rPr>
              <a:t>đẳng giữa các nhóm </a:t>
            </a:r>
            <a:r>
              <a:rPr lang="en-US" smtClean="0">
                <a:latin typeface="Arial" pitchFamily="34" charset="0"/>
                <a:cs typeface="Arial" pitchFamily="34" charset="0"/>
              </a:rPr>
              <a:t>trong </a:t>
            </a:r>
            <a:r>
              <a:rPr lang="en-US">
                <a:latin typeface="Arial" pitchFamily="34" charset="0"/>
                <a:cs typeface="Arial" pitchFamily="34" charset="0"/>
              </a:rPr>
              <a:t>xã hội tạo ra. </a:t>
            </a:r>
            <a:endParaRPr lang="en-US" smtClean="0">
              <a:latin typeface="Arial" pitchFamily="34" charset="0"/>
              <a:cs typeface="Arial" pitchFamily="34" charset="0"/>
            </a:endParaRPr>
          </a:p>
        </p:txBody>
      </p:sp>
      <p:pic>
        <p:nvPicPr>
          <p:cNvPr id="10243"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096000" y="5257800"/>
            <a:ext cx="2847975" cy="1600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084377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43"/>
                                        </p:tgtEl>
                                        <p:attrNameLst>
                                          <p:attrName>style.visibility</p:attrName>
                                        </p:attrNameLst>
                                      </p:cBhvr>
                                      <p:to>
                                        <p:strVal val="visible"/>
                                      </p:to>
                                    </p:set>
                                    <p:anim calcmode="lin" valueType="num">
                                      <p:cBhvr additive="base">
                                        <p:cTn id="13" dur="500" fill="hold"/>
                                        <p:tgtEl>
                                          <p:spTgt spid="10243"/>
                                        </p:tgtEl>
                                        <p:attrNameLst>
                                          <p:attrName>ppt_x</p:attrName>
                                        </p:attrNameLst>
                                      </p:cBhvr>
                                      <p:tavLst>
                                        <p:tav tm="0">
                                          <p:val>
                                            <p:strVal val="#ppt_x"/>
                                          </p:val>
                                        </p:tav>
                                        <p:tav tm="100000">
                                          <p:val>
                                            <p:strVal val="#ppt_x"/>
                                          </p:val>
                                        </p:tav>
                                      </p:tavLst>
                                    </p:anim>
                                    <p:anim calcmode="lin" valueType="num">
                                      <p:cBhvr additive="base">
                                        <p:cTn id="14"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p:cTn id="19"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p:cTn id="2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p:cTn id="3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6705600" cy="5635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2.1 Khái niệm xã </a:t>
            </a:r>
            <a:r>
              <a:rPr lang="en-US">
                <a:latin typeface="Arial" pitchFamily="34" charset="0"/>
                <a:cs typeface="Arial" pitchFamily="34" charset="0"/>
              </a:rPr>
              <a:t>hội</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p:txBody>
          <a:bodyPr/>
          <a:lstStyle/>
          <a:p>
            <a:pPr marL="0" indent="0"/>
            <a:r>
              <a:rPr lang="en-US" smtClean="0"/>
              <a:t> </a:t>
            </a:r>
            <a:r>
              <a:rPr lang="en-US" smtClean="0">
                <a:latin typeface="Arial" pitchFamily="34" charset="0"/>
                <a:cs typeface="Arial" pitchFamily="34" charset="0"/>
              </a:rPr>
              <a:t>Xã </a:t>
            </a:r>
            <a:r>
              <a:rPr lang="en-US">
                <a:latin typeface="Arial" pitchFamily="34" charset="0"/>
                <a:cs typeface="Arial" pitchFamily="34" charset="0"/>
              </a:rPr>
              <a:t>hội là một tập thể hay một </a:t>
            </a:r>
            <a:r>
              <a:rPr lang="en-US" smtClean="0">
                <a:latin typeface="Arial" pitchFamily="34" charset="0"/>
                <a:cs typeface="Arial" pitchFamily="34" charset="0"/>
              </a:rPr>
              <a:t>nhóm</a:t>
            </a:r>
            <a:r>
              <a:rPr lang="en-US">
                <a:latin typeface="Arial" pitchFamily="34" charset="0"/>
                <a:cs typeface="Arial" pitchFamily="34" charset="0"/>
              </a:rPr>
              <a:t> </a:t>
            </a:r>
            <a:r>
              <a:rPr lang="en-US" smtClean="0">
                <a:latin typeface="Arial" pitchFamily="34" charset="0"/>
                <a:cs typeface="Arial" pitchFamily="34" charset="0"/>
              </a:rPr>
              <a:t>những </a:t>
            </a:r>
            <a:r>
              <a:rPr lang="en-US">
                <a:latin typeface="Arial" pitchFamily="34" charset="0"/>
                <a:cs typeface="Arial" pitchFamily="34" charset="0"/>
              </a:rPr>
              <a:t>người được phân biệt với các </a:t>
            </a:r>
            <a:r>
              <a:rPr lang="en-US" smtClean="0">
                <a:latin typeface="Arial" pitchFamily="34" charset="0"/>
                <a:cs typeface="Arial" pitchFamily="34" charset="0"/>
              </a:rPr>
              <a:t>nhóm người </a:t>
            </a:r>
            <a:r>
              <a:rPr lang="en-US">
                <a:latin typeface="Arial" pitchFamily="34" charset="0"/>
                <a:cs typeface="Arial" pitchFamily="34" charset="0"/>
              </a:rPr>
              <a:t>khác bằng các lợi ích, mối quan </a:t>
            </a:r>
            <a:r>
              <a:rPr lang="en-US" smtClean="0">
                <a:latin typeface="Arial" pitchFamily="34" charset="0"/>
                <a:cs typeface="Arial" pitchFamily="34" charset="0"/>
              </a:rPr>
              <a:t>hệ đặc </a:t>
            </a:r>
            <a:r>
              <a:rPr lang="en-US">
                <a:latin typeface="Arial" pitchFamily="34" charset="0"/>
                <a:cs typeface="Arial" pitchFamily="34" charset="0"/>
              </a:rPr>
              <a:t>trưng, chia sẻ cùng một thể chế và </a:t>
            </a:r>
            <a:r>
              <a:rPr lang="en-US" smtClean="0">
                <a:latin typeface="Arial" pitchFamily="34" charset="0"/>
                <a:cs typeface="Arial" pitchFamily="34" charset="0"/>
              </a:rPr>
              <a:t>có </a:t>
            </a:r>
            <a:r>
              <a:rPr lang="en-US">
                <a:latin typeface="Arial" pitchFamily="34" charset="0"/>
                <a:cs typeface="Arial" pitchFamily="34" charset="0"/>
              </a:rPr>
              <a:t>cùng văn hóa.</a:t>
            </a:r>
          </a:p>
          <a:p>
            <a:endParaRPr lang="en-US"/>
          </a:p>
        </p:txBody>
      </p:sp>
      <p:pic>
        <p:nvPicPr>
          <p:cNvPr id="1126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819400" y="3124200"/>
            <a:ext cx="6172200" cy="3733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87135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11266"/>
                                        </p:tgtEl>
                                        <p:attrNameLst>
                                          <p:attrName>style.visibility</p:attrName>
                                        </p:attrNameLst>
                                      </p:cBhvr>
                                      <p:to>
                                        <p:strVal val="visible"/>
                                      </p:to>
                                    </p:set>
                                    <p:animEffect transition="in" filter="fade">
                                      <p:cBhvr>
                                        <p:cTn id="19" dur="1000"/>
                                        <p:tgtEl>
                                          <p:spTgt spid="11266"/>
                                        </p:tgtEl>
                                      </p:cBhvr>
                                    </p:animEffect>
                                    <p:anim calcmode="lin" valueType="num">
                                      <p:cBhvr>
                                        <p:cTn id="20" dur="1000" fill="hold"/>
                                        <p:tgtEl>
                                          <p:spTgt spid="11266"/>
                                        </p:tgtEl>
                                        <p:attrNameLst>
                                          <p:attrName>ppt_x</p:attrName>
                                        </p:attrNameLst>
                                      </p:cBhvr>
                                      <p:tavLst>
                                        <p:tav tm="0">
                                          <p:val>
                                            <p:strVal val="#ppt_x"/>
                                          </p:val>
                                        </p:tav>
                                        <p:tav tm="100000">
                                          <p:val>
                                            <p:strVal val="#ppt_x"/>
                                          </p:val>
                                        </p:tav>
                                      </p:tavLst>
                                    </p:anim>
                                    <p:anim calcmode="lin" valueType="num">
                                      <p:cBhvr>
                                        <p:cTn id="21" dur="900" decel="100000" fill="hold"/>
                                        <p:tgtEl>
                                          <p:spTgt spid="1126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266"/>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 calcmode="lin" valueType="num">
                                      <p:cBhvr>
                                        <p:cTn id="2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2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Arial" pitchFamily="34" charset="0"/>
                <a:cs typeface="Arial" pitchFamily="34" charset="0"/>
              </a:rPr>
              <a:t>2.2 Cơ cấu xã hội</a:t>
            </a:r>
            <a:endParaRPr lang="en-US">
              <a:latin typeface="Arial" pitchFamily="34" charset="0"/>
              <a:cs typeface="Arial" pitchFamily="34" charset="0"/>
            </a:endParaRPr>
          </a:p>
        </p:txBody>
      </p:sp>
      <p:sp>
        <p:nvSpPr>
          <p:cNvPr id="3" name="Content Placeholder 2"/>
          <p:cNvSpPr>
            <a:spLocks noGrp="1"/>
          </p:cNvSpPr>
          <p:nvPr>
            <p:ph idx="1"/>
          </p:nvPr>
        </p:nvSpPr>
        <p:spPr>
          <a:xfrm>
            <a:off x="0" y="1371600"/>
            <a:ext cx="9144000" cy="5486400"/>
          </a:xfrm>
        </p:spPr>
        <p:txBody>
          <a:bodyPr/>
          <a:lstStyle/>
          <a:p>
            <a:r>
              <a:rPr lang="en-US" smtClean="0">
                <a:latin typeface="Arial" pitchFamily="34" charset="0"/>
                <a:cs typeface="Arial" pitchFamily="34" charset="0"/>
              </a:rPr>
              <a:t>Gồm </a:t>
            </a:r>
            <a:r>
              <a:rPr lang="en-US">
                <a:latin typeface="Arial" pitchFamily="34" charset="0"/>
                <a:cs typeface="Arial" pitchFamily="34" charset="0"/>
              </a:rPr>
              <a:t>các thể chế hay thiết chế xã hội, các tổ chức xã hội cơ bản cấu thành để đáp ứng những nhu cầu của con người.</a:t>
            </a:r>
          </a:p>
          <a:p>
            <a:r>
              <a:rPr lang="en-US">
                <a:latin typeface="Arial" pitchFamily="34" charset="0"/>
                <a:cs typeface="Arial" pitchFamily="34" charset="0"/>
              </a:rPr>
              <a:t>Vd: gia đình, hệ thống y tế, hệ thống tôn giáo, hệ thống chính trị, kinh tế, giáo dục.</a:t>
            </a:r>
          </a:p>
          <a:p>
            <a:endParaRPr lang="en-US">
              <a:latin typeface="Arial" pitchFamily="34" charset="0"/>
              <a:cs typeface="Arial" pitchFamily="34" charset="0"/>
            </a:endParaRPr>
          </a:p>
        </p:txBody>
      </p:sp>
      <p:pic>
        <p:nvPicPr>
          <p:cNvPr id="4099"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559643" y="3733800"/>
            <a:ext cx="3136557" cy="2971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229985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4099"/>
                                        </p:tgtEl>
                                        <p:attrNameLst>
                                          <p:attrName>style.visibility</p:attrName>
                                        </p:attrNameLst>
                                      </p:cBhvr>
                                      <p:to>
                                        <p:strVal val="visible"/>
                                      </p:to>
                                    </p:set>
                                    <p:animEffect transition="in" filter="fade">
                                      <p:cBhvr>
                                        <p:cTn id="15" dur="1000"/>
                                        <p:tgtEl>
                                          <p:spTgt spid="4099"/>
                                        </p:tgtEl>
                                      </p:cBhvr>
                                    </p:animEffect>
                                    <p:anim calcmode="lin" valueType="num">
                                      <p:cBhvr>
                                        <p:cTn id="16" dur="1000" fill="hold"/>
                                        <p:tgtEl>
                                          <p:spTgt spid="4099"/>
                                        </p:tgtEl>
                                        <p:attrNameLst>
                                          <p:attrName>ppt_x</p:attrName>
                                        </p:attrNameLst>
                                      </p:cBhvr>
                                      <p:tavLst>
                                        <p:tav tm="0">
                                          <p:val>
                                            <p:strVal val="#ppt_x"/>
                                          </p:val>
                                        </p:tav>
                                        <p:tav tm="100000">
                                          <p:val>
                                            <p:strVal val="#ppt_x"/>
                                          </p:val>
                                        </p:tav>
                                      </p:tavLst>
                                    </p:anim>
                                    <p:anim calcmode="lin" valueType="num">
                                      <p:cBhvr>
                                        <p:cTn id="17" dur="900" decel="100000" fill="hold"/>
                                        <p:tgtEl>
                                          <p:spTgt spid="4099"/>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099"/>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p:cTn id="2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nodeType="click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 calcmode="lin" valueType="num">
                                      <p:cBhvr>
                                        <p:cTn id="2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427037"/>
            <a:ext cx="6705600" cy="563563"/>
          </a:xfrm>
        </p:spPr>
        <p:txBody>
          <a:bodyPr/>
          <a:lstStyle/>
          <a:p>
            <a:r>
              <a:rPr lang="en-US" smtClean="0">
                <a:latin typeface="Arial" pitchFamily="34" charset="0"/>
                <a:cs typeface="Arial" pitchFamily="34" charset="0"/>
              </a:rPr>
              <a:t>2.3 Thiết </a:t>
            </a:r>
            <a:r>
              <a:rPr lang="en-US">
                <a:latin typeface="Arial" pitchFamily="34" charset="0"/>
                <a:cs typeface="Arial" pitchFamily="34" charset="0"/>
              </a:rPr>
              <a:t>chế xã hội</a:t>
            </a:r>
          </a:p>
        </p:txBody>
      </p:sp>
      <p:sp>
        <p:nvSpPr>
          <p:cNvPr id="3" name="Content Placeholder 2"/>
          <p:cNvSpPr>
            <a:spLocks noGrp="1"/>
          </p:cNvSpPr>
          <p:nvPr>
            <p:ph idx="1"/>
          </p:nvPr>
        </p:nvSpPr>
        <p:spPr>
          <a:xfrm>
            <a:off x="457200" y="1076325"/>
            <a:ext cx="8686800" cy="5781675"/>
          </a:xfrm>
        </p:spPr>
        <p:txBody>
          <a:bodyPr/>
          <a:lstStyle/>
          <a:p>
            <a:pPr>
              <a:buNone/>
            </a:pPr>
            <a:r>
              <a:rPr lang="en-US" smtClean="0">
                <a:latin typeface="Arial" pitchFamily="34" charset="0"/>
                <a:cs typeface="Arial" pitchFamily="34" charset="0"/>
              </a:rPr>
              <a:t> </a:t>
            </a:r>
            <a:endParaRPr lang="en-US">
              <a:latin typeface="Arial" pitchFamily="34" charset="0"/>
              <a:cs typeface="Arial" pitchFamily="34" charset="0"/>
            </a:endParaRPr>
          </a:p>
          <a:p>
            <a:r>
              <a:rPr lang="en-US" smtClean="0">
                <a:latin typeface="Arial" pitchFamily="34" charset="0"/>
                <a:cs typeface="Arial" pitchFamily="34" charset="0"/>
              </a:rPr>
              <a:t>Theo </a:t>
            </a:r>
            <a:r>
              <a:rPr lang="en-US">
                <a:latin typeface="Arial" pitchFamily="34" charset="0"/>
                <a:cs typeface="Arial" pitchFamily="34" charset="0"/>
              </a:rPr>
              <a:t>R</a:t>
            </a:r>
            <a:r>
              <a:rPr lang="en-US" smtClean="0">
                <a:latin typeface="Arial" pitchFamily="34" charset="0"/>
                <a:cs typeface="Arial" pitchFamily="34" charset="0"/>
              </a:rPr>
              <a:t>obertsons</a:t>
            </a:r>
            <a:r>
              <a:rPr lang="en-US">
                <a:latin typeface="Arial" pitchFamily="34" charset="0"/>
                <a:cs typeface="Arial" pitchFamily="34" charset="0"/>
              </a:rPr>
              <a:t>: </a:t>
            </a:r>
            <a:r>
              <a:rPr lang="en-US" smtClean="0">
                <a:latin typeface="Arial" pitchFamily="34" charset="0"/>
                <a:cs typeface="Arial" pitchFamily="34" charset="0"/>
              </a:rPr>
              <a:t>thiết </a:t>
            </a:r>
          </a:p>
          <a:p>
            <a:pPr>
              <a:buNone/>
            </a:pPr>
            <a:r>
              <a:rPr lang="en-US" smtClean="0">
                <a:latin typeface="Arial" pitchFamily="34" charset="0"/>
                <a:cs typeface="Arial" pitchFamily="34" charset="0"/>
              </a:rPr>
              <a:t>chế xã hội là </a:t>
            </a:r>
            <a:r>
              <a:rPr lang="en-US">
                <a:latin typeface="Arial" pitchFamily="34" charset="0"/>
                <a:cs typeface="Arial" pitchFamily="34" charset="0"/>
              </a:rPr>
              <a:t>một tập hợp </a:t>
            </a:r>
            <a:endParaRPr lang="en-US" smtClean="0">
              <a:latin typeface="Arial" pitchFamily="34" charset="0"/>
              <a:cs typeface="Arial" pitchFamily="34" charset="0"/>
            </a:endParaRPr>
          </a:p>
          <a:p>
            <a:pPr marL="0" indent="0">
              <a:buNone/>
            </a:pPr>
            <a:r>
              <a:rPr lang="en-US" smtClean="0">
                <a:latin typeface="Arial" pitchFamily="34" charset="0"/>
                <a:cs typeface="Arial" pitchFamily="34" charset="0"/>
              </a:rPr>
              <a:t>bền vững của các </a:t>
            </a:r>
            <a:r>
              <a:rPr lang="en-US">
                <a:latin typeface="Arial" pitchFamily="34" charset="0"/>
                <a:cs typeface="Arial" pitchFamily="34" charset="0"/>
              </a:rPr>
              <a:t>giá trị, </a:t>
            </a:r>
            <a:endParaRPr lang="en-US" smtClean="0">
              <a:latin typeface="Arial" pitchFamily="34" charset="0"/>
              <a:cs typeface="Arial" pitchFamily="34" charset="0"/>
            </a:endParaRPr>
          </a:p>
          <a:p>
            <a:pPr marL="0" indent="0">
              <a:buNone/>
            </a:pPr>
            <a:r>
              <a:rPr lang="en-US" smtClean="0">
                <a:latin typeface="Arial" pitchFamily="34" charset="0"/>
                <a:cs typeface="Arial" pitchFamily="34" charset="0"/>
              </a:rPr>
              <a:t>chuẩn </a:t>
            </a:r>
            <a:r>
              <a:rPr lang="en-US">
                <a:latin typeface="Arial" pitchFamily="34" charset="0"/>
                <a:cs typeface="Arial" pitchFamily="34" charset="0"/>
              </a:rPr>
              <a:t>mực, vị thế, </a:t>
            </a:r>
            <a:r>
              <a:rPr lang="en-US" smtClean="0">
                <a:latin typeface="Arial" pitchFamily="34" charset="0"/>
                <a:cs typeface="Arial" pitchFamily="34" charset="0"/>
              </a:rPr>
              <a:t>vai </a:t>
            </a:r>
            <a:r>
              <a:rPr lang="en-US">
                <a:latin typeface="Arial" pitchFamily="34" charset="0"/>
                <a:cs typeface="Arial" pitchFamily="34" charset="0"/>
              </a:rPr>
              <a:t>trò </a:t>
            </a:r>
            <a:endParaRPr lang="en-US" smtClean="0">
              <a:latin typeface="Arial" pitchFamily="34" charset="0"/>
              <a:cs typeface="Arial" pitchFamily="34" charset="0"/>
            </a:endParaRPr>
          </a:p>
          <a:p>
            <a:pPr marL="0" indent="0">
              <a:buNone/>
            </a:pPr>
            <a:r>
              <a:rPr lang="en-US" smtClean="0">
                <a:latin typeface="Arial" pitchFamily="34" charset="0"/>
                <a:cs typeface="Arial" pitchFamily="34" charset="0"/>
              </a:rPr>
              <a:t>và </a:t>
            </a:r>
            <a:r>
              <a:rPr lang="en-US">
                <a:latin typeface="Arial" pitchFamily="34" charset="0"/>
                <a:cs typeface="Arial" pitchFamily="34" charset="0"/>
              </a:rPr>
              <a:t>nhóm vận </a:t>
            </a:r>
            <a:r>
              <a:rPr lang="en-US" smtClean="0">
                <a:latin typeface="Arial" pitchFamily="34" charset="0"/>
                <a:cs typeface="Arial" pitchFamily="34" charset="0"/>
              </a:rPr>
              <a:t>động </a:t>
            </a:r>
            <a:r>
              <a:rPr lang="en-US">
                <a:latin typeface="Arial" pitchFamily="34" charset="0"/>
                <a:cs typeface="Arial" pitchFamily="34" charset="0"/>
              </a:rPr>
              <a:t>xung </a:t>
            </a:r>
            <a:endParaRPr lang="en-US" smtClean="0">
              <a:latin typeface="Arial" pitchFamily="34" charset="0"/>
              <a:cs typeface="Arial" pitchFamily="34" charset="0"/>
            </a:endParaRPr>
          </a:p>
          <a:p>
            <a:pPr marL="0" indent="0">
              <a:buNone/>
            </a:pPr>
            <a:r>
              <a:rPr lang="en-US" smtClean="0">
                <a:latin typeface="Arial" pitchFamily="34" charset="0"/>
                <a:cs typeface="Arial" pitchFamily="34" charset="0"/>
              </a:rPr>
              <a:t>quanh </a:t>
            </a:r>
            <a:r>
              <a:rPr lang="en-US">
                <a:latin typeface="Arial" pitchFamily="34" charset="0"/>
                <a:cs typeface="Arial" pitchFamily="34" charset="0"/>
              </a:rPr>
              <a:t>một </a:t>
            </a:r>
            <a:r>
              <a:rPr lang="en-US" smtClean="0">
                <a:latin typeface="Arial" pitchFamily="34" charset="0"/>
                <a:cs typeface="Arial" pitchFamily="34" charset="0"/>
              </a:rPr>
              <a:t>nhu </a:t>
            </a:r>
            <a:r>
              <a:rPr lang="en-US">
                <a:latin typeface="Arial" pitchFamily="34" charset="0"/>
                <a:cs typeface="Arial" pitchFamily="34" charset="0"/>
              </a:rPr>
              <a:t>cầu </a:t>
            </a:r>
            <a:r>
              <a:rPr lang="en-US" smtClean="0">
                <a:latin typeface="Arial" pitchFamily="34" charset="0"/>
                <a:cs typeface="Arial" pitchFamily="34" charset="0"/>
              </a:rPr>
              <a:t>căn </a:t>
            </a:r>
          </a:p>
          <a:p>
            <a:pPr marL="0" indent="0">
              <a:buNone/>
            </a:pPr>
            <a:r>
              <a:rPr lang="en-US" smtClean="0">
                <a:latin typeface="Arial" pitchFamily="34" charset="0"/>
                <a:cs typeface="Arial" pitchFamily="34" charset="0"/>
              </a:rPr>
              <a:t>bản </a:t>
            </a:r>
            <a:r>
              <a:rPr lang="en-US">
                <a:latin typeface="Arial" pitchFamily="34" charset="0"/>
                <a:cs typeface="Arial" pitchFamily="34" charset="0"/>
              </a:rPr>
              <a:t>của </a:t>
            </a:r>
            <a:r>
              <a:rPr lang="en-US" smtClean="0">
                <a:latin typeface="Arial" pitchFamily="34" charset="0"/>
                <a:cs typeface="Arial" pitchFamily="34" charset="0"/>
              </a:rPr>
              <a:t>xã </a:t>
            </a:r>
            <a:r>
              <a:rPr lang="en-US">
                <a:latin typeface="Arial" pitchFamily="34" charset="0"/>
                <a:cs typeface="Arial" pitchFamily="34" charset="0"/>
              </a:rPr>
              <a:t>hội.</a:t>
            </a:r>
          </a:p>
          <a:p>
            <a:endParaRPr lang="en-US">
              <a:latin typeface="Arial" pitchFamily="34" charset="0"/>
              <a:cs typeface="Arial" pitchFamily="34" charset="0"/>
            </a:endParaRPr>
          </a:p>
        </p:txBody>
      </p:sp>
      <p:pic>
        <p:nvPicPr>
          <p:cNvPr id="512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181600" y="1447800"/>
            <a:ext cx="3736975" cy="4876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136093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fade">
                                      <p:cBhvr>
                                        <p:cTn id="15" dur="1000"/>
                                        <p:tgtEl>
                                          <p:spTgt spid="5122"/>
                                        </p:tgtEl>
                                      </p:cBhvr>
                                    </p:animEffect>
                                    <p:anim calcmode="lin" valueType="num">
                                      <p:cBhvr>
                                        <p:cTn id="16" dur="1000" fill="hold"/>
                                        <p:tgtEl>
                                          <p:spTgt spid="5122"/>
                                        </p:tgtEl>
                                        <p:attrNameLst>
                                          <p:attrName>ppt_x</p:attrName>
                                        </p:attrNameLst>
                                      </p:cBhvr>
                                      <p:tavLst>
                                        <p:tav tm="0">
                                          <p:val>
                                            <p:strVal val="#ppt_x"/>
                                          </p:val>
                                        </p:tav>
                                        <p:tav tm="100000">
                                          <p:val>
                                            <p:strVal val="#ppt_x"/>
                                          </p:val>
                                        </p:tav>
                                      </p:tavLst>
                                    </p:anim>
                                    <p:anim calcmode="lin" valueType="num">
                                      <p:cBhvr>
                                        <p:cTn id="17" dur="900" decel="100000" fill="hold"/>
                                        <p:tgtEl>
                                          <p:spTgt spid="5122"/>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122"/>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1000"/>
                                        <p:tgtEl>
                                          <p:spTgt spid="3">
                                            <p:txEl>
                                              <p:pRg st="1" end="1"/>
                                            </p:txEl>
                                          </p:spTgt>
                                        </p:tgtEl>
                                      </p:cBhvr>
                                    </p:animEffect>
                                    <p:anim calcmode="lin" valueType="num">
                                      <p:cBhvr>
                                        <p:cTn id="2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anim calcmode="lin" valueType="num">
                                      <p:cBhvr>
                                        <p:cTn id="3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1"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anim calcmode="lin" valueType="num">
                                      <p:cBhvr>
                                        <p:cTn id="4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9"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par>
                                <p:cTn id="51" presetID="37" presetClass="entr" presetSubtype="0" fill="hold" nodeType="withEffect">
                                  <p:stCondLst>
                                    <p:cond delay="0"/>
                                  </p:stCondLst>
                                  <p:childTnLst>
                                    <p:set>
                                      <p:cBhvr>
                                        <p:cTn id="52" dur="1" fill="hold">
                                          <p:stCondLst>
                                            <p:cond delay="0"/>
                                          </p:stCondLst>
                                        </p:cTn>
                                        <p:tgtEl>
                                          <p:spTgt spid="3">
                                            <p:txEl>
                                              <p:pRg st="6" end="6"/>
                                            </p:txEl>
                                          </p:spTgt>
                                        </p:tgtEl>
                                        <p:attrNameLst>
                                          <p:attrName>style.visibility</p:attrName>
                                        </p:attrNameLst>
                                      </p:cBhvr>
                                      <p:to>
                                        <p:strVal val="visible"/>
                                      </p:to>
                                    </p:set>
                                    <p:animEffect transition="in" filter="fade">
                                      <p:cBhvr>
                                        <p:cTn id="53" dur="1000"/>
                                        <p:tgtEl>
                                          <p:spTgt spid="3">
                                            <p:txEl>
                                              <p:pRg st="6" end="6"/>
                                            </p:txEl>
                                          </p:spTgt>
                                        </p:tgtEl>
                                      </p:cBhvr>
                                    </p:animEffect>
                                    <p:anim calcmode="lin" valueType="num">
                                      <p:cBhvr>
                                        <p:cTn id="5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5"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par>
                                <p:cTn id="57" presetID="37" presetClass="entr" presetSubtype="0" fill="hold" nodeType="withEffect">
                                  <p:stCondLst>
                                    <p:cond delay="0"/>
                                  </p:stCondLst>
                                  <p:childTnLst>
                                    <p:set>
                                      <p:cBhvr>
                                        <p:cTn id="58" dur="1" fill="hold">
                                          <p:stCondLst>
                                            <p:cond delay="0"/>
                                          </p:stCondLst>
                                        </p:cTn>
                                        <p:tgtEl>
                                          <p:spTgt spid="3">
                                            <p:txEl>
                                              <p:pRg st="7" end="7"/>
                                            </p:txEl>
                                          </p:spTgt>
                                        </p:tgtEl>
                                        <p:attrNameLst>
                                          <p:attrName>style.visibility</p:attrName>
                                        </p:attrNameLst>
                                      </p:cBhvr>
                                      <p:to>
                                        <p:strVal val="visible"/>
                                      </p:to>
                                    </p:set>
                                    <p:animEffect transition="in" filter="fade">
                                      <p:cBhvr>
                                        <p:cTn id="59" dur="1000"/>
                                        <p:tgtEl>
                                          <p:spTgt spid="3">
                                            <p:txEl>
                                              <p:pRg st="7" end="7"/>
                                            </p:txEl>
                                          </p:spTgt>
                                        </p:tgtEl>
                                      </p:cBhvr>
                                    </p:animEffect>
                                    <p:anim calcmode="lin" valueType="num">
                                      <p:cBhvr>
                                        <p:cTn id="6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1" dur="900" decel="100000" fill="hold"/>
                                        <p:tgtEl>
                                          <p:spTgt spid="3">
                                            <p:txEl>
                                              <p:pRg st="7" end="7"/>
                                            </p:txEl>
                                          </p:spTgt>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3">
                                            <p:txEl>
                                              <p:pRg st="7" end="7"/>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Arial" pitchFamily="34" charset="0"/>
                <a:cs typeface="Arial" pitchFamily="34" charset="0"/>
              </a:rPr>
              <a:t>Danh sách nhóm 3</a:t>
            </a:r>
            <a:endParaRPr lang="en-US"/>
          </a:p>
        </p:txBody>
      </p:sp>
      <p:sp>
        <p:nvSpPr>
          <p:cNvPr id="3" name="Content Placeholder 2"/>
          <p:cNvSpPr>
            <a:spLocks noGrp="1"/>
          </p:cNvSpPr>
          <p:nvPr>
            <p:ph idx="1"/>
          </p:nvPr>
        </p:nvSpPr>
        <p:spPr>
          <a:xfrm>
            <a:off x="457200" y="1447800"/>
            <a:ext cx="8229600" cy="4876800"/>
          </a:xfrm>
        </p:spPr>
        <p:txBody>
          <a:bodyPr/>
          <a:lstStyle/>
          <a:p>
            <a:pPr>
              <a:lnSpc>
                <a:spcPct val="80000"/>
              </a:lnSpc>
            </a:pPr>
            <a:r>
              <a:rPr lang="en-US" b="0">
                <a:latin typeface="Arial" pitchFamily="34" charset="0"/>
                <a:cs typeface="Arial" pitchFamily="34" charset="0"/>
              </a:rPr>
              <a:t>Nguyễn Thị Bảo Ngọc – DH10QT – </a:t>
            </a:r>
            <a:r>
              <a:rPr lang="en-US" b="0" smtClean="0">
                <a:latin typeface="Arial" pitchFamily="34" charset="0"/>
                <a:cs typeface="Arial" pitchFamily="34" charset="0"/>
              </a:rPr>
              <a:t>10122104</a:t>
            </a:r>
          </a:p>
          <a:p>
            <a:pPr>
              <a:lnSpc>
                <a:spcPct val="80000"/>
              </a:lnSpc>
            </a:pPr>
            <a:r>
              <a:rPr lang="en-US" b="0" smtClean="0">
                <a:latin typeface="Arial" pitchFamily="34" charset="0"/>
                <a:cs typeface="Arial" pitchFamily="34" charset="0"/>
              </a:rPr>
              <a:t>Nguyễn Ngọc Tốt – DH12BV – 12145207</a:t>
            </a:r>
          </a:p>
          <a:p>
            <a:pPr>
              <a:lnSpc>
                <a:spcPct val="80000"/>
              </a:lnSpc>
            </a:pPr>
            <a:r>
              <a:rPr lang="en-US" b="0" smtClean="0">
                <a:latin typeface="Arial" pitchFamily="34" charset="0"/>
                <a:cs typeface="Arial" pitchFamily="34" charset="0"/>
              </a:rPr>
              <a:t>Võ Châu Thanh – DH12BV – 12145033</a:t>
            </a:r>
          </a:p>
          <a:p>
            <a:pPr>
              <a:lnSpc>
                <a:spcPct val="80000"/>
              </a:lnSpc>
            </a:pPr>
            <a:r>
              <a:rPr lang="en-US" b="0" smtClean="0">
                <a:latin typeface="Arial" pitchFamily="34" charset="0"/>
                <a:cs typeface="Arial" pitchFamily="34" charset="0"/>
              </a:rPr>
              <a:t>Nguyễn Minh Đức – DH12CH – 12131260</a:t>
            </a:r>
          </a:p>
          <a:p>
            <a:pPr>
              <a:lnSpc>
                <a:spcPct val="80000"/>
              </a:lnSpc>
            </a:pPr>
            <a:r>
              <a:rPr lang="en-US" b="0" smtClean="0">
                <a:latin typeface="Arial" pitchFamily="34" charset="0"/>
                <a:cs typeface="Arial" pitchFamily="34" charset="0"/>
              </a:rPr>
              <a:t>Lê Thị Diệu Hậu – DH12KT – 12120257</a:t>
            </a:r>
          </a:p>
          <a:p>
            <a:pPr>
              <a:lnSpc>
                <a:spcPct val="80000"/>
              </a:lnSpc>
            </a:pPr>
            <a:r>
              <a:rPr lang="en-US" b="0" smtClean="0">
                <a:latin typeface="Arial" pitchFamily="34" charset="0"/>
                <a:cs typeface="Arial" pitchFamily="34" charset="0"/>
              </a:rPr>
              <a:t>Huỳnh Kim Thư – DH12KT – 12120605</a:t>
            </a:r>
          </a:p>
          <a:p>
            <a:pPr>
              <a:lnSpc>
                <a:spcPct val="80000"/>
              </a:lnSpc>
            </a:pPr>
            <a:r>
              <a:rPr lang="en-US" b="0" smtClean="0">
                <a:latin typeface="Arial" pitchFamily="34" charset="0"/>
                <a:cs typeface="Arial" pitchFamily="34" charset="0"/>
              </a:rPr>
              <a:t>Lê Hữu Lợi – DH12NH – 12113183</a:t>
            </a:r>
            <a:endParaRPr lang="en-US" b="0">
              <a:latin typeface="Arial" pitchFamily="34" charset="0"/>
              <a:cs typeface="Arial" pitchFamily="34" charset="0"/>
            </a:endParaRPr>
          </a:p>
          <a:p>
            <a:pPr>
              <a:lnSpc>
                <a:spcPct val="80000"/>
              </a:lnSpc>
            </a:pPr>
            <a:r>
              <a:rPr lang="en-US" b="0">
                <a:latin typeface="Arial" pitchFamily="34" charset="0"/>
                <a:cs typeface="Arial" pitchFamily="34" charset="0"/>
              </a:rPr>
              <a:t>Nguyễn Phương Thảo – DH12NT – 12116359</a:t>
            </a:r>
          </a:p>
          <a:p>
            <a:pPr>
              <a:lnSpc>
                <a:spcPct val="80000"/>
              </a:lnSpc>
            </a:pPr>
            <a:r>
              <a:rPr lang="en-US" b="0" smtClean="0">
                <a:latin typeface="Arial" pitchFamily="34" charset="0"/>
                <a:cs typeface="Arial" pitchFamily="34" charset="0"/>
              </a:rPr>
              <a:t>Trần </a:t>
            </a:r>
            <a:r>
              <a:rPr lang="en-US" b="0">
                <a:latin typeface="Arial" pitchFamily="34" charset="0"/>
                <a:cs typeface="Arial" pitchFamily="34" charset="0"/>
              </a:rPr>
              <a:t>Thị Mỹ Duyên – DH12QL – 12124012</a:t>
            </a:r>
          </a:p>
          <a:p>
            <a:pPr>
              <a:lnSpc>
                <a:spcPct val="80000"/>
              </a:lnSpc>
            </a:pPr>
            <a:r>
              <a:rPr lang="en-US" b="0" smtClean="0">
                <a:latin typeface="Arial" pitchFamily="34" charset="0"/>
                <a:cs typeface="Arial" pitchFamily="34" charset="0"/>
              </a:rPr>
              <a:t>Hà Thị Luyến – DH12QL – 12124217</a:t>
            </a:r>
          </a:p>
          <a:p>
            <a:pPr>
              <a:lnSpc>
                <a:spcPct val="80000"/>
              </a:lnSpc>
            </a:pPr>
            <a:r>
              <a:rPr lang="en-US" b="0" smtClean="0">
                <a:latin typeface="Arial" pitchFamily="34" charset="0"/>
                <a:cs typeface="Arial" pitchFamily="34" charset="0"/>
              </a:rPr>
              <a:t>Đào Phương Anh – DH12QT – 12122293</a:t>
            </a:r>
          </a:p>
          <a:p>
            <a:endParaRPr lang="en-US"/>
          </a:p>
        </p:txBody>
      </p:sp>
    </p:spTree>
    <p:extLst>
      <p:ext uri="{BB962C8B-B14F-4D97-AF65-F5344CB8AC3E}">
        <p14:creationId xmlns="" xmlns:p14="http://schemas.microsoft.com/office/powerpoint/2010/main" val="2083513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p:cTn id="19"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 calcmode="lin" valueType="num">
                                      <p:cBhvr>
                                        <p:cTn id="26"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7"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 calcmode="lin" valueType="num">
                                      <p:cBhvr>
                                        <p:cTn id="33"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34"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 calcmode="lin" valueType="num">
                                      <p:cBhvr>
                                        <p:cTn id="40"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41"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42" dur="1000"/>
                                        <p:tgtEl>
                                          <p:spTgt spid="3">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grpId="0" nodeType="click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 calcmode="lin" valueType="num">
                                      <p:cBhvr>
                                        <p:cTn id="47"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48"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3">
                                            <p:txEl>
                                              <p:pRg st="4" end="4"/>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grpId="0" nodeType="clickEffect">
                                  <p:stCondLst>
                                    <p:cond delay="0"/>
                                  </p:stCondLst>
                                  <p:childTnLst>
                                    <p:set>
                                      <p:cBhvr>
                                        <p:cTn id="53" dur="1" fill="hold">
                                          <p:stCondLst>
                                            <p:cond delay="0"/>
                                          </p:stCondLst>
                                        </p:cTn>
                                        <p:tgtEl>
                                          <p:spTgt spid="3">
                                            <p:txEl>
                                              <p:pRg st="5" end="5"/>
                                            </p:txEl>
                                          </p:spTgt>
                                        </p:tgtEl>
                                        <p:attrNameLst>
                                          <p:attrName>style.visibility</p:attrName>
                                        </p:attrNameLst>
                                      </p:cBhvr>
                                      <p:to>
                                        <p:strVal val="visible"/>
                                      </p:to>
                                    </p:set>
                                    <p:anim calcmode="lin" valueType="num">
                                      <p:cBhvr>
                                        <p:cTn id="54"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55"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6" dur="1000"/>
                                        <p:tgtEl>
                                          <p:spTgt spid="3">
                                            <p:txEl>
                                              <p:pRg st="5" end="5"/>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grpId="0" nodeType="clickEffect">
                                  <p:stCondLst>
                                    <p:cond delay="0"/>
                                  </p:stCondLst>
                                  <p:childTnLst>
                                    <p:set>
                                      <p:cBhvr>
                                        <p:cTn id="60" dur="1" fill="hold">
                                          <p:stCondLst>
                                            <p:cond delay="0"/>
                                          </p:stCondLst>
                                        </p:cTn>
                                        <p:tgtEl>
                                          <p:spTgt spid="3">
                                            <p:txEl>
                                              <p:pRg st="6" end="6"/>
                                            </p:txEl>
                                          </p:spTgt>
                                        </p:tgtEl>
                                        <p:attrNameLst>
                                          <p:attrName>style.visibility</p:attrName>
                                        </p:attrNameLst>
                                      </p:cBhvr>
                                      <p:to>
                                        <p:strVal val="visible"/>
                                      </p:to>
                                    </p:set>
                                    <p:anim calcmode="lin" valueType="num">
                                      <p:cBhvr>
                                        <p:cTn id="61"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62"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63" dur="1000"/>
                                        <p:tgtEl>
                                          <p:spTgt spid="3">
                                            <p:txEl>
                                              <p:pRg st="6" end="6"/>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29" presetClass="entr" presetSubtype="0" fill="hold" grpId="0" nodeType="clickEffect">
                                  <p:stCondLst>
                                    <p:cond delay="0"/>
                                  </p:stCondLst>
                                  <p:childTnLst>
                                    <p:set>
                                      <p:cBhvr>
                                        <p:cTn id="67" dur="1" fill="hold">
                                          <p:stCondLst>
                                            <p:cond delay="0"/>
                                          </p:stCondLst>
                                        </p:cTn>
                                        <p:tgtEl>
                                          <p:spTgt spid="3">
                                            <p:txEl>
                                              <p:pRg st="7" end="7"/>
                                            </p:txEl>
                                          </p:spTgt>
                                        </p:tgtEl>
                                        <p:attrNameLst>
                                          <p:attrName>style.visibility</p:attrName>
                                        </p:attrNameLst>
                                      </p:cBhvr>
                                      <p:to>
                                        <p:strVal val="visible"/>
                                      </p:to>
                                    </p:set>
                                    <p:anim calcmode="lin" valueType="num">
                                      <p:cBhvr>
                                        <p:cTn id="68"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69"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70" dur="1000"/>
                                        <p:tgtEl>
                                          <p:spTgt spid="3">
                                            <p:txEl>
                                              <p:pRg st="7" end="7"/>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9" presetClass="entr" presetSubtype="0" fill="hold" grpId="0" nodeType="clickEffect">
                                  <p:stCondLst>
                                    <p:cond delay="0"/>
                                  </p:stCondLst>
                                  <p:childTnLst>
                                    <p:set>
                                      <p:cBhvr>
                                        <p:cTn id="74" dur="1" fill="hold">
                                          <p:stCondLst>
                                            <p:cond delay="0"/>
                                          </p:stCondLst>
                                        </p:cTn>
                                        <p:tgtEl>
                                          <p:spTgt spid="3">
                                            <p:txEl>
                                              <p:pRg st="8" end="8"/>
                                            </p:txEl>
                                          </p:spTgt>
                                        </p:tgtEl>
                                        <p:attrNameLst>
                                          <p:attrName>style.visibility</p:attrName>
                                        </p:attrNameLst>
                                      </p:cBhvr>
                                      <p:to>
                                        <p:strVal val="visible"/>
                                      </p:to>
                                    </p:set>
                                    <p:anim calcmode="lin" valueType="num">
                                      <p:cBhvr>
                                        <p:cTn id="75" dur="10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76" dur="1000" fill="hold"/>
                                        <p:tgtEl>
                                          <p:spTgt spid="3">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77" dur="1000"/>
                                        <p:tgtEl>
                                          <p:spTgt spid="3">
                                            <p:txEl>
                                              <p:pRg st="8" end="8"/>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9" presetClass="entr" presetSubtype="0" fill="hold" grpId="0" nodeType="clickEffect">
                                  <p:stCondLst>
                                    <p:cond delay="0"/>
                                  </p:stCondLst>
                                  <p:childTnLst>
                                    <p:set>
                                      <p:cBhvr>
                                        <p:cTn id="81" dur="1" fill="hold">
                                          <p:stCondLst>
                                            <p:cond delay="0"/>
                                          </p:stCondLst>
                                        </p:cTn>
                                        <p:tgtEl>
                                          <p:spTgt spid="3">
                                            <p:txEl>
                                              <p:pRg st="9" end="9"/>
                                            </p:txEl>
                                          </p:spTgt>
                                        </p:tgtEl>
                                        <p:attrNameLst>
                                          <p:attrName>style.visibility</p:attrName>
                                        </p:attrNameLst>
                                      </p:cBhvr>
                                      <p:to>
                                        <p:strVal val="visible"/>
                                      </p:to>
                                    </p:set>
                                    <p:anim calcmode="lin" valueType="num">
                                      <p:cBhvr>
                                        <p:cTn id="82" dur="1000" fill="hold"/>
                                        <p:tgtEl>
                                          <p:spTgt spid="3">
                                            <p:txEl>
                                              <p:pRg st="9" end="9"/>
                                            </p:txEl>
                                          </p:spTgt>
                                        </p:tgtEl>
                                        <p:attrNameLst>
                                          <p:attrName>ppt_x</p:attrName>
                                        </p:attrNameLst>
                                      </p:cBhvr>
                                      <p:tavLst>
                                        <p:tav tm="0">
                                          <p:val>
                                            <p:strVal val="#ppt_x-.2"/>
                                          </p:val>
                                        </p:tav>
                                        <p:tav tm="100000">
                                          <p:val>
                                            <p:strVal val="#ppt_x"/>
                                          </p:val>
                                        </p:tav>
                                      </p:tavLst>
                                    </p:anim>
                                    <p:anim calcmode="lin" valueType="num">
                                      <p:cBhvr>
                                        <p:cTn id="83" dur="1000" fill="hold"/>
                                        <p:tgtEl>
                                          <p:spTgt spid="3">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84" dur="1000"/>
                                        <p:tgtEl>
                                          <p:spTgt spid="3">
                                            <p:txEl>
                                              <p:pRg st="9" end="9"/>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29" presetClass="entr" presetSubtype="0" fill="hold" grpId="0" nodeType="clickEffect">
                                  <p:stCondLst>
                                    <p:cond delay="0"/>
                                  </p:stCondLst>
                                  <p:childTnLst>
                                    <p:set>
                                      <p:cBhvr>
                                        <p:cTn id="88" dur="1" fill="hold">
                                          <p:stCondLst>
                                            <p:cond delay="0"/>
                                          </p:stCondLst>
                                        </p:cTn>
                                        <p:tgtEl>
                                          <p:spTgt spid="3">
                                            <p:txEl>
                                              <p:pRg st="10" end="10"/>
                                            </p:txEl>
                                          </p:spTgt>
                                        </p:tgtEl>
                                        <p:attrNameLst>
                                          <p:attrName>style.visibility</p:attrName>
                                        </p:attrNameLst>
                                      </p:cBhvr>
                                      <p:to>
                                        <p:strVal val="visible"/>
                                      </p:to>
                                    </p:set>
                                    <p:anim calcmode="lin" valueType="num">
                                      <p:cBhvr>
                                        <p:cTn id="89" dur="1000" fill="hold"/>
                                        <p:tgtEl>
                                          <p:spTgt spid="3">
                                            <p:txEl>
                                              <p:pRg st="10" end="10"/>
                                            </p:txEl>
                                          </p:spTgt>
                                        </p:tgtEl>
                                        <p:attrNameLst>
                                          <p:attrName>ppt_x</p:attrName>
                                        </p:attrNameLst>
                                      </p:cBhvr>
                                      <p:tavLst>
                                        <p:tav tm="0">
                                          <p:val>
                                            <p:strVal val="#ppt_x-.2"/>
                                          </p:val>
                                        </p:tav>
                                        <p:tav tm="100000">
                                          <p:val>
                                            <p:strVal val="#ppt_x"/>
                                          </p:val>
                                        </p:tav>
                                      </p:tavLst>
                                    </p:anim>
                                    <p:anim calcmode="lin" valueType="num">
                                      <p:cBhvr>
                                        <p:cTn id="90" dur="1000" fill="hold"/>
                                        <p:tgtEl>
                                          <p:spTgt spid="3">
                                            <p:txEl>
                                              <p:pRg st="10" end="10"/>
                                            </p:txEl>
                                          </p:spTgt>
                                        </p:tgtEl>
                                        <p:attrNameLst>
                                          <p:attrName>ppt_y</p:attrName>
                                        </p:attrNameLst>
                                      </p:cBhvr>
                                      <p:tavLst>
                                        <p:tav tm="0">
                                          <p:val>
                                            <p:strVal val="#ppt_y"/>
                                          </p:val>
                                        </p:tav>
                                        <p:tav tm="100000">
                                          <p:val>
                                            <p:strVal val="#ppt_y"/>
                                          </p:val>
                                        </p:tav>
                                      </p:tavLst>
                                    </p:anim>
                                    <p:animEffect transition="in" filter="wipe(right)" prLst="gradientSize: 0.1">
                                      <p:cBhvr>
                                        <p:cTn id="91"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6705600" cy="685800"/>
          </a:xfrm>
        </p:spPr>
        <p:txBody>
          <a:bodyPr/>
          <a:lstStyle/>
          <a:p>
            <a:r>
              <a:rPr lang="en-US" smtClean="0">
                <a:latin typeface="Arial" pitchFamily="34" charset="0"/>
                <a:cs typeface="Arial" pitchFamily="34" charset="0"/>
              </a:rPr>
              <a:t>2.3 Thiết </a:t>
            </a:r>
            <a:r>
              <a:rPr lang="en-US">
                <a:latin typeface="Arial" pitchFamily="34" charset="0"/>
                <a:cs typeface="Arial" pitchFamily="34" charset="0"/>
              </a:rPr>
              <a:t>chế xã </a:t>
            </a:r>
            <a:r>
              <a:rPr lang="en-US" smtClean="0">
                <a:latin typeface="Arial" pitchFamily="34" charset="0"/>
                <a:cs typeface="Arial" pitchFamily="34" charset="0"/>
              </a:rPr>
              <a:t>hội (tt)</a:t>
            </a:r>
            <a:endParaRPr lang="en-US">
              <a:latin typeface="Arial" pitchFamily="34" charset="0"/>
              <a:cs typeface="Arial" pitchFamily="34" charset="0"/>
            </a:endParaRPr>
          </a:p>
        </p:txBody>
      </p:sp>
      <p:sp>
        <p:nvSpPr>
          <p:cNvPr id="3" name="Content Placeholder 2"/>
          <p:cNvSpPr>
            <a:spLocks noGrp="1"/>
          </p:cNvSpPr>
          <p:nvPr>
            <p:ph idx="1"/>
          </p:nvPr>
        </p:nvSpPr>
        <p:spPr/>
        <p:txBody>
          <a:bodyPr/>
          <a:lstStyle/>
          <a:p>
            <a:r>
              <a:rPr lang="en-US" smtClean="0">
                <a:latin typeface="Arial" pitchFamily="34" charset="0"/>
                <a:cs typeface="Arial" pitchFamily="34" charset="0"/>
              </a:rPr>
              <a:t>Theo </a:t>
            </a:r>
            <a:r>
              <a:rPr lang="en-US">
                <a:latin typeface="Arial" pitchFamily="34" charset="0"/>
                <a:cs typeface="Arial" pitchFamily="34" charset="0"/>
              </a:rPr>
              <a:t>W.G. </a:t>
            </a:r>
            <a:r>
              <a:rPr lang="en-US" smtClean="0">
                <a:latin typeface="Arial" pitchFamily="34" charset="0"/>
                <a:cs typeface="Arial" pitchFamily="34" charset="0"/>
              </a:rPr>
              <a:t>Sumner: thiết chế xã hội là </a:t>
            </a:r>
            <a:r>
              <a:rPr lang="en-US">
                <a:latin typeface="Arial" pitchFamily="34" charset="0"/>
                <a:cs typeface="Arial" pitchFamily="34" charset="0"/>
              </a:rPr>
              <a:t>một khái niệm hay một cấu trúc hàm chứa một mục đích hay một chức năng do một tổ chức có hệ thống gồm nhiều người tiến hành.</a:t>
            </a:r>
          </a:p>
          <a:p>
            <a:endParaRPr lang="en-US">
              <a:latin typeface="Arial" pitchFamily="34" charset="0"/>
              <a:cs typeface="Arial" pitchFamily="34" charset="0"/>
            </a:endParaRPr>
          </a:p>
        </p:txBody>
      </p:sp>
      <p:pic>
        <p:nvPicPr>
          <p:cNvPr id="614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914401" y="3352800"/>
            <a:ext cx="6821488" cy="3505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694539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strips(downLeft)">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146"/>
                                        </p:tgtEl>
                                        <p:attrNameLst>
                                          <p:attrName>style.visibility</p:attrName>
                                        </p:attrNameLst>
                                      </p:cBhvr>
                                      <p:to>
                                        <p:strVal val="visible"/>
                                      </p:to>
                                    </p:set>
                                    <p:anim calcmode="lin" valueType="num">
                                      <p:cBhvr additive="base">
                                        <p:cTn id="18" dur="500" fill="hold"/>
                                        <p:tgtEl>
                                          <p:spTgt spid="6146"/>
                                        </p:tgtEl>
                                        <p:attrNameLst>
                                          <p:attrName>ppt_x</p:attrName>
                                        </p:attrNameLst>
                                      </p:cBhvr>
                                      <p:tavLst>
                                        <p:tav tm="0">
                                          <p:val>
                                            <p:strVal val="#ppt_x"/>
                                          </p:val>
                                        </p:tav>
                                        <p:tav tm="100000">
                                          <p:val>
                                            <p:strVal val="#ppt_x"/>
                                          </p:val>
                                        </p:tav>
                                      </p:tavLst>
                                    </p:anim>
                                    <p:anim calcmode="lin" valueType="num">
                                      <p:cBhvr additive="base">
                                        <p:cTn id="19"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6705600" cy="609600"/>
          </a:xfrm>
        </p:spPr>
        <p:txBody>
          <a:bodyPr/>
          <a:lstStyle/>
          <a:p>
            <a:r>
              <a:rPr lang="en-US" smtClean="0">
                <a:latin typeface="Arial" pitchFamily="34" charset="0"/>
                <a:cs typeface="Arial" pitchFamily="34" charset="0"/>
              </a:rPr>
              <a:t>2.3 Thiết </a:t>
            </a:r>
            <a:r>
              <a:rPr lang="en-US">
                <a:latin typeface="Arial" pitchFamily="34" charset="0"/>
                <a:cs typeface="Arial" pitchFamily="34" charset="0"/>
              </a:rPr>
              <a:t>chế xã </a:t>
            </a:r>
            <a:r>
              <a:rPr lang="en-US" smtClean="0">
                <a:latin typeface="Arial" pitchFamily="34" charset="0"/>
                <a:cs typeface="Arial" pitchFamily="34" charset="0"/>
              </a:rPr>
              <a:t>hội (tt)</a:t>
            </a:r>
            <a:endParaRPr lang="en-US">
              <a:latin typeface="Arial" pitchFamily="34" charset="0"/>
              <a:cs typeface="Arial" pitchFamily="34" charset="0"/>
            </a:endParaRPr>
          </a:p>
        </p:txBody>
      </p:sp>
      <p:sp>
        <p:nvSpPr>
          <p:cNvPr id="3" name="Content Placeholder 2"/>
          <p:cNvSpPr>
            <a:spLocks noGrp="1"/>
          </p:cNvSpPr>
          <p:nvPr>
            <p:ph idx="1"/>
          </p:nvPr>
        </p:nvSpPr>
        <p:spPr/>
        <p:txBody>
          <a:bodyPr/>
          <a:lstStyle/>
          <a:p>
            <a:pPr marL="0" indent="0">
              <a:buNone/>
            </a:pPr>
            <a:r>
              <a:rPr lang="en-US" smtClean="0">
                <a:latin typeface="Arial" pitchFamily="34" charset="0"/>
                <a:cs typeface="Arial" pitchFamily="34" charset="0"/>
              </a:rPr>
              <a:t>=&gt; Kết luận: thiết </a:t>
            </a:r>
            <a:r>
              <a:rPr lang="en-US">
                <a:latin typeface="Arial" pitchFamily="34" charset="0"/>
                <a:cs typeface="Arial" pitchFamily="34" charset="0"/>
              </a:rPr>
              <a:t>chế xã hội là một tập hợp bền vững các giá trị chuẩn mực, vị thế, vai trò và nhóm vận động xung quanh nhu cầu cơ bản của xã hội.</a:t>
            </a:r>
          </a:p>
        </p:txBody>
      </p:sp>
      <p:pic>
        <p:nvPicPr>
          <p:cNvPr id="717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447800" y="3352800"/>
            <a:ext cx="5260975" cy="3352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957946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 calcmode="lin" valueType="num">
                                      <p:cBhvr additive="base">
                                        <p:cTn id="12" dur="500" fill="hold"/>
                                        <p:tgtEl>
                                          <p:spTgt spid="7170"/>
                                        </p:tgtEl>
                                        <p:attrNameLst>
                                          <p:attrName>ppt_x</p:attrName>
                                        </p:attrNameLst>
                                      </p:cBhvr>
                                      <p:tavLst>
                                        <p:tav tm="0">
                                          <p:val>
                                            <p:strVal val="#ppt_x"/>
                                          </p:val>
                                        </p:tav>
                                        <p:tav tm="100000">
                                          <p:val>
                                            <p:strVal val="#ppt_x"/>
                                          </p:val>
                                        </p:tav>
                                      </p:tavLst>
                                    </p:anim>
                                    <p:anim calcmode="lin" valueType="num">
                                      <p:cBhvr additive="base">
                                        <p:cTn id="13"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9"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6705600" cy="5635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2.3.1 </a:t>
            </a:r>
            <a:r>
              <a:rPr lang="en-US">
                <a:latin typeface="Arial" pitchFamily="34" charset="0"/>
                <a:cs typeface="Arial" pitchFamily="34" charset="0"/>
              </a:rPr>
              <a:t>C</a:t>
            </a:r>
            <a:r>
              <a:rPr lang="en-US" smtClean="0">
                <a:latin typeface="Arial" pitchFamily="34" charset="0"/>
                <a:cs typeface="Arial" pitchFamily="34" charset="0"/>
              </a:rPr>
              <a:t>ơ cấu của thiết chế xã hội</a:t>
            </a:r>
            <a:r>
              <a:rPr lang="en-US">
                <a:latin typeface="Arial" pitchFamily="34" charset="0"/>
                <a:cs typeface="Arial" pitchFamily="34" charset="0"/>
              </a:rPr>
              <a:t/>
            </a:r>
            <a:br>
              <a:rPr lang="en-US">
                <a:latin typeface="Arial" pitchFamily="34" charset="0"/>
                <a:cs typeface="Arial" pitchFamily="34" charset="0"/>
              </a:rPr>
            </a:br>
            <a:endParaRPr lang="en-US">
              <a:latin typeface="Arial" pitchFamily="34" charset="0"/>
              <a:cs typeface="Arial" pitchFamily="34" charset="0"/>
            </a:endParaRPr>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708884265"/>
              </p:ext>
            </p:extLst>
          </p:nvPr>
        </p:nvGraphicFramePr>
        <p:xfrm>
          <a:off x="457200" y="1076325"/>
          <a:ext cx="8229600" cy="52482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43208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5"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6705600" cy="6397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2.3.2 Một </a:t>
            </a:r>
            <a:r>
              <a:rPr lang="en-US">
                <a:latin typeface="Arial" pitchFamily="34" charset="0"/>
                <a:cs typeface="Arial" pitchFamily="34" charset="0"/>
              </a:rPr>
              <a:t>số vấn đề về thiết </a:t>
            </a:r>
            <a:r>
              <a:rPr lang="en-US" smtClean="0">
                <a:latin typeface="Arial" pitchFamily="34" charset="0"/>
                <a:cs typeface="Arial" pitchFamily="34" charset="0"/>
              </a:rPr>
              <a:t>chế XH</a:t>
            </a:r>
            <a:r>
              <a:rPr lang="en-US">
                <a:latin typeface="Arial" pitchFamily="34" charset="0"/>
                <a:cs typeface="Arial" pitchFamily="34" charset="0"/>
              </a:rPr>
              <a:t/>
            </a:r>
            <a:br>
              <a:rPr lang="en-US">
                <a:latin typeface="Arial" pitchFamily="34" charset="0"/>
                <a:cs typeface="Arial" pitchFamily="34" charset="0"/>
              </a:rPr>
            </a:br>
            <a:endParaRPr lang="en-US">
              <a:latin typeface="Arial" pitchFamily="34" charset="0"/>
              <a:cs typeface="Arial" pitchFamily="34" charset="0"/>
            </a:endParaRPr>
          </a:p>
        </p:txBody>
      </p:sp>
      <p:pic>
        <p:nvPicPr>
          <p:cNvPr id="7" name="Picture 2" descr="C:\Users\User\Downloads\images (1).jpg"/>
          <p:cNvPicPr>
            <a:picLocks noGrp="1" noChangeAspect="1" noChangeArrowheads="1"/>
          </p:cNvPicPr>
          <p:nvPr>
            <p:ph idx="1"/>
          </p:nvPr>
        </p:nvPicPr>
        <p:blipFill>
          <a:blip r:embed="rId2"/>
          <a:srcRect/>
          <a:stretch>
            <a:fillRect/>
          </a:stretch>
        </p:blipFill>
        <p:spPr bwMode="auto">
          <a:xfrm>
            <a:off x="381000" y="1524000"/>
            <a:ext cx="3196281" cy="3657600"/>
          </a:xfrm>
          <a:prstGeom prst="rect">
            <a:avLst/>
          </a:prstGeom>
          <a:noFill/>
        </p:spPr>
      </p:pic>
      <p:sp>
        <p:nvSpPr>
          <p:cNvPr id="6" name="Rectangle 5"/>
          <p:cNvSpPr/>
          <p:nvPr/>
        </p:nvSpPr>
        <p:spPr>
          <a:xfrm>
            <a:off x="3810000" y="1447800"/>
            <a:ext cx="4343400" cy="3539430"/>
          </a:xfrm>
          <a:prstGeom prst="rect">
            <a:avLst/>
          </a:prstGeom>
        </p:spPr>
        <p:txBody>
          <a:bodyPr wrap="square">
            <a:spAutoFit/>
          </a:bodyPr>
          <a:lstStyle/>
          <a:p>
            <a:pPr>
              <a:buFont typeface="Arial" pitchFamily="34" charset="0"/>
              <a:buChar char="•"/>
            </a:pPr>
            <a:r>
              <a:rPr lang="en-US" sz="2800" b="1" dirty="0" smtClean="0">
                <a:latin typeface="Arial" pitchFamily="34" charset="0"/>
                <a:cs typeface="Arial" pitchFamily="34" charset="0"/>
              </a:rPr>
              <a:t> </a:t>
            </a:r>
            <a:r>
              <a:rPr lang="vi-VN" sz="2800" b="1" dirty="0" smtClean="0">
                <a:latin typeface="Arial" pitchFamily="34" charset="0"/>
                <a:cs typeface="Arial" pitchFamily="34" charset="0"/>
              </a:rPr>
              <a:t>Có </a:t>
            </a:r>
            <a:r>
              <a:rPr lang="vi-VN" sz="2800" b="1" dirty="0">
                <a:latin typeface="Arial" pitchFamily="34" charset="0"/>
                <a:cs typeface="Arial" pitchFamily="34" charset="0"/>
              </a:rPr>
              <a:t>đối tượng, có mục đích nhằm thỏa mãn các nhu cầu xã hội, trong đó bao hàm </a:t>
            </a:r>
            <a:r>
              <a:rPr lang="vi-VN" sz="2800" b="1" dirty="0" smtClean="0">
                <a:latin typeface="Arial" pitchFamily="34" charset="0"/>
                <a:cs typeface="Arial" pitchFamily="34" charset="0"/>
              </a:rPr>
              <a:t>n</a:t>
            </a:r>
            <a:r>
              <a:rPr lang="en-US" sz="2800" b="1" smtClean="0">
                <a:latin typeface="Arial" pitchFamily="34" charset="0"/>
                <a:cs typeface="Arial" pitchFamily="34" charset="0"/>
              </a:rPr>
              <a:t>h</a:t>
            </a:r>
            <a:r>
              <a:rPr lang="vi-VN" sz="2800" b="1" smtClean="0">
                <a:latin typeface="Arial" pitchFamily="34" charset="0"/>
                <a:cs typeface="Arial" pitchFamily="34" charset="0"/>
              </a:rPr>
              <a:t>ững </a:t>
            </a:r>
            <a:r>
              <a:rPr lang="vi-VN" sz="2800" b="1">
                <a:latin typeface="Arial" pitchFamily="34" charset="0"/>
                <a:cs typeface="Arial" pitchFamily="34" charset="0"/>
              </a:rPr>
              <a:t>lề lối, tác phong mà những người liên kết lại với nhau theo đó mà hoạt động</a:t>
            </a:r>
            <a:r>
              <a:rPr lang="vi-VN" b="1">
                <a:latin typeface="Arial" pitchFamily="34" charset="0"/>
                <a:cs typeface="Arial" pitchFamily="34" charset="0"/>
              </a:rPr>
              <a:t>.</a:t>
            </a:r>
          </a:p>
        </p:txBody>
      </p:sp>
    </p:spTree>
    <p:extLst>
      <p:ext uri="{BB962C8B-B14F-4D97-AF65-F5344CB8AC3E}">
        <p14:creationId xmlns="" xmlns:p14="http://schemas.microsoft.com/office/powerpoint/2010/main" val="3457538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7467600" cy="6397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2.3.2 Một </a:t>
            </a:r>
            <a:r>
              <a:rPr lang="en-US">
                <a:latin typeface="Arial" pitchFamily="34" charset="0"/>
                <a:cs typeface="Arial" pitchFamily="34" charset="0"/>
              </a:rPr>
              <a:t>số vấn đề về thiết </a:t>
            </a:r>
            <a:r>
              <a:rPr lang="en-US" smtClean="0">
                <a:latin typeface="Arial" pitchFamily="34" charset="0"/>
                <a:cs typeface="Arial" pitchFamily="34" charset="0"/>
              </a:rPr>
              <a:t>chế XH (tt)</a:t>
            </a:r>
            <a:r>
              <a:rPr lang="en-US">
                <a:latin typeface="Arial" pitchFamily="34" charset="0"/>
                <a:cs typeface="Arial" pitchFamily="34" charset="0"/>
              </a:rPr>
              <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p:txBody>
          <a:bodyPr/>
          <a:lstStyle/>
          <a:p>
            <a:pPr>
              <a:buFont typeface="Arial" pitchFamily="34" charset="0"/>
              <a:buChar char="•"/>
            </a:pPr>
            <a:r>
              <a:rPr lang="en-US" smtClean="0">
                <a:latin typeface="Arial" pitchFamily="34" charset="0"/>
                <a:cs typeface="Arial" pitchFamily="34" charset="0"/>
              </a:rPr>
              <a:t>Phản </a:t>
            </a:r>
            <a:r>
              <a:rPr lang="en-US">
                <a:latin typeface="Arial" pitchFamily="34" charset="0"/>
                <a:cs typeface="Arial" pitchFamily="34" charset="0"/>
              </a:rPr>
              <a:t>ánh các giá trị trong đời sống thực hiện nay  được lặp đi lặp lại trở thành các quy phạm các luật lệ, tạo ra “áp lực xã hội”.</a:t>
            </a:r>
          </a:p>
          <a:p>
            <a:endParaRPr lang="en-US">
              <a:latin typeface="Arial" pitchFamily="34" charset="0"/>
              <a:cs typeface="Arial" pitchFamily="34" charset="0"/>
            </a:endParaRPr>
          </a:p>
        </p:txBody>
      </p:sp>
      <p:pic>
        <p:nvPicPr>
          <p:cNvPr id="5" name="Picture 4" descr="C:\Users\User\Downloads\images (5).jpg"/>
          <p:cNvPicPr>
            <a:picLocks noChangeAspect="1" noChangeArrowheads="1"/>
          </p:cNvPicPr>
          <p:nvPr/>
        </p:nvPicPr>
        <p:blipFill>
          <a:blip r:embed="rId2"/>
          <a:srcRect/>
          <a:stretch>
            <a:fillRect/>
          </a:stretch>
        </p:blipFill>
        <p:spPr bwMode="auto">
          <a:xfrm>
            <a:off x="838200" y="2971800"/>
            <a:ext cx="6991932" cy="3124200"/>
          </a:xfrm>
          <a:prstGeom prst="rect">
            <a:avLst/>
          </a:prstGeom>
          <a:noFill/>
        </p:spPr>
      </p:pic>
    </p:spTree>
    <p:extLst>
      <p:ext uri="{BB962C8B-B14F-4D97-AF65-F5344CB8AC3E}">
        <p14:creationId xmlns="" xmlns:p14="http://schemas.microsoft.com/office/powerpoint/2010/main" val="3316256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9"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ppt_x</p:attrName>
                                        </p:attrNameLst>
                                      </p:cBhvr>
                                      <p:tavLst>
                                        <p:tav tm="0">
                                          <p:val>
                                            <p:strVal val="#ppt_x-.2"/>
                                          </p:val>
                                        </p:tav>
                                        <p:tav tm="100000">
                                          <p:val>
                                            <p:strVal val="#ppt_x"/>
                                          </p:val>
                                        </p:tav>
                                      </p:tavLst>
                                    </p:anim>
                                    <p:anim calcmode="lin" valueType="num">
                                      <p:cBhvr>
                                        <p:cTn id="17"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p:cTn id="2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2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7467600" cy="5635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2.3.2 Một </a:t>
            </a:r>
            <a:r>
              <a:rPr lang="en-US">
                <a:latin typeface="Arial" pitchFamily="34" charset="0"/>
                <a:cs typeface="Arial" pitchFamily="34" charset="0"/>
              </a:rPr>
              <a:t>số vấn đề về thiết </a:t>
            </a:r>
            <a:r>
              <a:rPr lang="en-US" smtClean="0">
                <a:latin typeface="Arial" pitchFamily="34" charset="0"/>
                <a:cs typeface="Arial" pitchFamily="34" charset="0"/>
              </a:rPr>
              <a:t>chế XH (tt)</a:t>
            </a:r>
            <a:r>
              <a:rPr lang="en-US">
                <a:latin typeface="Arial" pitchFamily="34" charset="0"/>
                <a:cs typeface="Arial" pitchFamily="34" charset="0"/>
              </a:rPr>
              <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a:xfrm>
            <a:off x="457200" y="1076325"/>
            <a:ext cx="8229600" cy="5629275"/>
          </a:xfrm>
        </p:spPr>
        <p:txBody>
          <a:bodyPr/>
          <a:lstStyle/>
          <a:p>
            <a:pPr>
              <a:buFont typeface="Arial" pitchFamily="34" charset="0"/>
              <a:buChar char="•"/>
            </a:pPr>
            <a:r>
              <a:rPr lang="en-US">
                <a:latin typeface="Arial" pitchFamily="34" charset="0"/>
                <a:cs typeface="Arial" pitchFamily="34" charset="0"/>
              </a:rPr>
              <a:t>L</a:t>
            </a:r>
            <a:r>
              <a:rPr lang="en-US" smtClean="0">
                <a:latin typeface="Arial" pitchFamily="34" charset="0"/>
                <a:cs typeface="Arial" pitchFamily="34" charset="0"/>
              </a:rPr>
              <a:t>à </a:t>
            </a:r>
            <a:r>
              <a:rPr lang="en-US">
                <a:latin typeface="Arial" pitchFamily="34" charset="0"/>
                <a:cs typeface="Arial" pitchFamily="34" charset="0"/>
              </a:rPr>
              <a:t>một cấu trúc, chức năng, điều hành như một đơn vị. các thiết chế không tách rời nhau, điều hành như một giai đoạn vì  thế có thể nhận định riêng biệt trong tác phong của con người.</a:t>
            </a:r>
          </a:p>
          <a:p>
            <a:pPr marL="0" indent="0">
              <a:buFont typeface="Arial" pitchFamily="34" charset="0"/>
              <a:buChar char="•"/>
            </a:pPr>
            <a:r>
              <a:rPr lang="en-US" smtClean="0">
                <a:latin typeface="Arial" pitchFamily="34" charset="0"/>
                <a:cs typeface="Arial" pitchFamily="34" charset="0"/>
              </a:rPr>
              <a:t>   Vd</a:t>
            </a:r>
            <a:r>
              <a:rPr lang="en-US">
                <a:latin typeface="Arial" pitchFamily="34" charset="0"/>
                <a:cs typeface="Arial" pitchFamily="34" charset="0"/>
              </a:rPr>
              <a:t>: trình độ học vấn, lối sống gia đình.</a:t>
            </a:r>
          </a:p>
          <a:p>
            <a:endParaRPr lang="en-US">
              <a:latin typeface="Arial" pitchFamily="34" charset="0"/>
              <a:cs typeface="Arial" pitchFamily="34" charset="0"/>
            </a:endParaRPr>
          </a:p>
        </p:txBody>
      </p:sp>
      <p:pic>
        <p:nvPicPr>
          <p:cNvPr id="5" name="Picture 2" descr="C:\Users\User\Downloads\images (6).jpg"/>
          <p:cNvPicPr>
            <a:picLocks noChangeAspect="1" noChangeArrowheads="1"/>
          </p:cNvPicPr>
          <p:nvPr/>
        </p:nvPicPr>
        <p:blipFill>
          <a:blip r:embed="rId2"/>
          <a:srcRect/>
          <a:stretch>
            <a:fillRect/>
          </a:stretch>
        </p:blipFill>
        <p:spPr bwMode="auto">
          <a:xfrm>
            <a:off x="1143000" y="4191000"/>
            <a:ext cx="3124200" cy="2286000"/>
          </a:xfrm>
          <a:prstGeom prst="rect">
            <a:avLst/>
          </a:prstGeom>
          <a:noFill/>
        </p:spPr>
      </p:pic>
      <p:pic>
        <p:nvPicPr>
          <p:cNvPr id="6" name="Picture 3" descr="C:\Users\User\Downloads\download (1).jpg"/>
          <p:cNvPicPr>
            <a:picLocks noChangeAspect="1" noChangeArrowheads="1"/>
          </p:cNvPicPr>
          <p:nvPr/>
        </p:nvPicPr>
        <p:blipFill>
          <a:blip r:embed="rId3"/>
          <a:srcRect/>
          <a:stretch>
            <a:fillRect/>
          </a:stretch>
        </p:blipFill>
        <p:spPr bwMode="auto">
          <a:xfrm>
            <a:off x="4267201" y="4191000"/>
            <a:ext cx="3581400" cy="2286000"/>
          </a:xfrm>
          <a:prstGeom prst="rect">
            <a:avLst/>
          </a:prstGeom>
          <a:noFill/>
        </p:spPr>
      </p:pic>
    </p:spTree>
    <p:extLst>
      <p:ext uri="{BB962C8B-B14F-4D97-AF65-F5344CB8AC3E}">
        <p14:creationId xmlns="" xmlns:p14="http://schemas.microsoft.com/office/powerpoint/2010/main" val="703942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p:cTn id="2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2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 calcmode="lin" valueType="num">
                                      <p:cBhvr>
                                        <p:cTn id="30"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31"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32"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6705600" cy="563563"/>
          </a:xfrm>
        </p:spPr>
        <p:txBody>
          <a:bodyPr/>
          <a:lstStyle/>
          <a:p>
            <a:r>
              <a:rPr lang="en-US" smtClean="0">
                <a:latin typeface="Arial" pitchFamily="34" charset="0"/>
                <a:cs typeface="Arial" pitchFamily="34" charset="0"/>
              </a:rPr>
              <a:t>2.3.3 Chức năng</a:t>
            </a:r>
            <a:endParaRPr lang="en-US">
              <a:latin typeface="Arial" pitchFamily="34" charset="0"/>
              <a:cs typeface="Arial" pitchFamily="34" charset="0"/>
            </a:endParaRPr>
          </a:p>
        </p:txBody>
      </p:sp>
      <p:sp>
        <p:nvSpPr>
          <p:cNvPr id="3" name="Content Placeholder 2"/>
          <p:cNvSpPr>
            <a:spLocks noGrp="1"/>
          </p:cNvSpPr>
          <p:nvPr>
            <p:ph idx="1"/>
          </p:nvPr>
        </p:nvSpPr>
        <p:spPr>
          <a:xfrm>
            <a:off x="457200" y="1076325"/>
            <a:ext cx="8229600" cy="5781675"/>
          </a:xfrm>
        </p:spPr>
        <p:txBody>
          <a:bodyPr/>
          <a:lstStyle/>
          <a:p>
            <a:pPr>
              <a:buFont typeface="Arial" pitchFamily="34" charset="0"/>
              <a:buChar char="•"/>
            </a:pPr>
            <a:r>
              <a:rPr lang="en-US" dirty="0" err="1" smtClean="0">
                <a:latin typeface="Arial" pitchFamily="34" charset="0"/>
                <a:cs typeface="Arial" pitchFamily="34" charset="0"/>
              </a:rPr>
              <a:t>Khuyến</a:t>
            </a:r>
            <a:r>
              <a:rPr lang="en-US" dirty="0" smtClean="0">
                <a:latin typeface="Arial" pitchFamily="34" charset="0"/>
                <a:cs typeface="Arial" pitchFamily="34" charset="0"/>
              </a:rPr>
              <a:t> </a:t>
            </a:r>
            <a:r>
              <a:rPr lang="en-US" dirty="0" err="1">
                <a:latin typeface="Arial" pitchFamily="34" charset="0"/>
                <a:cs typeface="Arial" pitchFamily="34" charset="0"/>
              </a:rPr>
              <a:t>khích</a:t>
            </a:r>
            <a:r>
              <a:rPr lang="en-US" dirty="0">
                <a:latin typeface="Arial" pitchFamily="34" charset="0"/>
                <a:cs typeface="Arial" pitchFamily="34" charset="0"/>
              </a:rPr>
              <a:t>, </a:t>
            </a:r>
            <a:r>
              <a:rPr lang="en-US" dirty="0" err="1">
                <a:latin typeface="Arial" pitchFamily="34" charset="0"/>
                <a:cs typeface="Arial" pitchFamily="34" charset="0"/>
              </a:rPr>
              <a:t>điều</a:t>
            </a:r>
            <a:r>
              <a:rPr lang="en-US" dirty="0">
                <a:latin typeface="Arial" pitchFamily="34" charset="0"/>
                <a:cs typeface="Arial" pitchFamily="34" charset="0"/>
              </a:rPr>
              <a:t> </a:t>
            </a:r>
            <a:r>
              <a:rPr lang="en-US" dirty="0" err="1">
                <a:latin typeface="Arial" pitchFamily="34" charset="0"/>
                <a:cs typeface="Arial" pitchFamily="34" charset="0"/>
              </a:rPr>
              <a:t>chỉnh</a:t>
            </a:r>
            <a:r>
              <a:rPr lang="en-US" dirty="0">
                <a:latin typeface="Arial" pitchFamily="34" charset="0"/>
                <a:cs typeface="Arial" pitchFamily="34" charset="0"/>
              </a:rPr>
              <a:t>, </a:t>
            </a:r>
            <a:r>
              <a:rPr lang="en-US" dirty="0" err="1">
                <a:latin typeface="Arial" pitchFamily="34" charset="0"/>
                <a:cs typeface="Arial" pitchFamily="34" charset="0"/>
              </a:rPr>
              <a:t>điều</a:t>
            </a:r>
            <a:r>
              <a:rPr lang="en-US" dirty="0">
                <a:latin typeface="Arial" pitchFamily="34" charset="0"/>
                <a:cs typeface="Arial" pitchFamily="34" charset="0"/>
              </a:rPr>
              <a:t> </a:t>
            </a:r>
            <a:r>
              <a:rPr lang="en-US" dirty="0" err="1">
                <a:latin typeface="Arial" pitchFamily="34" charset="0"/>
                <a:cs typeface="Arial" pitchFamily="34" charset="0"/>
              </a:rPr>
              <a:t>hòa</a:t>
            </a:r>
            <a:r>
              <a:rPr lang="en-US" dirty="0">
                <a:latin typeface="Arial" pitchFamily="34" charset="0"/>
                <a:cs typeface="Arial" pitchFamily="34" charset="0"/>
              </a:rPr>
              <a:t> </a:t>
            </a:r>
            <a:r>
              <a:rPr lang="en-US" dirty="0" err="1">
                <a:latin typeface="Arial" pitchFamily="34" charset="0"/>
                <a:cs typeface="Arial" pitchFamily="34" charset="0"/>
              </a:rPr>
              <a:t>hành</a:t>
            </a:r>
            <a:r>
              <a:rPr lang="en-US" dirty="0">
                <a:latin typeface="Arial" pitchFamily="34" charset="0"/>
                <a:cs typeface="Arial" pitchFamily="34" charset="0"/>
              </a:rPr>
              <a:t> vi </a:t>
            </a:r>
            <a:r>
              <a:rPr lang="en-US" dirty="0" err="1">
                <a:latin typeface="Arial" pitchFamily="34" charset="0"/>
                <a:cs typeface="Arial" pitchFamily="34" charset="0"/>
              </a:rPr>
              <a:t>của</a:t>
            </a:r>
            <a:r>
              <a:rPr lang="en-US" dirty="0">
                <a:latin typeface="Arial" pitchFamily="34" charset="0"/>
                <a:cs typeface="Arial" pitchFamily="34" charset="0"/>
              </a:rPr>
              <a:t> con </a:t>
            </a:r>
            <a:r>
              <a:rPr lang="en-US" dirty="0" err="1">
                <a:latin typeface="Arial" pitchFamily="34" charset="0"/>
                <a:cs typeface="Arial" pitchFamily="34" charset="0"/>
              </a:rPr>
              <a:t>người</a:t>
            </a:r>
            <a:r>
              <a:rPr lang="en-US" dirty="0">
                <a:latin typeface="Arial" pitchFamily="34" charset="0"/>
                <a:cs typeface="Arial" pitchFamily="34" charset="0"/>
              </a:rPr>
              <a:t> </a:t>
            </a:r>
            <a:r>
              <a:rPr lang="en-US" dirty="0" err="1" smtClean="0">
                <a:latin typeface="Arial" pitchFamily="34" charset="0"/>
                <a:cs typeface="Arial" pitchFamily="34" charset="0"/>
              </a:rPr>
              <a:t>phù</a:t>
            </a:r>
            <a:r>
              <a:rPr lang="en-US" dirty="0" smtClean="0">
                <a:latin typeface="Arial" pitchFamily="34" charset="0"/>
                <a:cs typeface="Arial" pitchFamily="34" charset="0"/>
              </a:rPr>
              <a:t> </a:t>
            </a:r>
            <a:r>
              <a:rPr lang="en-US" dirty="0" err="1">
                <a:latin typeface="Arial" pitchFamily="34" charset="0"/>
                <a:cs typeface="Arial" pitchFamily="34" charset="0"/>
              </a:rPr>
              <a:t>hợp</a:t>
            </a:r>
            <a:r>
              <a:rPr lang="en-US" dirty="0">
                <a:latin typeface="Arial" pitchFamily="34" charset="0"/>
                <a:cs typeface="Arial" pitchFamily="34" charset="0"/>
              </a:rPr>
              <a:t> </a:t>
            </a:r>
            <a:r>
              <a:rPr lang="en-US" dirty="0" err="1">
                <a:latin typeface="Arial" pitchFamily="34" charset="0"/>
                <a:cs typeface="Arial" pitchFamily="34" charset="0"/>
              </a:rPr>
              <a:t>với</a:t>
            </a:r>
            <a:r>
              <a:rPr lang="en-US" dirty="0">
                <a:latin typeface="Arial" pitchFamily="34" charset="0"/>
                <a:cs typeface="Arial" pitchFamily="34" charset="0"/>
              </a:rPr>
              <a:t> </a:t>
            </a:r>
            <a:r>
              <a:rPr lang="en-US" dirty="0" err="1">
                <a:latin typeface="Arial" pitchFamily="34" charset="0"/>
                <a:cs typeface="Arial" pitchFamily="34" charset="0"/>
              </a:rPr>
              <a:t>quy</a:t>
            </a:r>
            <a:r>
              <a:rPr lang="en-US" dirty="0">
                <a:latin typeface="Arial" pitchFamily="34" charset="0"/>
                <a:cs typeface="Arial" pitchFamily="34" charset="0"/>
              </a:rPr>
              <a:t> </a:t>
            </a:r>
            <a:r>
              <a:rPr lang="en-US" dirty="0" err="1">
                <a:latin typeface="Arial" pitchFamily="34" charset="0"/>
                <a:cs typeface="Arial" pitchFamily="34" charset="0"/>
              </a:rPr>
              <a:t>phạm</a:t>
            </a:r>
            <a:r>
              <a:rPr lang="en-US" dirty="0">
                <a:latin typeface="Arial" pitchFamily="34" charset="0"/>
                <a:cs typeface="Arial" pitchFamily="34" charset="0"/>
              </a:rPr>
              <a:t> </a:t>
            </a:r>
            <a:r>
              <a:rPr lang="en-US" dirty="0" err="1">
                <a:latin typeface="Arial" pitchFamily="34" charset="0"/>
                <a:cs typeface="Arial" pitchFamily="34" charset="0"/>
              </a:rPr>
              <a:t>và</a:t>
            </a:r>
            <a:r>
              <a:rPr lang="en-US" dirty="0">
                <a:latin typeface="Arial" pitchFamily="34" charset="0"/>
                <a:cs typeface="Arial" pitchFamily="34" charset="0"/>
              </a:rPr>
              <a:t> </a:t>
            </a:r>
            <a:r>
              <a:rPr lang="en-US" dirty="0" err="1">
                <a:latin typeface="Arial" pitchFamily="34" charset="0"/>
                <a:cs typeface="Arial" pitchFamily="34" charset="0"/>
              </a:rPr>
              <a:t>chuẩn</a:t>
            </a:r>
            <a:r>
              <a:rPr lang="en-US" dirty="0">
                <a:latin typeface="Arial" pitchFamily="34" charset="0"/>
                <a:cs typeface="Arial" pitchFamily="34" charset="0"/>
              </a:rPr>
              <a:t> </a:t>
            </a:r>
            <a:r>
              <a:rPr lang="en-US" dirty="0" err="1">
                <a:latin typeface="Arial" pitchFamily="34" charset="0"/>
                <a:cs typeface="Arial" pitchFamily="34" charset="0"/>
              </a:rPr>
              <a:t>mực</a:t>
            </a:r>
            <a:r>
              <a:rPr lang="en-US" dirty="0">
                <a:latin typeface="Arial" pitchFamily="34" charset="0"/>
                <a:cs typeface="Arial" pitchFamily="34" charset="0"/>
              </a:rPr>
              <a:t>.</a:t>
            </a:r>
          </a:p>
          <a:p>
            <a:pPr>
              <a:buFont typeface="Arial" pitchFamily="34" charset="0"/>
              <a:buChar char="•"/>
            </a:pPr>
            <a:r>
              <a:rPr lang="en-US" dirty="0" err="1">
                <a:latin typeface="Arial" pitchFamily="34" charset="0"/>
                <a:cs typeface="Arial" pitchFamily="34" charset="0"/>
              </a:rPr>
              <a:t>N</a:t>
            </a:r>
            <a:r>
              <a:rPr lang="en-US" dirty="0" err="1" smtClean="0">
                <a:latin typeface="Arial" pitchFamily="34" charset="0"/>
                <a:cs typeface="Arial" pitchFamily="34" charset="0"/>
              </a:rPr>
              <a:t>găn</a:t>
            </a:r>
            <a:r>
              <a:rPr lang="en-US" dirty="0" smtClean="0">
                <a:latin typeface="Arial" pitchFamily="34" charset="0"/>
                <a:cs typeface="Arial" pitchFamily="34" charset="0"/>
              </a:rPr>
              <a:t> </a:t>
            </a:r>
            <a:r>
              <a:rPr lang="en-US" dirty="0" err="1">
                <a:latin typeface="Arial" pitchFamily="34" charset="0"/>
                <a:cs typeface="Arial" pitchFamily="34" charset="0"/>
              </a:rPr>
              <a:t>chặn</a:t>
            </a:r>
            <a:r>
              <a:rPr lang="en-US" dirty="0">
                <a:latin typeface="Arial" pitchFamily="34" charset="0"/>
                <a:cs typeface="Arial" pitchFamily="34" charset="0"/>
              </a:rPr>
              <a:t>, </a:t>
            </a:r>
            <a:r>
              <a:rPr lang="en-US" dirty="0" err="1">
                <a:latin typeface="Arial" pitchFamily="34" charset="0"/>
                <a:cs typeface="Arial" pitchFamily="34" charset="0"/>
              </a:rPr>
              <a:t>kiểm</a:t>
            </a:r>
            <a:r>
              <a:rPr lang="en-US" dirty="0">
                <a:latin typeface="Arial" pitchFamily="34" charset="0"/>
                <a:cs typeface="Arial" pitchFamily="34" charset="0"/>
              </a:rPr>
              <a:t> </a:t>
            </a:r>
            <a:r>
              <a:rPr lang="en-US" dirty="0" err="1">
                <a:latin typeface="Arial" pitchFamily="34" charset="0"/>
                <a:cs typeface="Arial" pitchFamily="34" charset="0"/>
              </a:rPr>
              <a:t>sóat</a:t>
            </a:r>
            <a:r>
              <a:rPr lang="en-US" dirty="0">
                <a:latin typeface="Arial" pitchFamily="34" charset="0"/>
                <a:cs typeface="Arial" pitchFamily="34" charset="0"/>
              </a:rPr>
              <a:t>, </a:t>
            </a:r>
            <a:r>
              <a:rPr lang="en-US" dirty="0" err="1">
                <a:latin typeface="Arial" pitchFamily="34" charset="0"/>
                <a:cs typeface="Arial" pitchFamily="34" charset="0"/>
              </a:rPr>
              <a:t>giám</a:t>
            </a:r>
            <a:r>
              <a:rPr lang="en-US" dirty="0">
                <a:latin typeface="Arial" pitchFamily="34" charset="0"/>
                <a:cs typeface="Arial" pitchFamily="34" charset="0"/>
              </a:rPr>
              <a:t> </a:t>
            </a:r>
            <a:r>
              <a:rPr lang="en-US" dirty="0" err="1">
                <a:latin typeface="Arial" pitchFamily="34" charset="0"/>
                <a:cs typeface="Arial" pitchFamily="34" charset="0"/>
              </a:rPr>
              <a:t>sát</a:t>
            </a:r>
            <a:r>
              <a:rPr lang="en-US" dirty="0">
                <a:latin typeface="Arial" pitchFamily="34" charset="0"/>
                <a:cs typeface="Arial" pitchFamily="34" charset="0"/>
              </a:rPr>
              <a:t> </a:t>
            </a:r>
            <a:r>
              <a:rPr lang="en-US" dirty="0" err="1">
                <a:latin typeface="Arial" pitchFamily="34" charset="0"/>
                <a:cs typeface="Arial" pitchFamily="34" charset="0"/>
              </a:rPr>
              <a:t>những</a:t>
            </a:r>
            <a:r>
              <a:rPr lang="en-US" dirty="0">
                <a:latin typeface="Arial" pitchFamily="34" charset="0"/>
                <a:cs typeface="Arial" pitchFamily="34" charset="0"/>
              </a:rPr>
              <a:t> </a:t>
            </a:r>
            <a:r>
              <a:rPr lang="en-US" dirty="0" err="1">
                <a:latin typeface="Arial" pitchFamily="34" charset="0"/>
                <a:cs typeface="Arial" pitchFamily="34" charset="0"/>
              </a:rPr>
              <a:t>hành</a:t>
            </a:r>
            <a:r>
              <a:rPr lang="en-US" dirty="0">
                <a:latin typeface="Arial" pitchFamily="34" charset="0"/>
                <a:cs typeface="Arial" pitchFamily="34" charset="0"/>
              </a:rPr>
              <a:t> vi </a:t>
            </a:r>
            <a:r>
              <a:rPr lang="en-US" dirty="0" err="1">
                <a:latin typeface="Arial" pitchFamily="34" charset="0"/>
                <a:cs typeface="Arial" pitchFamily="34" charset="0"/>
              </a:rPr>
              <a:t>lệch</a:t>
            </a:r>
            <a:r>
              <a:rPr lang="en-US" dirty="0">
                <a:latin typeface="Arial" pitchFamily="34" charset="0"/>
                <a:cs typeface="Arial" pitchFamily="34" charset="0"/>
              </a:rPr>
              <a:t> </a:t>
            </a:r>
            <a:r>
              <a:rPr lang="en-US" dirty="0" err="1">
                <a:latin typeface="Arial" pitchFamily="34" charset="0"/>
                <a:cs typeface="Arial" pitchFamily="34" charset="0"/>
              </a:rPr>
              <a:t>lạc</a:t>
            </a:r>
            <a:r>
              <a:rPr lang="en-US" dirty="0">
                <a:latin typeface="Arial" pitchFamily="34" charset="0"/>
                <a:cs typeface="Arial" pitchFamily="34" charset="0"/>
              </a:rPr>
              <a:t> do </a:t>
            </a:r>
            <a:r>
              <a:rPr lang="en-US" dirty="0" err="1">
                <a:latin typeface="Arial" pitchFamily="34" charset="0"/>
                <a:cs typeface="Arial" pitchFamily="34" charset="0"/>
              </a:rPr>
              <a:t>thiết</a:t>
            </a:r>
            <a:r>
              <a:rPr lang="en-US" dirty="0">
                <a:latin typeface="Arial" pitchFamily="34" charset="0"/>
                <a:cs typeface="Arial" pitchFamily="34" charset="0"/>
              </a:rPr>
              <a:t> </a:t>
            </a:r>
            <a:r>
              <a:rPr lang="en-US" dirty="0" err="1">
                <a:latin typeface="Arial" pitchFamily="34" charset="0"/>
                <a:cs typeface="Arial" pitchFamily="34" charset="0"/>
              </a:rPr>
              <a:t>chế</a:t>
            </a:r>
            <a:r>
              <a:rPr lang="en-US" dirty="0">
                <a:latin typeface="Arial" pitchFamily="34" charset="0"/>
                <a:cs typeface="Arial" pitchFamily="34" charset="0"/>
              </a:rPr>
              <a:t> </a:t>
            </a:r>
            <a:r>
              <a:rPr lang="en-US" dirty="0" err="1">
                <a:latin typeface="Arial" pitchFamily="34" charset="0"/>
                <a:cs typeface="Arial" pitchFamily="34" charset="0"/>
              </a:rPr>
              <a:t>quy</a:t>
            </a:r>
            <a:r>
              <a:rPr lang="en-US" dirty="0">
                <a:latin typeface="Arial" pitchFamily="34" charset="0"/>
                <a:cs typeface="Arial" pitchFamily="34" charset="0"/>
              </a:rPr>
              <a:t> </a:t>
            </a:r>
            <a:r>
              <a:rPr lang="en-US" dirty="0" err="1">
                <a:latin typeface="Arial" pitchFamily="34" charset="0"/>
                <a:cs typeface="Arial" pitchFamily="34" charset="0"/>
              </a:rPr>
              <a:t>định</a:t>
            </a:r>
            <a:r>
              <a:rPr lang="en-US" dirty="0" smtClean="0">
                <a:latin typeface="Arial" pitchFamily="34" charset="0"/>
                <a:cs typeface="Arial" pitchFamily="34" charset="0"/>
              </a:rPr>
              <a:t>.</a:t>
            </a:r>
            <a:endParaRPr lang="en-US" dirty="0">
              <a:latin typeface="Arial" pitchFamily="34" charset="0"/>
              <a:cs typeface="Arial" pitchFamily="34" charset="0"/>
            </a:endParaRPr>
          </a:p>
        </p:txBody>
      </p:sp>
      <p:pic>
        <p:nvPicPr>
          <p:cNvPr id="1024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590800" y="3502025"/>
            <a:ext cx="3962400" cy="29686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311546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0242"/>
                                        </p:tgtEl>
                                        <p:attrNameLst>
                                          <p:attrName>style.visibility</p:attrName>
                                        </p:attrNameLst>
                                      </p:cBhvr>
                                      <p:to>
                                        <p:strVal val="visible"/>
                                      </p:to>
                                    </p:set>
                                    <p:anim calcmode="lin" valueType="num">
                                      <p:cBhvr additive="base">
                                        <p:cTn id="15" dur="500" fill="hold"/>
                                        <p:tgtEl>
                                          <p:spTgt spid="10242"/>
                                        </p:tgtEl>
                                        <p:attrNameLst>
                                          <p:attrName>ppt_x</p:attrName>
                                        </p:attrNameLst>
                                      </p:cBhvr>
                                      <p:tavLst>
                                        <p:tav tm="0">
                                          <p:val>
                                            <p:strVal val="#ppt_x"/>
                                          </p:val>
                                        </p:tav>
                                        <p:tav tm="100000">
                                          <p:val>
                                            <p:strVal val="#ppt_x"/>
                                          </p:val>
                                        </p:tav>
                                      </p:tavLst>
                                    </p:anim>
                                    <p:anim calcmode="lin" valueType="num">
                                      <p:cBhvr additive="base">
                                        <p:cTn id="16"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p:cTn id="2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 calcmode="lin" valueType="num">
                                      <p:cBhvr>
                                        <p:cTn id="2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6705600" cy="5635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2.3.4 Phân loại</a:t>
            </a:r>
            <a:r>
              <a:rPr lang="en-US">
                <a:latin typeface="Arial" pitchFamily="34" charset="0"/>
                <a:cs typeface="Arial" pitchFamily="34" charset="0"/>
              </a:rPr>
              <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a:xfrm>
            <a:off x="0" y="1076325"/>
            <a:ext cx="8769178" cy="5248275"/>
          </a:xfrm>
        </p:spPr>
        <p:txBody>
          <a:bodyPr/>
          <a:lstStyle/>
          <a:p>
            <a:pPr lvl="0"/>
            <a:r>
              <a:rPr lang="en-US">
                <a:latin typeface="Arial" pitchFamily="34" charset="0"/>
                <a:cs typeface="Arial" pitchFamily="34" charset="0"/>
              </a:rPr>
              <a:t>G</a:t>
            </a:r>
            <a:r>
              <a:rPr lang="en-US" smtClean="0">
                <a:latin typeface="Arial" pitchFamily="34" charset="0"/>
                <a:cs typeface="Arial" pitchFamily="34" charset="0"/>
              </a:rPr>
              <a:t>ia đình</a:t>
            </a:r>
            <a:endParaRPr lang="en-US">
              <a:latin typeface="Arial" pitchFamily="34" charset="0"/>
              <a:cs typeface="Arial" pitchFamily="34" charset="0"/>
            </a:endParaRPr>
          </a:p>
          <a:p>
            <a:pPr lvl="0"/>
            <a:r>
              <a:rPr lang="en-US">
                <a:latin typeface="Arial" pitchFamily="34" charset="0"/>
                <a:cs typeface="Arial" pitchFamily="34" charset="0"/>
              </a:rPr>
              <a:t>Giáo </a:t>
            </a:r>
            <a:r>
              <a:rPr lang="en-US" smtClean="0">
                <a:latin typeface="Arial" pitchFamily="34" charset="0"/>
                <a:cs typeface="Arial" pitchFamily="34" charset="0"/>
              </a:rPr>
              <a:t>dục</a:t>
            </a:r>
          </a:p>
          <a:p>
            <a:pPr lvl="0"/>
            <a:r>
              <a:rPr lang="en-US">
                <a:latin typeface="Arial" pitchFamily="34" charset="0"/>
                <a:cs typeface="Arial" pitchFamily="34" charset="0"/>
              </a:rPr>
              <a:t>Tôn </a:t>
            </a:r>
            <a:r>
              <a:rPr lang="en-US" smtClean="0">
                <a:latin typeface="Arial" pitchFamily="34" charset="0"/>
                <a:cs typeface="Arial" pitchFamily="34" charset="0"/>
              </a:rPr>
              <a:t>giáo</a:t>
            </a:r>
            <a:endParaRPr lang="en-US">
              <a:latin typeface="Arial" pitchFamily="34" charset="0"/>
              <a:cs typeface="Arial" pitchFamily="34" charset="0"/>
            </a:endParaRPr>
          </a:p>
          <a:p>
            <a:pPr lvl="0"/>
            <a:r>
              <a:rPr lang="en-US">
                <a:latin typeface="Arial" pitchFamily="34" charset="0"/>
                <a:cs typeface="Arial" pitchFamily="34" charset="0"/>
              </a:rPr>
              <a:t>Kinh tế </a:t>
            </a:r>
          </a:p>
          <a:p>
            <a:pPr lvl="0"/>
            <a:r>
              <a:rPr lang="en-US">
                <a:latin typeface="Arial" pitchFamily="34" charset="0"/>
                <a:cs typeface="Arial" pitchFamily="34" charset="0"/>
              </a:rPr>
              <a:t>Chính trị</a:t>
            </a:r>
          </a:p>
          <a:p>
            <a:pPr marL="0" lvl="0" indent="0">
              <a:buNone/>
            </a:pPr>
            <a:r>
              <a:rPr lang="en-US" smtClean="0">
                <a:latin typeface="Arial" pitchFamily="34" charset="0"/>
                <a:cs typeface="Arial" pitchFamily="34" charset="0"/>
              </a:rPr>
              <a:t>=&gt; Làm </a:t>
            </a:r>
            <a:r>
              <a:rPr lang="en-US">
                <a:latin typeface="Arial" pitchFamily="34" charset="0"/>
                <a:cs typeface="Arial" pitchFamily="34" charset="0"/>
              </a:rPr>
              <a:t>nền móng cho toàn xã hội.</a:t>
            </a:r>
          </a:p>
          <a:p>
            <a:endParaRPr lang="en-US">
              <a:latin typeface="Arial" pitchFamily="34" charset="0"/>
              <a:cs typeface="Arial" pitchFamily="34" charset="0"/>
            </a:endParaRPr>
          </a:p>
        </p:txBody>
      </p:sp>
      <p:pic>
        <p:nvPicPr>
          <p:cNvPr id="11267"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54459" y="4267200"/>
            <a:ext cx="1354137" cy="15605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1828800" y="4267201"/>
            <a:ext cx="1354137" cy="15605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3391844" y="4267201"/>
            <a:ext cx="1354137" cy="15605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1270" name="Picture 6"/>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5042543" y="4267200"/>
            <a:ext cx="1354137" cy="15605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1271" name="Picture 7"/>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6781800" y="4250724"/>
            <a:ext cx="1354137" cy="15605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729510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fade">
                                      <p:cBhvr>
                                        <p:cTn id="12" dur="1000"/>
                                        <p:tgtEl>
                                          <p:spTgt spid="11267"/>
                                        </p:tgtEl>
                                      </p:cBhvr>
                                    </p:animEffect>
                                    <p:anim calcmode="lin" valueType="num">
                                      <p:cBhvr>
                                        <p:cTn id="13" dur="1000" fill="hold"/>
                                        <p:tgtEl>
                                          <p:spTgt spid="11267"/>
                                        </p:tgtEl>
                                        <p:attrNameLst>
                                          <p:attrName>ppt_x</p:attrName>
                                        </p:attrNameLst>
                                      </p:cBhvr>
                                      <p:tavLst>
                                        <p:tav tm="0">
                                          <p:val>
                                            <p:strVal val="#ppt_x"/>
                                          </p:val>
                                        </p:tav>
                                        <p:tav tm="100000">
                                          <p:val>
                                            <p:strVal val="#ppt_x"/>
                                          </p:val>
                                        </p:tav>
                                      </p:tavLst>
                                    </p:anim>
                                    <p:anim calcmode="lin" valueType="num">
                                      <p:cBhvr>
                                        <p:cTn id="14" dur="900" decel="100000" fill="hold"/>
                                        <p:tgtEl>
                                          <p:spTgt spid="11267"/>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1267"/>
                                        </p:tgtEl>
                                        <p:attrNameLst>
                                          <p:attrName>ppt_y</p:attrName>
                                        </p:attrNameLst>
                                      </p:cBhvr>
                                      <p:tavLst>
                                        <p:tav tm="0">
                                          <p:val>
                                            <p:strVal val="#ppt_y-.03"/>
                                          </p:val>
                                        </p:tav>
                                        <p:tav tm="100000">
                                          <p:val>
                                            <p:strVal val="#ppt_y"/>
                                          </p:val>
                                        </p:tav>
                                      </p:tavLst>
                                    </p:anim>
                                  </p:childTnLst>
                                </p:cTn>
                              </p:par>
                              <p:par>
                                <p:cTn id="16" presetID="37" presetClass="entr" presetSubtype="0" fill="hold" nodeType="withEffect">
                                  <p:stCondLst>
                                    <p:cond delay="0"/>
                                  </p:stCondLst>
                                  <p:childTnLst>
                                    <p:set>
                                      <p:cBhvr>
                                        <p:cTn id="17" dur="1" fill="hold">
                                          <p:stCondLst>
                                            <p:cond delay="0"/>
                                          </p:stCondLst>
                                        </p:cTn>
                                        <p:tgtEl>
                                          <p:spTgt spid="11268"/>
                                        </p:tgtEl>
                                        <p:attrNameLst>
                                          <p:attrName>style.visibility</p:attrName>
                                        </p:attrNameLst>
                                      </p:cBhvr>
                                      <p:to>
                                        <p:strVal val="visible"/>
                                      </p:to>
                                    </p:set>
                                    <p:animEffect transition="in" filter="fade">
                                      <p:cBhvr>
                                        <p:cTn id="18" dur="1000"/>
                                        <p:tgtEl>
                                          <p:spTgt spid="11268"/>
                                        </p:tgtEl>
                                      </p:cBhvr>
                                    </p:animEffect>
                                    <p:anim calcmode="lin" valueType="num">
                                      <p:cBhvr>
                                        <p:cTn id="19" dur="1000" fill="hold"/>
                                        <p:tgtEl>
                                          <p:spTgt spid="11268"/>
                                        </p:tgtEl>
                                        <p:attrNameLst>
                                          <p:attrName>ppt_x</p:attrName>
                                        </p:attrNameLst>
                                      </p:cBhvr>
                                      <p:tavLst>
                                        <p:tav tm="0">
                                          <p:val>
                                            <p:strVal val="#ppt_x"/>
                                          </p:val>
                                        </p:tav>
                                        <p:tav tm="100000">
                                          <p:val>
                                            <p:strVal val="#ppt_x"/>
                                          </p:val>
                                        </p:tav>
                                      </p:tavLst>
                                    </p:anim>
                                    <p:anim calcmode="lin" valueType="num">
                                      <p:cBhvr>
                                        <p:cTn id="20" dur="900" decel="100000" fill="hold"/>
                                        <p:tgtEl>
                                          <p:spTgt spid="11268"/>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1268"/>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11269"/>
                                        </p:tgtEl>
                                        <p:attrNameLst>
                                          <p:attrName>style.visibility</p:attrName>
                                        </p:attrNameLst>
                                      </p:cBhvr>
                                      <p:to>
                                        <p:strVal val="visible"/>
                                      </p:to>
                                    </p:set>
                                    <p:animEffect transition="in" filter="fade">
                                      <p:cBhvr>
                                        <p:cTn id="24" dur="1000"/>
                                        <p:tgtEl>
                                          <p:spTgt spid="11269"/>
                                        </p:tgtEl>
                                      </p:cBhvr>
                                    </p:animEffect>
                                    <p:anim calcmode="lin" valueType="num">
                                      <p:cBhvr>
                                        <p:cTn id="25" dur="1000" fill="hold"/>
                                        <p:tgtEl>
                                          <p:spTgt spid="11269"/>
                                        </p:tgtEl>
                                        <p:attrNameLst>
                                          <p:attrName>ppt_x</p:attrName>
                                        </p:attrNameLst>
                                      </p:cBhvr>
                                      <p:tavLst>
                                        <p:tav tm="0">
                                          <p:val>
                                            <p:strVal val="#ppt_x"/>
                                          </p:val>
                                        </p:tav>
                                        <p:tav tm="100000">
                                          <p:val>
                                            <p:strVal val="#ppt_x"/>
                                          </p:val>
                                        </p:tav>
                                      </p:tavLst>
                                    </p:anim>
                                    <p:anim calcmode="lin" valueType="num">
                                      <p:cBhvr>
                                        <p:cTn id="26" dur="900" decel="100000" fill="hold"/>
                                        <p:tgtEl>
                                          <p:spTgt spid="11269"/>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11269"/>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11270"/>
                                        </p:tgtEl>
                                        <p:attrNameLst>
                                          <p:attrName>style.visibility</p:attrName>
                                        </p:attrNameLst>
                                      </p:cBhvr>
                                      <p:to>
                                        <p:strVal val="visible"/>
                                      </p:to>
                                    </p:set>
                                    <p:animEffect transition="in" filter="fade">
                                      <p:cBhvr>
                                        <p:cTn id="30" dur="1000"/>
                                        <p:tgtEl>
                                          <p:spTgt spid="11270"/>
                                        </p:tgtEl>
                                      </p:cBhvr>
                                    </p:animEffect>
                                    <p:anim calcmode="lin" valueType="num">
                                      <p:cBhvr>
                                        <p:cTn id="31" dur="1000" fill="hold"/>
                                        <p:tgtEl>
                                          <p:spTgt spid="11270"/>
                                        </p:tgtEl>
                                        <p:attrNameLst>
                                          <p:attrName>ppt_x</p:attrName>
                                        </p:attrNameLst>
                                      </p:cBhvr>
                                      <p:tavLst>
                                        <p:tav tm="0">
                                          <p:val>
                                            <p:strVal val="#ppt_x"/>
                                          </p:val>
                                        </p:tav>
                                        <p:tav tm="100000">
                                          <p:val>
                                            <p:strVal val="#ppt_x"/>
                                          </p:val>
                                        </p:tav>
                                      </p:tavLst>
                                    </p:anim>
                                    <p:anim calcmode="lin" valueType="num">
                                      <p:cBhvr>
                                        <p:cTn id="32" dur="900" decel="100000" fill="hold"/>
                                        <p:tgtEl>
                                          <p:spTgt spid="1127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1270"/>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11271"/>
                                        </p:tgtEl>
                                        <p:attrNameLst>
                                          <p:attrName>style.visibility</p:attrName>
                                        </p:attrNameLst>
                                      </p:cBhvr>
                                      <p:to>
                                        <p:strVal val="visible"/>
                                      </p:to>
                                    </p:set>
                                    <p:animEffect transition="in" filter="fade">
                                      <p:cBhvr>
                                        <p:cTn id="36" dur="1000"/>
                                        <p:tgtEl>
                                          <p:spTgt spid="11271"/>
                                        </p:tgtEl>
                                      </p:cBhvr>
                                    </p:animEffect>
                                    <p:anim calcmode="lin" valueType="num">
                                      <p:cBhvr>
                                        <p:cTn id="37" dur="1000" fill="hold"/>
                                        <p:tgtEl>
                                          <p:spTgt spid="11271"/>
                                        </p:tgtEl>
                                        <p:attrNameLst>
                                          <p:attrName>ppt_x</p:attrName>
                                        </p:attrNameLst>
                                      </p:cBhvr>
                                      <p:tavLst>
                                        <p:tav tm="0">
                                          <p:val>
                                            <p:strVal val="#ppt_x"/>
                                          </p:val>
                                        </p:tav>
                                        <p:tav tm="100000">
                                          <p:val>
                                            <p:strVal val="#ppt_x"/>
                                          </p:val>
                                        </p:tav>
                                      </p:tavLst>
                                    </p:anim>
                                    <p:anim calcmode="lin" valueType="num">
                                      <p:cBhvr>
                                        <p:cTn id="38" dur="900" decel="100000" fill="hold"/>
                                        <p:tgtEl>
                                          <p:spTgt spid="11271"/>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11271"/>
                                        </p:tgtEl>
                                        <p:attrNameLst>
                                          <p:attrName>ppt_y</p:attrName>
                                        </p:attrNameLst>
                                      </p:cBhvr>
                                      <p:tavLst>
                                        <p:tav tm="0">
                                          <p:val>
                                            <p:strVal val="#ppt_y-.03"/>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9" presetClass="entr" presetSubtype="0" fill="hold" nodeType="clickEffect">
                                  <p:stCondLst>
                                    <p:cond delay="0"/>
                                  </p:stCondLst>
                                  <p:childTnLst>
                                    <p:set>
                                      <p:cBhvr>
                                        <p:cTn id="43" dur="1" fill="hold">
                                          <p:stCondLst>
                                            <p:cond delay="0"/>
                                          </p:stCondLst>
                                        </p:cTn>
                                        <p:tgtEl>
                                          <p:spTgt spid="3">
                                            <p:txEl>
                                              <p:pRg st="0" end="0"/>
                                            </p:txEl>
                                          </p:spTgt>
                                        </p:tgtEl>
                                        <p:attrNameLst>
                                          <p:attrName>style.visibility</p:attrName>
                                        </p:attrNameLst>
                                      </p:cBhvr>
                                      <p:to>
                                        <p:strVal val="visible"/>
                                      </p:to>
                                    </p:set>
                                    <p:anim calcmode="lin" valueType="num">
                                      <p:cBhvr>
                                        <p:cTn id="44"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45"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46" dur="1000"/>
                                        <p:tgtEl>
                                          <p:spTgt spid="3">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9" presetClass="entr" presetSubtype="0" fill="hold" nodeType="clickEffect">
                                  <p:stCondLst>
                                    <p:cond delay="0"/>
                                  </p:stCondLst>
                                  <p:childTnLst>
                                    <p:set>
                                      <p:cBhvr>
                                        <p:cTn id="50" dur="1" fill="hold">
                                          <p:stCondLst>
                                            <p:cond delay="0"/>
                                          </p:stCondLst>
                                        </p:cTn>
                                        <p:tgtEl>
                                          <p:spTgt spid="3">
                                            <p:txEl>
                                              <p:pRg st="1" end="1"/>
                                            </p:txEl>
                                          </p:spTgt>
                                        </p:tgtEl>
                                        <p:attrNameLst>
                                          <p:attrName>style.visibility</p:attrName>
                                        </p:attrNameLst>
                                      </p:cBhvr>
                                      <p:to>
                                        <p:strVal val="visible"/>
                                      </p:to>
                                    </p:set>
                                    <p:anim calcmode="lin" valueType="num">
                                      <p:cBhvr>
                                        <p:cTn id="51"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52"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53" dur="1000"/>
                                        <p:tgtEl>
                                          <p:spTgt spid="3">
                                            <p:txEl>
                                              <p:pRg st="1" end="1"/>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9" presetClass="entr" presetSubtype="0" fill="hold" nodeType="clickEffect">
                                  <p:stCondLst>
                                    <p:cond delay="0"/>
                                  </p:stCondLst>
                                  <p:childTnLst>
                                    <p:set>
                                      <p:cBhvr>
                                        <p:cTn id="57" dur="1" fill="hold">
                                          <p:stCondLst>
                                            <p:cond delay="0"/>
                                          </p:stCondLst>
                                        </p:cTn>
                                        <p:tgtEl>
                                          <p:spTgt spid="3">
                                            <p:txEl>
                                              <p:pRg st="2" end="2"/>
                                            </p:txEl>
                                          </p:spTgt>
                                        </p:tgtEl>
                                        <p:attrNameLst>
                                          <p:attrName>style.visibility</p:attrName>
                                        </p:attrNameLst>
                                      </p:cBhvr>
                                      <p:to>
                                        <p:strVal val="visible"/>
                                      </p:to>
                                    </p:set>
                                    <p:anim calcmode="lin" valueType="num">
                                      <p:cBhvr>
                                        <p:cTn id="58"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59"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60" dur="1000"/>
                                        <p:tgtEl>
                                          <p:spTgt spid="3">
                                            <p:txEl>
                                              <p:pRg st="2" end="2"/>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9" presetClass="entr" presetSubtype="0" fill="hold" nodeType="clickEffect">
                                  <p:stCondLst>
                                    <p:cond delay="0"/>
                                  </p:stCondLst>
                                  <p:childTnLst>
                                    <p:set>
                                      <p:cBhvr>
                                        <p:cTn id="64" dur="1" fill="hold">
                                          <p:stCondLst>
                                            <p:cond delay="0"/>
                                          </p:stCondLst>
                                        </p:cTn>
                                        <p:tgtEl>
                                          <p:spTgt spid="3">
                                            <p:txEl>
                                              <p:pRg st="3" end="3"/>
                                            </p:txEl>
                                          </p:spTgt>
                                        </p:tgtEl>
                                        <p:attrNameLst>
                                          <p:attrName>style.visibility</p:attrName>
                                        </p:attrNameLst>
                                      </p:cBhvr>
                                      <p:to>
                                        <p:strVal val="visible"/>
                                      </p:to>
                                    </p:set>
                                    <p:anim calcmode="lin" valueType="num">
                                      <p:cBhvr>
                                        <p:cTn id="65"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66"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67" dur="1000"/>
                                        <p:tgtEl>
                                          <p:spTgt spid="3">
                                            <p:txEl>
                                              <p:pRg st="3" end="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9" presetClass="entr" presetSubtype="0" fill="hold" nodeType="clickEffect">
                                  <p:stCondLst>
                                    <p:cond delay="0"/>
                                  </p:stCondLst>
                                  <p:childTnLst>
                                    <p:set>
                                      <p:cBhvr>
                                        <p:cTn id="71" dur="1" fill="hold">
                                          <p:stCondLst>
                                            <p:cond delay="0"/>
                                          </p:stCondLst>
                                        </p:cTn>
                                        <p:tgtEl>
                                          <p:spTgt spid="3">
                                            <p:txEl>
                                              <p:pRg st="4" end="4"/>
                                            </p:txEl>
                                          </p:spTgt>
                                        </p:tgtEl>
                                        <p:attrNameLst>
                                          <p:attrName>style.visibility</p:attrName>
                                        </p:attrNameLst>
                                      </p:cBhvr>
                                      <p:to>
                                        <p:strVal val="visible"/>
                                      </p:to>
                                    </p:set>
                                    <p:anim calcmode="lin" valueType="num">
                                      <p:cBhvr>
                                        <p:cTn id="72"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73"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74" dur="1000"/>
                                        <p:tgtEl>
                                          <p:spTgt spid="3">
                                            <p:txEl>
                                              <p:pRg st="4" end="4"/>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9" presetClass="entr" presetSubtype="0" fill="hold" nodeType="clickEffect">
                                  <p:stCondLst>
                                    <p:cond delay="0"/>
                                  </p:stCondLst>
                                  <p:childTnLst>
                                    <p:set>
                                      <p:cBhvr>
                                        <p:cTn id="78" dur="1" fill="hold">
                                          <p:stCondLst>
                                            <p:cond delay="0"/>
                                          </p:stCondLst>
                                        </p:cTn>
                                        <p:tgtEl>
                                          <p:spTgt spid="3">
                                            <p:txEl>
                                              <p:pRg st="5" end="5"/>
                                            </p:txEl>
                                          </p:spTgt>
                                        </p:tgtEl>
                                        <p:attrNameLst>
                                          <p:attrName>style.visibility</p:attrName>
                                        </p:attrNameLst>
                                      </p:cBhvr>
                                      <p:to>
                                        <p:strVal val="visible"/>
                                      </p:to>
                                    </p:set>
                                    <p:anim calcmode="lin" valueType="num">
                                      <p:cBhvr>
                                        <p:cTn id="79"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80"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81"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6705600" cy="6397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2.3.5 Kết luận</a:t>
            </a:r>
            <a:r>
              <a:rPr lang="en-US">
                <a:latin typeface="Arial" pitchFamily="34" charset="0"/>
                <a:cs typeface="Arial" pitchFamily="34" charset="0"/>
              </a:rPr>
              <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p:txBody>
          <a:bodyPr/>
          <a:lstStyle/>
          <a:p>
            <a:r>
              <a:rPr lang="en-US">
                <a:latin typeface="Arial" pitchFamily="34" charset="0"/>
                <a:cs typeface="Arial" pitchFamily="34" charset="0"/>
              </a:rPr>
              <a:t>T</a:t>
            </a:r>
            <a:r>
              <a:rPr lang="en-US" smtClean="0">
                <a:latin typeface="Arial" pitchFamily="34" charset="0"/>
                <a:cs typeface="Arial" pitchFamily="34" charset="0"/>
              </a:rPr>
              <a:t>hiết </a:t>
            </a:r>
            <a:r>
              <a:rPr lang="en-US">
                <a:latin typeface="Arial" pitchFamily="34" charset="0"/>
                <a:cs typeface="Arial" pitchFamily="34" charset="0"/>
              </a:rPr>
              <a:t>chế xã hội do con người sáng tạo nên và nó tác động nhằm vào lợi ích của con người</a:t>
            </a:r>
            <a:r>
              <a:rPr lang="en-US" smtClean="0">
                <a:latin typeface="Arial" pitchFamily="34" charset="0"/>
                <a:cs typeface="Arial" pitchFamily="34" charset="0"/>
              </a:rPr>
              <a:t>.</a:t>
            </a:r>
          </a:p>
          <a:p>
            <a:r>
              <a:rPr lang="en-US">
                <a:latin typeface="Arial" pitchFamily="34" charset="0"/>
                <a:cs typeface="Arial" pitchFamily="34" charset="0"/>
              </a:rPr>
              <a:t>T</a:t>
            </a:r>
            <a:r>
              <a:rPr lang="en-US" smtClean="0">
                <a:latin typeface="Arial" pitchFamily="34" charset="0"/>
                <a:cs typeface="Arial" pitchFamily="34" charset="0"/>
              </a:rPr>
              <a:t>hiết </a:t>
            </a:r>
            <a:r>
              <a:rPr lang="en-US">
                <a:latin typeface="Arial" pitchFamily="34" charset="0"/>
                <a:cs typeface="Arial" pitchFamily="34" charset="0"/>
              </a:rPr>
              <a:t>chế giúp cuộc sống thực tế của con người có thể duy trì, phát triển và ngược lại.</a:t>
            </a:r>
          </a:p>
        </p:txBody>
      </p:sp>
      <p:pic>
        <p:nvPicPr>
          <p:cNvPr id="2048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447800" y="3674811"/>
            <a:ext cx="5410200" cy="264978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573454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482"/>
                                        </p:tgtEl>
                                        <p:attrNameLst>
                                          <p:attrName>style.visibility</p:attrName>
                                        </p:attrNameLst>
                                      </p:cBhvr>
                                      <p:to>
                                        <p:strVal val="visible"/>
                                      </p:to>
                                    </p:set>
                                    <p:anim calcmode="lin" valueType="num">
                                      <p:cBhvr additive="base">
                                        <p:cTn id="25" dur="500" fill="hold"/>
                                        <p:tgtEl>
                                          <p:spTgt spid="20482"/>
                                        </p:tgtEl>
                                        <p:attrNameLst>
                                          <p:attrName>ppt_x</p:attrName>
                                        </p:attrNameLst>
                                      </p:cBhvr>
                                      <p:tavLst>
                                        <p:tav tm="0">
                                          <p:val>
                                            <p:strVal val="#ppt_x"/>
                                          </p:val>
                                        </p:tav>
                                        <p:tav tm="100000">
                                          <p:val>
                                            <p:strVal val="#ppt_x"/>
                                          </p:val>
                                        </p:tav>
                                      </p:tavLst>
                                    </p:anim>
                                    <p:anim calcmode="lin" valueType="num">
                                      <p:cBhvr additive="base">
                                        <p:cTn id="26"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p:cTn id="31"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32"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nodeType="clickEffect">
                                  <p:stCondLst>
                                    <p:cond delay="0"/>
                                  </p:stCondLst>
                                  <p:childTnLst>
                                    <p:set>
                                      <p:cBhvr>
                                        <p:cTn id="37" dur="1" fill="hold">
                                          <p:stCondLst>
                                            <p:cond delay="0"/>
                                          </p:stCondLst>
                                        </p:cTn>
                                        <p:tgtEl>
                                          <p:spTgt spid="3">
                                            <p:txEl>
                                              <p:pRg st="1" end="1"/>
                                            </p:txEl>
                                          </p:spTgt>
                                        </p:tgtEl>
                                        <p:attrNameLst>
                                          <p:attrName>style.visibility</p:attrName>
                                        </p:attrNameLst>
                                      </p:cBhvr>
                                      <p:to>
                                        <p:strVal val="visible"/>
                                      </p:to>
                                    </p:set>
                                    <p:anim calcmode="lin" valueType="num">
                                      <p:cBhvr>
                                        <p:cTn id="38"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39"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40"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6705600" cy="5635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2.4 Thiết </a:t>
            </a:r>
            <a:r>
              <a:rPr lang="en-US">
                <a:latin typeface="Arial" pitchFamily="34" charset="0"/>
                <a:cs typeface="Arial" pitchFamily="34" charset="0"/>
              </a:rPr>
              <a:t>chế tôn giáo</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a:xfrm>
            <a:off x="457200" y="1076325"/>
            <a:ext cx="8229600" cy="5781675"/>
          </a:xfrm>
        </p:spPr>
        <p:txBody>
          <a:bodyPr/>
          <a:lstStyle/>
          <a:p>
            <a:r>
              <a:rPr lang="en-US">
                <a:latin typeface="Arial" pitchFamily="34" charset="0"/>
                <a:cs typeface="Arial" pitchFamily="34" charset="0"/>
              </a:rPr>
              <a:t>T</a:t>
            </a:r>
            <a:r>
              <a:rPr lang="en-US" smtClean="0">
                <a:latin typeface="Arial" pitchFamily="34" charset="0"/>
                <a:cs typeface="Arial" pitchFamily="34" charset="0"/>
              </a:rPr>
              <a:t>ôn </a:t>
            </a:r>
            <a:r>
              <a:rPr lang="en-US">
                <a:latin typeface="Arial" pitchFamily="34" charset="0"/>
                <a:cs typeface="Arial" pitchFamily="34" charset="0"/>
              </a:rPr>
              <a:t>giáo là một thiết chế xã hội có mặt ở các xã hội và cung cấp nền tảng cho hệ thống tín ngưỡng của xã hội.</a:t>
            </a:r>
          </a:p>
          <a:p>
            <a:endParaRPr lang="en-US">
              <a:latin typeface="Arial" pitchFamily="34" charset="0"/>
              <a:cs typeface="Arial" pitchFamily="34" charset="0"/>
            </a:endParaRPr>
          </a:p>
        </p:txBody>
      </p:sp>
      <p:pic>
        <p:nvPicPr>
          <p:cNvPr id="1229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143000" y="2895600"/>
            <a:ext cx="5410199" cy="3505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100612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12290"/>
                                        </p:tgtEl>
                                        <p:attrNameLst>
                                          <p:attrName>style.visibility</p:attrName>
                                        </p:attrNameLst>
                                      </p:cBhvr>
                                      <p:to>
                                        <p:strVal val="visible"/>
                                      </p:to>
                                    </p:set>
                                    <p:animEffect transition="in" filter="fade">
                                      <p:cBhvr>
                                        <p:cTn id="25" dur="1000"/>
                                        <p:tgtEl>
                                          <p:spTgt spid="12290"/>
                                        </p:tgtEl>
                                      </p:cBhvr>
                                    </p:animEffect>
                                    <p:anim calcmode="lin" valueType="num">
                                      <p:cBhvr>
                                        <p:cTn id="26" dur="1000" fill="hold"/>
                                        <p:tgtEl>
                                          <p:spTgt spid="12290"/>
                                        </p:tgtEl>
                                        <p:attrNameLst>
                                          <p:attrName>ppt_x</p:attrName>
                                        </p:attrNameLst>
                                      </p:cBhvr>
                                      <p:tavLst>
                                        <p:tav tm="0">
                                          <p:val>
                                            <p:strVal val="#ppt_x"/>
                                          </p:val>
                                        </p:tav>
                                        <p:tav tm="100000">
                                          <p:val>
                                            <p:strVal val="#ppt_x"/>
                                          </p:val>
                                        </p:tav>
                                      </p:tavLst>
                                    </p:anim>
                                    <p:anim calcmode="lin" valueType="num">
                                      <p:cBhvr>
                                        <p:cTn id="27" dur="900" decel="100000" fill="hold"/>
                                        <p:tgtEl>
                                          <p:spTgt spid="12290"/>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2290"/>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 calcmode="lin" valueType="num">
                                      <p:cBhvr>
                                        <p:cTn id="3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3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Arial" pitchFamily="34" charset="0"/>
                <a:cs typeface="Arial" pitchFamily="34" charset="0"/>
              </a:rPr>
              <a:t>Nội dung</a:t>
            </a:r>
            <a:endParaRPr lang="en-US"/>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2237821275"/>
              </p:ext>
            </p:extLst>
          </p:nvPr>
        </p:nvGraphicFramePr>
        <p:xfrm>
          <a:off x="457200" y="1076325"/>
          <a:ext cx="8229600" cy="52482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5486400" y="1447800"/>
            <a:ext cx="3200400" cy="2971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772778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900" decel="100000" fill="hold"/>
                                        <p:tgtEl>
                                          <p:spTgt spid="102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026"/>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ppt_x</p:attrName>
                                        </p:attrNameLst>
                                      </p:cBhvr>
                                      <p:tavLst>
                                        <p:tav tm="0">
                                          <p:val>
                                            <p:strVal val="#ppt_x-.2"/>
                                          </p:val>
                                        </p:tav>
                                        <p:tav tm="100000">
                                          <p:val>
                                            <p:strVal val="#ppt_x"/>
                                          </p:val>
                                        </p:tav>
                                      </p:tavLst>
                                    </p:anim>
                                    <p:anim calcmode="lin" valueType="num">
                                      <p:cBhvr>
                                        <p:cTn id="23"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5" grpId="0">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6705600" cy="5635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Chức </a:t>
            </a:r>
            <a:r>
              <a:rPr lang="en-US">
                <a:latin typeface="Arial" pitchFamily="34" charset="0"/>
                <a:cs typeface="Arial" pitchFamily="34" charset="0"/>
              </a:rPr>
              <a:t>năng</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p:txBody>
          <a:bodyPr/>
          <a:lstStyle/>
          <a:p>
            <a:r>
              <a:rPr lang="en-US" smtClean="0">
                <a:latin typeface="Arial" pitchFamily="34" charset="0"/>
                <a:cs typeface="Arial" pitchFamily="34" charset="0"/>
              </a:rPr>
              <a:t>Giúp </a:t>
            </a:r>
            <a:r>
              <a:rPr lang="en-US">
                <a:latin typeface="Arial" pitchFamily="34" charset="0"/>
                <a:cs typeface="Arial" pitchFamily="34" charset="0"/>
              </a:rPr>
              <a:t>con người biểu lộ cảm nghĩ về niềm tin.</a:t>
            </a:r>
          </a:p>
          <a:p>
            <a:r>
              <a:rPr lang="en-US" smtClean="0">
                <a:latin typeface="Arial" pitchFamily="34" charset="0"/>
                <a:cs typeface="Arial" pitchFamily="34" charset="0"/>
              </a:rPr>
              <a:t>Hướng </a:t>
            </a:r>
            <a:r>
              <a:rPr lang="en-US">
                <a:latin typeface="Arial" pitchFamily="34" charset="0"/>
                <a:cs typeface="Arial" pitchFamily="34" charset="0"/>
              </a:rPr>
              <a:t>dẫn đời sống tinh thần của xã hội: đạo đức, cái tốt, cái xấu.</a:t>
            </a:r>
          </a:p>
          <a:p>
            <a:r>
              <a:rPr lang="en-US" smtClean="0">
                <a:latin typeface="Arial" pitchFamily="34" charset="0"/>
                <a:cs typeface="Arial" pitchFamily="34" charset="0"/>
              </a:rPr>
              <a:t>Thể </a:t>
            </a:r>
            <a:r>
              <a:rPr lang="en-US">
                <a:latin typeface="Arial" pitchFamily="34" charset="0"/>
                <a:cs typeface="Arial" pitchFamily="34" charset="0"/>
              </a:rPr>
              <a:t>chế </a:t>
            </a:r>
            <a:r>
              <a:rPr lang="en-US" smtClean="0">
                <a:latin typeface="Arial" pitchFamily="34" charset="0"/>
                <a:cs typeface="Arial" pitchFamily="34" charset="0"/>
              </a:rPr>
              <a:t>này </a:t>
            </a:r>
            <a:r>
              <a:rPr lang="en-US">
                <a:latin typeface="Arial" pitchFamily="34" charset="0"/>
                <a:cs typeface="Arial" pitchFamily="34" charset="0"/>
              </a:rPr>
              <a:t>ra đời nhằm giải thích những câu hỏi:</a:t>
            </a:r>
          </a:p>
          <a:p>
            <a:pPr lvl="0">
              <a:buFont typeface="Wingdings" pitchFamily="2" charset="2"/>
              <a:buChar char="ü"/>
            </a:pPr>
            <a:r>
              <a:rPr lang="en-US">
                <a:latin typeface="Arial" pitchFamily="34" charset="0"/>
                <a:cs typeface="Arial" pitchFamily="34" charset="0"/>
              </a:rPr>
              <a:t>C</a:t>
            </a:r>
            <a:r>
              <a:rPr lang="en-US" smtClean="0">
                <a:latin typeface="Arial" pitchFamily="34" charset="0"/>
                <a:cs typeface="Arial" pitchFamily="34" charset="0"/>
              </a:rPr>
              <a:t>húng </a:t>
            </a:r>
            <a:r>
              <a:rPr lang="en-US">
                <a:latin typeface="Arial" pitchFamily="34" charset="0"/>
                <a:cs typeface="Arial" pitchFamily="34" charset="0"/>
              </a:rPr>
              <a:t>ta đến từ đâu? </a:t>
            </a:r>
          </a:p>
          <a:p>
            <a:pPr lvl="0">
              <a:buFont typeface="Wingdings" pitchFamily="2" charset="2"/>
              <a:buChar char="ü"/>
            </a:pPr>
            <a:r>
              <a:rPr lang="en-US">
                <a:latin typeface="Arial" pitchFamily="34" charset="0"/>
                <a:cs typeface="Arial" pitchFamily="34" charset="0"/>
              </a:rPr>
              <a:t>Tại sao chúng ta sống? </a:t>
            </a:r>
          </a:p>
          <a:p>
            <a:pPr lvl="0">
              <a:buFont typeface="Wingdings" pitchFamily="2" charset="2"/>
              <a:buChar char="ü"/>
            </a:pPr>
            <a:r>
              <a:rPr lang="en-US">
                <a:latin typeface="Arial" pitchFamily="34" charset="0"/>
                <a:cs typeface="Arial" pitchFamily="34" charset="0"/>
              </a:rPr>
              <a:t>T</a:t>
            </a:r>
            <a:r>
              <a:rPr lang="en-US" smtClean="0">
                <a:latin typeface="Arial" pitchFamily="34" charset="0"/>
                <a:cs typeface="Arial" pitchFamily="34" charset="0"/>
              </a:rPr>
              <a:t>ại </a:t>
            </a:r>
            <a:r>
              <a:rPr lang="en-US">
                <a:latin typeface="Arial" pitchFamily="34" charset="0"/>
                <a:cs typeface="Arial" pitchFamily="34" charset="0"/>
              </a:rPr>
              <a:t>sao chúng ta chết? </a:t>
            </a:r>
          </a:p>
          <a:p>
            <a:pPr lvl="0">
              <a:buFont typeface="Wingdings" pitchFamily="2" charset="2"/>
              <a:buChar char="ü"/>
            </a:pPr>
            <a:r>
              <a:rPr lang="en-US">
                <a:latin typeface="Arial" pitchFamily="34" charset="0"/>
                <a:cs typeface="Arial" pitchFamily="34" charset="0"/>
              </a:rPr>
              <a:t>C</a:t>
            </a:r>
            <a:r>
              <a:rPr lang="en-US" smtClean="0">
                <a:latin typeface="Arial" pitchFamily="34" charset="0"/>
                <a:cs typeface="Arial" pitchFamily="34" charset="0"/>
              </a:rPr>
              <a:t>ó </a:t>
            </a:r>
            <a:r>
              <a:rPr lang="en-US">
                <a:latin typeface="Arial" pitchFamily="34" charset="0"/>
                <a:cs typeface="Arial" pitchFamily="34" charset="0"/>
              </a:rPr>
              <a:t>hay không đời sống kiếp sau? </a:t>
            </a:r>
          </a:p>
          <a:p>
            <a:endParaRPr lang="en-US">
              <a:latin typeface="Arial" pitchFamily="34" charset="0"/>
              <a:cs typeface="Arial" pitchFamily="34" charset="0"/>
            </a:endParaRPr>
          </a:p>
        </p:txBody>
      </p:sp>
    </p:spTree>
    <p:extLst>
      <p:ext uri="{BB962C8B-B14F-4D97-AF65-F5344CB8AC3E}">
        <p14:creationId xmlns="" xmlns:p14="http://schemas.microsoft.com/office/powerpoint/2010/main" val="1032399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p:cTn id="20"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2" dur="1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additive="base">
                                        <p:cTn id="3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 calcmode="lin" valueType="num">
                                      <p:cBhvr additive="base">
                                        <p:cTn id="4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 calcmode="lin" valueType="num">
                                      <p:cBhvr additive="base">
                                        <p:cTn id="46"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3">
                                            <p:txEl>
                                              <p:pRg st="6" end="6"/>
                                            </p:txEl>
                                          </p:spTgt>
                                        </p:tgtEl>
                                        <p:attrNameLst>
                                          <p:attrName>style.visibility</p:attrName>
                                        </p:attrNameLst>
                                      </p:cBhvr>
                                      <p:to>
                                        <p:strVal val="visible"/>
                                      </p:to>
                                    </p:set>
                                    <p:anim calcmode="lin" valueType="num">
                                      <p:cBhvr additive="base">
                                        <p:cTn id="52"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076325"/>
            <a:ext cx="8991600" cy="5248275"/>
          </a:xfrm>
        </p:spPr>
        <p:txBody>
          <a:bodyPr/>
          <a:lstStyle/>
          <a:p>
            <a:pPr marL="2743200" lvl="6" indent="0">
              <a:buNone/>
            </a:pPr>
            <a:r>
              <a:rPr lang="en-US" sz="2400" b="1"/>
              <a:t> </a:t>
            </a:r>
            <a:endParaRPr lang="en-US" sz="2400" b="1" smtClean="0"/>
          </a:p>
          <a:p>
            <a:pPr marL="2743200" lvl="6" indent="0">
              <a:buFont typeface="Wingdings" pitchFamily="2" charset="2"/>
              <a:buChar char="Ø"/>
            </a:pPr>
            <a:r>
              <a:rPr lang="en-US" sz="2400" b="1" smtClean="0"/>
              <a:t> Giáo dục: </a:t>
            </a:r>
            <a:r>
              <a:rPr lang="en-US" sz="2400" b="1"/>
              <a:t>là một quá trình trong đó xã hội truyền những kiến thức, giá trị, quy tắc, chuẩn mực và hệ tư tưởng và </a:t>
            </a:r>
            <a:r>
              <a:rPr lang="en-US" sz="2400" b="1" smtClean="0"/>
              <a:t>chuẩn </a:t>
            </a:r>
            <a:r>
              <a:rPr lang="en-US" sz="2400" b="1"/>
              <a:t>bị cho thế hệ trẻ thực hiện vai trò của người lớn và người lớn thực hiện các vai trò </a:t>
            </a:r>
            <a:r>
              <a:rPr lang="en-US" sz="2400" b="1" smtClean="0"/>
              <a:t>mới</a:t>
            </a:r>
            <a:r>
              <a:rPr lang="en-US" sz="2400" b="1"/>
              <a:t>.</a:t>
            </a:r>
            <a:r>
              <a:rPr lang="en-US" sz="2400" b="1" smtClean="0"/>
              <a:t> </a:t>
            </a:r>
          </a:p>
          <a:p>
            <a:pPr marL="2743200" lvl="6" indent="0">
              <a:buFont typeface="Wingdings" pitchFamily="2" charset="2"/>
              <a:buChar char="Ø"/>
            </a:pPr>
            <a:r>
              <a:rPr lang="en-US" sz="2400" b="1" smtClean="0"/>
              <a:t> Nói </a:t>
            </a:r>
            <a:r>
              <a:rPr lang="en-US" sz="2400" b="1"/>
              <a:t>cách khác giáo dục truyền các giá trị văn hóa của xã  hội cho thế hệ sau.</a:t>
            </a:r>
          </a:p>
          <a:p>
            <a:pPr marL="2743200" lvl="6" indent="0">
              <a:buNone/>
            </a:pPr>
            <a:endParaRPr lang="en-US" sz="2400" b="1"/>
          </a:p>
        </p:txBody>
      </p:sp>
      <p:sp>
        <p:nvSpPr>
          <p:cNvPr id="5" name="Title 4"/>
          <p:cNvSpPr>
            <a:spLocks noGrp="1"/>
          </p:cNvSpPr>
          <p:nvPr>
            <p:ph type="title"/>
          </p:nvPr>
        </p:nvSpPr>
        <p:spPr>
          <a:xfrm>
            <a:off x="1143000" y="381000"/>
            <a:ext cx="6705600" cy="5635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2.5.Thiết </a:t>
            </a:r>
            <a:r>
              <a:rPr lang="en-US">
                <a:latin typeface="Arial" pitchFamily="34" charset="0"/>
                <a:cs typeface="Arial" pitchFamily="34" charset="0"/>
              </a:rPr>
              <a:t>chế giáo dục </a:t>
            </a:r>
            <a:br>
              <a:rPr lang="en-US">
                <a:latin typeface="Arial" pitchFamily="34" charset="0"/>
                <a:cs typeface="Arial" pitchFamily="34" charset="0"/>
              </a:rPr>
            </a:br>
            <a:endParaRPr lang="en-US">
              <a:latin typeface="Arial" pitchFamily="34" charset="0"/>
              <a:cs typeface="Arial" pitchFamily="34" charset="0"/>
            </a:endParaRPr>
          </a:p>
        </p:txBody>
      </p:sp>
      <p:pic>
        <p:nvPicPr>
          <p:cNvPr id="13315"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28600" y="1676400"/>
            <a:ext cx="2667000" cy="2743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149375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13315"/>
                                        </p:tgtEl>
                                        <p:attrNameLst>
                                          <p:attrName>style.visibility</p:attrName>
                                        </p:attrNameLst>
                                      </p:cBhvr>
                                      <p:to>
                                        <p:strVal val="visible"/>
                                      </p:to>
                                    </p:set>
                                    <p:animEffect transition="in" filter="fade">
                                      <p:cBhvr>
                                        <p:cTn id="25" dur="1000"/>
                                        <p:tgtEl>
                                          <p:spTgt spid="13315"/>
                                        </p:tgtEl>
                                      </p:cBhvr>
                                    </p:animEffect>
                                    <p:anim calcmode="lin" valueType="num">
                                      <p:cBhvr>
                                        <p:cTn id="26" dur="1000" fill="hold"/>
                                        <p:tgtEl>
                                          <p:spTgt spid="13315"/>
                                        </p:tgtEl>
                                        <p:attrNameLst>
                                          <p:attrName>ppt_x</p:attrName>
                                        </p:attrNameLst>
                                      </p:cBhvr>
                                      <p:tavLst>
                                        <p:tav tm="0">
                                          <p:val>
                                            <p:strVal val="#ppt_x"/>
                                          </p:val>
                                        </p:tav>
                                        <p:tav tm="100000">
                                          <p:val>
                                            <p:strVal val="#ppt_x"/>
                                          </p:val>
                                        </p:tav>
                                      </p:tavLst>
                                    </p:anim>
                                    <p:anim calcmode="lin" valueType="num">
                                      <p:cBhvr>
                                        <p:cTn id="27" dur="900" decel="100000" fill="hold"/>
                                        <p:tgtEl>
                                          <p:spTgt spid="1331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3315"/>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anim calcmode="lin" valueType="num">
                                      <p:cBhvr>
                                        <p:cTn id="33"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34"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nodeType="clickEffect">
                                  <p:stCondLst>
                                    <p:cond delay="0"/>
                                  </p:stCondLst>
                                  <p:childTnLst>
                                    <p:set>
                                      <p:cBhvr>
                                        <p:cTn id="39" dur="1" fill="hold">
                                          <p:stCondLst>
                                            <p:cond delay="0"/>
                                          </p:stCondLst>
                                        </p:cTn>
                                        <p:tgtEl>
                                          <p:spTgt spid="3">
                                            <p:txEl>
                                              <p:pRg st="2" end="2"/>
                                            </p:txEl>
                                          </p:spTgt>
                                        </p:tgtEl>
                                        <p:attrNameLst>
                                          <p:attrName>style.visibility</p:attrName>
                                        </p:attrNameLst>
                                      </p:cBhvr>
                                      <p:to>
                                        <p:strVal val="visible"/>
                                      </p:to>
                                    </p:set>
                                    <p:anim calcmode="lin" valueType="num">
                                      <p:cBhvr>
                                        <p:cTn id="40"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41"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42"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Arial" pitchFamily="34" charset="0"/>
                <a:cs typeface="Arial" pitchFamily="34" charset="0"/>
              </a:rPr>
              <a:t>Chức năng</a:t>
            </a:r>
            <a:endParaRPr lang="en-US">
              <a:latin typeface="Arial" pitchFamily="34" charset="0"/>
              <a:cs typeface="Arial" pitchFamily="34" charset="0"/>
            </a:endParaRPr>
          </a:p>
        </p:txBody>
      </p:sp>
      <p:sp>
        <p:nvSpPr>
          <p:cNvPr id="3" name="Content Placeholder 2"/>
          <p:cNvSpPr>
            <a:spLocks noGrp="1"/>
          </p:cNvSpPr>
          <p:nvPr>
            <p:ph idx="1"/>
          </p:nvPr>
        </p:nvSpPr>
        <p:spPr/>
        <p:txBody>
          <a:bodyPr/>
          <a:lstStyle/>
          <a:p>
            <a:r>
              <a:rPr lang="en-US">
                <a:latin typeface="Arial" pitchFamily="34" charset="0"/>
                <a:cs typeface="Arial" pitchFamily="34" charset="0"/>
              </a:rPr>
              <a:t>Mục tiêu cơ bản của thiết chế giáo dục là xã hội hoá thế hệ trẻ.</a:t>
            </a:r>
          </a:p>
          <a:p>
            <a:endParaRPr lang="en-US">
              <a:latin typeface="Arial" pitchFamily="34" charset="0"/>
              <a:cs typeface="Arial" pitchFamily="34" charset="0"/>
            </a:endParaRPr>
          </a:p>
        </p:txBody>
      </p:sp>
      <p:pic>
        <p:nvPicPr>
          <p:cNvPr id="1433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85800" y="2438399"/>
            <a:ext cx="5334000" cy="274320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274849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4338"/>
                                        </p:tgtEl>
                                        <p:attrNameLst>
                                          <p:attrName>style.visibility</p:attrName>
                                        </p:attrNameLst>
                                      </p:cBhvr>
                                      <p:to>
                                        <p:strVal val="visible"/>
                                      </p:to>
                                    </p:set>
                                    <p:anim calcmode="lin" valueType="num">
                                      <p:cBhvr additive="base">
                                        <p:cTn id="15" dur="500" fill="hold"/>
                                        <p:tgtEl>
                                          <p:spTgt spid="14338"/>
                                        </p:tgtEl>
                                        <p:attrNameLst>
                                          <p:attrName>ppt_x</p:attrName>
                                        </p:attrNameLst>
                                      </p:cBhvr>
                                      <p:tavLst>
                                        <p:tav tm="0">
                                          <p:val>
                                            <p:strVal val="#ppt_x"/>
                                          </p:val>
                                        </p:tav>
                                        <p:tav tm="100000">
                                          <p:val>
                                            <p:strVal val="#ppt_x"/>
                                          </p:val>
                                        </p:tav>
                                      </p:tavLst>
                                    </p:anim>
                                    <p:anim calcmode="lin" valueType="num">
                                      <p:cBhvr additive="base">
                                        <p:cTn id="16"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p:cTn id="21"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6705600" cy="5635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2.6 </a:t>
            </a:r>
            <a:r>
              <a:rPr lang="en-US">
                <a:latin typeface="Arial" pitchFamily="34" charset="0"/>
                <a:cs typeface="Arial" pitchFamily="34" charset="0"/>
              </a:rPr>
              <a:t>Thiết chế kinh tế</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p:txBody>
          <a:bodyPr/>
          <a:lstStyle/>
          <a:p>
            <a:r>
              <a:rPr lang="en-US">
                <a:latin typeface="Arial" pitchFamily="34" charset="0"/>
                <a:cs typeface="Arial" pitchFamily="34" charset="0"/>
              </a:rPr>
              <a:t>Thiết chế kinh tế là một cấu trúc xã hội có liên quan đến việc sản xuất và phân phối hàng hoá và dịch vụ.</a:t>
            </a:r>
          </a:p>
        </p:txBody>
      </p:sp>
      <p:pic>
        <p:nvPicPr>
          <p:cNvPr id="1536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57200" y="2571750"/>
            <a:ext cx="5562600" cy="2609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852910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15362"/>
                                        </p:tgtEl>
                                        <p:attrNameLst>
                                          <p:attrName>style.visibility</p:attrName>
                                        </p:attrNameLst>
                                      </p:cBhvr>
                                      <p:to>
                                        <p:strVal val="visible"/>
                                      </p:to>
                                    </p:set>
                                    <p:animEffect transition="in" filter="fade">
                                      <p:cBhvr>
                                        <p:cTn id="19" dur="1000"/>
                                        <p:tgtEl>
                                          <p:spTgt spid="15362"/>
                                        </p:tgtEl>
                                      </p:cBhvr>
                                    </p:animEffect>
                                    <p:anim calcmode="lin" valueType="num">
                                      <p:cBhvr>
                                        <p:cTn id="20" dur="1000" fill="hold"/>
                                        <p:tgtEl>
                                          <p:spTgt spid="15362"/>
                                        </p:tgtEl>
                                        <p:attrNameLst>
                                          <p:attrName>ppt_x</p:attrName>
                                        </p:attrNameLst>
                                      </p:cBhvr>
                                      <p:tavLst>
                                        <p:tav tm="0">
                                          <p:val>
                                            <p:strVal val="#ppt_x"/>
                                          </p:val>
                                        </p:tav>
                                        <p:tav tm="100000">
                                          <p:val>
                                            <p:strVal val="#ppt_x"/>
                                          </p:val>
                                        </p:tav>
                                      </p:tavLst>
                                    </p:anim>
                                    <p:anim calcmode="lin" valueType="num">
                                      <p:cBhvr>
                                        <p:cTn id="21" dur="900" decel="100000" fill="hold"/>
                                        <p:tgtEl>
                                          <p:spTgt spid="1536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5362"/>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 calcmode="lin" valueType="num">
                                      <p:cBhvr>
                                        <p:cTn id="2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2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Arial" pitchFamily="34" charset="0"/>
                <a:cs typeface="Arial" pitchFamily="34" charset="0"/>
              </a:rPr>
              <a:t>Chức năng </a:t>
            </a:r>
            <a:endParaRPr lang="en-US">
              <a:latin typeface="Arial" pitchFamily="34" charset="0"/>
              <a:cs typeface="Arial" pitchFamily="34" charset="0"/>
            </a:endParaRPr>
          </a:p>
        </p:txBody>
      </p:sp>
      <p:sp>
        <p:nvSpPr>
          <p:cNvPr id="3" name="Content Placeholder 2"/>
          <p:cNvSpPr>
            <a:spLocks noGrp="1"/>
          </p:cNvSpPr>
          <p:nvPr>
            <p:ph idx="1"/>
          </p:nvPr>
        </p:nvSpPr>
        <p:spPr/>
        <p:txBody>
          <a:bodyPr/>
          <a:lstStyle/>
          <a:p>
            <a:pPr marL="0" indent="0">
              <a:buNone/>
            </a:pPr>
            <a:r>
              <a:rPr lang="en-US">
                <a:latin typeface="Arial" pitchFamily="34" charset="0"/>
                <a:cs typeface="Arial" pitchFamily="34" charset="0"/>
              </a:rPr>
              <a:t> + Quan hệ với tư liệu sản xuất</a:t>
            </a:r>
            <a:br>
              <a:rPr lang="en-US">
                <a:latin typeface="Arial" pitchFamily="34" charset="0"/>
                <a:cs typeface="Arial" pitchFamily="34" charset="0"/>
              </a:rPr>
            </a:br>
            <a:r>
              <a:rPr lang="en-US">
                <a:latin typeface="Arial" pitchFamily="34" charset="0"/>
                <a:cs typeface="Arial" pitchFamily="34" charset="0"/>
              </a:rPr>
              <a:t> + Quan hệ trong tổ chức, quản lý sản xuất</a:t>
            </a:r>
            <a:br>
              <a:rPr lang="en-US">
                <a:latin typeface="Arial" pitchFamily="34" charset="0"/>
                <a:cs typeface="Arial" pitchFamily="34" charset="0"/>
              </a:rPr>
            </a:br>
            <a:r>
              <a:rPr lang="en-US">
                <a:latin typeface="Arial" pitchFamily="34" charset="0"/>
                <a:cs typeface="Arial" pitchFamily="34" charset="0"/>
              </a:rPr>
              <a:t> + Quan hệ trong phân phối lợi ích</a:t>
            </a:r>
          </a:p>
          <a:p>
            <a:endParaRPr lang="en-US">
              <a:latin typeface="Arial" pitchFamily="34" charset="0"/>
              <a:cs typeface="Arial" pitchFamily="34" charset="0"/>
            </a:endParaRPr>
          </a:p>
        </p:txBody>
      </p:sp>
      <p:pic>
        <p:nvPicPr>
          <p:cNvPr id="1638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990600" y="3124200"/>
            <a:ext cx="5333999" cy="2971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039256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16386"/>
                                        </p:tgtEl>
                                        <p:attrNameLst>
                                          <p:attrName>style.visibility</p:attrName>
                                        </p:attrNameLst>
                                      </p:cBhvr>
                                      <p:to>
                                        <p:strVal val="visible"/>
                                      </p:to>
                                    </p:set>
                                    <p:anim calcmode="lin" valueType="num">
                                      <p:cBhvr>
                                        <p:cTn id="25" dur="500" fill="hold"/>
                                        <p:tgtEl>
                                          <p:spTgt spid="16386"/>
                                        </p:tgtEl>
                                        <p:attrNameLst>
                                          <p:attrName>ppt_w</p:attrName>
                                        </p:attrNameLst>
                                      </p:cBhvr>
                                      <p:tavLst>
                                        <p:tav tm="0">
                                          <p:val>
                                            <p:fltVal val="0"/>
                                          </p:val>
                                        </p:tav>
                                        <p:tav tm="100000">
                                          <p:val>
                                            <p:strVal val="#ppt_w"/>
                                          </p:val>
                                        </p:tav>
                                      </p:tavLst>
                                    </p:anim>
                                    <p:anim calcmode="lin" valueType="num">
                                      <p:cBhvr>
                                        <p:cTn id="26" dur="500" fill="hold"/>
                                        <p:tgtEl>
                                          <p:spTgt spid="16386"/>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p:cTn id="3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6705600" cy="6397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2.7 </a:t>
            </a:r>
            <a:r>
              <a:rPr lang="en-US">
                <a:latin typeface="Arial" pitchFamily="34" charset="0"/>
                <a:cs typeface="Arial" pitchFamily="34" charset="0"/>
              </a:rPr>
              <a:t>Thiết chế gia đình </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a:xfrm>
            <a:off x="457200" y="1076325"/>
            <a:ext cx="8229600" cy="5781675"/>
          </a:xfrm>
        </p:spPr>
        <p:txBody>
          <a:bodyPr/>
          <a:lstStyle/>
          <a:p>
            <a:r>
              <a:rPr lang="en-US">
                <a:latin typeface="Arial" pitchFamily="34" charset="0"/>
                <a:cs typeface="Arial" pitchFamily="34" charset="0"/>
              </a:rPr>
              <a:t>Gia đình là một thiết chế xã hội căn bản nhất và ảnh hưởng đến tất cả mọi người trên thế giới. </a:t>
            </a:r>
            <a:endParaRPr lang="en-US" smtClean="0">
              <a:latin typeface="Arial" pitchFamily="34" charset="0"/>
              <a:cs typeface="Arial" pitchFamily="34" charset="0"/>
            </a:endParaRPr>
          </a:p>
          <a:p>
            <a:r>
              <a:rPr lang="en-US" smtClean="0">
                <a:latin typeface="Arial" pitchFamily="34" charset="0"/>
                <a:cs typeface="Arial" pitchFamily="34" charset="0"/>
              </a:rPr>
              <a:t>Gia </a:t>
            </a:r>
            <a:r>
              <a:rPr lang="en-US">
                <a:latin typeface="Arial" pitchFamily="34" charset="0"/>
                <a:cs typeface="Arial" pitchFamily="34" charset="0"/>
              </a:rPr>
              <a:t>đình là một nhóm người được thừa nhận về xã hội, tương đối ổn định, được gắn kết với nhau bằng huyết thống, hôn nhân, nghĩa dưỡng, và sống cùng nhau, hợp tác </a:t>
            </a:r>
            <a:r>
              <a:rPr lang="en-US" smtClean="0">
                <a:latin typeface="Arial" pitchFamily="34" charset="0"/>
                <a:cs typeface="Arial" pitchFamily="34" charset="0"/>
              </a:rPr>
              <a:t>nhau.</a:t>
            </a:r>
            <a:endParaRPr lang="en-US">
              <a:latin typeface="Arial" pitchFamily="34" charset="0"/>
              <a:cs typeface="Arial" pitchFamily="34" charset="0"/>
            </a:endParaRPr>
          </a:p>
          <a:p>
            <a:endParaRPr lang="en-US">
              <a:latin typeface="Arial" pitchFamily="34" charset="0"/>
              <a:cs typeface="Arial" pitchFamily="34" charset="0"/>
            </a:endParaRPr>
          </a:p>
        </p:txBody>
      </p:sp>
      <p:pic>
        <p:nvPicPr>
          <p:cNvPr id="1741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62000" y="4267200"/>
            <a:ext cx="5257800" cy="2286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267124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7410"/>
                                        </p:tgtEl>
                                        <p:attrNameLst>
                                          <p:attrName>style.visibility</p:attrName>
                                        </p:attrNameLst>
                                      </p:cBhvr>
                                      <p:to>
                                        <p:strVal val="visible"/>
                                      </p:to>
                                    </p:set>
                                    <p:anim calcmode="lin" valueType="num">
                                      <p:cBhvr additive="base">
                                        <p:cTn id="15" dur="500" fill="hold"/>
                                        <p:tgtEl>
                                          <p:spTgt spid="17410"/>
                                        </p:tgtEl>
                                        <p:attrNameLst>
                                          <p:attrName>ppt_x</p:attrName>
                                        </p:attrNameLst>
                                      </p:cBhvr>
                                      <p:tavLst>
                                        <p:tav tm="0">
                                          <p:val>
                                            <p:strVal val="#ppt_x"/>
                                          </p:val>
                                        </p:tav>
                                        <p:tav tm="100000">
                                          <p:val>
                                            <p:strVal val="#ppt_x"/>
                                          </p:val>
                                        </p:tav>
                                      </p:tavLst>
                                    </p:anim>
                                    <p:anim calcmode="lin" valueType="num">
                                      <p:cBhvr additive="base">
                                        <p:cTn id="16"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8" presetClass="entr" presetSubtype="0" accel="10000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p:cTn id="21"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22"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2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25" dur="500"/>
                                        <p:tgtEl>
                                          <p:spTgt spid="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8" presetClass="entr" presetSubtype="0" accel="100000" fill="hold"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 calcmode="lin" valueType="num">
                                      <p:cBhvr>
                                        <p:cTn id="30"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31"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3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3"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3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Arial" pitchFamily="34" charset="0"/>
                <a:cs typeface="Arial" pitchFamily="34" charset="0"/>
              </a:rPr>
              <a:t>Chức năng</a:t>
            </a:r>
            <a:endParaRPr lang="en-US">
              <a:latin typeface="Arial" pitchFamily="34" charset="0"/>
              <a:cs typeface="Arial" pitchFamily="34" charset="0"/>
            </a:endParaRPr>
          </a:p>
        </p:txBody>
      </p:sp>
      <p:sp>
        <p:nvSpPr>
          <p:cNvPr id="3" name="Content Placeholder 2"/>
          <p:cNvSpPr>
            <a:spLocks noGrp="1"/>
          </p:cNvSpPr>
          <p:nvPr>
            <p:ph idx="1"/>
          </p:nvPr>
        </p:nvSpPr>
        <p:spPr>
          <a:xfrm>
            <a:off x="457200" y="1219200"/>
            <a:ext cx="8229600" cy="5105400"/>
          </a:xfrm>
        </p:spPr>
        <p:txBody>
          <a:bodyPr/>
          <a:lstStyle/>
          <a:p>
            <a:r>
              <a:rPr lang="en-US" dirty="0" smtClean="0">
                <a:latin typeface="Arial" pitchFamily="34" charset="0"/>
                <a:cs typeface="Arial" pitchFamily="34" charset="0"/>
              </a:rPr>
              <a:t> </a:t>
            </a:r>
            <a:r>
              <a:rPr lang="en-US" dirty="0" err="1" smtClean="0">
                <a:latin typeface="Arial" pitchFamily="34" charset="0"/>
                <a:cs typeface="Arial" pitchFamily="34" charset="0"/>
              </a:rPr>
              <a:t>Duy</a:t>
            </a:r>
            <a:r>
              <a:rPr lang="en-US" dirty="0" smtClean="0">
                <a:latin typeface="Arial" pitchFamily="34" charset="0"/>
                <a:cs typeface="Arial" pitchFamily="34" charset="0"/>
              </a:rPr>
              <a:t> </a:t>
            </a:r>
            <a:r>
              <a:rPr lang="en-US" dirty="0" err="1" smtClean="0">
                <a:latin typeface="Arial" pitchFamily="34" charset="0"/>
                <a:cs typeface="Arial" pitchFamily="34" charset="0"/>
              </a:rPr>
              <a:t>trì</a:t>
            </a:r>
            <a:r>
              <a:rPr lang="en-US" dirty="0" smtClean="0">
                <a:latin typeface="Arial" pitchFamily="34" charset="0"/>
                <a:cs typeface="Arial" pitchFamily="34" charset="0"/>
              </a:rPr>
              <a:t> </a:t>
            </a:r>
            <a:r>
              <a:rPr lang="en-US" dirty="0" err="1" smtClean="0">
                <a:latin typeface="Arial" pitchFamily="34" charset="0"/>
                <a:cs typeface="Arial" pitchFamily="34" charset="0"/>
              </a:rPr>
              <a:t>nòi</a:t>
            </a:r>
            <a:r>
              <a:rPr lang="en-US" dirty="0" smtClean="0">
                <a:latin typeface="Arial" pitchFamily="34" charset="0"/>
                <a:cs typeface="Arial" pitchFamily="34" charset="0"/>
              </a:rPr>
              <a:t> </a:t>
            </a:r>
            <a:r>
              <a:rPr lang="en-US" dirty="0" err="1" smtClean="0">
                <a:latin typeface="Arial" pitchFamily="34" charset="0"/>
                <a:cs typeface="Arial" pitchFamily="34" charset="0"/>
              </a:rPr>
              <a:t>giống</a:t>
            </a:r>
            <a:r>
              <a:rPr lang="en-US" dirty="0" smtClean="0">
                <a:latin typeface="Arial" pitchFamily="34" charset="0"/>
                <a:cs typeface="Arial" pitchFamily="34" charset="0"/>
              </a:rPr>
              <a:t>, </a:t>
            </a:r>
            <a:r>
              <a:rPr lang="en-US" dirty="0" err="1">
                <a:latin typeface="Arial" pitchFamily="34" charset="0"/>
                <a:cs typeface="Arial" pitchFamily="34" charset="0"/>
              </a:rPr>
              <a:t>nuôi</a:t>
            </a:r>
            <a:r>
              <a:rPr lang="en-US" dirty="0">
                <a:latin typeface="Arial" pitchFamily="34" charset="0"/>
                <a:cs typeface="Arial" pitchFamily="34" charset="0"/>
              </a:rPr>
              <a:t> </a:t>
            </a:r>
            <a:r>
              <a:rPr lang="en-US" dirty="0" err="1">
                <a:latin typeface="Arial" pitchFamily="34" charset="0"/>
                <a:cs typeface="Arial" pitchFamily="34" charset="0"/>
              </a:rPr>
              <a:t>dưỡng</a:t>
            </a:r>
            <a:r>
              <a:rPr lang="en-US" dirty="0">
                <a:latin typeface="Arial" pitchFamily="34" charset="0"/>
                <a:cs typeface="Arial" pitchFamily="34" charset="0"/>
              </a:rPr>
              <a:t>, </a:t>
            </a:r>
            <a:r>
              <a:rPr lang="en-US" dirty="0" err="1">
                <a:latin typeface="Arial" pitchFamily="34" charset="0"/>
                <a:cs typeface="Arial" pitchFamily="34" charset="0"/>
              </a:rPr>
              <a:t>dạy</a:t>
            </a:r>
            <a:r>
              <a:rPr lang="en-US" dirty="0">
                <a:latin typeface="Arial" pitchFamily="34" charset="0"/>
                <a:cs typeface="Arial" pitchFamily="34" charset="0"/>
              </a:rPr>
              <a:t> </a:t>
            </a:r>
            <a:r>
              <a:rPr lang="en-US" dirty="0" err="1">
                <a:latin typeface="Arial" pitchFamily="34" charset="0"/>
                <a:cs typeface="Arial" pitchFamily="34" charset="0"/>
              </a:rPr>
              <a:t>dỗ</a:t>
            </a:r>
            <a:r>
              <a:rPr lang="en-US" dirty="0">
                <a:latin typeface="Arial" pitchFamily="34" charset="0"/>
                <a:cs typeface="Arial" pitchFamily="34" charset="0"/>
              </a:rPr>
              <a:t>, </a:t>
            </a:r>
            <a:r>
              <a:rPr lang="en-US" dirty="0" err="1">
                <a:latin typeface="Arial" pitchFamily="34" charset="0"/>
                <a:cs typeface="Arial" pitchFamily="34" charset="0"/>
              </a:rPr>
              <a:t>bảo</a:t>
            </a:r>
            <a:r>
              <a:rPr lang="en-US" dirty="0">
                <a:latin typeface="Arial" pitchFamily="34" charset="0"/>
                <a:cs typeface="Arial" pitchFamily="34" charset="0"/>
              </a:rPr>
              <a:t> </a:t>
            </a:r>
            <a:r>
              <a:rPr lang="en-US" dirty="0" err="1">
                <a:latin typeface="Arial" pitchFamily="34" charset="0"/>
                <a:cs typeface="Arial" pitchFamily="34" charset="0"/>
              </a:rPr>
              <a:t>vệ</a:t>
            </a:r>
            <a:r>
              <a:rPr lang="en-US" dirty="0">
                <a:latin typeface="Arial" pitchFamily="34" charset="0"/>
                <a:cs typeface="Arial" pitchFamily="34" charset="0"/>
              </a:rPr>
              <a:t> con </a:t>
            </a:r>
            <a:r>
              <a:rPr lang="en-US" dirty="0" err="1" smtClean="0">
                <a:latin typeface="Arial" pitchFamily="34" charset="0"/>
                <a:cs typeface="Arial" pitchFamily="34" charset="0"/>
              </a:rPr>
              <a:t>cái</a:t>
            </a:r>
            <a:r>
              <a:rPr lang="en-US" dirty="0" smtClean="0">
                <a:latin typeface="Arial" pitchFamily="34" charset="0"/>
                <a:cs typeface="Arial" pitchFamily="34" charset="0"/>
              </a:rPr>
              <a:t> =&gt; </a:t>
            </a:r>
            <a:r>
              <a:rPr lang="en-US" dirty="0" err="1" smtClean="0">
                <a:latin typeface="Arial" pitchFamily="34" charset="0"/>
                <a:cs typeface="Arial" pitchFamily="34" charset="0"/>
              </a:rPr>
              <a:t>Gia</a:t>
            </a:r>
            <a:r>
              <a:rPr lang="en-US" dirty="0" smtClean="0">
                <a:latin typeface="Arial" pitchFamily="34" charset="0"/>
                <a:cs typeface="Arial" pitchFamily="34" charset="0"/>
              </a:rPr>
              <a:t> </a:t>
            </a:r>
            <a:r>
              <a:rPr lang="en-US" dirty="0" err="1">
                <a:latin typeface="Arial" pitchFamily="34" charset="0"/>
                <a:cs typeface="Arial" pitchFamily="34" charset="0"/>
              </a:rPr>
              <a:t>đình</a:t>
            </a:r>
            <a:r>
              <a:rPr lang="en-US" dirty="0">
                <a:latin typeface="Arial" pitchFamily="34" charset="0"/>
                <a:cs typeface="Arial" pitchFamily="34" charset="0"/>
              </a:rPr>
              <a:t> </a:t>
            </a:r>
            <a:r>
              <a:rPr lang="en-US" dirty="0" err="1">
                <a:latin typeface="Arial" pitchFamily="34" charset="0"/>
                <a:cs typeface="Arial" pitchFamily="34" charset="0"/>
              </a:rPr>
              <a:t>là</a:t>
            </a:r>
            <a:r>
              <a:rPr lang="en-US" dirty="0">
                <a:latin typeface="Arial" pitchFamily="34" charset="0"/>
                <a:cs typeface="Arial" pitchFamily="34" charset="0"/>
              </a:rPr>
              <a:t> </a:t>
            </a:r>
            <a:r>
              <a:rPr lang="en-US" dirty="0" err="1">
                <a:latin typeface="Arial" pitchFamily="34" charset="0"/>
                <a:cs typeface="Arial" pitchFamily="34" charset="0"/>
              </a:rPr>
              <a:t>nơi</a:t>
            </a:r>
            <a:r>
              <a:rPr lang="en-US" dirty="0">
                <a:latin typeface="Arial" pitchFamily="34" charset="0"/>
                <a:cs typeface="Arial" pitchFamily="34" charset="0"/>
              </a:rPr>
              <a:t> </a:t>
            </a:r>
            <a:r>
              <a:rPr lang="en-US" dirty="0" err="1">
                <a:latin typeface="Arial" pitchFamily="34" charset="0"/>
                <a:cs typeface="Arial" pitchFamily="34" charset="0"/>
              </a:rPr>
              <a:t>hình</a:t>
            </a:r>
            <a:r>
              <a:rPr lang="en-US" dirty="0">
                <a:latin typeface="Arial" pitchFamily="34" charset="0"/>
                <a:cs typeface="Arial" pitchFamily="34" charset="0"/>
              </a:rPr>
              <a:t> </a:t>
            </a:r>
            <a:r>
              <a:rPr lang="en-US" dirty="0" err="1">
                <a:latin typeface="Arial" pitchFamily="34" charset="0"/>
                <a:cs typeface="Arial" pitchFamily="34" charset="0"/>
              </a:rPr>
              <a:t>thành</a:t>
            </a:r>
            <a:r>
              <a:rPr lang="en-US" dirty="0">
                <a:latin typeface="Arial" pitchFamily="34" charset="0"/>
                <a:cs typeface="Arial" pitchFamily="34" charset="0"/>
              </a:rPr>
              <a:t> </a:t>
            </a:r>
            <a:r>
              <a:rPr lang="en-US" dirty="0" err="1">
                <a:latin typeface="Arial" pitchFamily="34" charset="0"/>
                <a:cs typeface="Arial" pitchFamily="34" charset="0"/>
              </a:rPr>
              <a:t>nhân</a:t>
            </a:r>
            <a:r>
              <a:rPr lang="en-US" dirty="0">
                <a:latin typeface="Arial" pitchFamily="34" charset="0"/>
                <a:cs typeface="Arial" pitchFamily="34" charset="0"/>
              </a:rPr>
              <a:t> </a:t>
            </a:r>
            <a:r>
              <a:rPr lang="en-US" dirty="0" err="1">
                <a:latin typeface="Arial" pitchFamily="34" charset="0"/>
                <a:cs typeface="Arial" pitchFamily="34" charset="0"/>
              </a:rPr>
              <a:t>cách</a:t>
            </a:r>
            <a:r>
              <a:rPr lang="en-US" dirty="0">
                <a:latin typeface="Arial" pitchFamily="34" charset="0"/>
                <a:cs typeface="Arial" pitchFamily="34" charset="0"/>
              </a:rPr>
              <a:t> </a:t>
            </a:r>
            <a:r>
              <a:rPr lang="en-US" dirty="0" err="1">
                <a:latin typeface="Arial" pitchFamily="34" charset="0"/>
                <a:cs typeface="Arial" pitchFamily="34" charset="0"/>
              </a:rPr>
              <a:t>của</a:t>
            </a:r>
            <a:r>
              <a:rPr lang="en-US" dirty="0">
                <a:latin typeface="Arial" pitchFamily="34" charset="0"/>
                <a:cs typeface="Arial" pitchFamily="34" charset="0"/>
              </a:rPr>
              <a:t> </a:t>
            </a:r>
            <a:r>
              <a:rPr lang="en-US" dirty="0" err="1">
                <a:latin typeface="Arial" pitchFamily="34" charset="0"/>
                <a:cs typeface="Arial" pitchFamily="34" charset="0"/>
              </a:rPr>
              <a:t>cá</a:t>
            </a:r>
            <a:r>
              <a:rPr lang="en-US" dirty="0">
                <a:latin typeface="Arial" pitchFamily="34" charset="0"/>
                <a:cs typeface="Arial" pitchFamily="34" charset="0"/>
              </a:rPr>
              <a:t> </a:t>
            </a:r>
            <a:r>
              <a:rPr lang="en-US" dirty="0" err="1">
                <a:latin typeface="Arial" pitchFamily="34" charset="0"/>
                <a:cs typeface="Arial" pitchFamily="34" charset="0"/>
              </a:rPr>
              <a:t>nhân</a:t>
            </a:r>
            <a:r>
              <a:rPr lang="en-US" dirty="0">
                <a:latin typeface="Arial" pitchFamily="34" charset="0"/>
                <a:cs typeface="Arial" pitchFamily="34" charset="0"/>
              </a:rPr>
              <a:t>, </a:t>
            </a:r>
            <a:r>
              <a:rPr lang="en-US" dirty="0" err="1">
                <a:latin typeface="Arial" pitchFamily="34" charset="0"/>
                <a:cs typeface="Arial" pitchFamily="34" charset="0"/>
              </a:rPr>
              <a:t>thấm</a:t>
            </a:r>
            <a:r>
              <a:rPr lang="en-US" dirty="0">
                <a:latin typeface="Arial" pitchFamily="34" charset="0"/>
                <a:cs typeface="Arial" pitchFamily="34" charset="0"/>
              </a:rPr>
              <a:t> </a:t>
            </a:r>
            <a:r>
              <a:rPr lang="en-US" dirty="0" err="1">
                <a:latin typeface="Arial" pitchFamily="34" charset="0"/>
                <a:cs typeface="Arial" pitchFamily="34" charset="0"/>
              </a:rPr>
              <a:t>nhuần</a:t>
            </a:r>
            <a:r>
              <a:rPr lang="en-US" dirty="0">
                <a:latin typeface="Arial" pitchFamily="34" charset="0"/>
                <a:cs typeface="Arial" pitchFamily="34" charset="0"/>
              </a:rPr>
              <a:t> </a:t>
            </a:r>
            <a:r>
              <a:rPr lang="en-US" dirty="0" err="1">
                <a:latin typeface="Arial" pitchFamily="34" charset="0"/>
                <a:cs typeface="Arial" pitchFamily="34" charset="0"/>
              </a:rPr>
              <a:t>giá</a:t>
            </a:r>
            <a:r>
              <a:rPr lang="en-US" dirty="0">
                <a:latin typeface="Arial" pitchFamily="34" charset="0"/>
                <a:cs typeface="Arial" pitchFamily="34" charset="0"/>
              </a:rPr>
              <a:t> </a:t>
            </a:r>
            <a:r>
              <a:rPr lang="en-US" dirty="0" err="1">
                <a:latin typeface="Arial" pitchFamily="34" charset="0"/>
                <a:cs typeface="Arial" pitchFamily="34" charset="0"/>
              </a:rPr>
              <a:t>trị</a:t>
            </a:r>
            <a:r>
              <a:rPr lang="en-US" dirty="0">
                <a:latin typeface="Arial" pitchFamily="34" charset="0"/>
                <a:cs typeface="Arial" pitchFamily="34" charset="0"/>
              </a:rPr>
              <a:t> </a:t>
            </a:r>
            <a:r>
              <a:rPr lang="en-US" dirty="0" err="1">
                <a:latin typeface="Arial" pitchFamily="34" charset="0"/>
                <a:cs typeface="Arial" pitchFamily="34" charset="0"/>
              </a:rPr>
              <a:t>phong</a:t>
            </a:r>
            <a:r>
              <a:rPr lang="en-US" dirty="0">
                <a:latin typeface="Arial" pitchFamily="34" charset="0"/>
                <a:cs typeface="Arial" pitchFamily="34" charset="0"/>
              </a:rPr>
              <a:t> </a:t>
            </a:r>
            <a:r>
              <a:rPr lang="en-US" dirty="0" err="1">
                <a:latin typeface="Arial" pitchFamily="34" charset="0"/>
                <a:cs typeface="Arial" pitchFamily="34" charset="0"/>
              </a:rPr>
              <a:t>tục</a:t>
            </a:r>
            <a:r>
              <a:rPr lang="en-US" dirty="0">
                <a:latin typeface="Arial" pitchFamily="34" charset="0"/>
                <a:cs typeface="Arial" pitchFamily="34" charset="0"/>
              </a:rPr>
              <a:t> </a:t>
            </a:r>
            <a:r>
              <a:rPr lang="en-US" dirty="0" err="1">
                <a:latin typeface="Arial" pitchFamily="34" charset="0"/>
                <a:cs typeface="Arial" pitchFamily="34" charset="0"/>
              </a:rPr>
              <a:t>tập</a:t>
            </a:r>
            <a:r>
              <a:rPr lang="en-US" dirty="0">
                <a:latin typeface="Arial" pitchFamily="34" charset="0"/>
                <a:cs typeface="Arial" pitchFamily="34" charset="0"/>
              </a:rPr>
              <a:t> </a:t>
            </a:r>
            <a:r>
              <a:rPr lang="en-US" dirty="0" err="1" smtClean="0">
                <a:latin typeface="Arial" pitchFamily="34" charset="0"/>
                <a:cs typeface="Arial" pitchFamily="34" charset="0"/>
              </a:rPr>
              <a:t>quán</a:t>
            </a:r>
            <a:r>
              <a:rPr lang="en-US" dirty="0" smtClean="0">
                <a:latin typeface="Arial" pitchFamily="34" charset="0"/>
                <a:cs typeface="Arial" pitchFamily="34" charset="0"/>
              </a:rPr>
              <a:t>.</a:t>
            </a:r>
          </a:p>
          <a:p>
            <a:r>
              <a:rPr lang="en-US" dirty="0" smtClean="0">
                <a:latin typeface="Arial" pitchFamily="34" charset="0"/>
                <a:cs typeface="Arial" pitchFamily="34" charset="0"/>
              </a:rPr>
              <a:t> </a:t>
            </a:r>
            <a:r>
              <a:rPr lang="en-US" dirty="0" err="1">
                <a:latin typeface="Arial" pitchFamily="34" charset="0"/>
                <a:cs typeface="Arial" pitchFamily="34" charset="0"/>
              </a:rPr>
              <a:t>G</a:t>
            </a:r>
            <a:r>
              <a:rPr lang="en-US" dirty="0" err="1" smtClean="0">
                <a:latin typeface="Arial" pitchFamily="34" charset="0"/>
                <a:cs typeface="Arial" pitchFamily="34" charset="0"/>
              </a:rPr>
              <a:t>ia</a:t>
            </a:r>
            <a:r>
              <a:rPr lang="en-US" dirty="0" smtClean="0">
                <a:latin typeface="Arial" pitchFamily="34" charset="0"/>
                <a:cs typeface="Arial" pitchFamily="34" charset="0"/>
              </a:rPr>
              <a:t> </a:t>
            </a:r>
            <a:r>
              <a:rPr lang="en-US" dirty="0" err="1">
                <a:latin typeface="Arial" pitchFamily="34" charset="0"/>
                <a:cs typeface="Arial" pitchFamily="34" charset="0"/>
              </a:rPr>
              <a:t>đình</a:t>
            </a:r>
            <a:r>
              <a:rPr lang="en-US" dirty="0">
                <a:latin typeface="Arial" pitchFamily="34" charset="0"/>
                <a:cs typeface="Arial" pitchFamily="34" charset="0"/>
              </a:rPr>
              <a:t> </a:t>
            </a:r>
            <a:r>
              <a:rPr lang="en-US" dirty="0" err="1">
                <a:latin typeface="Arial" pitchFamily="34" charset="0"/>
                <a:cs typeface="Arial" pitchFamily="34" charset="0"/>
              </a:rPr>
              <a:t>còn</a:t>
            </a:r>
            <a:r>
              <a:rPr lang="en-US" dirty="0">
                <a:latin typeface="Arial" pitchFamily="34" charset="0"/>
                <a:cs typeface="Arial" pitchFamily="34" charset="0"/>
              </a:rPr>
              <a:t> </a:t>
            </a:r>
            <a:r>
              <a:rPr lang="en-US" dirty="0" err="1">
                <a:latin typeface="Arial" pitchFamily="34" charset="0"/>
                <a:cs typeface="Arial" pitchFamily="34" charset="0"/>
              </a:rPr>
              <a:t>cung</a:t>
            </a:r>
            <a:r>
              <a:rPr lang="en-US" dirty="0">
                <a:latin typeface="Arial" pitchFamily="34" charset="0"/>
                <a:cs typeface="Arial" pitchFamily="34" charset="0"/>
              </a:rPr>
              <a:t> </a:t>
            </a:r>
            <a:r>
              <a:rPr lang="en-US" dirty="0" err="1">
                <a:latin typeface="Arial" pitchFamily="34" charset="0"/>
                <a:cs typeface="Arial" pitchFamily="34" charset="0"/>
              </a:rPr>
              <a:t>cấp</a:t>
            </a:r>
            <a:r>
              <a:rPr lang="en-US" dirty="0">
                <a:latin typeface="Arial" pitchFamily="34" charset="0"/>
                <a:cs typeface="Arial" pitchFamily="34" charset="0"/>
              </a:rPr>
              <a:t> </a:t>
            </a:r>
            <a:r>
              <a:rPr lang="en-US" dirty="0" err="1">
                <a:latin typeface="Arial" pitchFamily="34" charset="0"/>
                <a:cs typeface="Arial" pitchFamily="34" charset="0"/>
              </a:rPr>
              <a:t>tình</a:t>
            </a:r>
            <a:r>
              <a:rPr lang="en-US" dirty="0">
                <a:latin typeface="Arial" pitchFamily="34" charset="0"/>
                <a:cs typeface="Arial" pitchFamily="34" charset="0"/>
              </a:rPr>
              <a:t> </a:t>
            </a:r>
            <a:r>
              <a:rPr lang="en-US" dirty="0" err="1">
                <a:latin typeface="Arial" pitchFamily="34" charset="0"/>
                <a:cs typeface="Arial" pitchFamily="34" charset="0"/>
              </a:rPr>
              <a:t>cảm</a:t>
            </a:r>
            <a:r>
              <a:rPr lang="en-US" dirty="0">
                <a:latin typeface="Arial" pitchFamily="34" charset="0"/>
                <a:cs typeface="Arial" pitchFamily="34" charset="0"/>
              </a:rPr>
              <a:t>, </a:t>
            </a:r>
            <a:r>
              <a:rPr lang="en-US" dirty="0" err="1">
                <a:latin typeface="Arial" pitchFamily="34" charset="0"/>
                <a:cs typeface="Arial" pitchFamily="34" charset="0"/>
              </a:rPr>
              <a:t>yêu</a:t>
            </a:r>
            <a:r>
              <a:rPr lang="en-US" dirty="0">
                <a:latin typeface="Arial" pitchFamily="34" charset="0"/>
                <a:cs typeface="Arial" pitchFamily="34" charset="0"/>
              </a:rPr>
              <a:t> </a:t>
            </a:r>
            <a:r>
              <a:rPr lang="en-US" dirty="0" err="1">
                <a:latin typeface="Arial" pitchFamily="34" charset="0"/>
                <a:cs typeface="Arial" pitchFamily="34" charset="0"/>
              </a:rPr>
              <a:t>thương</a:t>
            </a:r>
            <a:r>
              <a:rPr lang="en-US" dirty="0">
                <a:latin typeface="Arial" pitchFamily="34" charset="0"/>
                <a:cs typeface="Arial" pitchFamily="34" charset="0"/>
              </a:rPr>
              <a:t>, </a:t>
            </a:r>
            <a:r>
              <a:rPr lang="en-US" dirty="0" err="1">
                <a:latin typeface="Arial" pitchFamily="34" charset="0"/>
                <a:cs typeface="Arial" pitchFamily="34" charset="0"/>
              </a:rPr>
              <a:t>ủng</a:t>
            </a:r>
            <a:r>
              <a:rPr lang="en-US" dirty="0">
                <a:latin typeface="Arial" pitchFamily="34" charset="0"/>
                <a:cs typeface="Arial" pitchFamily="34" charset="0"/>
              </a:rPr>
              <a:t> </a:t>
            </a:r>
            <a:r>
              <a:rPr lang="en-US" dirty="0" err="1">
                <a:latin typeface="Arial" pitchFamily="34" charset="0"/>
                <a:cs typeface="Arial" pitchFamily="34" charset="0"/>
              </a:rPr>
              <a:t>hộ</a:t>
            </a:r>
            <a:r>
              <a:rPr lang="en-US" dirty="0">
                <a:latin typeface="Arial" pitchFamily="34" charset="0"/>
                <a:cs typeface="Arial" pitchFamily="34" charset="0"/>
              </a:rPr>
              <a:t> </a:t>
            </a:r>
            <a:r>
              <a:rPr lang="en-US" dirty="0" err="1">
                <a:latin typeface="Arial" pitchFamily="34" charset="0"/>
                <a:cs typeface="Arial" pitchFamily="34" charset="0"/>
              </a:rPr>
              <a:t>về</a:t>
            </a:r>
            <a:r>
              <a:rPr lang="en-US" dirty="0">
                <a:latin typeface="Arial" pitchFamily="34" charset="0"/>
                <a:cs typeface="Arial" pitchFamily="34" charset="0"/>
              </a:rPr>
              <a:t> </a:t>
            </a:r>
            <a:r>
              <a:rPr lang="en-US" dirty="0" err="1">
                <a:latin typeface="Arial" pitchFamily="34" charset="0"/>
                <a:cs typeface="Arial" pitchFamily="34" charset="0"/>
              </a:rPr>
              <a:t>tinh</a:t>
            </a:r>
            <a:r>
              <a:rPr lang="en-US" dirty="0">
                <a:latin typeface="Arial" pitchFamily="34" charset="0"/>
                <a:cs typeface="Arial" pitchFamily="34" charset="0"/>
              </a:rPr>
              <a:t> </a:t>
            </a:r>
            <a:r>
              <a:rPr lang="en-US" dirty="0" err="1">
                <a:latin typeface="Arial" pitchFamily="34" charset="0"/>
                <a:cs typeface="Arial" pitchFamily="34" charset="0"/>
              </a:rPr>
              <a:t>thần</a:t>
            </a:r>
            <a:r>
              <a:rPr lang="en-US" dirty="0">
                <a:latin typeface="Arial" pitchFamily="34" charset="0"/>
                <a:cs typeface="Arial" pitchFamily="34" charset="0"/>
              </a:rPr>
              <a:t>…</a:t>
            </a:r>
            <a:r>
              <a:rPr lang="en-US" dirty="0" err="1">
                <a:latin typeface="Arial" pitchFamily="34" charset="0"/>
                <a:cs typeface="Arial" pitchFamily="34" charset="0"/>
              </a:rPr>
              <a:t>quan</a:t>
            </a:r>
            <a:r>
              <a:rPr lang="en-US" dirty="0">
                <a:latin typeface="Arial" pitchFamily="34" charset="0"/>
                <a:cs typeface="Arial" pitchFamily="34" charset="0"/>
              </a:rPr>
              <a:t> </a:t>
            </a:r>
            <a:r>
              <a:rPr lang="en-US" dirty="0" err="1">
                <a:latin typeface="Arial" pitchFamily="34" charset="0"/>
                <a:cs typeface="Arial" pitchFamily="34" charset="0"/>
              </a:rPr>
              <a:t>trọng</a:t>
            </a:r>
            <a:r>
              <a:rPr lang="en-US" dirty="0">
                <a:latin typeface="Arial" pitchFamily="34" charset="0"/>
                <a:cs typeface="Arial" pitchFamily="34" charset="0"/>
              </a:rPr>
              <a:t> </a:t>
            </a:r>
            <a:r>
              <a:rPr lang="en-US" dirty="0" err="1">
                <a:latin typeface="Arial" pitchFamily="34" charset="0"/>
                <a:cs typeface="Arial" pitchFamily="34" charset="0"/>
              </a:rPr>
              <a:t>đối</a:t>
            </a:r>
            <a:r>
              <a:rPr lang="en-US" dirty="0">
                <a:latin typeface="Arial" pitchFamily="34" charset="0"/>
                <a:cs typeface="Arial" pitchFamily="34" charset="0"/>
              </a:rPr>
              <a:t> </a:t>
            </a:r>
            <a:r>
              <a:rPr lang="en-US" dirty="0" err="1">
                <a:latin typeface="Arial" pitchFamily="34" charset="0"/>
                <a:cs typeface="Arial" pitchFamily="34" charset="0"/>
              </a:rPr>
              <a:t>với</a:t>
            </a:r>
            <a:r>
              <a:rPr lang="en-US" dirty="0">
                <a:latin typeface="Arial" pitchFamily="34" charset="0"/>
                <a:cs typeface="Arial" pitchFamily="34" charset="0"/>
              </a:rPr>
              <a:t> </a:t>
            </a:r>
            <a:r>
              <a:rPr lang="en-US" dirty="0" err="1">
                <a:latin typeface="Arial" pitchFamily="34" charset="0"/>
                <a:cs typeface="Arial" pitchFamily="34" charset="0"/>
              </a:rPr>
              <a:t>hạnh</a:t>
            </a:r>
            <a:r>
              <a:rPr lang="en-US" dirty="0">
                <a:latin typeface="Arial" pitchFamily="34" charset="0"/>
                <a:cs typeface="Arial" pitchFamily="34" charset="0"/>
              </a:rPr>
              <a:t> </a:t>
            </a:r>
            <a:r>
              <a:rPr lang="en-US" dirty="0" err="1">
                <a:latin typeface="Arial" pitchFamily="34" charset="0"/>
                <a:cs typeface="Arial" pitchFamily="34" charset="0"/>
              </a:rPr>
              <a:t>phúc</a:t>
            </a:r>
            <a:r>
              <a:rPr lang="en-US" dirty="0">
                <a:latin typeface="Arial" pitchFamily="34" charset="0"/>
                <a:cs typeface="Arial" pitchFamily="34" charset="0"/>
              </a:rPr>
              <a:t> </a:t>
            </a:r>
            <a:r>
              <a:rPr lang="en-US" dirty="0" err="1">
                <a:latin typeface="Arial" pitchFamily="34" charset="0"/>
                <a:cs typeface="Arial" pitchFamily="34" charset="0"/>
              </a:rPr>
              <a:t>của</a:t>
            </a:r>
            <a:r>
              <a:rPr lang="en-US" dirty="0">
                <a:latin typeface="Arial" pitchFamily="34" charset="0"/>
                <a:cs typeface="Arial" pitchFamily="34" charset="0"/>
              </a:rPr>
              <a:t> con </a:t>
            </a:r>
            <a:r>
              <a:rPr lang="en-US" dirty="0" err="1">
                <a:latin typeface="Arial" pitchFamily="34" charset="0"/>
                <a:cs typeface="Arial" pitchFamily="34" charset="0"/>
              </a:rPr>
              <a:t>người</a:t>
            </a:r>
            <a:r>
              <a:rPr lang="en-US" dirty="0">
                <a:latin typeface="Arial" pitchFamily="34" charset="0"/>
                <a:cs typeface="Arial" pitchFamily="34" charset="0"/>
              </a:rPr>
              <a:t>. </a:t>
            </a:r>
            <a:endParaRPr lang="en-US" dirty="0" smtClean="0">
              <a:latin typeface="Arial" pitchFamily="34" charset="0"/>
              <a:cs typeface="Arial" pitchFamily="34" charset="0"/>
            </a:endParaRPr>
          </a:p>
          <a:p>
            <a:r>
              <a:rPr lang="en-US" dirty="0" err="1" smtClean="0">
                <a:latin typeface="Arial" pitchFamily="34" charset="0"/>
                <a:cs typeface="Arial" pitchFamily="34" charset="0"/>
              </a:rPr>
              <a:t>Khi</a:t>
            </a:r>
            <a:r>
              <a:rPr lang="en-US" dirty="0" smtClean="0">
                <a:latin typeface="Arial" pitchFamily="34" charset="0"/>
                <a:cs typeface="Arial" pitchFamily="34" charset="0"/>
              </a:rPr>
              <a:t> </a:t>
            </a:r>
            <a:r>
              <a:rPr lang="en-US" dirty="0" err="1">
                <a:latin typeface="Arial" pitchFamily="34" charset="0"/>
                <a:cs typeface="Arial" pitchFamily="34" charset="0"/>
              </a:rPr>
              <a:t>là</a:t>
            </a:r>
            <a:r>
              <a:rPr lang="en-US" dirty="0">
                <a:latin typeface="Arial" pitchFamily="34" charset="0"/>
                <a:cs typeface="Arial" pitchFamily="34" charset="0"/>
              </a:rPr>
              <a:t> </a:t>
            </a:r>
            <a:r>
              <a:rPr lang="en-US" dirty="0" err="1">
                <a:latin typeface="Arial" pitchFamily="34" charset="0"/>
                <a:cs typeface="Arial" pitchFamily="34" charset="0"/>
              </a:rPr>
              <a:t>trẻ</a:t>
            </a:r>
            <a:r>
              <a:rPr lang="en-US" dirty="0">
                <a:latin typeface="Arial" pitchFamily="34" charset="0"/>
                <a:cs typeface="Arial" pitchFamily="34" charset="0"/>
              </a:rPr>
              <a:t> </a:t>
            </a:r>
            <a:r>
              <a:rPr lang="en-US" dirty="0" err="1">
                <a:latin typeface="Arial" pitchFamily="34" charset="0"/>
                <a:cs typeface="Arial" pitchFamily="34" charset="0"/>
              </a:rPr>
              <a:t>sơ</a:t>
            </a:r>
            <a:r>
              <a:rPr lang="en-US" dirty="0">
                <a:latin typeface="Arial" pitchFamily="34" charset="0"/>
                <a:cs typeface="Arial" pitchFamily="34" charset="0"/>
              </a:rPr>
              <a:t> </a:t>
            </a:r>
            <a:r>
              <a:rPr lang="en-US" dirty="0" err="1">
                <a:latin typeface="Arial" pitchFamily="34" charset="0"/>
                <a:cs typeface="Arial" pitchFamily="34" charset="0"/>
              </a:rPr>
              <a:t>sinh</a:t>
            </a:r>
            <a:r>
              <a:rPr lang="en-US" dirty="0">
                <a:latin typeface="Arial" pitchFamily="34" charset="0"/>
                <a:cs typeface="Arial" pitchFamily="34" charset="0"/>
              </a:rPr>
              <a:t>, </a:t>
            </a:r>
            <a:r>
              <a:rPr lang="en-US" dirty="0" err="1">
                <a:latin typeface="Arial" pitchFamily="34" charset="0"/>
                <a:cs typeface="Arial" pitchFamily="34" charset="0"/>
              </a:rPr>
              <a:t>trẻ</a:t>
            </a:r>
            <a:r>
              <a:rPr lang="en-US" dirty="0">
                <a:latin typeface="Arial" pitchFamily="34" charset="0"/>
                <a:cs typeface="Arial" pitchFamily="34" charset="0"/>
              </a:rPr>
              <a:t> con, </a:t>
            </a:r>
            <a:r>
              <a:rPr lang="en-US" dirty="0" err="1" smtClean="0">
                <a:latin typeface="Arial" pitchFamily="34" charset="0"/>
                <a:cs typeface="Arial" pitchFamily="34" charset="0"/>
              </a:rPr>
              <a:t>người</a:t>
            </a:r>
            <a:r>
              <a:rPr lang="en-US" dirty="0" smtClean="0">
                <a:latin typeface="Arial" pitchFamily="34" charset="0"/>
                <a:cs typeface="Arial" pitchFamily="34" charset="0"/>
              </a:rPr>
              <a:t> </a:t>
            </a:r>
            <a:r>
              <a:rPr lang="en-US" dirty="0" err="1" smtClean="0">
                <a:latin typeface="Arial" pitchFamily="34" charset="0"/>
                <a:cs typeface="Arial" pitchFamily="34" charset="0"/>
              </a:rPr>
              <a:t>lớn</a:t>
            </a:r>
            <a:r>
              <a:rPr lang="en-US" dirty="0" smtClean="0">
                <a:latin typeface="Arial" pitchFamily="34" charset="0"/>
                <a:cs typeface="Arial" pitchFamily="34" charset="0"/>
              </a:rPr>
              <a:t> =&gt; </a:t>
            </a:r>
            <a:r>
              <a:rPr lang="en-US" dirty="0" err="1" smtClean="0">
                <a:latin typeface="Arial" pitchFamily="34" charset="0"/>
                <a:cs typeface="Arial" pitchFamily="34" charset="0"/>
              </a:rPr>
              <a:t>Cần</a:t>
            </a:r>
            <a:r>
              <a:rPr lang="en-US" dirty="0" smtClean="0">
                <a:latin typeface="Arial" pitchFamily="34" charset="0"/>
                <a:cs typeface="Arial" pitchFamily="34" charset="0"/>
              </a:rPr>
              <a:t> </a:t>
            </a:r>
            <a:r>
              <a:rPr lang="en-US" dirty="0" err="1">
                <a:latin typeface="Arial" pitchFamily="34" charset="0"/>
                <a:cs typeface="Arial" pitchFamily="34" charset="0"/>
              </a:rPr>
              <a:t>tình</a:t>
            </a:r>
            <a:r>
              <a:rPr lang="en-US" dirty="0">
                <a:latin typeface="Arial" pitchFamily="34" charset="0"/>
                <a:cs typeface="Arial" pitchFamily="34" charset="0"/>
              </a:rPr>
              <a:t> </a:t>
            </a:r>
            <a:r>
              <a:rPr lang="en-US" dirty="0" err="1">
                <a:latin typeface="Arial" pitchFamily="34" charset="0"/>
                <a:cs typeface="Arial" pitchFamily="34" charset="0"/>
              </a:rPr>
              <a:t>cảm</a:t>
            </a:r>
            <a:r>
              <a:rPr lang="en-US" dirty="0">
                <a:latin typeface="Arial" pitchFamily="34" charset="0"/>
                <a:cs typeface="Arial" pitchFamily="34" charset="0"/>
              </a:rPr>
              <a:t>, </a:t>
            </a:r>
            <a:r>
              <a:rPr lang="en-US" dirty="0" err="1">
                <a:latin typeface="Arial" pitchFamily="34" charset="0"/>
                <a:cs typeface="Arial" pitchFamily="34" charset="0"/>
              </a:rPr>
              <a:t>sự</a:t>
            </a:r>
            <a:r>
              <a:rPr lang="en-US" dirty="0">
                <a:latin typeface="Arial" pitchFamily="34" charset="0"/>
                <a:cs typeface="Arial" pitchFamily="34" charset="0"/>
              </a:rPr>
              <a:t> </a:t>
            </a:r>
            <a:r>
              <a:rPr lang="en-US" dirty="0" err="1">
                <a:latin typeface="Arial" pitchFamily="34" charset="0"/>
                <a:cs typeface="Arial" pitchFamily="34" charset="0"/>
              </a:rPr>
              <a:t>ấm</a:t>
            </a:r>
            <a:r>
              <a:rPr lang="en-US" dirty="0">
                <a:latin typeface="Arial" pitchFamily="34" charset="0"/>
                <a:cs typeface="Arial" pitchFamily="34" charset="0"/>
              </a:rPr>
              <a:t> </a:t>
            </a:r>
            <a:r>
              <a:rPr lang="en-US" dirty="0" err="1">
                <a:latin typeface="Arial" pitchFamily="34" charset="0"/>
                <a:cs typeface="Arial" pitchFamily="34" charset="0"/>
              </a:rPr>
              <a:t>áp</a:t>
            </a:r>
            <a:r>
              <a:rPr lang="en-US" dirty="0">
                <a:latin typeface="Arial" pitchFamily="34" charset="0"/>
                <a:cs typeface="Arial" pitchFamily="34" charset="0"/>
              </a:rPr>
              <a:t> </a:t>
            </a:r>
            <a:r>
              <a:rPr lang="en-US" dirty="0" err="1">
                <a:latin typeface="Arial" pitchFamily="34" charset="0"/>
                <a:cs typeface="Arial" pitchFamily="34" charset="0"/>
              </a:rPr>
              <a:t>mà</a:t>
            </a:r>
            <a:r>
              <a:rPr lang="en-US" dirty="0">
                <a:latin typeface="Arial" pitchFamily="34" charset="0"/>
                <a:cs typeface="Arial" pitchFamily="34" charset="0"/>
              </a:rPr>
              <a:t> </a:t>
            </a:r>
            <a:r>
              <a:rPr lang="en-US" dirty="0" err="1">
                <a:latin typeface="Arial" pitchFamily="34" charset="0"/>
                <a:cs typeface="Arial" pitchFamily="34" charset="0"/>
              </a:rPr>
              <a:t>gia</a:t>
            </a:r>
            <a:r>
              <a:rPr lang="en-US" dirty="0">
                <a:latin typeface="Arial" pitchFamily="34" charset="0"/>
                <a:cs typeface="Arial" pitchFamily="34" charset="0"/>
              </a:rPr>
              <a:t> </a:t>
            </a:r>
            <a:r>
              <a:rPr lang="en-US" dirty="0" err="1">
                <a:latin typeface="Arial" pitchFamily="34" charset="0"/>
                <a:cs typeface="Arial" pitchFamily="34" charset="0"/>
              </a:rPr>
              <a:t>đình</a:t>
            </a:r>
            <a:r>
              <a:rPr lang="en-US" dirty="0">
                <a:latin typeface="Arial" pitchFamily="34" charset="0"/>
                <a:cs typeface="Arial" pitchFamily="34" charset="0"/>
              </a:rPr>
              <a:t> </a:t>
            </a:r>
            <a:r>
              <a:rPr lang="en-US" dirty="0" err="1">
                <a:latin typeface="Arial" pitchFamily="34" charset="0"/>
                <a:cs typeface="Arial" pitchFamily="34" charset="0"/>
              </a:rPr>
              <a:t>cung</a:t>
            </a:r>
            <a:r>
              <a:rPr lang="en-US" dirty="0">
                <a:latin typeface="Arial" pitchFamily="34" charset="0"/>
                <a:cs typeface="Arial" pitchFamily="34" charset="0"/>
              </a:rPr>
              <a:t> </a:t>
            </a:r>
            <a:r>
              <a:rPr lang="en-US" dirty="0" err="1" smtClean="0">
                <a:latin typeface="Arial" pitchFamily="34" charset="0"/>
                <a:cs typeface="Arial" pitchFamily="34" charset="0"/>
              </a:rPr>
              <a:t>cấp</a:t>
            </a:r>
            <a:r>
              <a:rPr lang="en-US" dirty="0" smtClean="0">
                <a:latin typeface="Arial" pitchFamily="34" charset="0"/>
                <a:cs typeface="Arial" pitchFamily="34" charset="0"/>
              </a:rPr>
              <a:t>.</a:t>
            </a:r>
            <a:endParaRPr lang="en-US" dirty="0">
              <a:latin typeface="Arial" pitchFamily="34" charset="0"/>
              <a:cs typeface="Arial" pitchFamily="34" charset="0"/>
            </a:endParaRPr>
          </a:p>
          <a:p>
            <a:endParaRPr lang="en-US" dirty="0">
              <a:latin typeface="Arial" pitchFamily="34" charset="0"/>
              <a:cs typeface="Arial" pitchFamily="34" charset="0"/>
            </a:endParaRPr>
          </a:p>
        </p:txBody>
      </p:sp>
    </p:spTree>
    <p:extLst>
      <p:ext uri="{BB962C8B-B14F-4D97-AF65-F5344CB8AC3E}">
        <p14:creationId xmlns="" xmlns:p14="http://schemas.microsoft.com/office/powerpoint/2010/main" val="3176251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p:cTn id="22"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6705600" cy="5635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2.8 </a:t>
            </a:r>
            <a:r>
              <a:rPr lang="en-US">
                <a:latin typeface="Arial" pitchFamily="34" charset="0"/>
                <a:cs typeface="Arial" pitchFamily="34" charset="0"/>
              </a:rPr>
              <a:t>Vị thế xã </a:t>
            </a:r>
            <a:r>
              <a:rPr lang="en-US" smtClean="0">
                <a:latin typeface="Arial" pitchFamily="34" charset="0"/>
                <a:cs typeface="Arial" pitchFamily="34" charset="0"/>
              </a:rPr>
              <a:t>hội </a:t>
            </a:r>
            <a:r>
              <a:rPr lang="en-US">
                <a:latin typeface="Arial" pitchFamily="34" charset="0"/>
                <a:cs typeface="Arial" pitchFamily="34" charset="0"/>
              </a:rPr>
              <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a:xfrm>
            <a:off x="0" y="1447800"/>
            <a:ext cx="9144000" cy="4876800"/>
          </a:xfrm>
        </p:spPr>
        <p:txBody>
          <a:bodyPr/>
          <a:lstStyle/>
          <a:p>
            <a:r>
              <a:rPr lang="en-US">
                <a:latin typeface="Arial" pitchFamily="34" charset="0"/>
                <a:cs typeface="Arial" pitchFamily="34" charset="0"/>
              </a:rPr>
              <a:t>V</a:t>
            </a:r>
            <a:r>
              <a:rPr lang="en-US" smtClean="0">
                <a:latin typeface="Arial" pitchFamily="34" charset="0"/>
                <a:cs typeface="Arial" pitchFamily="34" charset="0"/>
              </a:rPr>
              <a:t>ị </a:t>
            </a:r>
            <a:r>
              <a:rPr lang="en-US">
                <a:latin typeface="Arial" pitchFamily="34" charset="0"/>
                <a:cs typeface="Arial" pitchFamily="34" charset="0"/>
              </a:rPr>
              <a:t>thế là một vị trí xã hội của một người hay một nhóm người trong kết cấu xã hội, được sắp xếp, thẩm định hay đánh giá của xã hội nơi họ đang sinh sống.</a:t>
            </a:r>
          </a:p>
          <a:p>
            <a:pPr marL="0" indent="0"/>
            <a:r>
              <a:rPr lang="en-US" smtClean="0">
                <a:latin typeface="Arial" pitchFamily="34" charset="0"/>
                <a:cs typeface="Arial" pitchFamily="34" charset="0"/>
              </a:rPr>
              <a:t>Vd</a:t>
            </a:r>
            <a:r>
              <a:rPr lang="en-US">
                <a:latin typeface="Arial" pitchFamily="34" charset="0"/>
                <a:cs typeface="Arial" pitchFamily="34" charset="0"/>
              </a:rPr>
              <a:t>: cố gắng phấn đấu giành vị thế cao trong </a:t>
            </a:r>
            <a:r>
              <a:rPr lang="en-US" smtClean="0">
                <a:latin typeface="Arial" pitchFamily="34" charset="0"/>
                <a:cs typeface="Arial" pitchFamily="34" charset="0"/>
              </a:rPr>
              <a:t>xã      hội</a:t>
            </a:r>
            <a:r>
              <a:rPr lang="en-US">
                <a:latin typeface="Arial" pitchFamily="34" charset="0"/>
                <a:cs typeface="Arial" pitchFamily="34" charset="0"/>
              </a:rPr>
              <a:t>: kĩ sư, bác sĩ,luật sư…</a:t>
            </a:r>
          </a:p>
          <a:p>
            <a:pPr>
              <a:buNone/>
            </a:pPr>
            <a:endParaRPr lang="en-US">
              <a:latin typeface="Arial" pitchFamily="34" charset="0"/>
              <a:cs typeface="Arial" pitchFamily="34" charset="0"/>
            </a:endParaRPr>
          </a:p>
        </p:txBody>
      </p:sp>
      <p:pic>
        <p:nvPicPr>
          <p:cNvPr id="5" name="Picture 4" descr="vi-the-la-vi-the-nao-cbe3.jpg"/>
          <p:cNvPicPr>
            <a:picLocks noChangeAspect="1"/>
          </p:cNvPicPr>
          <p:nvPr/>
        </p:nvPicPr>
        <p:blipFill>
          <a:blip r:embed="rId2"/>
          <a:stretch>
            <a:fillRect/>
          </a:stretch>
        </p:blipFill>
        <p:spPr>
          <a:xfrm>
            <a:off x="4191000" y="4191000"/>
            <a:ext cx="3276600" cy="2667000"/>
          </a:xfrm>
          <a:prstGeom prst="rect">
            <a:avLst/>
          </a:prstGeom>
        </p:spPr>
      </p:pic>
    </p:spTree>
    <p:extLst>
      <p:ext uri="{BB962C8B-B14F-4D97-AF65-F5344CB8AC3E}">
        <p14:creationId xmlns="" xmlns:p14="http://schemas.microsoft.com/office/powerpoint/2010/main" val="1370271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10"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p:cTn id="20"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1"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7" presetClass="entr" presetSubtype="10" fill="hold"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 calcmode="lin" valueType="num">
                                      <p:cBhvr>
                                        <p:cTn id="26"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6705600" cy="6397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2.8 </a:t>
            </a:r>
            <a:r>
              <a:rPr lang="en-US">
                <a:latin typeface="Arial" pitchFamily="34" charset="0"/>
                <a:cs typeface="Arial" pitchFamily="34" charset="0"/>
              </a:rPr>
              <a:t>Vị thế xã </a:t>
            </a:r>
            <a:r>
              <a:rPr lang="en-US" smtClean="0">
                <a:latin typeface="Arial" pitchFamily="34" charset="0"/>
                <a:cs typeface="Arial" pitchFamily="34" charset="0"/>
              </a:rPr>
              <a:t>hội (tt)  </a:t>
            </a:r>
            <a:r>
              <a:rPr lang="en-US">
                <a:latin typeface="Arial" pitchFamily="34" charset="0"/>
                <a:cs typeface="Arial" pitchFamily="34" charset="0"/>
              </a:rPr>
              <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a:xfrm>
            <a:off x="457200" y="1076325"/>
            <a:ext cx="8229600" cy="5781675"/>
          </a:xfrm>
        </p:spPr>
        <p:txBody>
          <a:bodyPr/>
          <a:lstStyle/>
          <a:p>
            <a:r>
              <a:rPr lang="en-US">
                <a:latin typeface="Arial" pitchFamily="34" charset="0"/>
                <a:cs typeface="Arial" pitchFamily="34" charset="0"/>
              </a:rPr>
              <a:t>Các yếu tố ảnh hưởng đến vị thế xã hội: </a:t>
            </a:r>
          </a:p>
          <a:p>
            <a:pPr lvl="0">
              <a:buFont typeface="Wingdings" pitchFamily="2" charset="2"/>
              <a:buChar char="ü"/>
            </a:pPr>
            <a:r>
              <a:rPr lang="en-US">
                <a:latin typeface="Arial" pitchFamily="34" charset="0"/>
                <a:cs typeface="Arial" pitchFamily="34" charset="0"/>
              </a:rPr>
              <a:t>Sự giàu có</a:t>
            </a:r>
          </a:p>
          <a:p>
            <a:pPr lvl="0">
              <a:buFont typeface="Wingdings" pitchFamily="2" charset="2"/>
              <a:buChar char="ü"/>
            </a:pPr>
            <a:r>
              <a:rPr lang="en-US">
                <a:latin typeface="Arial" pitchFamily="34" charset="0"/>
                <a:cs typeface="Arial" pitchFamily="34" charset="0"/>
              </a:rPr>
              <a:t>Nghề nghiệp</a:t>
            </a:r>
          </a:p>
          <a:p>
            <a:pPr lvl="0">
              <a:buFont typeface="Wingdings" pitchFamily="2" charset="2"/>
              <a:buChar char="ü"/>
            </a:pPr>
            <a:r>
              <a:rPr lang="en-US">
                <a:latin typeface="Arial" pitchFamily="34" charset="0"/>
                <a:cs typeface="Arial" pitchFamily="34" charset="0"/>
              </a:rPr>
              <a:t>Trình độ học vấn</a:t>
            </a:r>
          </a:p>
          <a:p>
            <a:pPr lvl="0">
              <a:buFont typeface="Wingdings" pitchFamily="2" charset="2"/>
              <a:buChar char="ü"/>
            </a:pPr>
            <a:r>
              <a:rPr lang="en-US">
                <a:latin typeface="Arial" pitchFamily="34" charset="0"/>
                <a:cs typeface="Arial" pitchFamily="34" charset="0"/>
              </a:rPr>
              <a:t>Đặc điểm sinh lí giới tính</a:t>
            </a:r>
          </a:p>
          <a:p>
            <a:endParaRPr lang="en-US">
              <a:latin typeface="Arial" pitchFamily="34" charset="0"/>
              <a:cs typeface="Arial" pitchFamily="34" charset="0"/>
            </a:endParaRPr>
          </a:p>
        </p:txBody>
      </p:sp>
      <p:pic>
        <p:nvPicPr>
          <p:cNvPr id="1843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648200" y="4038600"/>
            <a:ext cx="3524250" cy="2819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034284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18434"/>
                                        </p:tgtEl>
                                        <p:attrNameLst>
                                          <p:attrName>style.visibility</p:attrName>
                                        </p:attrNameLst>
                                      </p:cBhvr>
                                      <p:to>
                                        <p:strVal val="visible"/>
                                      </p:to>
                                    </p:set>
                                    <p:anim calcmode="lin" valueType="num">
                                      <p:cBhvr>
                                        <p:cTn id="25" dur="500" fill="hold"/>
                                        <p:tgtEl>
                                          <p:spTgt spid="18434"/>
                                        </p:tgtEl>
                                        <p:attrNameLst>
                                          <p:attrName>ppt_w</p:attrName>
                                        </p:attrNameLst>
                                      </p:cBhvr>
                                      <p:tavLst>
                                        <p:tav tm="0">
                                          <p:val>
                                            <p:fltVal val="0"/>
                                          </p:val>
                                        </p:tav>
                                        <p:tav tm="100000">
                                          <p:val>
                                            <p:strVal val="#ppt_w"/>
                                          </p:val>
                                        </p:tav>
                                      </p:tavLst>
                                    </p:anim>
                                    <p:anim calcmode="lin" valueType="num">
                                      <p:cBhvr>
                                        <p:cTn id="26" dur="500" fill="hold"/>
                                        <p:tgtEl>
                                          <p:spTgt spid="18434"/>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p:cTn id="31"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32"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nodeType="clickEffect">
                                  <p:stCondLst>
                                    <p:cond delay="0"/>
                                  </p:stCondLst>
                                  <p:childTnLst>
                                    <p:set>
                                      <p:cBhvr>
                                        <p:cTn id="37" dur="1" fill="hold">
                                          <p:stCondLst>
                                            <p:cond delay="0"/>
                                          </p:stCondLst>
                                        </p:cTn>
                                        <p:tgtEl>
                                          <p:spTgt spid="3">
                                            <p:txEl>
                                              <p:pRg st="1" end="1"/>
                                            </p:txEl>
                                          </p:spTgt>
                                        </p:tgtEl>
                                        <p:attrNameLst>
                                          <p:attrName>style.visibility</p:attrName>
                                        </p:attrNameLst>
                                      </p:cBhvr>
                                      <p:to>
                                        <p:strVal val="visible"/>
                                      </p:to>
                                    </p:set>
                                    <p:anim calcmode="lin" valueType="num">
                                      <p:cBhvr>
                                        <p:cTn id="38"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39"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40" dur="1000"/>
                                        <p:tgtEl>
                                          <p:spTgt spid="3">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9" presetClass="entr" presetSubtype="0" fill="hold" nodeType="clickEffect">
                                  <p:stCondLst>
                                    <p:cond delay="0"/>
                                  </p:stCondLst>
                                  <p:childTnLst>
                                    <p:set>
                                      <p:cBhvr>
                                        <p:cTn id="44" dur="1" fill="hold">
                                          <p:stCondLst>
                                            <p:cond delay="0"/>
                                          </p:stCondLst>
                                        </p:cTn>
                                        <p:tgtEl>
                                          <p:spTgt spid="3">
                                            <p:txEl>
                                              <p:pRg st="2" end="2"/>
                                            </p:txEl>
                                          </p:spTgt>
                                        </p:tgtEl>
                                        <p:attrNameLst>
                                          <p:attrName>style.visibility</p:attrName>
                                        </p:attrNameLst>
                                      </p:cBhvr>
                                      <p:to>
                                        <p:strVal val="visible"/>
                                      </p:to>
                                    </p:set>
                                    <p:anim calcmode="lin" valueType="num">
                                      <p:cBhvr>
                                        <p:cTn id="45"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46"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47" dur="1000"/>
                                        <p:tgtEl>
                                          <p:spTgt spid="3">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9" presetClass="entr" presetSubtype="0" fill="hold" nodeType="clickEffect">
                                  <p:stCondLst>
                                    <p:cond delay="0"/>
                                  </p:stCondLst>
                                  <p:childTnLst>
                                    <p:set>
                                      <p:cBhvr>
                                        <p:cTn id="51" dur="1" fill="hold">
                                          <p:stCondLst>
                                            <p:cond delay="0"/>
                                          </p:stCondLst>
                                        </p:cTn>
                                        <p:tgtEl>
                                          <p:spTgt spid="3">
                                            <p:txEl>
                                              <p:pRg st="3" end="3"/>
                                            </p:txEl>
                                          </p:spTgt>
                                        </p:tgtEl>
                                        <p:attrNameLst>
                                          <p:attrName>style.visibility</p:attrName>
                                        </p:attrNameLst>
                                      </p:cBhvr>
                                      <p:to>
                                        <p:strVal val="visible"/>
                                      </p:to>
                                    </p:set>
                                    <p:anim calcmode="lin" valueType="num">
                                      <p:cBhvr>
                                        <p:cTn id="52"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53"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54" dur="1000"/>
                                        <p:tgtEl>
                                          <p:spTgt spid="3">
                                            <p:txEl>
                                              <p:pRg st="3" end="3"/>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9" presetClass="entr" presetSubtype="0" fill="hold" nodeType="clickEffect">
                                  <p:stCondLst>
                                    <p:cond delay="0"/>
                                  </p:stCondLst>
                                  <p:childTnLst>
                                    <p:set>
                                      <p:cBhvr>
                                        <p:cTn id="58" dur="1" fill="hold">
                                          <p:stCondLst>
                                            <p:cond delay="0"/>
                                          </p:stCondLst>
                                        </p:cTn>
                                        <p:tgtEl>
                                          <p:spTgt spid="3">
                                            <p:txEl>
                                              <p:pRg st="4" end="4"/>
                                            </p:txEl>
                                          </p:spTgt>
                                        </p:tgtEl>
                                        <p:attrNameLst>
                                          <p:attrName>style.visibility</p:attrName>
                                        </p:attrNameLst>
                                      </p:cBhvr>
                                      <p:to>
                                        <p:strVal val="visible"/>
                                      </p:to>
                                    </p:set>
                                    <p:anim calcmode="lin" valueType="num">
                                      <p:cBhvr>
                                        <p:cTn id="59"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60"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61"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Arial" pitchFamily="34" charset="0"/>
                <a:cs typeface="Arial" pitchFamily="34" charset="0"/>
              </a:rPr>
              <a:t>2.9 </a:t>
            </a:r>
            <a:r>
              <a:rPr lang="en-US">
                <a:latin typeface="Arial" pitchFamily="34" charset="0"/>
                <a:cs typeface="Arial" pitchFamily="34" charset="0"/>
              </a:rPr>
              <a:t>Vai </a:t>
            </a:r>
            <a:r>
              <a:rPr lang="en-US" smtClean="0">
                <a:latin typeface="Arial" pitchFamily="34" charset="0"/>
                <a:cs typeface="Arial" pitchFamily="34" charset="0"/>
              </a:rPr>
              <a:t>trò của văn hóa </a:t>
            </a:r>
            <a:endParaRPr lang="en-US">
              <a:latin typeface="Arial" pitchFamily="34" charset="0"/>
              <a:cs typeface="Arial" pitchFamily="34" charset="0"/>
            </a:endParaRPr>
          </a:p>
        </p:txBody>
      </p:sp>
      <p:sp>
        <p:nvSpPr>
          <p:cNvPr id="3" name="Content Placeholder 2"/>
          <p:cNvSpPr>
            <a:spLocks noGrp="1"/>
          </p:cNvSpPr>
          <p:nvPr>
            <p:ph idx="1"/>
          </p:nvPr>
        </p:nvSpPr>
        <p:spPr/>
        <p:txBody>
          <a:bodyPr/>
          <a:lstStyle/>
          <a:p>
            <a:r>
              <a:rPr lang="en-US">
                <a:latin typeface="Arial" pitchFamily="34" charset="0"/>
                <a:cs typeface="Arial" pitchFamily="34" charset="0"/>
              </a:rPr>
              <a:t>Văn hóa tác động </a:t>
            </a:r>
            <a:r>
              <a:rPr lang="en-US" smtClean="0">
                <a:latin typeface="Arial" pitchFamily="34" charset="0"/>
                <a:cs typeface="Arial" pitchFamily="34" charset="0"/>
              </a:rPr>
              <a:t>đến: </a:t>
            </a:r>
          </a:p>
          <a:p>
            <a:pPr>
              <a:buFont typeface="Wingdings" pitchFamily="2" charset="2"/>
              <a:buChar char="Ø"/>
            </a:pPr>
            <a:r>
              <a:rPr lang="en-US" smtClean="0">
                <a:latin typeface="Arial" pitchFamily="34" charset="0"/>
                <a:cs typeface="Arial" pitchFamily="34" charset="0"/>
              </a:rPr>
              <a:t>Cách </a:t>
            </a:r>
            <a:r>
              <a:rPr lang="en-US">
                <a:latin typeface="Arial" pitchFamily="34" charset="0"/>
                <a:cs typeface="Arial" pitchFamily="34" charset="0"/>
              </a:rPr>
              <a:t>thức con người suy </a:t>
            </a:r>
            <a:r>
              <a:rPr lang="en-US" smtClean="0">
                <a:latin typeface="Arial" pitchFamily="34" charset="0"/>
                <a:cs typeface="Arial" pitchFamily="34" charset="0"/>
              </a:rPr>
              <a:t>nghĩ</a:t>
            </a:r>
          </a:p>
          <a:p>
            <a:pPr>
              <a:buFont typeface="Wingdings" pitchFamily="2" charset="2"/>
              <a:buChar char="Ø"/>
            </a:pPr>
            <a:r>
              <a:rPr lang="en-US" smtClean="0">
                <a:latin typeface="Arial" pitchFamily="34" charset="0"/>
                <a:cs typeface="Arial" pitchFamily="34" charset="0"/>
              </a:rPr>
              <a:t>Hành động</a:t>
            </a:r>
          </a:p>
          <a:p>
            <a:pPr>
              <a:buFont typeface="Wingdings" pitchFamily="2" charset="2"/>
              <a:buChar char="Ø"/>
            </a:pPr>
            <a:r>
              <a:rPr lang="en-US" smtClean="0">
                <a:latin typeface="Arial" pitchFamily="34" charset="0"/>
                <a:cs typeface="Arial" pitchFamily="34" charset="0"/>
              </a:rPr>
              <a:t>Các </a:t>
            </a:r>
            <a:r>
              <a:rPr lang="en-US">
                <a:latin typeface="Arial" pitchFamily="34" charset="0"/>
                <a:cs typeface="Arial" pitchFamily="34" charset="0"/>
              </a:rPr>
              <a:t>luật lệ mà con người tạo </a:t>
            </a:r>
            <a:r>
              <a:rPr lang="en-US" smtClean="0">
                <a:latin typeface="Arial" pitchFamily="34" charset="0"/>
                <a:cs typeface="Arial" pitchFamily="34" charset="0"/>
              </a:rPr>
              <a:t>ra</a:t>
            </a:r>
          </a:p>
          <a:p>
            <a:pPr>
              <a:buFont typeface="Wingdings" pitchFamily="2" charset="2"/>
              <a:buChar char="Ø"/>
            </a:pPr>
            <a:r>
              <a:rPr lang="en-US" smtClean="0">
                <a:latin typeface="Arial" pitchFamily="34" charset="0"/>
                <a:cs typeface="Arial" pitchFamily="34" charset="0"/>
              </a:rPr>
              <a:t>Cách </a:t>
            </a:r>
            <a:r>
              <a:rPr lang="en-US">
                <a:latin typeface="Arial" pitchFamily="34" charset="0"/>
                <a:cs typeface="Arial" pitchFamily="34" charset="0"/>
              </a:rPr>
              <a:t>thức và đối tượng thờ </a:t>
            </a:r>
            <a:r>
              <a:rPr lang="en-US" smtClean="0">
                <a:latin typeface="Arial" pitchFamily="34" charset="0"/>
                <a:cs typeface="Arial" pitchFamily="34" charset="0"/>
              </a:rPr>
              <a:t>cúng</a:t>
            </a:r>
          </a:p>
          <a:p>
            <a:pPr>
              <a:buFont typeface="Wingdings" pitchFamily="2" charset="2"/>
              <a:buChar char="Ø"/>
            </a:pPr>
            <a:r>
              <a:rPr lang="en-US" smtClean="0">
                <a:latin typeface="Arial" pitchFamily="34" charset="0"/>
                <a:cs typeface="Arial" pitchFamily="34" charset="0"/>
              </a:rPr>
              <a:t>Ăn gì</a:t>
            </a:r>
          </a:p>
          <a:p>
            <a:pPr>
              <a:buFont typeface="Wingdings" pitchFamily="2" charset="2"/>
              <a:buChar char="Ø"/>
            </a:pPr>
            <a:r>
              <a:rPr lang="en-US" smtClean="0">
                <a:latin typeface="Arial" pitchFamily="34" charset="0"/>
                <a:cs typeface="Arial" pitchFamily="34" charset="0"/>
              </a:rPr>
              <a:t>Mặc </a:t>
            </a:r>
            <a:r>
              <a:rPr lang="en-US">
                <a:latin typeface="Arial" pitchFamily="34" charset="0"/>
                <a:cs typeface="Arial" pitchFamily="34" charset="0"/>
              </a:rPr>
              <a:t>gì </a:t>
            </a:r>
          </a:p>
          <a:p>
            <a:pPr>
              <a:buFont typeface="Wingdings" pitchFamily="2" charset="2"/>
              <a:buChar char="Ø"/>
            </a:pPr>
            <a:r>
              <a:rPr lang="en-US" smtClean="0">
                <a:latin typeface="Arial" pitchFamily="34" charset="0"/>
                <a:cs typeface="Arial" pitchFamily="34" charset="0"/>
              </a:rPr>
              <a:t>Quan </a:t>
            </a:r>
            <a:r>
              <a:rPr lang="en-US">
                <a:latin typeface="Arial" pitchFamily="34" charset="0"/>
                <a:cs typeface="Arial" pitchFamily="34" charset="0"/>
              </a:rPr>
              <a:t>điểm </a:t>
            </a:r>
            <a:r>
              <a:rPr lang="en-US" smtClean="0">
                <a:latin typeface="Arial" pitchFamily="34" charset="0"/>
                <a:cs typeface="Arial" pitchFamily="34" charset="0"/>
              </a:rPr>
              <a:t>về </a:t>
            </a:r>
            <a:r>
              <a:rPr lang="en-US">
                <a:latin typeface="Arial" pitchFamily="34" charset="0"/>
                <a:cs typeface="Arial" pitchFamily="34" charset="0"/>
              </a:rPr>
              <a:t>cái đẹp, cái </a:t>
            </a:r>
            <a:r>
              <a:rPr lang="en-US" smtClean="0">
                <a:latin typeface="Arial" pitchFamily="34" charset="0"/>
                <a:cs typeface="Arial" pitchFamily="34" charset="0"/>
              </a:rPr>
              <a:t>xấu</a:t>
            </a:r>
            <a:endParaRPr lang="en-US">
              <a:latin typeface="Arial" pitchFamily="34" charset="0"/>
              <a:cs typeface="Arial" pitchFamily="34" charset="0"/>
            </a:endParaRPr>
          </a:p>
          <a:p>
            <a:endParaRPr lang="en-US">
              <a:latin typeface="Arial" pitchFamily="34" charset="0"/>
              <a:cs typeface="Arial" pitchFamily="34" charset="0"/>
            </a:endParaRPr>
          </a:p>
        </p:txBody>
      </p:sp>
    </p:spTree>
    <p:extLst>
      <p:ext uri="{BB962C8B-B14F-4D97-AF65-F5344CB8AC3E}">
        <p14:creationId xmlns="" xmlns:p14="http://schemas.microsoft.com/office/powerpoint/2010/main" val="2590808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p:cTn id="22"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3">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9" presetClass="entr" presetSubtype="0" fill="hold"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 calcmode="lin" valueType="num">
                                      <p:cBhvr>
                                        <p:cTn id="36"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8" dur="1000"/>
                                        <p:tgtEl>
                                          <p:spTgt spid="3">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9" presetClass="entr" presetSubtype="0" fill="hold"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p:cTn id="43"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5" dur="1000"/>
                                        <p:tgtEl>
                                          <p:spTgt spid="3">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9" presetClass="entr" presetSubtype="0" fill="hold" nodeType="clickEffect">
                                  <p:stCondLst>
                                    <p:cond delay="0"/>
                                  </p:stCondLst>
                                  <p:childTnLst>
                                    <p:set>
                                      <p:cBhvr>
                                        <p:cTn id="49" dur="1" fill="hold">
                                          <p:stCondLst>
                                            <p:cond delay="0"/>
                                          </p:stCondLst>
                                        </p:cTn>
                                        <p:tgtEl>
                                          <p:spTgt spid="3">
                                            <p:txEl>
                                              <p:pRg st="5" end="5"/>
                                            </p:txEl>
                                          </p:spTgt>
                                        </p:tgtEl>
                                        <p:attrNameLst>
                                          <p:attrName>style.visibility</p:attrName>
                                        </p:attrNameLst>
                                      </p:cBhvr>
                                      <p:to>
                                        <p:strVal val="visible"/>
                                      </p:to>
                                    </p:set>
                                    <p:anim calcmode="lin" valueType="num">
                                      <p:cBhvr>
                                        <p:cTn id="50"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51"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2" dur="1000"/>
                                        <p:tgtEl>
                                          <p:spTgt spid="3">
                                            <p:txEl>
                                              <p:pRg st="5" end="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9" presetClass="entr" presetSubtype="0" fill="hold" nodeType="clickEffect">
                                  <p:stCondLst>
                                    <p:cond delay="0"/>
                                  </p:stCondLst>
                                  <p:childTnLst>
                                    <p:set>
                                      <p:cBhvr>
                                        <p:cTn id="56" dur="1" fill="hold">
                                          <p:stCondLst>
                                            <p:cond delay="0"/>
                                          </p:stCondLst>
                                        </p:cTn>
                                        <p:tgtEl>
                                          <p:spTgt spid="3">
                                            <p:txEl>
                                              <p:pRg st="6" end="6"/>
                                            </p:txEl>
                                          </p:spTgt>
                                        </p:tgtEl>
                                        <p:attrNameLst>
                                          <p:attrName>style.visibility</p:attrName>
                                        </p:attrNameLst>
                                      </p:cBhvr>
                                      <p:to>
                                        <p:strVal val="visible"/>
                                      </p:to>
                                    </p:set>
                                    <p:anim calcmode="lin" valueType="num">
                                      <p:cBhvr>
                                        <p:cTn id="57"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58"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9" dur="1000"/>
                                        <p:tgtEl>
                                          <p:spTgt spid="3">
                                            <p:txEl>
                                              <p:pRg st="6" end="6"/>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9" presetClass="entr" presetSubtype="0" fill="hold" nodeType="clickEffect">
                                  <p:stCondLst>
                                    <p:cond delay="0"/>
                                  </p:stCondLst>
                                  <p:childTnLst>
                                    <p:set>
                                      <p:cBhvr>
                                        <p:cTn id="63" dur="1" fill="hold">
                                          <p:stCondLst>
                                            <p:cond delay="0"/>
                                          </p:stCondLst>
                                        </p:cTn>
                                        <p:tgtEl>
                                          <p:spTgt spid="3">
                                            <p:txEl>
                                              <p:pRg st="7" end="7"/>
                                            </p:txEl>
                                          </p:spTgt>
                                        </p:tgtEl>
                                        <p:attrNameLst>
                                          <p:attrName>style.visibility</p:attrName>
                                        </p:attrNameLst>
                                      </p:cBhvr>
                                      <p:to>
                                        <p:strVal val="visible"/>
                                      </p:to>
                                    </p:set>
                                    <p:anim calcmode="lin" valueType="num">
                                      <p:cBhvr>
                                        <p:cTn id="64"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65"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66"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Arial" pitchFamily="34" charset="0"/>
                <a:cs typeface="Arial" pitchFamily="34" charset="0"/>
              </a:rPr>
              <a:t>1.1 Văn hóa là gì?</a:t>
            </a:r>
            <a:endParaRPr lang="en-US">
              <a:latin typeface="Arial" pitchFamily="34" charset="0"/>
              <a:cs typeface="Arial" pitchFamily="34" charset="0"/>
            </a:endParaRPr>
          </a:p>
        </p:txBody>
      </p:sp>
      <p:sp>
        <p:nvSpPr>
          <p:cNvPr id="3" name="Content Placeholder 2"/>
          <p:cNvSpPr>
            <a:spLocks noGrp="1"/>
          </p:cNvSpPr>
          <p:nvPr>
            <p:ph idx="1"/>
          </p:nvPr>
        </p:nvSpPr>
        <p:spPr/>
        <p:txBody>
          <a:bodyPr/>
          <a:lstStyle/>
          <a:p>
            <a:r>
              <a:rPr lang="en-US" sz="2400" smtClean="0">
                <a:latin typeface="Arial" pitchFamily="34" charset="0"/>
                <a:cs typeface="Arial" pitchFamily="34" charset="0"/>
              </a:rPr>
              <a:t>Là </a:t>
            </a:r>
            <a:r>
              <a:rPr lang="en-US" sz="2400">
                <a:latin typeface="Arial" pitchFamily="34" charset="0"/>
                <a:cs typeface="Arial" pitchFamily="34" charset="0"/>
              </a:rPr>
              <a:t>những giá trị mà các thành viên của một nhóm giữ gìn, các quy tắc mà họ tuân thủ, các giá trị vật chất mà họ tạo nên</a:t>
            </a:r>
            <a:r>
              <a:rPr lang="en-US" sz="2400" smtClean="0">
                <a:latin typeface="Arial" pitchFamily="34" charset="0"/>
                <a:cs typeface="Arial" pitchFamily="34" charset="0"/>
              </a:rPr>
              <a:t>.</a:t>
            </a:r>
          </a:p>
          <a:p>
            <a:r>
              <a:rPr lang="en-US" sz="2400" smtClean="0">
                <a:latin typeface="Arial" pitchFamily="34" charset="0"/>
                <a:cs typeface="Arial" pitchFamily="34" charset="0"/>
              </a:rPr>
              <a:t>Bao </a:t>
            </a:r>
            <a:r>
              <a:rPr lang="en-US" sz="2400">
                <a:latin typeface="Arial" pitchFamily="34" charset="0"/>
                <a:cs typeface="Arial" pitchFamily="34" charset="0"/>
              </a:rPr>
              <a:t>gồm tất cả những gì con người đã tạo nên trong quá trình tương tác xã </a:t>
            </a:r>
            <a:r>
              <a:rPr lang="en-US" sz="2400" smtClean="0">
                <a:latin typeface="Arial" pitchFamily="34" charset="0"/>
                <a:cs typeface="Arial" pitchFamily="34" charset="0"/>
              </a:rPr>
              <a:t>hội.</a:t>
            </a:r>
          </a:p>
          <a:p>
            <a:r>
              <a:rPr lang="en-US" sz="2400" smtClean="0">
                <a:latin typeface="Arial" pitchFamily="34" charset="0"/>
                <a:cs typeface="Arial" pitchFamily="34" charset="0"/>
              </a:rPr>
              <a:t>Chi </a:t>
            </a:r>
            <a:r>
              <a:rPr lang="en-US" sz="2400">
                <a:latin typeface="Arial" pitchFamily="34" charset="0"/>
                <a:cs typeface="Arial" pitchFamily="34" charset="0"/>
              </a:rPr>
              <a:t>phối cách thức con người nhận thức thế giới.</a:t>
            </a:r>
            <a:r>
              <a:rPr lang="en-US">
                <a:latin typeface="Arial" pitchFamily="34" charset="0"/>
                <a:cs typeface="Arial" pitchFamily="34" charset="0"/>
              </a:rPr>
              <a:t> </a:t>
            </a:r>
            <a:endParaRPr lang="en-US" smtClean="0">
              <a:latin typeface="Arial" pitchFamily="34" charset="0"/>
              <a:cs typeface="Arial" pitchFamily="34" charset="0"/>
            </a:endParaRPr>
          </a:p>
          <a:p>
            <a:r>
              <a:rPr lang="en-US" b="0" smtClean="0">
                <a:latin typeface="Arial" pitchFamily="34" charset="0"/>
                <a:cs typeface="Arial" pitchFamily="34" charset="0"/>
              </a:rPr>
              <a:t>Vd:phong tục </a:t>
            </a:r>
          </a:p>
          <a:p>
            <a:pPr marL="0" indent="0">
              <a:buNone/>
            </a:pPr>
            <a:r>
              <a:rPr lang="en-US" b="0" smtClean="0">
                <a:latin typeface="Arial" pitchFamily="34" charset="0"/>
                <a:cs typeface="Arial" pitchFamily="34" charset="0"/>
              </a:rPr>
              <a:t>   Ăn trầu của vn.</a:t>
            </a:r>
            <a:endParaRPr lang="en-US" b="0">
              <a:latin typeface="Arial" pitchFamily="34" charset="0"/>
              <a:cs typeface="Arial" pitchFamily="34" charset="0"/>
            </a:endParaRPr>
          </a:p>
        </p:txBody>
      </p:sp>
      <p:pic>
        <p:nvPicPr>
          <p:cNvPr id="1027"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724400" y="3962400"/>
            <a:ext cx="2447925" cy="2590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670004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 calcmode="lin" valueType="num">
                                      <p:cBhvr additive="base">
                                        <p:cTn id="13" dur="500" fill="hold"/>
                                        <p:tgtEl>
                                          <p:spTgt spid="1027"/>
                                        </p:tgtEl>
                                        <p:attrNameLst>
                                          <p:attrName>ppt_x</p:attrName>
                                        </p:attrNameLst>
                                      </p:cBhvr>
                                      <p:tavLst>
                                        <p:tav tm="0">
                                          <p:val>
                                            <p:strVal val="#ppt_x"/>
                                          </p:val>
                                        </p:tav>
                                        <p:tav tm="100000">
                                          <p:val>
                                            <p:strVal val="#ppt_x"/>
                                          </p:val>
                                        </p:tav>
                                      </p:tavLst>
                                    </p:anim>
                                    <p:anim calcmode="lin" valueType="num">
                                      <p:cBhvr additive="base">
                                        <p:cTn id="14"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additive="base">
                                        <p:cTn id="3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additive="base">
                                        <p:cTn id="4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Arial" pitchFamily="34" charset="0"/>
                <a:cs typeface="Arial" pitchFamily="34" charset="0"/>
              </a:rPr>
              <a:t>2.9 </a:t>
            </a:r>
            <a:r>
              <a:rPr lang="en-US">
                <a:latin typeface="Arial" pitchFamily="34" charset="0"/>
                <a:cs typeface="Arial" pitchFamily="34" charset="0"/>
              </a:rPr>
              <a:t>Vai </a:t>
            </a:r>
            <a:r>
              <a:rPr lang="en-US" smtClean="0">
                <a:latin typeface="Arial" pitchFamily="34" charset="0"/>
                <a:cs typeface="Arial" pitchFamily="34" charset="0"/>
              </a:rPr>
              <a:t>trò của văn hóa (tt)</a:t>
            </a:r>
            <a:endParaRPr lang="en-US">
              <a:latin typeface="Arial" pitchFamily="34" charset="0"/>
              <a:cs typeface="Arial" pitchFamily="34" charset="0"/>
            </a:endParaRPr>
          </a:p>
        </p:txBody>
      </p:sp>
      <p:sp>
        <p:nvSpPr>
          <p:cNvPr id="3" name="Content Placeholder 2"/>
          <p:cNvSpPr>
            <a:spLocks noGrp="1"/>
          </p:cNvSpPr>
          <p:nvPr>
            <p:ph idx="1"/>
          </p:nvPr>
        </p:nvSpPr>
        <p:spPr/>
        <p:txBody>
          <a:bodyPr/>
          <a:lstStyle/>
          <a:p>
            <a:r>
              <a:rPr lang="en-US">
                <a:latin typeface="Arial" pitchFamily="34" charset="0"/>
                <a:cs typeface="Arial" pitchFamily="34" charset="0"/>
              </a:rPr>
              <a:t>Vai trò xã hội của một người </a:t>
            </a:r>
            <a:r>
              <a:rPr lang="en-US" smtClean="0">
                <a:latin typeface="Arial" pitchFamily="34" charset="0"/>
                <a:cs typeface="Arial" pitchFamily="34" charset="0"/>
              </a:rPr>
              <a:t>là </a:t>
            </a:r>
            <a:r>
              <a:rPr lang="en-US">
                <a:latin typeface="Arial" pitchFamily="34" charset="0"/>
                <a:cs typeface="Arial" pitchFamily="34" charset="0"/>
              </a:rPr>
              <a:t>phải đảm nhận hay thể hiện đầy đủ các hành vi, nghĩa vụ, hệ thống chuẩn mực trên cơ sở </a:t>
            </a:r>
            <a:r>
              <a:rPr lang="en-US" smtClean="0">
                <a:latin typeface="Arial" pitchFamily="34" charset="0"/>
                <a:cs typeface="Arial" pitchFamily="34" charset="0"/>
              </a:rPr>
              <a:t>vị </a:t>
            </a:r>
            <a:r>
              <a:rPr lang="en-US">
                <a:latin typeface="Arial" pitchFamily="34" charset="0"/>
                <a:cs typeface="Arial" pitchFamily="34" charset="0"/>
              </a:rPr>
              <a:t>thế của người đó. Đồng thời họ cũng nhận được những quyền lợi xã hội tương ứng với việc thực hiện vai trò của </a:t>
            </a:r>
            <a:r>
              <a:rPr lang="en-US" smtClean="0">
                <a:latin typeface="Arial" pitchFamily="34" charset="0"/>
                <a:cs typeface="Arial" pitchFamily="34" charset="0"/>
              </a:rPr>
              <a:t>họ.</a:t>
            </a:r>
            <a:endParaRPr lang="en-US">
              <a:latin typeface="Arial" pitchFamily="34" charset="0"/>
              <a:cs typeface="Arial" pitchFamily="34" charset="0"/>
            </a:endParaRPr>
          </a:p>
        </p:txBody>
      </p:sp>
      <p:pic>
        <p:nvPicPr>
          <p:cNvPr id="1945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724400" y="4269259"/>
            <a:ext cx="3429000" cy="25887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292697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fade">
                                      <p:cBhvr>
                                        <p:cTn id="12" dur="1000"/>
                                        <p:tgtEl>
                                          <p:spTgt spid="19458"/>
                                        </p:tgtEl>
                                      </p:cBhvr>
                                    </p:animEffect>
                                    <p:anim calcmode="lin" valueType="num">
                                      <p:cBhvr>
                                        <p:cTn id="13" dur="1000" fill="hold"/>
                                        <p:tgtEl>
                                          <p:spTgt spid="19458"/>
                                        </p:tgtEl>
                                        <p:attrNameLst>
                                          <p:attrName>ppt_x</p:attrName>
                                        </p:attrNameLst>
                                      </p:cBhvr>
                                      <p:tavLst>
                                        <p:tav tm="0">
                                          <p:val>
                                            <p:strVal val="#ppt_x"/>
                                          </p:val>
                                        </p:tav>
                                        <p:tav tm="100000">
                                          <p:val>
                                            <p:strVal val="#ppt_x"/>
                                          </p:val>
                                        </p:tav>
                                      </p:tavLst>
                                    </p:anim>
                                    <p:anim calcmode="lin" valueType="num">
                                      <p:cBhvr>
                                        <p:cTn id="14" dur="900" decel="100000" fill="hold"/>
                                        <p:tgtEl>
                                          <p:spTgt spid="19458"/>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9458"/>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10"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p:cTn id="20"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1"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Arial" pitchFamily="34" charset="0"/>
                <a:cs typeface="Arial" pitchFamily="34" charset="0"/>
              </a:rPr>
              <a:t>Kết luận</a:t>
            </a:r>
            <a:endParaRPr lang="en-US">
              <a:latin typeface="Arial" pitchFamily="34" charset="0"/>
              <a:cs typeface="Arial" pitchFamily="34" charset="0"/>
            </a:endParaRPr>
          </a:p>
        </p:txBody>
      </p:sp>
      <p:sp>
        <p:nvSpPr>
          <p:cNvPr id="3" name="Content Placeholder 2"/>
          <p:cNvSpPr>
            <a:spLocks noGrp="1"/>
          </p:cNvSpPr>
          <p:nvPr>
            <p:ph idx="1"/>
          </p:nvPr>
        </p:nvSpPr>
        <p:spPr>
          <a:xfrm>
            <a:off x="0" y="1371600"/>
            <a:ext cx="8686800" cy="5486400"/>
          </a:xfrm>
        </p:spPr>
        <p:txBody>
          <a:bodyPr/>
          <a:lstStyle/>
          <a:p>
            <a:r>
              <a:rPr lang="en-US" sz="2200" smtClean="0">
                <a:latin typeface="Arial" pitchFamily="34" charset="0"/>
                <a:cs typeface="Arial" pitchFamily="34" charset="0"/>
              </a:rPr>
              <a:t>Văn hóa xã hội học cho chúng ta cái nhìn khái quát về xã hội, giúp chúng ta có kiến thức và phương pháp để tự khảo sát, tìm hiểu vị trí đích thực của bản thân mình trong nền văn hóa xã hội, từ đó ta tự điều chỉnh để thích ứng với xã hội.</a:t>
            </a:r>
          </a:p>
          <a:p>
            <a:r>
              <a:rPr lang="en-US" sz="2200" smtClean="0">
                <a:latin typeface="Arial" pitchFamily="34" charset="0"/>
                <a:cs typeface="Arial" pitchFamily="34" charset="0"/>
              </a:rPr>
              <a:t>Nắm bắt được xã hội học văn hóa chúng ta sẽ có thêm hiểu biết về kĩ năng văn hóa ứng xử, giao tiếp, các chuẩn mực cần đạt được để phát huy tính mềm dẻo năng động của mình trong hoạt động văn hóa xã hội.</a:t>
            </a:r>
          </a:p>
          <a:p>
            <a:r>
              <a:rPr lang="en-US" sz="2200" smtClean="0">
                <a:latin typeface="Arial" pitchFamily="34" charset="0"/>
                <a:cs typeface="Arial" pitchFamily="34" charset="0"/>
              </a:rPr>
              <a:t>Với việc nghiên cứu văn hóa và xã hội đã giúp nhóm có cái nhìn khách quan và toàn diện hơn về các vấn đề đang được dư luận quan tâm. Trong quá trình nghiên cứu sẽ không tránh khỏi những sai sót, kính mong thầy đóng góp ý kiến. Xin chân thành cám ơn thầy!</a:t>
            </a:r>
          </a:p>
          <a:p>
            <a:endParaRPr lang="en-US" sz="220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p:cTn id="2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 calcmode="lin" valueType="num">
                                      <p:cBhvr>
                                        <p:cTn id="3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nodeType="clickEffect">
                                  <p:stCondLst>
                                    <p:cond delay="0"/>
                                  </p:stCondLst>
                                  <p:childTnLst>
                                    <p:set>
                                      <p:cBhvr>
                                        <p:cTn id="36" dur="1" fill="hold">
                                          <p:stCondLst>
                                            <p:cond delay="0"/>
                                          </p:stCondLst>
                                        </p:cTn>
                                        <p:tgtEl>
                                          <p:spTgt spid="3">
                                            <p:txEl>
                                              <p:pRg st="2" end="2"/>
                                            </p:txEl>
                                          </p:spTgt>
                                        </p:tgtEl>
                                        <p:attrNameLst>
                                          <p:attrName>style.visibility</p:attrName>
                                        </p:attrNameLst>
                                      </p:cBhvr>
                                      <p:to>
                                        <p:strVal val="visible"/>
                                      </p:to>
                                    </p:set>
                                    <p:anim calcmode="lin" valueType="num">
                                      <p:cBhvr>
                                        <p:cTn id="3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8"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2" name="WordArt 6"/>
          <p:cNvSpPr>
            <a:spLocks noChangeArrowheads="1" noChangeShapeType="1" noTextEdit="1"/>
          </p:cNvSpPr>
          <p:nvPr/>
        </p:nvSpPr>
        <p:spPr bwMode="gray">
          <a:xfrm>
            <a:off x="3581400" y="3429000"/>
            <a:ext cx="4343400" cy="609600"/>
          </a:xfrm>
          <a:prstGeom prst="rect">
            <a:avLst/>
          </a:prstGeom>
        </p:spPr>
        <p:txBody>
          <a:bodyPr wrap="none" fromWordArt="1">
            <a:prstTxWarp prst="textDeflate">
              <a:avLst>
                <a:gd name="adj" fmla="val 0"/>
              </a:avLst>
            </a:prstTxWarp>
          </a:bodyPr>
          <a:lstStyle/>
          <a:p>
            <a:pPr algn="ctr"/>
            <a:r>
              <a:rPr lang="en-US" sz="3600" b="1" kern="10">
                <a:ln w="28575">
                  <a:solidFill>
                    <a:srgbClr val="FFFFFF"/>
                  </a:solidFill>
                  <a:round/>
                  <a:headEnd/>
                  <a:tailEnd/>
                </a:ln>
                <a:gradFill rotWithShape="1">
                  <a:gsLst>
                    <a:gs pos="0">
                      <a:schemeClr val="tx2"/>
                    </a:gs>
                    <a:gs pos="100000">
                      <a:schemeClr val="accent1"/>
                    </a:gs>
                  </a:gsLst>
                  <a:lin ang="0" scaled="1"/>
                </a:gradFill>
                <a:effectLst>
                  <a:outerShdw dist="71842" dir="2700000" algn="ctr" rotWithShape="0">
                    <a:schemeClr val="tx1">
                      <a:alpha val="50000"/>
                    </a:schemeClr>
                  </a:outerShdw>
                </a:effectLst>
                <a:latin typeface="Arial"/>
                <a:cs typeface="Arial"/>
              </a:rPr>
              <a:t>Thank You!</a:t>
            </a:r>
          </a:p>
        </p:txBody>
      </p:sp>
      <p:pic>
        <p:nvPicPr>
          <p:cNvPr id="3" name="Picture 1" descr="daihocnonglamthanhphohochiminh_1299998484_6124_200x200"/>
          <p:cNvPicPr>
            <a:picLocks noChangeAspect="1" noChangeArrowheads="1"/>
          </p:cNvPicPr>
          <p:nvPr/>
        </p:nvPicPr>
        <p:blipFill>
          <a:blip r:embed="rId2"/>
          <a:srcRect/>
          <a:stretch>
            <a:fillRect/>
          </a:stretch>
        </p:blipFill>
        <p:spPr bwMode="auto">
          <a:xfrm>
            <a:off x="1" y="1"/>
            <a:ext cx="1676399" cy="167639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6022"/>
                                        </p:tgtEl>
                                        <p:attrNameLst>
                                          <p:attrName>style.visibility</p:attrName>
                                        </p:attrNameLst>
                                      </p:cBhvr>
                                      <p:to>
                                        <p:strVal val="visible"/>
                                      </p:to>
                                    </p:set>
                                    <p:anim calcmode="lin" valueType="num">
                                      <p:cBhvr>
                                        <p:cTn id="7" dur="500" fill="hold"/>
                                        <p:tgtEl>
                                          <p:spTgt spid="86022"/>
                                        </p:tgtEl>
                                        <p:attrNameLst>
                                          <p:attrName>ppt_w</p:attrName>
                                        </p:attrNameLst>
                                      </p:cBhvr>
                                      <p:tavLst>
                                        <p:tav tm="0">
                                          <p:val>
                                            <p:fltVal val="0"/>
                                          </p:val>
                                        </p:tav>
                                        <p:tav tm="100000">
                                          <p:val>
                                            <p:strVal val="#ppt_w"/>
                                          </p:val>
                                        </p:tav>
                                      </p:tavLst>
                                    </p:anim>
                                    <p:anim calcmode="lin" valueType="num">
                                      <p:cBhvr>
                                        <p:cTn id="8" dur="500" fill="hold"/>
                                        <p:tgtEl>
                                          <p:spTgt spid="86022"/>
                                        </p:tgtEl>
                                        <p:attrNameLst>
                                          <p:attrName>ppt_h</p:attrName>
                                        </p:attrNameLst>
                                      </p:cBhvr>
                                      <p:tavLst>
                                        <p:tav tm="0">
                                          <p:val>
                                            <p:fltVal val="0"/>
                                          </p:val>
                                        </p:tav>
                                        <p:tav tm="100000">
                                          <p:val>
                                            <p:strVal val="#ppt_h"/>
                                          </p:val>
                                        </p:tav>
                                      </p:tavLst>
                                    </p:anim>
                                    <p:animEffect transition="in" filter="fade">
                                      <p:cBhvr>
                                        <p:cTn id="9" dur="500"/>
                                        <p:tgtEl>
                                          <p:spTgt spid="860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sz="3600" smtClean="0">
                <a:latin typeface="Arial" pitchFamily="34" charset="0"/>
                <a:cs typeface="Arial" pitchFamily="34" charset="0"/>
              </a:rPr>
              <a:t>1.2 Các </a:t>
            </a:r>
            <a:r>
              <a:rPr lang="en-US" sz="3600" err="1" smtClean="0">
                <a:latin typeface="Arial" pitchFamily="34" charset="0"/>
                <a:cs typeface="Arial" pitchFamily="34" charset="0"/>
              </a:rPr>
              <a:t>loại</a:t>
            </a:r>
            <a:r>
              <a:rPr lang="en-US" sz="3600" smtClean="0">
                <a:latin typeface="Arial" pitchFamily="34" charset="0"/>
                <a:cs typeface="Arial" pitchFamily="34" charset="0"/>
              </a:rPr>
              <a:t> </a:t>
            </a:r>
            <a:r>
              <a:rPr lang="en-US" sz="3600" err="1" smtClean="0">
                <a:latin typeface="Arial" pitchFamily="34" charset="0"/>
                <a:cs typeface="Arial" pitchFamily="34" charset="0"/>
              </a:rPr>
              <a:t>hình</a:t>
            </a:r>
            <a:r>
              <a:rPr lang="en-US" sz="3600" smtClean="0">
                <a:latin typeface="Arial" pitchFamily="34" charset="0"/>
                <a:cs typeface="Arial" pitchFamily="34" charset="0"/>
              </a:rPr>
              <a:t> </a:t>
            </a:r>
            <a:r>
              <a:rPr lang="en-US" sz="3600" err="1" smtClean="0">
                <a:latin typeface="Arial" pitchFamily="34" charset="0"/>
                <a:cs typeface="Arial" pitchFamily="34" charset="0"/>
              </a:rPr>
              <a:t>văn</a:t>
            </a:r>
            <a:r>
              <a:rPr lang="en-US" sz="3600" smtClean="0">
                <a:latin typeface="Arial" pitchFamily="34" charset="0"/>
                <a:cs typeface="Arial" pitchFamily="34" charset="0"/>
              </a:rPr>
              <a:t> </a:t>
            </a:r>
            <a:r>
              <a:rPr lang="en-US" sz="3600" err="1" smtClean="0">
                <a:latin typeface="Arial" pitchFamily="34" charset="0"/>
                <a:cs typeface="Arial" pitchFamily="34" charset="0"/>
              </a:rPr>
              <a:t>hóa</a:t>
            </a:r>
            <a:endParaRPr lang="en-US" sz="2000">
              <a:latin typeface="Arial" pitchFamily="34" charset="0"/>
              <a:cs typeface="Arial" pitchFamily="34" charset="0"/>
            </a:endParaRPr>
          </a:p>
        </p:txBody>
      </p:sp>
      <p:sp>
        <p:nvSpPr>
          <p:cNvPr id="69635" name="AutoShape 3"/>
          <p:cNvSpPr>
            <a:spLocks noChangeArrowheads="1"/>
          </p:cNvSpPr>
          <p:nvPr/>
        </p:nvSpPr>
        <p:spPr bwMode="auto">
          <a:xfrm>
            <a:off x="5562600" y="3248025"/>
            <a:ext cx="2286000" cy="2667000"/>
          </a:xfrm>
          <a:prstGeom prst="roundRect">
            <a:avLst>
              <a:gd name="adj" fmla="val 16667"/>
            </a:avLst>
          </a:prstGeom>
          <a:noFill/>
          <a:ln w="38100">
            <a:solidFill>
              <a:schemeClr val="tx1"/>
            </a:solidFill>
            <a:round/>
            <a:headEnd/>
            <a:tailEnd/>
          </a:ln>
          <a:effectLst/>
        </p:spPr>
        <p:txBody>
          <a:bodyPr wrap="none" anchor="ctr"/>
          <a:lstStyle/>
          <a:p>
            <a:pPr algn="ctr" eaLnBrk="0" hangingPunct="0"/>
            <a:endParaRPr lang="en-US">
              <a:latin typeface="Verdana" pitchFamily="34" charset="0"/>
            </a:endParaRPr>
          </a:p>
        </p:txBody>
      </p:sp>
      <p:sp>
        <p:nvSpPr>
          <p:cNvPr id="69637" name="AutoShape 5"/>
          <p:cNvSpPr>
            <a:spLocks noChangeArrowheads="1"/>
          </p:cNvSpPr>
          <p:nvPr/>
        </p:nvSpPr>
        <p:spPr bwMode="auto">
          <a:xfrm>
            <a:off x="1143000" y="3248025"/>
            <a:ext cx="2286000" cy="2667000"/>
          </a:xfrm>
          <a:prstGeom prst="roundRect">
            <a:avLst>
              <a:gd name="adj" fmla="val 16667"/>
            </a:avLst>
          </a:prstGeom>
          <a:noFill/>
          <a:ln w="38100">
            <a:solidFill>
              <a:schemeClr val="tx1"/>
            </a:solidFill>
            <a:round/>
            <a:headEnd/>
            <a:tailEnd/>
          </a:ln>
          <a:effectLst/>
        </p:spPr>
        <p:txBody>
          <a:bodyPr wrap="none" anchor="ctr"/>
          <a:lstStyle/>
          <a:p>
            <a:pPr algn="ctr" eaLnBrk="0" hangingPunct="0"/>
            <a:endParaRPr lang="en-US">
              <a:latin typeface="Verdana" pitchFamily="34" charset="0"/>
            </a:endParaRPr>
          </a:p>
        </p:txBody>
      </p:sp>
      <p:sp>
        <p:nvSpPr>
          <p:cNvPr id="69638" name="Text Box 6"/>
          <p:cNvSpPr txBox="1">
            <a:spLocks noChangeArrowheads="1"/>
          </p:cNvSpPr>
          <p:nvPr/>
        </p:nvSpPr>
        <p:spPr bwMode="auto">
          <a:xfrm>
            <a:off x="1238250" y="3448050"/>
            <a:ext cx="2038350" cy="830997"/>
          </a:xfrm>
          <a:prstGeom prst="rect">
            <a:avLst/>
          </a:prstGeom>
          <a:noFill/>
          <a:ln w="9525">
            <a:noFill/>
            <a:miter lim="800000"/>
            <a:headEnd/>
            <a:tailEnd/>
          </a:ln>
          <a:effectLst/>
        </p:spPr>
        <p:txBody>
          <a:bodyPr wrap="square">
            <a:spAutoFit/>
          </a:bodyPr>
          <a:lstStyle/>
          <a:p>
            <a:pPr algn="ctr" eaLnBrk="0" hangingPunct="0"/>
            <a:r>
              <a:rPr lang="en-US" sz="2400" b="1" err="1" smtClean="0">
                <a:solidFill>
                  <a:srgbClr val="000000"/>
                </a:solidFill>
              </a:rPr>
              <a:t>Văn</a:t>
            </a:r>
            <a:r>
              <a:rPr lang="en-US" sz="2400" b="1" smtClean="0">
                <a:solidFill>
                  <a:srgbClr val="000000"/>
                </a:solidFill>
              </a:rPr>
              <a:t> </a:t>
            </a:r>
            <a:r>
              <a:rPr lang="en-US" sz="2400" b="1" err="1" smtClean="0">
                <a:solidFill>
                  <a:srgbClr val="000000"/>
                </a:solidFill>
              </a:rPr>
              <a:t>hóa</a:t>
            </a:r>
            <a:r>
              <a:rPr lang="en-US" sz="2400" b="1" smtClean="0">
                <a:solidFill>
                  <a:srgbClr val="000000"/>
                </a:solidFill>
              </a:rPr>
              <a:t> </a:t>
            </a:r>
          </a:p>
          <a:p>
            <a:pPr algn="ctr" eaLnBrk="0" hangingPunct="0"/>
            <a:r>
              <a:rPr lang="en-US" sz="2400" b="1" smtClean="0">
                <a:solidFill>
                  <a:srgbClr val="000000"/>
                </a:solidFill>
              </a:rPr>
              <a:t>vật thể</a:t>
            </a:r>
            <a:endParaRPr lang="en-US" sz="2400">
              <a:solidFill>
                <a:srgbClr val="000000"/>
              </a:solidFill>
            </a:endParaRPr>
          </a:p>
        </p:txBody>
      </p:sp>
      <p:sp>
        <p:nvSpPr>
          <p:cNvPr id="69639" name="Freeform 7"/>
          <p:cNvSpPr>
            <a:spLocks/>
          </p:cNvSpPr>
          <p:nvPr/>
        </p:nvSpPr>
        <p:spPr bwMode="gray">
          <a:xfrm>
            <a:off x="3222625" y="3151188"/>
            <a:ext cx="903288" cy="124142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w="0">
            <a:noFill/>
            <a:prstDash val="solid"/>
            <a:round/>
            <a:headEnd/>
            <a:tailEnd/>
          </a:ln>
        </p:spPr>
        <p:txBody>
          <a:bodyPr/>
          <a:lstStyle/>
          <a:p>
            <a:endParaRPr lang="en-US"/>
          </a:p>
        </p:txBody>
      </p:sp>
      <p:sp>
        <p:nvSpPr>
          <p:cNvPr id="69640" name="AutoShape 8"/>
          <p:cNvSpPr>
            <a:spLocks noChangeAspect="1" noChangeArrowheads="1" noTextEdit="1"/>
          </p:cNvSpPr>
          <p:nvPr/>
        </p:nvSpPr>
        <p:spPr bwMode="gray">
          <a:xfrm flipH="1">
            <a:off x="4868863" y="3148013"/>
            <a:ext cx="909637" cy="1244600"/>
          </a:xfrm>
          <a:prstGeom prst="rect">
            <a:avLst/>
          </a:prstGeom>
          <a:noFill/>
          <a:ln w="9525">
            <a:noFill/>
            <a:miter lim="800000"/>
            <a:headEnd/>
            <a:tailEnd/>
          </a:ln>
        </p:spPr>
        <p:txBody>
          <a:bodyPr/>
          <a:lstStyle/>
          <a:p>
            <a:endParaRPr lang="en-US"/>
          </a:p>
        </p:txBody>
      </p:sp>
      <p:sp>
        <p:nvSpPr>
          <p:cNvPr id="69641" name="Freeform 9"/>
          <p:cNvSpPr>
            <a:spLocks/>
          </p:cNvSpPr>
          <p:nvPr/>
        </p:nvSpPr>
        <p:spPr bwMode="gray">
          <a:xfrm flipH="1">
            <a:off x="4875213" y="3151188"/>
            <a:ext cx="903287" cy="124142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tx2"/>
              </a:gs>
              <a:gs pos="100000">
                <a:schemeClr val="tx2">
                  <a:gamma/>
                  <a:tint val="31765"/>
                  <a:invGamma/>
                </a:schemeClr>
              </a:gs>
            </a:gsLst>
            <a:lin ang="0" scaled="1"/>
          </a:gradFill>
          <a:ln w="0">
            <a:noFill/>
            <a:prstDash val="solid"/>
            <a:round/>
            <a:headEnd/>
            <a:tailEnd/>
          </a:ln>
        </p:spPr>
        <p:txBody>
          <a:bodyPr/>
          <a:lstStyle/>
          <a:p>
            <a:endParaRPr lang="en-US"/>
          </a:p>
        </p:txBody>
      </p:sp>
      <p:grpSp>
        <p:nvGrpSpPr>
          <p:cNvPr id="69642" name="Group 10"/>
          <p:cNvGrpSpPr>
            <a:grpSpLocks/>
          </p:cNvGrpSpPr>
          <p:nvPr/>
        </p:nvGrpSpPr>
        <p:grpSpPr bwMode="auto">
          <a:xfrm>
            <a:off x="3048000" y="1524000"/>
            <a:ext cx="2998788" cy="1601788"/>
            <a:chOff x="1997" y="1314"/>
            <a:chExt cx="1889" cy="1009"/>
          </a:xfrm>
        </p:grpSpPr>
        <p:grpSp>
          <p:nvGrpSpPr>
            <p:cNvPr id="69643" name="Group 11"/>
            <p:cNvGrpSpPr>
              <a:grpSpLocks/>
            </p:cNvGrpSpPr>
            <p:nvPr/>
          </p:nvGrpSpPr>
          <p:grpSpPr bwMode="auto">
            <a:xfrm>
              <a:off x="1997" y="1404"/>
              <a:ext cx="1889" cy="919"/>
              <a:chOff x="1973" y="1027"/>
              <a:chExt cx="1926" cy="937"/>
            </a:xfrm>
          </p:grpSpPr>
          <p:sp>
            <p:nvSpPr>
              <p:cNvPr id="69644" name="Oval 12"/>
              <p:cNvSpPr>
                <a:spLocks noChangeArrowheads="1"/>
              </p:cNvSpPr>
              <p:nvPr/>
            </p:nvSpPr>
            <p:spPr bwMode="gray">
              <a:xfrm>
                <a:off x="1994" y="1057"/>
                <a:ext cx="1905" cy="907"/>
              </a:xfrm>
              <a:prstGeom prst="ellipse">
                <a:avLst/>
              </a:prstGeom>
              <a:gradFill rotWithShape="1">
                <a:gsLst>
                  <a:gs pos="0">
                    <a:schemeClr val="tx2"/>
                  </a:gs>
                  <a:gs pos="100000">
                    <a:schemeClr val="tx2">
                      <a:gamma/>
                      <a:shade val="48627"/>
                      <a:invGamma/>
                    </a:schemeClr>
                  </a:gs>
                </a:gsLst>
                <a:lin ang="2700000" scaled="1"/>
              </a:gradFill>
              <a:ln w="9525">
                <a:noFill/>
                <a:round/>
                <a:headEnd/>
                <a:tailEnd/>
              </a:ln>
              <a:effectLst/>
            </p:spPr>
            <p:txBody>
              <a:bodyPr wrap="none" anchor="ctr"/>
              <a:lstStyle/>
              <a:p>
                <a:endParaRPr lang="en-US"/>
              </a:p>
            </p:txBody>
          </p:sp>
          <p:sp>
            <p:nvSpPr>
              <p:cNvPr id="69645" name="Oval 13"/>
              <p:cNvSpPr>
                <a:spLocks noChangeArrowheads="1"/>
              </p:cNvSpPr>
              <p:nvPr/>
            </p:nvSpPr>
            <p:spPr bwMode="gray">
              <a:xfrm>
                <a:off x="1973" y="1027"/>
                <a:ext cx="1905" cy="907"/>
              </a:xfrm>
              <a:prstGeom prst="ellipse">
                <a:avLst/>
              </a:prstGeom>
              <a:gradFill rotWithShape="1">
                <a:gsLst>
                  <a:gs pos="0">
                    <a:schemeClr val="tx2">
                      <a:gamma/>
                      <a:tint val="44314"/>
                      <a:invGamma/>
                    </a:schemeClr>
                  </a:gs>
                  <a:gs pos="100000">
                    <a:schemeClr val="tx2"/>
                  </a:gs>
                </a:gsLst>
                <a:lin ang="2700000" scaled="1"/>
              </a:gradFill>
              <a:ln w="9525">
                <a:noFill/>
                <a:round/>
                <a:headEnd/>
                <a:tailEnd/>
              </a:ln>
              <a:effectLst/>
            </p:spPr>
            <p:txBody>
              <a:bodyPr wrap="none" anchor="ctr"/>
              <a:lstStyle/>
              <a:p>
                <a:endParaRPr lang="en-US"/>
              </a:p>
            </p:txBody>
          </p:sp>
        </p:grpSp>
        <p:sp>
          <p:nvSpPr>
            <p:cNvPr id="69646" name="Oval 14"/>
            <p:cNvSpPr>
              <a:spLocks noChangeArrowheads="1"/>
            </p:cNvSpPr>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w="9525" algn="ctr">
              <a:noFill/>
              <a:round/>
              <a:headEnd/>
              <a:tailEnd/>
            </a:ln>
            <a:effectLst/>
          </p:spPr>
          <p:txBody>
            <a:bodyPr vert="eaVert" wrap="none" anchor="ctr"/>
            <a:lstStyle/>
            <a:p>
              <a:endParaRPr lang="en-US"/>
            </a:p>
          </p:txBody>
        </p:sp>
        <p:sp>
          <p:nvSpPr>
            <p:cNvPr id="69647" name="Oval 15"/>
            <p:cNvSpPr>
              <a:spLocks noChangeArrowheads="1"/>
            </p:cNvSpPr>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w="9525" algn="ctr">
              <a:noFill/>
              <a:round/>
              <a:headEnd/>
              <a:tailEnd/>
            </a:ln>
            <a:effectLst/>
          </p:spPr>
          <p:txBody>
            <a:bodyPr vert="eaVert" wrap="none" anchor="ctr"/>
            <a:lstStyle/>
            <a:p>
              <a:endParaRPr lang="en-US"/>
            </a:p>
          </p:txBody>
        </p:sp>
        <p:sp>
          <p:nvSpPr>
            <p:cNvPr id="69648" name="Oval 16"/>
            <p:cNvSpPr>
              <a:spLocks noChangeArrowheads="1"/>
            </p:cNvSpPr>
            <p:nvPr/>
          </p:nvSpPr>
          <p:spPr bwMode="gray">
            <a:xfrm>
              <a:off x="2125" y="1327"/>
              <a:ext cx="1570" cy="770"/>
            </a:xfrm>
            <a:prstGeom prst="ellipse">
              <a:avLst/>
            </a:prstGeom>
            <a:gradFill rotWithShape="1">
              <a:gsLst>
                <a:gs pos="0">
                  <a:schemeClr val="accent1">
                    <a:gamma/>
                    <a:shade val="79216"/>
                    <a:invGamma/>
                  </a:schemeClr>
                </a:gs>
                <a:gs pos="100000">
                  <a:schemeClr val="accent1">
                    <a:alpha val="48000"/>
                  </a:schemeClr>
                </a:gs>
              </a:gsLst>
              <a:lin ang="2700000" scaled="1"/>
            </a:gradFill>
            <a:ln w="9525" algn="ctr">
              <a:noFill/>
              <a:round/>
              <a:headEnd/>
              <a:tailEnd/>
            </a:ln>
            <a:effectLst/>
          </p:spPr>
          <p:txBody>
            <a:bodyPr vert="eaVert" wrap="none" anchor="ctr"/>
            <a:lstStyle/>
            <a:p>
              <a:endParaRPr lang="en-US"/>
            </a:p>
          </p:txBody>
        </p:sp>
        <p:sp>
          <p:nvSpPr>
            <p:cNvPr id="69649" name="Oval 17"/>
            <p:cNvSpPr>
              <a:spLocks noChangeArrowheads="1"/>
            </p:cNvSpPr>
            <p:nvPr/>
          </p:nvSpPr>
          <p:spPr bwMode="gray">
            <a:xfrm>
              <a:off x="2208" y="1344"/>
              <a:ext cx="1382" cy="624"/>
            </a:xfrm>
            <a:prstGeom prst="ellipse">
              <a:avLst/>
            </a:prstGeom>
            <a:gradFill rotWithShape="1">
              <a:gsLst>
                <a:gs pos="0">
                  <a:schemeClr val="accent1">
                    <a:gamma/>
                    <a:tint val="0"/>
                    <a:invGamma/>
                  </a:schemeClr>
                </a:gs>
                <a:gs pos="100000">
                  <a:schemeClr val="accent1">
                    <a:alpha val="38000"/>
                  </a:schemeClr>
                </a:gs>
              </a:gsLst>
              <a:lin ang="2700000" scaled="1"/>
            </a:gradFill>
            <a:ln w="9525" algn="ctr">
              <a:noFill/>
              <a:round/>
              <a:headEnd/>
              <a:tailEnd/>
            </a:ln>
            <a:effectLst/>
          </p:spPr>
          <p:txBody>
            <a:bodyPr vert="eaVert" wrap="none" anchor="ctr"/>
            <a:lstStyle/>
            <a:p>
              <a:endParaRPr lang="en-US"/>
            </a:p>
          </p:txBody>
        </p:sp>
      </p:grpSp>
      <p:sp>
        <p:nvSpPr>
          <p:cNvPr id="69650" name="Text Box 18"/>
          <p:cNvSpPr txBox="1">
            <a:spLocks noChangeArrowheads="1"/>
          </p:cNvSpPr>
          <p:nvPr/>
        </p:nvSpPr>
        <p:spPr bwMode="auto">
          <a:xfrm>
            <a:off x="3505200" y="1600201"/>
            <a:ext cx="2057400" cy="1200329"/>
          </a:xfrm>
          <a:prstGeom prst="rect">
            <a:avLst/>
          </a:prstGeom>
          <a:noFill/>
          <a:ln w="9525" algn="ctr">
            <a:noFill/>
            <a:miter lim="800000"/>
            <a:headEnd/>
            <a:tailEnd/>
          </a:ln>
          <a:effectLst/>
        </p:spPr>
        <p:txBody>
          <a:bodyPr wrap="square">
            <a:spAutoFit/>
          </a:bodyPr>
          <a:lstStyle/>
          <a:p>
            <a:pPr algn="ctr" eaLnBrk="0" hangingPunct="0"/>
            <a:r>
              <a:rPr lang="en-US" sz="2400" b="1" err="1" smtClean="0">
                <a:solidFill>
                  <a:srgbClr val="000000"/>
                </a:solidFill>
              </a:rPr>
              <a:t>Có</a:t>
            </a:r>
            <a:r>
              <a:rPr lang="en-US" sz="2400" b="1" smtClean="0">
                <a:solidFill>
                  <a:srgbClr val="000000"/>
                </a:solidFill>
              </a:rPr>
              <a:t> 2 </a:t>
            </a:r>
            <a:r>
              <a:rPr lang="en-US" sz="2400" b="1" err="1" smtClean="0">
                <a:solidFill>
                  <a:srgbClr val="000000"/>
                </a:solidFill>
              </a:rPr>
              <a:t>loại</a:t>
            </a:r>
            <a:r>
              <a:rPr lang="en-US" sz="2400" b="1" smtClean="0">
                <a:solidFill>
                  <a:srgbClr val="000000"/>
                </a:solidFill>
              </a:rPr>
              <a:t> </a:t>
            </a:r>
            <a:r>
              <a:rPr lang="en-US" sz="2400" b="1" err="1" smtClean="0">
                <a:solidFill>
                  <a:srgbClr val="000000"/>
                </a:solidFill>
              </a:rPr>
              <a:t>hình</a:t>
            </a:r>
            <a:r>
              <a:rPr lang="en-US" sz="2400" b="1" smtClean="0">
                <a:solidFill>
                  <a:srgbClr val="000000"/>
                </a:solidFill>
              </a:rPr>
              <a:t> </a:t>
            </a:r>
            <a:r>
              <a:rPr lang="en-US" sz="2400" b="1" err="1" smtClean="0">
                <a:solidFill>
                  <a:srgbClr val="000000"/>
                </a:solidFill>
              </a:rPr>
              <a:t>văn</a:t>
            </a:r>
            <a:r>
              <a:rPr lang="en-US" sz="2400" b="1" smtClean="0">
                <a:solidFill>
                  <a:srgbClr val="000000"/>
                </a:solidFill>
              </a:rPr>
              <a:t> </a:t>
            </a:r>
            <a:r>
              <a:rPr lang="en-US" sz="2400" b="1" err="1" smtClean="0">
                <a:solidFill>
                  <a:srgbClr val="000000"/>
                </a:solidFill>
              </a:rPr>
              <a:t>hóa</a:t>
            </a:r>
            <a:endParaRPr lang="en-US" sz="1400">
              <a:solidFill>
                <a:srgbClr val="000000"/>
              </a:solidFill>
            </a:endParaRPr>
          </a:p>
        </p:txBody>
      </p:sp>
      <p:sp>
        <p:nvSpPr>
          <p:cNvPr id="69651" name="Text Box 19"/>
          <p:cNvSpPr txBox="1">
            <a:spLocks noChangeArrowheads="1"/>
          </p:cNvSpPr>
          <p:nvPr/>
        </p:nvSpPr>
        <p:spPr bwMode="auto">
          <a:xfrm>
            <a:off x="5745549" y="3559557"/>
            <a:ext cx="2038350" cy="830997"/>
          </a:xfrm>
          <a:prstGeom prst="rect">
            <a:avLst/>
          </a:prstGeom>
          <a:noFill/>
          <a:ln w="9525">
            <a:noFill/>
            <a:miter lim="800000"/>
            <a:headEnd/>
            <a:tailEnd/>
          </a:ln>
          <a:effectLst/>
        </p:spPr>
        <p:txBody>
          <a:bodyPr wrap="square">
            <a:spAutoFit/>
          </a:bodyPr>
          <a:lstStyle/>
          <a:p>
            <a:pPr algn="ctr" eaLnBrk="0" hangingPunct="0"/>
            <a:r>
              <a:rPr lang="en-US" sz="2400" b="1" err="1" smtClean="0">
                <a:solidFill>
                  <a:srgbClr val="000000"/>
                </a:solidFill>
              </a:rPr>
              <a:t>Văn</a:t>
            </a:r>
            <a:r>
              <a:rPr lang="en-US" sz="2400" b="1" smtClean="0">
                <a:solidFill>
                  <a:srgbClr val="000000"/>
                </a:solidFill>
              </a:rPr>
              <a:t> hóa phi </a:t>
            </a:r>
          </a:p>
          <a:p>
            <a:pPr algn="ctr" eaLnBrk="0" hangingPunct="0"/>
            <a:r>
              <a:rPr lang="en-US" sz="2400" b="1" err="1" smtClean="0">
                <a:solidFill>
                  <a:srgbClr val="000000"/>
                </a:solidFill>
              </a:rPr>
              <a:t>vật</a:t>
            </a:r>
            <a:r>
              <a:rPr lang="en-US" sz="2400" b="1" smtClean="0">
                <a:solidFill>
                  <a:srgbClr val="000000"/>
                </a:solidFill>
              </a:rPr>
              <a:t> thể</a:t>
            </a:r>
            <a:endParaRPr lang="en-US" sz="240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9634"/>
                                        </p:tgtEl>
                                        <p:attrNameLst>
                                          <p:attrName>style.visibility</p:attrName>
                                        </p:attrNameLst>
                                      </p:cBhvr>
                                      <p:to>
                                        <p:strVal val="visible"/>
                                      </p:to>
                                    </p:set>
                                    <p:animEffect transition="in" filter="wipe(down)">
                                      <p:cBhvr>
                                        <p:cTn id="7" dur="580">
                                          <p:stCondLst>
                                            <p:cond delay="0"/>
                                          </p:stCondLst>
                                        </p:cTn>
                                        <p:tgtEl>
                                          <p:spTgt spid="69634"/>
                                        </p:tgtEl>
                                      </p:cBhvr>
                                    </p:animEffect>
                                    <p:anim calcmode="lin" valueType="num">
                                      <p:cBhvr>
                                        <p:cTn id="8" dur="1822" tmFilter="0,0; 0.14,0.36; 0.43,0.73; 0.71,0.91; 1.0,1.0">
                                          <p:stCondLst>
                                            <p:cond delay="0"/>
                                          </p:stCondLst>
                                        </p:cTn>
                                        <p:tgtEl>
                                          <p:spTgt spid="6963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963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963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963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9634"/>
                                        </p:tgtEl>
                                        <p:attrNameLst>
                                          <p:attrName>ppt_y</p:attrName>
                                        </p:attrNameLst>
                                      </p:cBhvr>
                                      <p:tavLst>
                                        <p:tav tm="0" fmla="#ppt_y-sin(pi*$)/81">
                                          <p:val>
                                            <p:fltVal val="0"/>
                                          </p:val>
                                        </p:tav>
                                        <p:tav tm="100000">
                                          <p:val>
                                            <p:fltVal val="1"/>
                                          </p:val>
                                        </p:tav>
                                      </p:tavLst>
                                    </p:anim>
                                    <p:animScale>
                                      <p:cBhvr>
                                        <p:cTn id="13" dur="26">
                                          <p:stCondLst>
                                            <p:cond delay="650"/>
                                          </p:stCondLst>
                                        </p:cTn>
                                        <p:tgtEl>
                                          <p:spTgt spid="69634"/>
                                        </p:tgtEl>
                                      </p:cBhvr>
                                      <p:to x="100000" y="60000"/>
                                    </p:animScale>
                                    <p:animScale>
                                      <p:cBhvr>
                                        <p:cTn id="14" dur="166" decel="50000">
                                          <p:stCondLst>
                                            <p:cond delay="676"/>
                                          </p:stCondLst>
                                        </p:cTn>
                                        <p:tgtEl>
                                          <p:spTgt spid="69634"/>
                                        </p:tgtEl>
                                      </p:cBhvr>
                                      <p:to x="100000" y="100000"/>
                                    </p:animScale>
                                    <p:animScale>
                                      <p:cBhvr>
                                        <p:cTn id="15" dur="26">
                                          <p:stCondLst>
                                            <p:cond delay="1312"/>
                                          </p:stCondLst>
                                        </p:cTn>
                                        <p:tgtEl>
                                          <p:spTgt spid="69634"/>
                                        </p:tgtEl>
                                      </p:cBhvr>
                                      <p:to x="100000" y="80000"/>
                                    </p:animScale>
                                    <p:animScale>
                                      <p:cBhvr>
                                        <p:cTn id="16" dur="166" decel="50000">
                                          <p:stCondLst>
                                            <p:cond delay="1338"/>
                                          </p:stCondLst>
                                        </p:cTn>
                                        <p:tgtEl>
                                          <p:spTgt spid="69634"/>
                                        </p:tgtEl>
                                      </p:cBhvr>
                                      <p:to x="100000" y="100000"/>
                                    </p:animScale>
                                    <p:animScale>
                                      <p:cBhvr>
                                        <p:cTn id="17" dur="26">
                                          <p:stCondLst>
                                            <p:cond delay="1642"/>
                                          </p:stCondLst>
                                        </p:cTn>
                                        <p:tgtEl>
                                          <p:spTgt spid="69634"/>
                                        </p:tgtEl>
                                      </p:cBhvr>
                                      <p:to x="100000" y="90000"/>
                                    </p:animScale>
                                    <p:animScale>
                                      <p:cBhvr>
                                        <p:cTn id="18" dur="166" decel="50000">
                                          <p:stCondLst>
                                            <p:cond delay="1668"/>
                                          </p:stCondLst>
                                        </p:cTn>
                                        <p:tgtEl>
                                          <p:spTgt spid="69634"/>
                                        </p:tgtEl>
                                      </p:cBhvr>
                                      <p:to x="100000" y="100000"/>
                                    </p:animScale>
                                    <p:animScale>
                                      <p:cBhvr>
                                        <p:cTn id="19" dur="26">
                                          <p:stCondLst>
                                            <p:cond delay="1808"/>
                                          </p:stCondLst>
                                        </p:cTn>
                                        <p:tgtEl>
                                          <p:spTgt spid="69634"/>
                                        </p:tgtEl>
                                      </p:cBhvr>
                                      <p:to x="100000" y="95000"/>
                                    </p:animScale>
                                    <p:animScale>
                                      <p:cBhvr>
                                        <p:cTn id="20" dur="166" decel="50000">
                                          <p:stCondLst>
                                            <p:cond delay="1834"/>
                                          </p:stCondLst>
                                        </p:cTn>
                                        <p:tgtEl>
                                          <p:spTgt spid="6963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69650">
                                            <p:txEl>
                                              <p:pRg st="0" end="0"/>
                                            </p:txEl>
                                          </p:spTgt>
                                        </p:tgtEl>
                                        <p:attrNameLst>
                                          <p:attrName>style.visibility</p:attrName>
                                        </p:attrNameLst>
                                      </p:cBhvr>
                                      <p:to>
                                        <p:strVal val="visible"/>
                                      </p:to>
                                    </p:set>
                                    <p:anim calcmode="lin" valueType="num">
                                      <p:cBhvr>
                                        <p:cTn id="25" dur="500" fill="hold"/>
                                        <p:tgtEl>
                                          <p:spTgt spid="69650">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69650">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69638"/>
                                        </p:tgtEl>
                                        <p:attrNameLst>
                                          <p:attrName>style.visibility</p:attrName>
                                        </p:attrNameLst>
                                      </p:cBhvr>
                                      <p:to>
                                        <p:strVal val="visible"/>
                                      </p:to>
                                    </p:set>
                                    <p:anim calcmode="lin" valueType="num">
                                      <p:cBhvr>
                                        <p:cTn id="31" dur="500" fill="hold"/>
                                        <p:tgtEl>
                                          <p:spTgt spid="69638"/>
                                        </p:tgtEl>
                                        <p:attrNameLst>
                                          <p:attrName>ppt_w</p:attrName>
                                        </p:attrNameLst>
                                      </p:cBhvr>
                                      <p:tavLst>
                                        <p:tav tm="0">
                                          <p:val>
                                            <p:fltVal val="0"/>
                                          </p:val>
                                        </p:tav>
                                        <p:tav tm="100000">
                                          <p:val>
                                            <p:strVal val="#ppt_w"/>
                                          </p:val>
                                        </p:tav>
                                      </p:tavLst>
                                    </p:anim>
                                    <p:anim calcmode="lin" valueType="num">
                                      <p:cBhvr>
                                        <p:cTn id="32" dur="500" fill="hold"/>
                                        <p:tgtEl>
                                          <p:spTgt spid="69638"/>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nodeType="clickEffect">
                                  <p:stCondLst>
                                    <p:cond delay="0"/>
                                  </p:stCondLst>
                                  <p:childTnLst>
                                    <p:set>
                                      <p:cBhvr>
                                        <p:cTn id="36" dur="1" fill="hold">
                                          <p:stCondLst>
                                            <p:cond delay="0"/>
                                          </p:stCondLst>
                                        </p:cTn>
                                        <p:tgtEl>
                                          <p:spTgt spid="69651">
                                            <p:txEl>
                                              <p:pRg st="0" end="0"/>
                                            </p:txEl>
                                          </p:spTgt>
                                        </p:tgtEl>
                                        <p:attrNameLst>
                                          <p:attrName>style.visibility</p:attrName>
                                        </p:attrNameLst>
                                      </p:cBhvr>
                                      <p:to>
                                        <p:strVal val="visible"/>
                                      </p:to>
                                    </p:set>
                                    <p:anim calcmode="lin" valueType="num">
                                      <p:cBhvr>
                                        <p:cTn id="37" dur="500" fill="hold"/>
                                        <p:tgtEl>
                                          <p:spTgt spid="69651">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69651">
                                            <p:txEl>
                                              <p:pRg st="0" end="0"/>
                                            </p:txEl>
                                          </p:spTgt>
                                        </p:tgtEl>
                                        <p:attrNameLst>
                                          <p:attrName>ppt_h</p:attrName>
                                        </p:attrNameLst>
                                      </p:cBhvr>
                                      <p:tavLst>
                                        <p:tav tm="0">
                                          <p:val>
                                            <p:strVal val="#ppt_h"/>
                                          </p:val>
                                        </p:tav>
                                        <p:tav tm="100000">
                                          <p:val>
                                            <p:strVal val="#ppt_h"/>
                                          </p:val>
                                        </p:tav>
                                      </p:tavLst>
                                    </p:anim>
                                  </p:childTnLst>
                                </p:cTn>
                              </p:par>
                              <p:par>
                                <p:cTn id="39" presetID="17" presetClass="entr" presetSubtype="10" fill="hold" nodeType="withEffect">
                                  <p:stCondLst>
                                    <p:cond delay="0"/>
                                  </p:stCondLst>
                                  <p:childTnLst>
                                    <p:set>
                                      <p:cBhvr>
                                        <p:cTn id="40" dur="1" fill="hold">
                                          <p:stCondLst>
                                            <p:cond delay="0"/>
                                          </p:stCondLst>
                                        </p:cTn>
                                        <p:tgtEl>
                                          <p:spTgt spid="69651">
                                            <p:txEl>
                                              <p:pRg st="1" end="1"/>
                                            </p:txEl>
                                          </p:spTgt>
                                        </p:tgtEl>
                                        <p:attrNameLst>
                                          <p:attrName>style.visibility</p:attrName>
                                        </p:attrNameLst>
                                      </p:cBhvr>
                                      <p:to>
                                        <p:strVal val="visible"/>
                                      </p:to>
                                    </p:set>
                                    <p:anim calcmode="lin" valueType="num">
                                      <p:cBhvr>
                                        <p:cTn id="41" dur="500" fill="hold"/>
                                        <p:tgtEl>
                                          <p:spTgt spid="69651">
                                            <p:txEl>
                                              <p:pRg st="1" end="1"/>
                                            </p:txEl>
                                          </p:spTgt>
                                        </p:tgtEl>
                                        <p:attrNameLst>
                                          <p:attrName>ppt_w</p:attrName>
                                        </p:attrNameLst>
                                      </p:cBhvr>
                                      <p:tavLst>
                                        <p:tav tm="0">
                                          <p:val>
                                            <p:fltVal val="0"/>
                                          </p:val>
                                        </p:tav>
                                        <p:tav tm="100000">
                                          <p:val>
                                            <p:strVal val="#ppt_w"/>
                                          </p:val>
                                        </p:tav>
                                      </p:tavLst>
                                    </p:anim>
                                    <p:anim calcmode="lin" valueType="num">
                                      <p:cBhvr>
                                        <p:cTn id="42" dur="500" fill="hold"/>
                                        <p:tgtEl>
                                          <p:spTgt spid="69651">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p:bldP spid="696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6705600" cy="639763"/>
          </a:xfrm>
        </p:spPr>
        <p:txBody>
          <a:bodyPr/>
          <a:lstStyle/>
          <a:p>
            <a:pPr eaLnBrk="0" hangingPunct="0"/>
            <a:r>
              <a:rPr lang="en-US" smtClean="0">
                <a:latin typeface="Arial" pitchFamily="34" charset="0"/>
                <a:cs typeface="Arial" pitchFamily="34" charset="0"/>
              </a:rPr>
              <a:t>1.2.1 Văn hóa vật thể</a:t>
            </a:r>
            <a:endParaRPr lang="en-US">
              <a:latin typeface="Arial" pitchFamily="34" charset="0"/>
              <a:cs typeface="Arial" pitchFamily="34" charset="0"/>
            </a:endParaRPr>
          </a:p>
        </p:txBody>
      </p:sp>
      <p:sp>
        <p:nvSpPr>
          <p:cNvPr id="3" name="Content Placeholder 2"/>
          <p:cNvSpPr>
            <a:spLocks noGrp="1"/>
          </p:cNvSpPr>
          <p:nvPr>
            <p:ph idx="1"/>
          </p:nvPr>
        </p:nvSpPr>
        <p:spPr/>
        <p:txBody>
          <a:bodyPr/>
          <a:lstStyle/>
          <a:p>
            <a:pPr marL="0" marR="0">
              <a:lnSpc>
                <a:spcPct val="115000"/>
              </a:lnSpc>
              <a:spcBef>
                <a:spcPts val="0"/>
              </a:spcBef>
              <a:spcAft>
                <a:spcPts val="0"/>
              </a:spcAft>
            </a:pPr>
            <a:r>
              <a:rPr lang="en-US" smtClean="0">
                <a:latin typeface="Calibri"/>
                <a:ea typeface="Calibri"/>
                <a:cs typeface="Times New Roman"/>
              </a:rPr>
              <a:t> </a:t>
            </a:r>
            <a:r>
              <a:rPr lang="en-US" smtClean="0">
                <a:latin typeface="Arial" pitchFamily="34" charset="0"/>
                <a:ea typeface="Calibri"/>
                <a:cs typeface="Arial" pitchFamily="34" charset="0"/>
              </a:rPr>
              <a:t>Văn </a:t>
            </a:r>
            <a:r>
              <a:rPr lang="en-US">
                <a:latin typeface="Arial" pitchFamily="34" charset="0"/>
                <a:ea typeface="Calibri"/>
                <a:cs typeface="Arial" pitchFamily="34" charset="0"/>
              </a:rPr>
              <a:t>hóa vật thể</a:t>
            </a:r>
            <a:r>
              <a:rPr lang="en-US" smtClean="0">
                <a:latin typeface="Arial" pitchFamily="34" charset="0"/>
                <a:ea typeface="Calibri"/>
                <a:cs typeface="Arial" pitchFamily="34" charset="0"/>
              </a:rPr>
              <a:t>: </a:t>
            </a:r>
            <a:r>
              <a:rPr lang="en-US">
                <a:latin typeface="Arial" pitchFamily="34" charset="0"/>
                <a:ea typeface="Calibri"/>
                <a:cs typeface="Arial" pitchFamily="34" charset="0"/>
              </a:rPr>
              <a:t>gồm các sản phẩm hữu hình được tạo ra bởi con người thông qua quá trình tương tác. </a:t>
            </a:r>
            <a:endParaRPr lang="en-US" sz="2000">
              <a:latin typeface="Arial" pitchFamily="34" charset="0"/>
              <a:ea typeface="Calibri"/>
              <a:cs typeface="Arial" pitchFamily="34" charset="0"/>
            </a:endParaRPr>
          </a:p>
          <a:p>
            <a:pPr marL="0" marR="0">
              <a:lnSpc>
                <a:spcPct val="115000"/>
              </a:lnSpc>
              <a:spcBef>
                <a:spcPts val="0"/>
              </a:spcBef>
              <a:spcAft>
                <a:spcPts val="0"/>
              </a:spcAft>
            </a:pPr>
            <a:r>
              <a:rPr lang="en-US">
                <a:latin typeface="Arial" pitchFamily="34" charset="0"/>
                <a:ea typeface="Calibri"/>
                <a:cs typeface="Arial" pitchFamily="34" charset="0"/>
              </a:rPr>
              <a:t> </a:t>
            </a:r>
            <a:r>
              <a:rPr lang="en-US" smtClean="0">
                <a:latin typeface="Arial" pitchFamily="34" charset="0"/>
                <a:ea typeface="Calibri"/>
                <a:cs typeface="Arial" pitchFamily="34" charset="0"/>
              </a:rPr>
              <a:t>Vd</a:t>
            </a:r>
            <a:r>
              <a:rPr lang="en-US">
                <a:latin typeface="Arial" pitchFamily="34" charset="0"/>
                <a:ea typeface="Calibri"/>
                <a:cs typeface="Arial" pitchFamily="34" charset="0"/>
              </a:rPr>
              <a:t>: quần áo, sách vở, công trình kiến trúc, phần mềm máy tính</a:t>
            </a:r>
            <a:r>
              <a:rPr lang="en-US" smtClean="0">
                <a:latin typeface="Arial" pitchFamily="34" charset="0"/>
                <a:ea typeface="Calibri"/>
                <a:cs typeface="Arial" pitchFamily="34" charset="0"/>
              </a:rPr>
              <a:t>, </a:t>
            </a:r>
            <a:r>
              <a:rPr lang="en-US">
                <a:latin typeface="Arial" pitchFamily="34" charset="0"/>
                <a:ea typeface="Calibri"/>
                <a:cs typeface="Arial" pitchFamily="34" charset="0"/>
              </a:rPr>
              <a:t>công cụ lao động, </a:t>
            </a:r>
            <a:r>
              <a:rPr lang="en-US" smtClean="0">
                <a:latin typeface="Arial" pitchFamily="34" charset="0"/>
                <a:ea typeface="Calibri"/>
                <a:cs typeface="Arial" pitchFamily="34" charset="0"/>
              </a:rPr>
              <a:t>….</a:t>
            </a:r>
          </a:p>
          <a:p>
            <a:pPr marL="0" marR="0">
              <a:lnSpc>
                <a:spcPct val="115000"/>
              </a:lnSpc>
              <a:spcBef>
                <a:spcPts val="0"/>
              </a:spcBef>
              <a:spcAft>
                <a:spcPts val="0"/>
              </a:spcAft>
            </a:pPr>
            <a:endParaRPr lang="en-US" sz="2000">
              <a:latin typeface="Calibri"/>
              <a:ea typeface="Calibri"/>
              <a:cs typeface="Times New Roman"/>
            </a:endParaRPr>
          </a:p>
          <a:p>
            <a:endParaRPr lang="en-US"/>
          </a:p>
        </p:txBody>
      </p:sp>
      <p:pic>
        <p:nvPicPr>
          <p:cNvPr id="205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92892" y="3733800"/>
            <a:ext cx="3048000" cy="216037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840892" y="3733801"/>
            <a:ext cx="3352800" cy="21603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450727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1000"/>
                                        <p:tgtEl>
                                          <p:spTgt spid="2050"/>
                                        </p:tgtEl>
                                      </p:cBhvr>
                                    </p:animEffect>
                                    <p:anim calcmode="lin" valueType="num">
                                      <p:cBhvr>
                                        <p:cTn id="13" dur="1000" fill="hold"/>
                                        <p:tgtEl>
                                          <p:spTgt spid="2050"/>
                                        </p:tgtEl>
                                        <p:attrNameLst>
                                          <p:attrName>ppt_x</p:attrName>
                                        </p:attrNameLst>
                                      </p:cBhvr>
                                      <p:tavLst>
                                        <p:tav tm="0">
                                          <p:val>
                                            <p:strVal val="#ppt_x"/>
                                          </p:val>
                                        </p:tav>
                                        <p:tav tm="100000">
                                          <p:val>
                                            <p:strVal val="#ppt_x"/>
                                          </p:val>
                                        </p:tav>
                                      </p:tavLst>
                                    </p:anim>
                                    <p:anim calcmode="lin" valueType="num">
                                      <p:cBhvr>
                                        <p:cTn id="14" dur="900" decel="100000" fill="hold"/>
                                        <p:tgtEl>
                                          <p:spTgt spid="2050"/>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050"/>
                                        </p:tgtEl>
                                        <p:attrNameLst>
                                          <p:attrName>ppt_y</p:attrName>
                                        </p:attrNameLst>
                                      </p:cBhvr>
                                      <p:tavLst>
                                        <p:tav tm="0">
                                          <p:val>
                                            <p:strVal val="#ppt_y-.03"/>
                                          </p:val>
                                        </p:tav>
                                        <p:tav tm="100000">
                                          <p:val>
                                            <p:strVal val="#ppt_y"/>
                                          </p:val>
                                        </p:tav>
                                      </p:tavLst>
                                    </p:anim>
                                  </p:childTnLst>
                                </p:cTn>
                              </p:par>
                              <p:par>
                                <p:cTn id="16" presetID="37" presetClass="entr" presetSubtype="0" fill="hold" nodeType="withEffect">
                                  <p:stCondLst>
                                    <p:cond delay="0"/>
                                  </p:stCondLst>
                                  <p:childTnLst>
                                    <p:set>
                                      <p:cBhvr>
                                        <p:cTn id="17" dur="1" fill="hold">
                                          <p:stCondLst>
                                            <p:cond delay="0"/>
                                          </p:stCondLst>
                                        </p:cTn>
                                        <p:tgtEl>
                                          <p:spTgt spid="2051"/>
                                        </p:tgtEl>
                                        <p:attrNameLst>
                                          <p:attrName>style.visibility</p:attrName>
                                        </p:attrNameLst>
                                      </p:cBhvr>
                                      <p:to>
                                        <p:strVal val="visible"/>
                                      </p:to>
                                    </p:set>
                                    <p:animEffect transition="in" filter="fade">
                                      <p:cBhvr>
                                        <p:cTn id="18" dur="1000"/>
                                        <p:tgtEl>
                                          <p:spTgt spid="2051"/>
                                        </p:tgtEl>
                                      </p:cBhvr>
                                    </p:animEffect>
                                    <p:anim calcmode="lin" valueType="num">
                                      <p:cBhvr>
                                        <p:cTn id="19" dur="1000" fill="hold"/>
                                        <p:tgtEl>
                                          <p:spTgt spid="2051"/>
                                        </p:tgtEl>
                                        <p:attrNameLst>
                                          <p:attrName>ppt_x</p:attrName>
                                        </p:attrNameLst>
                                      </p:cBhvr>
                                      <p:tavLst>
                                        <p:tav tm="0">
                                          <p:val>
                                            <p:strVal val="#ppt_x"/>
                                          </p:val>
                                        </p:tav>
                                        <p:tav tm="100000">
                                          <p:val>
                                            <p:strVal val="#ppt_x"/>
                                          </p:val>
                                        </p:tav>
                                      </p:tavLst>
                                    </p:anim>
                                    <p:anim calcmode="lin" valueType="num">
                                      <p:cBhvr>
                                        <p:cTn id="20" dur="900" decel="100000" fill="hold"/>
                                        <p:tgtEl>
                                          <p:spTgt spid="2051"/>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051"/>
                                        </p:tgtEl>
                                        <p:attrNameLst>
                                          <p:attrName>ppt_y</p:attrName>
                                        </p:attrNameLst>
                                      </p:cBhvr>
                                      <p:tavLst>
                                        <p:tav tm="0">
                                          <p:val>
                                            <p:strVal val="#ppt_y-.03"/>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27"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anim calcmode="lin" valueType="num">
                                      <p:cBhvr>
                                        <p:cTn id="33"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34"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6705600" cy="639763"/>
          </a:xfrm>
        </p:spPr>
        <p:txBody>
          <a:bodyPr/>
          <a:lstStyle/>
          <a:p>
            <a:pPr eaLnBrk="0" hangingPunct="0"/>
            <a:r>
              <a:rPr lang="en-US" smtClean="0">
                <a:latin typeface="Arial" pitchFamily="34" charset="0"/>
                <a:cs typeface="Arial" pitchFamily="34" charset="0"/>
              </a:rPr>
              <a:t>1.2.2 Văn hóa phi vật thể</a:t>
            </a:r>
            <a:endParaRPr lang="en-US"/>
          </a:p>
        </p:txBody>
      </p:sp>
      <p:sp>
        <p:nvSpPr>
          <p:cNvPr id="3" name="Content Placeholder 2"/>
          <p:cNvSpPr>
            <a:spLocks noGrp="1"/>
          </p:cNvSpPr>
          <p:nvPr>
            <p:ph idx="1"/>
          </p:nvPr>
        </p:nvSpPr>
        <p:spPr>
          <a:xfrm>
            <a:off x="0" y="1076325"/>
            <a:ext cx="8686800" cy="5781675"/>
          </a:xfrm>
        </p:spPr>
        <p:txBody>
          <a:bodyPr/>
          <a:lstStyle/>
          <a:p>
            <a:r>
              <a:rPr lang="en-US" smtClean="0">
                <a:latin typeface="Arial" pitchFamily="34" charset="0"/>
                <a:cs typeface="Arial" pitchFamily="34" charset="0"/>
              </a:rPr>
              <a:t>Văn </a:t>
            </a:r>
            <a:r>
              <a:rPr lang="en-US">
                <a:latin typeface="Arial" pitchFamily="34" charset="0"/>
                <a:cs typeface="Arial" pitchFamily="34" charset="0"/>
              </a:rPr>
              <a:t>hóa phi vật thể :gồm những sản phẩm vô hình được con người tạo ra thông qua quá trình tương tác. Nó bao gồm các ý tưởng, ngôn ngữ, giá trị, niềm tin,  hành vi, các thiết chế xã hội. </a:t>
            </a:r>
            <a:endParaRPr lang="en-US" smtClean="0">
              <a:latin typeface="Arial" pitchFamily="34" charset="0"/>
              <a:cs typeface="Arial" pitchFamily="34" charset="0"/>
            </a:endParaRPr>
          </a:p>
          <a:p>
            <a:r>
              <a:rPr lang="en-US" smtClean="0">
                <a:latin typeface="Arial" pitchFamily="34" charset="0"/>
                <a:cs typeface="Arial" pitchFamily="34" charset="0"/>
              </a:rPr>
              <a:t>Vd: kiến thức, âm nhạc, tôn giáo…</a:t>
            </a:r>
            <a:endParaRPr lang="en-US">
              <a:latin typeface="Arial" pitchFamily="34" charset="0"/>
              <a:cs typeface="Arial" pitchFamily="34" charset="0"/>
            </a:endParaRPr>
          </a:p>
        </p:txBody>
      </p:sp>
      <p:pic>
        <p:nvPicPr>
          <p:cNvPr id="307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267200" y="3733800"/>
            <a:ext cx="3408406" cy="2895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297566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074"/>
                                        </p:tgtEl>
                                        <p:attrNameLst>
                                          <p:attrName>style.visibility</p:attrName>
                                        </p:attrNameLst>
                                      </p:cBhvr>
                                      <p:to>
                                        <p:strVal val="visible"/>
                                      </p:to>
                                    </p:set>
                                    <p:anim calcmode="lin" valueType="num">
                                      <p:cBhvr additive="base">
                                        <p:cTn id="15" dur="500" fill="hold"/>
                                        <p:tgtEl>
                                          <p:spTgt spid="3074"/>
                                        </p:tgtEl>
                                        <p:attrNameLst>
                                          <p:attrName>ppt_x</p:attrName>
                                        </p:attrNameLst>
                                      </p:cBhvr>
                                      <p:tavLst>
                                        <p:tav tm="0">
                                          <p:val>
                                            <p:strVal val="#ppt_x"/>
                                          </p:val>
                                        </p:tav>
                                        <p:tav tm="100000">
                                          <p:val>
                                            <p:strVal val="#ppt_x"/>
                                          </p:val>
                                        </p:tav>
                                      </p:tavLst>
                                    </p:anim>
                                    <p:anim calcmode="lin" valueType="num">
                                      <p:cBhvr additive="base">
                                        <p:cTn id="16"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Scale>
                                      <p:cBhvr>
                                        <p:cTn id="21"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0" end="0"/>
                                            </p:txEl>
                                          </p:spTgt>
                                        </p:tgtEl>
                                        <p:attrNameLst>
                                          <p:attrName>ppt_x</p:attrName>
                                          <p:attrName>ppt_y</p:attrName>
                                        </p:attrNameLst>
                                      </p:cBhvr>
                                    </p:animMotion>
                                    <p:animEffect transition="in" filter="fade">
                                      <p:cBhvr>
                                        <p:cTn id="23" dur="1000"/>
                                        <p:tgtEl>
                                          <p:spTgt spid="3">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Scale>
                                      <p:cBhvr>
                                        <p:cTn id="28"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
                                            <p:txEl>
                                              <p:pRg st="1" end="1"/>
                                            </p:txEl>
                                          </p:spTgt>
                                        </p:tgtEl>
                                        <p:attrNameLst>
                                          <p:attrName>ppt_x</p:attrName>
                                          <p:attrName>ppt_y</p:attrName>
                                        </p:attrNameLst>
                                      </p:cBhvr>
                                    </p:animMotion>
                                    <p:animEffect transition="in" filter="fade">
                                      <p:cBhvr>
                                        <p:cTn id="30"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6705600" cy="563563"/>
          </a:xfrm>
        </p:spPr>
        <p:txBody>
          <a:bodyPr/>
          <a:lstStyle/>
          <a:p>
            <a:r>
              <a:rPr lang="en-US">
                <a:latin typeface="Arial" pitchFamily="34" charset="0"/>
                <a:cs typeface="Arial" pitchFamily="34" charset="0"/>
              </a:rPr>
              <a:t> </a:t>
            </a:r>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1.3 </a:t>
            </a:r>
            <a:r>
              <a:rPr lang="en-US">
                <a:latin typeface="Arial" pitchFamily="34" charset="0"/>
                <a:cs typeface="Arial" pitchFamily="34" charset="0"/>
              </a:rPr>
              <a:t>V</a:t>
            </a:r>
            <a:r>
              <a:rPr lang="en-US" smtClean="0">
                <a:latin typeface="Arial" pitchFamily="34" charset="0"/>
                <a:cs typeface="Arial" pitchFamily="34" charset="0"/>
              </a:rPr>
              <a:t>ăn </a:t>
            </a:r>
            <a:r>
              <a:rPr lang="en-US">
                <a:latin typeface="Arial" pitchFamily="34" charset="0"/>
                <a:cs typeface="Arial" pitchFamily="34" charset="0"/>
              </a:rPr>
              <a:t>minh và văn hóa</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a:xfrm>
            <a:off x="0" y="1076325"/>
            <a:ext cx="9144000" cy="5248275"/>
          </a:xfrm>
        </p:spPr>
        <p:txBody>
          <a:bodyPr/>
          <a:lstStyle/>
          <a:p>
            <a:r>
              <a:rPr lang="en-US">
                <a:latin typeface="Arial" pitchFamily="34" charset="0"/>
                <a:cs typeface="Arial" pitchFamily="34" charset="0"/>
              </a:rPr>
              <a:t> Văn hóa được coi là biểu hiện tinh thần sâu </a:t>
            </a:r>
            <a:r>
              <a:rPr lang="en-US" smtClean="0">
                <a:latin typeface="Arial" pitchFamily="34" charset="0"/>
                <a:cs typeface="Arial" pitchFamily="34" charset="0"/>
              </a:rPr>
              <a:t>xa của </a:t>
            </a:r>
            <a:r>
              <a:rPr lang="en-US">
                <a:latin typeface="Arial" pitchFamily="34" charset="0"/>
                <a:cs typeface="Arial" pitchFamily="34" charset="0"/>
              </a:rPr>
              <a:t>cộng </a:t>
            </a:r>
            <a:r>
              <a:rPr lang="en-US" smtClean="0">
                <a:latin typeface="Arial" pitchFamily="34" charset="0"/>
                <a:cs typeface="Arial" pitchFamily="34" charset="0"/>
              </a:rPr>
              <a:t>đồng.</a:t>
            </a:r>
            <a:endParaRPr lang="en-US">
              <a:latin typeface="Arial" pitchFamily="34" charset="0"/>
              <a:cs typeface="Arial" pitchFamily="34" charset="0"/>
            </a:endParaRPr>
          </a:p>
          <a:p>
            <a:r>
              <a:rPr lang="en-US">
                <a:latin typeface="Arial" pitchFamily="34" charset="0"/>
                <a:cs typeface="Arial" pitchFamily="34" charset="0"/>
              </a:rPr>
              <a:t> </a:t>
            </a:r>
            <a:r>
              <a:rPr lang="en-US" smtClean="0">
                <a:latin typeface="Arial" pitchFamily="34" charset="0"/>
                <a:cs typeface="Arial" pitchFamily="34" charset="0"/>
              </a:rPr>
              <a:t>Văn </a:t>
            </a:r>
            <a:r>
              <a:rPr lang="en-US">
                <a:latin typeface="Arial" pitchFamily="34" charset="0"/>
                <a:cs typeface="Arial" pitchFamily="34" charset="0"/>
              </a:rPr>
              <a:t>minh thì bắt nguồn từ khoa học và thể hiện trước hết ở sự tiến bộ của </a:t>
            </a:r>
            <a:r>
              <a:rPr lang="en-US" smtClean="0">
                <a:latin typeface="Arial" pitchFamily="34" charset="0"/>
                <a:cs typeface="Arial" pitchFamily="34" charset="0"/>
              </a:rPr>
              <a:t>kỹ thuật.</a:t>
            </a:r>
          </a:p>
          <a:p>
            <a:endParaRPr lang="en-US">
              <a:latin typeface="Arial" pitchFamily="34" charset="0"/>
              <a:cs typeface="Arial" pitchFamily="34" charset="0"/>
            </a:endParaRPr>
          </a:p>
        </p:txBody>
      </p:sp>
      <p:pic>
        <p:nvPicPr>
          <p:cNvPr id="409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990600" y="3429000"/>
            <a:ext cx="3505200" cy="2514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495800" y="3429000"/>
            <a:ext cx="3276600" cy="252489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959106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fade">
                                      <p:cBhvr>
                                        <p:cTn id="19" dur="1000"/>
                                        <p:tgtEl>
                                          <p:spTgt spid="4098"/>
                                        </p:tgtEl>
                                      </p:cBhvr>
                                    </p:animEffect>
                                    <p:anim calcmode="lin" valueType="num">
                                      <p:cBhvr>
                                        <p:cTn id="20" dur="1000" fill="hold"/>
                                        <p:tgtEl>
                                          <p:spTgt spid="4098"/>
                                        </p:tgtEl>
                                        <p:attrNameLst>
                                          <p:attrName>ppt_x</p:attrName>
                                        </p:attrNameLst>
                                      </p:cBhvr>
                                      <p:tavLst>
                                        <p:tav tm="0">
                                          <p:val>
                                            <p:strVal val="#ppt_x"/>
                                          </p:val>
                                        </p:tav>
                                        <p:tav tm="100000">
                                          <p:val>
                                            <p:strVal val="#ppt_x"/>
                                          </p:val>
                                        </p:tav>
                                      </p:tavLst>
                                    </p:anim>
                                    <p:anim calcmode="lin" valueType="num">
                                      <p:cBhvr>
                                        <p:cTn id="21" dur="900" decel="100000" fill="hold"/>
                                        <p:tgtEl>
                                          <p:spTgt spid="4098"/>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098"/>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4099"/>
                                        </p:tgtEl>
                                        <p:attrNameLst>
                                          <p:attrName>style.visibility</p:attrName>
                                        </p:attrNameLst>
                                      </p:cBhvr>
                                      <p:to>
                                        <p:strVal val="visible"/>
                                      </p:to>
                                    </p:set>
                                    <p:animEffect transition="in" filter="fade">
                                      <p:cBhvr>
                                        <p:cTn id="25" dur="1000"/>
                                        <p:tgtEl>
                                          <p:spTgt spid="4099"/>
                                        </p:tgtEl>
                                      </p:cBhvr>
                                    </p:animEffect>
                                    <p:anim calcmode="lin" valueType="num">
                                      <p:cBhvr>
                                        <p:cTn id="26" dur="1000" fill="hold"/>
                                        <p:tgtEl>
                                          <p:spTgt spid="4099"/>
                                        </p:tgtEl>
                                        <p:attrNameLst>
                                          <p:attrName>ppt_x</p:attrName>
                                        </p:attrNameLst>
                                      </p:cBhvr>
                                      <p:tavLst>
                                        <p:tav tm="0">
                                          <p:val>
                                            <p:strVal val="#ppt_x"/>
                                          </p:val>
                                        </p:tav>
                                        <p:tav tm="100000">
                                          <p:val>
                                            <p:strVal val="#ppt_x"/>
                                          </p:val>
                                        </p:tav>
                                      </p:tavLst>
                                    </p:anim>
                                    <p:anim calcmode="lin" valueType="num">
                                      <p:cBhvr>
                                        <p:cTn id="27" dur="900" decel="100000" fill="hold"/>
                                        <p:tgtEl>
                                          <p:spTgt spid="4099"/>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4099"/>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5" presetClass="entr" presetSubtype="0" fill="hold" nodeType="click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 calcmode="lin" valueType="num">
                                      <p:cBhvr>
                                        <p:cTn id="33"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34"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35"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7" fill="hold">
                      <p:stCondLst>
                        <p:cond delay="indefinite"/>
                      </p:stCondLst>
                      <p:childTnLst>
                        <p:par>
                          <p:cTn id="38" fill="hold">
                            <p:stCondLst>
                              <p:cond delay="0"/>
                            </p:stCondLst>
                            <p:childTnLst>
                              <p:par>
                                <p:cTn id="39" presetID="15" presetClass="entr" presetSubtype="0" fill="hold" nodeType="clickEffect">
                                  <p:stCondLst>
                                    <p:cond delay="0"/>
                                  </p:stCondLst>
                                  <p:childTnLst>
                                    <p:set>
                                      <p:cBhvr>
                                        <p:cTn id="40" dur="1" fill="hold">
                                          <p:stCondLst>
                                            <p:cond delay="0"/>
                                          </p:stCondLst>
                                        </p:cTn>
                                        <p:tgtEl>
                                          <p:spTgt spid="3">
                                            <p:txEl>
                                              <p:pRg st="1" end="1"/>
                                            </p:txEl>
                                          </p:spTgt>
                                        </p:tgtEl>
                                        <p:attrNameLst>
                                          <p:attrName>style.visibility</p:attrName>
                                        </p:attrNameLst>
                                      </p:cBhvr>
                                      <p:to>
                                        <p:strVal val="visible"/>
                                      </p:to>
                                    </p:set>
                                    <p:anim calcmode="lin" valueType="num">
                                      <p:cBhvr>
                                        <p:cTn id="41"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42"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43"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391400" cy="563563"/>
          </a:xfrm>
        </p:spPr>
        <p:txBody>
          <a:bodyPr/>
          <a:lstStyle/>
          <a:p>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1.3.1 Các </a:t>
            </a:r>
            <a:r>
              <a:rPr lang="en-US">
                <a:latin typeface="Arial" pitchFamily="34" charset="0"/>
                <a:cs typeface="Arial" pitchFamily="34" charset="0"/>
              </a:rPr>
              <a:t>khía cạnh của </a:t>
            </a:r>
            <a:r>
              <a:rPr lang="en-US" smtClean="0">
                <a:latin typeface="Arial" pitchFamily="34" charset="0"/>
                <a:cs typeface="Arial" pitchFamily="34" charset="0"/>
              </a:rPr>
              <a:t>văn hóa </a:t>
            </a:r>
            <a:r>
              <a:rPr lang="en-US">
                <a:latin typeface="Arial" pitchFamily="34" charset="0"/>
                <a:cs typeface="Arial" pitchFamily="34" charset="0"/>
              </a:rPr>
              <a:t/>
            </a:r>
            <a:br>
              <a:rPr lang="en-US">
                <a:latin typeface="Arial" pitchFamily="34" charset="0"/>
                <a:cs typeface="Arial" pitchFamily="34" charset="0"/>
              </a:rPr>
            </a:br>
            <a:endParaRPr lang="en-US">
              <a:latin typeface="Arial" pitchFamily="34" charset="0"/>
              <a:cs typeface="Arial" pitchFamily="34" charset="0"/>
            </a:endParaRPr>
          </a:p>
        </p:txBody>
      </p:sp>
      <p:sp>
        <p:nvSpPr>
          <p:cNvPr id="3" name="Content Placeholder 2"/>
          <p:cNvSpPr>
            <a:spLocks noGrp="1"/>
          </p:cNvSpPr>
          <p:nvPr>
            <p:ph idx="1"/>
          </p:nvPr>
        </p:nvSpPr>
        <p:spPr>
          <a:xfrm>
            <a:off x="0" y="1076325"/>
            <a:ext cx="9144000" cy="5781675"/>
          </a:xfrm>
        </p:spPr>
        <p:txBody>
          <a:bodyPr/>
          <a:lstStyle/>
          <a:p>
            <a:r>
              <a:rPr lang="en-US">
                <a:latin typeface="Arial" pitchFamily="34" charset="0"/>
                <a:cs typeface="Arial" pitchFamily="34" charset="0"/>
              </a:rPr>
              <a:t>Các quy tắc, chuẩn mực </a:t>
            </a:r>
            <a:r>
              <a:rPr lang="en-US" smtClean="0">
                <a:latin typeface="Arial" pitchFamily="34" charset="0"/>
                <a:cs typeface="Arial" pitchFamily="34" charset="0"/>
              </a:rPr>
              <a:t>: </a:t>
            </a:r>
            <a:r>
              <a:rPr lang="en-US">
                <a:latin typeface="Arial" pitchFamily="34" charset="0"/>
                <a:cs typeface="Arial" pitchFamily="34" charset="0"/>
              </a:rPr>
              <a:t>Chuẩn mực được hiểu là những quy ước chung của cả cộng </a:t>
            </a:r>
            <a:r>
              <a:rPr lang="en-US" smtClean="0">
                <a:latin typeface="Arial" pitchFamily="34" charset="0"/>
                <a:cs typeface="Arial" pitchFamily="34" charset="0"/>
              </a:rPr>
              <a:t>đồng.</a:t>
            </a:r>
          </a:p>
          <a:p>
            <a:pPr marL="0" indent="0">
              <a:buNone/>
            </a:pPr>
            <a:r>
              <a:rPr lang="en-US" smtClean="0">
                <a:latin typeface="Arial" pitchFamily="34" charset="0"/>
                <a:cs typeface="Arial" pitchFamily="34" charset="0"/>
              </a:rPr>
              <a:t> </a:t>
            </a:r>
          </a:p>
          <a:p>
            <a:endParaRPr lang="en-US">
              <a:latin typeface="Arial" pitchFamily="34" charset="0"/>
              <a:cs typeface="Arial" pitchFamily="34" charset="0"/>
            </a:endParaRPr>
          </a:p>
        </p:txBody>
      </p:sp>
      <p:pic>
        <p:nvPicPr>
          <p:cNvPr id="512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28600" y="3733800"/>
            <a:ext cx="2940908" cy="287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352800" y="3505200"/>
            <a:ext cx="2681287" cy="3105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6172200" y="3733800"/>
            <a:ext cx="2681288" cy="293305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635043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 calcmode="lin" valueType="num">
                                      <p:cBhvr additive="base">
                                        <p:cTn id="12" dur="500" fill="hold"/>
                                        <p:tgtEl>
                                          <p:spTgt spid="5122"/>
                                        </p:tgtEl>
                                        <p:attrNameLst>
                                          <p:attrName>ppt_x</p:attrName>
                                        </p:attrNameLst>
                                      </p:cBhvr>
                                      <p:tavLst>
                                        <p:tav tm="0">
                                          <p:val>
                                            <p:strVal val="#ppt_x"/>
                                          </p:val>
                                        </p:tav>
                                        <p:tav tm="100000">
                                          <p:val>
                                            <p:strVal val="#ppt_x"/>
                                          </p:val>
                                        </p:tav>
                                      </p:tavLst>
                                    </p:anim>
                                    <p:anim calcmode="lin" valueType="num">
                                      <p:cBhvr additive="base">
                                        <p:cTn id="13" dur="500" fill="hold"/>
                                        <p:tgtEl>
                                          <p:spTgt spid="5122"/>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5123"/>
                                        </p:tgtEl>
                                        <p:attrNameLst>
                                          <p:attrName>style.visibility</p:attrName>
                                        </p:attrNameLst>
                                      </p:cBhvr>
                                      <p:to>
                                        <p:strVal val="visible"/>
                                      </p:to>
                                    </p:set>
                                    <p:anim calcmode="lin" valueType="num">
                                      <p:cBhvr additive="base">
                                        <p:cTn id="16" dur="500" fill="hold"/>
                                        <p:tgtEl>
                                          <p:spTgt spid="5123"/>
                                        </p:tgtEl>
                                        <p:attrNameLst>
                                          <p:attrName>ppt_x</p:attrName>
                                        </p:attrNameLst>
                                      </p:cBhvr>
                                      <p:tavLst>
                                        <p:tav tm="0">
                                          <p:val>
                                            <p:strVal val="#ppt_x"/>
                                          </p:val>
                                        </p:tav>
                                        <p:tav tm="100000">
                                          <p:val>
                                            <p:strVal val="#ppt_x"/>
                                          </p:val>
                                        </p:tav>
                                      </p:tavLst>
                                    </p:anim>
                                    <p:anim calcmode="lin" valueType="num">
                                      <p:cBhvr additive="base">
                                        <p:cTn id="17" dur="500" fill="hold"/>
                                        <p:tgtEl>
                                          <p:spTgt spid="5123"/>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5124"/>
                                        </p:tgtEl>
                                        <p:attrNameLst>
                                          <p:attrName>style.visibility</p:attrName>
                                        </p:attrNameLst>
                                      </p:cBhvr>
                                      <p:to>
                                        <p:strVal val="visible"/>
                                      </p:to>
                                    </p:set>
                                    <p:anim calcmode="lin" valueType="num">
                                      <p:cBhvr additive="base">
                                        <p:cTn id="20" dur="500" fill="hold"/>
                                        <p:tgtEl>
                                          <p:spTgt spid="5124"/>
                                        </p:tgtEl>
                                        <p:attrNameLst>
                                          <p:attrName>ppt_x</p:attrName>
                                        </p:attrNameLst>
                                      </p:cBhvr>
                                      <p:tavLst>
                                        <p:tav tm="0">
                                          <p:val>
                                            <p:strVal val="#ppt_x"/>
                                          </p:val>
                                        </p:tav>
                                        <p:tav tm="100000">
                                          <p:val>
                                            <p:strVal val="#ppt_x"/>
                                          </p:val>
                                        </p:tav>
                                      </p:tavLst>
                                    </p:anim>
                                    <p:anim calcmode="lin" valueType="num">
                                      <p:cBhvr additive="base">
                                        <p:cTn id="21"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27"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cdb2004146l">
  <a:themeElements>
    <a:clrScheme name="sample 3">
      <a:dk1>
        <a:srgbClr val="003366"/>
      </a:dk1>
      <a:lt1>
        <a:srgbClr val="FFFFFF"/>
      </a:lt1>
      <a:dk2>
        <a:srgbClr val="5086C2"/>
      </a:dk2>
      <a:lt2>
        <a:srgbClr val="C0C0C0"/>
      </a:lt2>
      <a:accent1>
        <a:srgbClr val="DE8848"/>
      </a:accent1>
      <a:accent2>
        <a:srgbClr val="85BA54"/>
      </a:accent2>
      <a:accent3>
        <a:srgbClr val="FFFFFF"/>
      </a:accent3>
      <a:accent4>
        <a:srgbClr val="002A56"/>
      </a:accent4>
      <a:accent5>
        <a:srgbClr val="ECC3B1"/>
      </a:accent5>
      <a:accent6>
        <a:srgbClr val="78A84B"/>
      </a:accent6>
      <a:hlink>
        <a:srgbClr val="4C59D2"/>
      </a:hlink>
      <a:folHlink>
        <a:srgbClr val="A0B5C4"/>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ample 1">
        <a:dk1>
          <a:srgbClr val="48806B"/>
        </a:dk1>
        <a:lt1>
          <a:srgbClr val="FFFFFF"/>
        </a:lt1>
        <a:dk2>
          <a:srgbClr val="77956D"/>
        </a:dk2>
        <a:lt2>
          <a:srgbClr val="C0C0C0"/>
        </a:lt2>
        <a:accent1>
          <a:srgbClr val="6BB9C3"/>
        </a:accent1>
        <a:accent2>
          <a:srgbClr val="E7BA15"/>
        </a:accent2>
        <a:accent3>
          <a:srgbClr val="FFFFFF"/>
        </a:accent3>
        <a:accent4>
          <a:srgbClr val="3C6C5A"/>
        </a:accent4>
        <a:accent5>
          <a:srgbClr val="BAD9DE"/>
        </a:accent5>
        <a:accent6>
          <a:srgbClr val="D1A812"/>
        </a:accent6>
        <a:hlink>
          <a:srgbClr val="76C14D"/>
        </a:hlink>
        <a:folHlink>
          <a:srgbClr val="B0C29C"/>
        </a:folHlink>
      </a:clrScheme>
      <a:clrMap bg1="lt1" tx1="dk1" bg2="lt2" tx2="dk2" accent1="accent1" accent2="accent2" accent3="accent3" accent4="accent4" accent5="accent5" accent6="accent6" hlink="hlink" folHlink="folHlink"/>
    </a:extraClrScheme>
    <a:extraClrScheme>
      <a:clrScheme name="sample 2">
        <a:dk1>
          <a:srgbClr val="5F5F5F"/>
        </a:dk1>
        <a:lt1>
          <a:srgbClr val="FFFFFF"/>
        </a:lt1>
        <a:dk2>
          <a:srgbClr val="8D8D8D"/>
        </a:dk2>
        <a:lt2>
          <a:srgbClr val="C0C0C0"/>
        </a:lt2>
        <a:accent1>
          <a:srgbClr val="8EC072"/>
        </a:accent1>
        <a:accent2>
          <a:srgbClr val="5DB8CD"/>
        </a:accent2>
        <a:accent3>
          <a:srgbClr val="FFFFFF"/>
        </a:accent3>
        <a:accent4>
          <a:srgbClr val="505050"/>
        </a:accent4>
        <a:accent5>
          <a:srgbClr val="C6DCBC"/>
        </a:accent5>
        <a:accent6>
          <a:srgbClr val="53A6BA"/>
        </a:accent6>
        <a:hlink>
          <a:srgbClr val="D68B40"/>
        </a:hlink>
        <a:folHlink>
          <a:srgbClr val="D5D179"/>
        </a:folHlink>
      </a:clrScheme>
      <a:clrMap bg1="lt1" tx1="dk1" bg2="lt2" tx2="dk2" accent1="accent1" accent2="accent2" accent3="accent3" accent4="accent4" accent5="accent5" accent6="accent6" hlink="hlink" folHlink="folHlink"/>
    </a:extraClrScheme>
    <a:extraClrScheme>
      <a:clrScheme name="sample 3">
        <a:dk1>
          <a:srgbClr val="003366"/>
        </a:dk1>
        <a:lt1>
          <a:srgbClr val="FFFFFF"/>
        </a:lt1>
        <a:dk2>
          <a:srgbClr val="5086C2"/>
        </a:dk2>
        <a:lt2>
          <a:srgbClr val="C0C0C0"/>
        </a:lt2>
        <a:accent1>
          <a:srgbClr val="DE8848"/>
        </a:accent1>
        <a:accent2>
          <a:srgbClr val="85BA54"/>
        </a:accent2>
        <a:accent3>
          <a:srgbClr val="FFFFFF"/>
        </a:accent3>
        <a:accent4>
          <a:srgbClr val="002A56"/>
        </a:accent4>
        <a:accent5>
          <a:srgbClr val="ECC3B1"/>
        </a:accent5>
        <a:accent6>
          <a:srgbClr val="78A84B"/>
        </a:accent6>
        <a:hlink>
          <a:srgbClr val="4C59D2"/>
        </a:hlink>
        <a:folHlink>
          <a:srgbClr val="A0B5C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cdb2004146l</Template>
  <TotalTime>732</TotalTime>
  <Words>1988</Words>
  <Application>Microsoft Office PowerPoint</Application>
  <PresentationFormat>On-screen Show (4:3)</PresentationFormat>
  <Paragraphs>172</Paragraphs>
  <Slides>42</Slides>
  <Notes>1</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cdb2004146l</vt:lpstr>
      <vt:lpstr>Chương 3: Văn hóa và xã hội</vt:lpstr>
      <vt:lpstr>Danh sách nhóm 3</vt:lpstr>
      <vt:lpstr>Nội dung</vt:lpstr>
      <vt:lpstr>1.1 Văn hóa là gì?</vt:lpstr>
      <vt:lpstr>1.2 Các loại hình văn hóa</vt:lpstr>
      <vt:lpstr>1.2.1 Văn hóa vật thể</vt:lpstr>
      <vt:lpstr>1.2.2 Văn hóa phi vật thể</vt:lpstr>
      <vt:lpstr>  1.3 Văn minh và văn hóa </vt:lpstr>
      <vt:lpstr> 1.3.1 Các khía cạnh của văn hóa  </vt:lpstr>
      <vt:lpstr> 1.3.2 Biểu tượng  </vt:lpstr>
      <vt:lpstr> 1.3.3 Ngôn ngữ </vt:lpstr>
      <vt:lpstr> 1.4 Đa dạng văn hóa  </vt:lpstr>
      <vt:lpstr> 1.5 Sự thay đổi văn hóa  </vt:lpstr>
      <vt:lpstr>  1.6 Chủ nghĩa vị chủng văn hóa và thuyết tương đối văn hóa </vt:lpstr>
      <vt:lpstr>1.6 Chủ nghĩa vị chủng văn hóa và thuyết tương đối văn hóa (tt)</vt:lpstr>
      <vt:lpstr> 1.7 Mô hình lý thuyết nghiên cứu văn hóa  </vt:lpstr>
      <vt:lpstr> 2.1 Khái niệm xã hội </vt:lpstr>
      <vt:lpstr>2.2 Cơ cấu xã hội</vt:lpstr>
      <vt:lpstr>2.3 Thiết chế xã hội</vt:lpstr>
      <vt:lpstr>2.3 Thiết chế xã hội (tt)</vt:lpstr>
      <vt:lpstr>2.3 Thiết chế xã hội (tt)</vt:lpstr>
      <vt:lpstr> 2.3.1 Cơ cấu của thiết chế xã hội </vt:lpstr>
      <vt:lpstr> 2.3.2 Một số vấn đề về thiết chế XH </vt:lpstr>
      <vt:lpstr> 2.3.2 Một số vấn đề về thiết chế XH (tt) </vt:lpstr>
      <vt:lpstr> 2.3.2 Một số vấn đề về thiết chế XH (tt) </vt:lpstr>
      <vt:lpstr>2.3.3 Chức năng</vt:lpstr>
      <vt:lpstr> 2.3.4 Phân loại </vt:lpstr>
      <vt:lpstr> 2.3.5 Kết luận </vt:lpstr>
      <vt:lpstr> 2.4 Thiết chế tôn giáo </vt:lpstr>
      <vt:lpstr> Chức năng </vt:lpstr>
      <vt:lpstr> 2.5.Thiết chế giáo dục  </vt:lpstr>
      <vt:lpstr>Chức năng</vt:lpstr>
      <vt:lpstr> 2.6 Thiết chế kinh tế </vt:lpstr>
      <vt:lpstr>Chức năng </vt:lpstr>
      <vt:lpstr> 2.7 Thiết chế gia đình  </vt:lpstr>
      <vt:lpstr>Chức năng</vt:lpstr>
      <vt:lpstr> 2.8 Vị thế xã hội  </vt:lpstr>
      <vt:lpstr> 2.8 Vị thế xã hội (tt)   </vt:lpstr>
      <vt:lpstr>2.9 Vai trò của văn hóa </vt:lpstr>
      <vt:lpstr>2.9 Vai trò của văn hóa (tt)</vt:lpstr>
      <vt:lpstr>Kết luận</vt:lpstr>
      <vt:lpstr>Slide 42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3: Văn hóa và xã hội</dc:title>
  <dc:creator>Long</dc:creator>
  <cp:lastModifiedBy>HT</cp:lastModifiedBy>
  <cp:revision>179</cp:revision>
  <dcterms:created xsi:type="dcterms:W3CDTF">2013-10-07T12:19:39Z</dcterms:created>
  <dcterms:modified xsi:type="dcterms:W3CDTF">2013-10-11T02:22:24Z</dcterms:modified>
</cp:coreProperties>
</file>