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comments/comment1.xml" ContentType="application/vnd.openxmlformats-officedocument.presentationml.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6" r:id="rId2"/>
    <p:sldMasterId id="2147483708" r:id="rId3"/>
    <p:sldMasterId id="2147483720" r:id="rId4"/>
    <p:sldMasterId id="2147483732" r:id="rId5"/>
    <p:sldMasterId id="2147483744" r:id="rId6"/>
    <p:sldMasterId id="2147483756" r:id="rId7"/>
    <p:sldMasterId id="2147483768" r:id="rId8"/>
    <p:sldMasterId id="2147483780" r:id="rId9"/>
    <p:sldMasterId id="2147483792" r:id="rId10"/>
    <p:sldMasterId id="2147483804" r:id="rId11"/>
  </p:sldMasterIdLst>
  <p:notesMasterIdLst>
    <p:notesMasterId r:id="rId50"/>
  </p:notesMasterIdLst>
  <p:handoutMasterIdLst>
    <p:handoutMasterId r:id="rId51"/>
  </p:handoutMasterIdLst>
  <p:sldIdLst>
    <p:sldId id="257" r:id="rId12"/>
    <p:sldId id="258" r:id="rId13"/>
    <p:sldId id="259" r:id="rId14"/>
    <p:sldId id="260" r:id="rId15"/>
    <p:sldId id="261" r:id="rId16"/>
    <p:sldId id="287" r:id="rId17"/>
    <p:sldId id="262" r:id="rId18"/>
    <p:sldId id="263" r:id="rId19"/>
    <p:sldId id="264" r:id="rId20"/>
    <p:sldId id="265" r:id="rId21"/>
    <p:sldId id="268" r:id="rId22"/>
    <p:sldId id="266" r:id="rId23"/>
    <p:sldId id="267" r:id="rId24"/>
    <p:sldId id="269" r:id="rId25"/>
    <p:sldId id="270" r:id="rId26"/>
    <p:sldId id="291" r:id="rId27"/>
    <p:sldId id="271" r:id="rId28"/>
    <p:sldId id="272" r:id="rId29"/>
    <p:sldId id="273" r:id="rId30"/>
    <p:sldId id="274" r:id="rId31"/>
    <p:sldId id="278" r:id="rId32"/>
    <p:sldId id="275" r:id="rId33"/>
    <p:sldId id="276" r:id="rId34"/>
    <p:sldId id="277" r:id="rId35"/>
    <p:sldId id="279"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290"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D4D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9336" autoAdjust="0"/>
  </p:normalViewPr>
  <p:slideViewPr>
    <p:cSldViewPr>
      <p:cViewPr varScale="1">
        <p:scale>
          <a:sx n="79" d="100"/>
          <a:sy n="79" d="100"/>
        </p:scale>
        <p:origin x="-1116" y="-84"/>
      </p:cViewPr>
      <p:guideLst>
        <p:guide orient="horz" pos="2160"/>
        <p:guide pos="2880"/>
      </p:guideLst>
    </p:cSldViewPr>
  </p:slideViewPr>
  <p:notesTextViewPr>
    <p:cViewPr>
      <p:scale>
        <a:sx n="1" d="1"/>
        <a:sy n="1" d="1"/>
      </p:scale>
      <p:origin x="0" y="0"/>
    </p:cViewPr>
  </p:notesTextViewPr>
  <p:notesViewPr>
    <p:cSldViewPr>
      <p:cViewPr varScale="1">
        <p:scale>
          <a:sx n="60" d="100"/>
          <a:sy n="60" d="100"/>
        </p:scale>
        <p:origin x="-279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handoutMaster" Target="handoutMasters/handoutMaster1.xml"/><Relationship Id="rId3" Type="http://schemas.openxmlformats.org/officeDocument/2006/relationships/slideMaster" Target="slideMasters/slideMaster3.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10-13T19:41:54.348" idx="1">
    <p:pos x="10" y="10"/>
    <p:text/>
  </p:cm>
</p:cmLst>
</file>

<file path=ppt/diagrams/_rels/data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image" Target="../media/image52.jpeg"/><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image" Target="../media/image52.jpeg"/><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08B3B5C-D736-44F3-8AFB-E46C7695BF8E}"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en-US"/>
        </a:p>
      </dgm:t>
    </dgm:pt>
    <dgm:pt modelId="{227DD534-DA53-4E25-872F-2A6CE3B0A715}">
      <dgm:prSet phldrT="[Text]"/>
      <dgm:spPr/>
      <dgm:t>
        <a:bodyPr/>
        <a:lstStyle/>
        <a:p>
          <a:r>
            <a:rPr lang="en-US" dirty="0" err="1" smtClean="0"/>
            <a:t>Phân</a:t>
          </a:r>
          <a:r>
            <a:rPr lang="en-US" dirty="0" smtClean="0"/>
            <a:t> </a:t>
          </a:r>
          <a:r>
            <a:rPr lang="en-US" dirty="0" err="1" smtClean="0"/>
            <a:t>tầng</a:t>
          </a:r>
          <a:r>
            <a:rPr lang="en-US" dirty="0" smtClean="0"/>
            <a:t> </a:t>
          </a:r>
          <a:r>
            <a:rPr lang="en-US" dirty="0" err="1" smtClean="0"/>
            <a:t>về</a:t>
          </a:r>
          <a:r>
            <a:rPr lang="en-US" dirty="0" smtClean="0"/>
            <a:t> </a:t>
          </a:r>
          <a:r>
            <a:rPr lang="en-US" dirty="0" err="1" smtClean="0"/>
            <a:t>học</a:t>
          </a:r>
          <a:r>
            <a:rPr lang="en-US" dirty="0" smtClean="0"/>
            <a:t> </a:t>
          </a:r>
          <a:r>
            <a:rPr lang="en-US" dirty="0" err="1" smtClean="0"/>
            <a:t>vấn</a:t>
          </a:r>
          <a:endParaRPr lang="en-US" dirty="0"/>
        </a:p>
      </dgm:t>
    </dgm:pt>
    <dgm:pt modelId="{3518C757-8995-4DFD-8C43-59A337EA6C88}" type="parTrans" cxnId="{30112E6B-CD76-49BD-8832-9544E878AFD1}">
      <dgm:prSet/>
      <dgm:spPr/>
      <dgm:t>
        <a:bodyPr/>
        <a:lstStyle/>
        <a:p>
          <a:endParaRPr lang="en-US"/>
        </a:p>
      </dgm:t>
    </dgm:pt>
    <dgm:pt modelId="{2E4CEC80-AA40-400B-A14F-A82173BF478D}" type="sibTrans" cxnId="{30112E6B-CD76-49BD-8832-9544E878AFD1}">
      <dgm:prSet/>
      <dgm:spPr/>
      <dgm:t>
        <a:bodyPr/>
        <a:lstStyle/>
        <a:p>
          <a:endParaRPr lang="en-US"/>
        </a:p>
      </dgm:t>
    </dgm:pt>
    <dgm:pt modelId="{74822E03-8248-45B0-87DE-283FE2511524}">
      <dgm:prSet phldrT="[Text]" phldr="1"/>
      <dgm:spPr>
        <a:blipFill rotWithShape="0">
          <a:blip xmlns:r="http://schemas.openxmlformats.org/officeDocument/2006/relationships" r:embed="rId1"/>
          <a:stretch>
            <a:fillRect/>
          </a:stretch>
        </a:blipFill>
      </dgm:spPr>
      <dgm:t>
        <a:bodyPr/>
        <a:lstStyle/>
        <a:p>
          <a:endParaRPr lang="en-US" dirty="0"/>
        </a:p>
      </dgm:t>
    </dgm:pt>
    <dgm:pt modelId="{1A265289-91B3-44DA-B75C-A2A5E078954B}" type="parTrans" cxnId="{5247FA30-9306-4C3B-ACF1-D27ED1EC572F}">
      <dgm:prSet/>
      <dgm:spPr/>
      <dgm:t>
        <a:bodyPr/>
        <a:lstStyle/>
        <a:p>
          <a:endParaRPr lang="en-US"/>
        </a:p>
      </dgm:t>
    </dgm:pt>
    <dgm:pt modelId="{AAD2E1EE-F352-4CAF-A7F7-19ECA652FFB7}" type="sibTrans" cxnId="{5247FA30-9306-4C3B-ACF1-D27ED1EC572F}">
      <dgm:prSet/>
      <dgm:spPr/>
      <dgm:t>
        <a:bodyPr/>
        <a:lstStyle/>
        <a:p>
          <a:endParaRPr lang="en-US"/>
        </a:p>
      </dgm:t>
    </dgm:pt>
    <dgm:pt modelId="{14B801FC-C767-448D-90D2-E4215A219789}">
      <dgm:prSet phldrT="[Text]" phldr="1"/>
      <dgm:spPr>
        <a:blipFill rotWithShape="0">
          <a:blip xmlns:r="http://schemas.openxmlformats.org/officeDocument/2006/relationships" r:embed="rId2"/>
          <a:stretch>
            <a:fillRect/>
          </a:stretch>
        </a:blipFill>
      </dgm:spPr>
      <dgm:t>
        <a:bodyPr/>
        <a:lstStyle/>
        <a:p>
          <a:endParaRPr lang="en-US" dirty="0"/>
        </a:p>
      </dgm:t>
    </dgm:pt>
    <dgm:pt modelId="{46C864B2-7315-4738-837E-511CEC7985E8}" type="parTrans" cxnId="{09137151-49AD-4571-90C0-E2FAD1C2A28D}">
      <dgm:prSet/>
      <dgm:spPr/>
      <dgm:t>
        <a:bodyPr/>
        <a:lstStyle/>
        <a:p>
          <a:endParaRPr lang="en-US"/>
        </a:p>
      </dgm:t>
    </dgm:pt>
    <dgm:pt modelId="{78D0FECC-8D99-4412-8102-F32C1A34830B}" type="sibTrans" cxnId="{09137151-49AD-4571-90C0-E2FAD1C2A28D}">
      <dgm:prSet/>
      <dgm:spPr/>
      <dgm:t>
        <a:bodyPr/>
        <a:lstStyle/>
        <a:p>
          <a:endParaRPr lang="en-US"/>
        </a:p>
      </dgm:t>
    </dgm:pt>
    <dgm:pt modelId="{CD1570E7-1FF5-4006-8753-3CD3191DE46C}">
      <dgm:prSet phldrT="[Text]" phldr="1"/>
      <dgm:spPr>
        <a:blipFill rotWithShape="0">
          <a:blip xmlns:r="http://schemas.openxmlformats.org/officeDocument/2006/relationships" r:embed="rId3"/>
          <a:stretch>
            <a:fillRect/>
          </a:stretch>
        </a:blipFill>
      </dgm:spPr>
      <dgm:t>
        <a:bodyPr/>
        <a:lstStyle/>
        <a:p>
          <a:endParaRPr lang="en-US" dirty="0"/>
        </a:p>
      </dgm:t>
    </dgm:pt>
    <dgm:pt modelId="{2EAAC12A-AC35-490D-93BC-40D00BE44E0D}" type="parTrans" cxnId="{BA8448E2-E4DB-4A46-A49C-D7C16C3109DE}">
      <dgm:prSet/>
      <dgm:spPr/>
      <dgm:t>
        <a:bodyPr/>
        <a:lstStyle/>
        <a:p>
          <a:endParaRPr lang="en-US"/>
        </a:p>
      </dgm:t>
    </dgm:pt>
    <dgm:pt modelId="{E3D15EEC-3FA4-40EA-A31A-6BBA5402C638}" type="sibTrans" cxnId="{BA8448E2-E4DB-4A46-A49C-D7C16C3109DE}">
      <dgm:prSet/>
      <dgm:spPr/>
      <dgm:t>
        <a:bodyPr/>
        <a:lstStyle/>
        <a:p>
          <a:endParaRPr lang="en-US"/>
        </a:p>
      </dgm:t>
    </dgm:pt>
    <dgm:pt modelId="{A5BDBD78-3812-4966-A3C7-1187D4C20533}">
      <dgm:prSet phldrT="[Text]" phldr="1"/>
      <dgm:spPr>
        <a:blipFill rotWithShape="0">
          <a:blip xmlns:r="http://schemas.openxmlformats.org/officeDocument/2006/relationships" r:embed="rId4"/>
          <a:stretch>
            <a:fillRect/>
          </a:stretch>
        </a:blipFill>
      </dgm:spPr>
      <dgm:t>
        <a:bodyPr/>
        <a:lstStyle/>
        <a:p>
          <a:endParaRPr lang="en-US" dirty="0"/>
        </a:p>
      </dgm:t>
    </dgm:pt>
    <dgm:pt modelId="{20CF1029-AAA1-4F6C-B83F-90678638835E}" type="parTrans" cxnId="{FF39744A-1877-468C-A1BF-8057F234B6DB}">
      <dgm:prSet/>
      <dgm:spPr/>
      <dgm:t>
        <a:bodyPr/>
        <a:lstStyle/>
        <a:p>
          <a:endParaRPr lang="en-US"/>
        </a:p>
      </dgm:t>
    </dgm:pt>
    <dgm:pt modelId="{EA7BBB4A-B511-4C7C-8521-1B74DB7E6B42}" type="sibTrans" cxnId="{FF39744A-1877-468C-A1BF-8057F234B6DB}">
      <dgm:prSet/>
      <dgm:spPr/>
      <dgm:t>
        <a:bodyPr/>
        <a:lstStyle/>
        <a:p>
          <a:endParaRPr lang="en-US"/>
        </a:p>
      </dgm:t>
    </dgm:pt>
    <dgm:pt modelId="{A06902AC-0B1E-44C0-B674-685963E0648F}">
      <dgm:prSet phldrT="[Text]" phldr="1"/>
      <dgm:spPr>
        <a:blipFill rotWithShape="0">
          <a:blip xmlns:r="http://schemas.openxmlformats.org/officeDocument/2006/relationships" r:embed="rId5"/>
          <a:stretch>
            <a:fillRect/>
          </a:stretch>
        </a:blipFill>
      </dgm:spPr>
      <dgm:t>
        <a:bodyPr/>
        <a:lstStyle/>
        <a:p>
          <a:endParaRPr lang="en-US" dirty="0"/>
        </a:p>
      </dgm:t>
    </dgm:pt>
    <dgm:pt modelId="{4EA19D98-C694-496C-9A43-43490DAB9273}" type="parTrans" cxnId="{73F8123C-E196-42B1-A268-3E4BB397383B}">
      <dgm:prSet/>
      <dgm:spPr/>
      <dgm:t>
        <a:bodyPr/>
        <a:lstStyle/>
        <a:p>
          <a:endParaRPr lang="en-US"/>
        </a:p>
      </dgm:t>
    </dgm:pt>
    <dgm:pt modelId="{3B008721-8643-4A6A-ABB1-0CFF30ED88DE}" type="sibTrans" cxnId="{73F8123C-E196-42B1-A268-3E4BB397383B}">
      <dgm:prSet/>
      <dgm:spPr/>
      <dgm:t>
        <a:bodyPr/>
        <a:lstStyle/>
        <a:p>
          <a:endParaRPr lang="en-US"/>
        </a:p>
      </dgm:t>
    </dgm:pt>
    <dgm:pt modelId="{C8F460E3-D271-4BEE-827A-60A3E6B5A852}">
      <dgm:prSet phldrT="[Text]" phldr="1"/>
      <dgm:spPr>
        <a:blipFill rotWithShape="0">
          <a:blip xmlns:r="http://schemas.openxmlformats.org/officeDocument/2006/relationships" r:embed="rId6"/>
          <a:stretch>
            <a:fillRect/>
          </a:stretch>
        </a:blipFill>
      </dgm:spPr>
      <dgm:t>
        <a:bodyPr/>
        <a:lstStyle/>
        <a:p>
          <a:endParaRPr lang="en-US" dirty="0"/>
        </a:p>
      </dgm:t>
    </dgm:pt>
    <dgm:pt modelId="{5052043A-D4F7-408F-84B3-080A405E16BA}" type="parTrans" cxnId="{6C2603E6-9C25-497A-B7B8-CD501CB0508C}">
      <dgm:prSet/>
      <dgm:spPr/>
      <dgm:t>
        <a:bodyPr/>
        <a:lstStyle/>
        <a:p>
          <a:endParaRPr lang="en-US"/>
        </a:p>
      </dgm:t>
    </dgm:pt>
    <dgm:pt modelId="{2D7435E7-FEAE-4B7B-BAA4-04E78F9DF7F3}" type="sibTrans" cxnId="{6C2603E6-9C25-497A-B7B8-CD501CB0508C}">
      <dgm:prSet/>
      <dgm:spPr/>
      <dgm:t>
        <a:bodyPr/>
        <a:lstStyle/>
        <a:p>
          <a:endParaRPr lang="en-US"/>
        </a:p>
      </dgm:t>
    </dgm:pt>
    <dgm:pt modelId="{3387FD5A-741C-47FC-BEE4-9E31FD0D1D84}" type="pres">
      <dgm:prSet presAssocID="{E08B3B5C-D736-44F3-8AFB-E46C7695BF8E}" presName="Name0" presStyleCnt="0">
        <dgm:presLayoutVars>
          <dgm:chMax val="1"/>
          <dgm:chPref val="1"/>
          <dgm:dir/>
          <dgm:animOne val="branch"/>
          <dgm:animLvl val="lvl"/>
        </dgm:presLayoutVars>
      </dgm:prSet>
      <dgm:spPr/>
      <dgm:t>
        <a:bodyPr/>
        <a:lstStyle/>
        <a:p>
          <a:endParaRPr lang="en-US"/>
        </a:p>
      </dgm:t>
    </dgm:pt>
    <dgm:pt modelId="{A804FF95-68EF-4A3B-BA5E-DB262D149B11}" type="pres">
      <dgm:prSet presAssocID="{227DD534-DA53-4E25-872F-2A6CE3B0A715}" presName="Parent" presStyleLbl="node0" presStyleIdx="0" presStyleCnt="1">
        <dgm:presLayoutVars>
          <dgm:chMax val="6"/>
          <dgm:chPref val="6"/>
        </dgm:presLayoutVars>
      </dgm:prSet>
      <dgm:spPr/>
      <dgm:t>
        <a:bodyPr/>
        <a:lstStyle/>
        <a:p>
          <a:endParaRPr lang="en-US"/>
        </a:p>
      </dgm:t>
    </dgm:pt>
    <dgm:pt modelId="{D47531CE-6AF0-44AE-AC67-40DB1272FFDD}" type="pres">
      <dgm:prSet presAssocID="{74822E03-8248-45B0-87DE-283FE2511524}" presName="Accent1" presStyleCnt="0"/>
      <dgm:spPr/>
    </dgm:pt>
    <dgm:pt modelId="{558B3B6E-CB69-4289-97F6-6A980E9C6295}" type="pres">
      <dgm:prSet presAssocID="{74822E03-8248-45B0-87DE-283FE2511524}" presName="Accent" presStyleLbl="bgShp" presStyleIdx="0" presStyleCnt="6"/>
      <dgm:spPr/>
    </dgm:pt>
    <dgm:pt modelId="{7BA97838-3511-4611-9423-5F85644DFD85}" type="pres">
      <dgm:prSet presAssocID="{74822E03-8248-45B0-87DE-283FE2511524}" presName="Child1" presStyleLbl="node1" presStyleIdx="0" presStyleCnt="6">
        <dgm:presLayoutVars>
          <dgm:chMax val="0"/>
          <dgm:chPref val="0"/>
          <dgm:bulletEnabled val="1"/>
        </dgm:presLayoutVars>
      </dgm:prSet>
      <dgm:spPr/>
      <dgm:t>
        <a:bodyPr/>
        <a:lstStyle/>
        <a:p>
          <a:endParaRPr lang="en-US"/>
        </a:p>
      </dgm:t>
    </dgm:pt>
    <dgm:pt modelId="{007EA77F-04F1-4CAC-89EC-7DB447C1C0F5}" type="pres">
      <dgm:prSet presAssocID="{14B801FC-C767-448D-90D2-E4215A219789}" presName="Accent2" presStyleCnt="0"/>
      <dgm:spPr/>
    </dgm:pt>
    <dgm:pt modelId="{DC3FC687-5793-49BB-8FEF-4674371970E9}" type="pres">
      <dgm:prSet presAssocID="{14B801FC-C767-448D-90D2-E4215A219789}" presName="Accent" presStyleLbl="bgShp" presStyleIdx="1" presStyleCnt="6"/>
      <dgm:spPr/>
    </dgm:pt>
    <dgm:pt modelId="{BFC11747-0FCC-4C23-A832-FBD18D906FBF}" type="pres">
      <dgm:prSet presAssocID="{14B801FC-C767-448D-90D2-E4215A219789}" presName="Child2" presStyleLbl="node1" presStyleIdx="1" presStyleCnt="6">
        <dgm:presLayoutVars>
          <dgm:chMax val="0"/>
          <dgm:chPref val="0"/>
          <dgm:bulletEnabled val="1"/>
        </dgm:presLayoutVars>
      </dgm:prSet>
      <dgm:spPr/>
      <dgm:t>
        <a:bodyPr/>
        <a:lstStyle/>
        <a:p>
          <a:endParaRPr lang="en-US"/>
        </a:p>
      </dgm:t>
    </dgm:pt>
    <dgm:pt modelId="{20C120CA-9DEB-45C4-8FC6-5CA81B07796E}" type="pres">
      <dgm:prSet presAssocID="{CD1570E7-1FF5-4006-8753-3CD3191DE46C}" presName="Accent3" presStyleCnt="0"/>
      <dgm:spPr/>
    </dgm:pt>
    <dgm:pt modelId="{BBC371E1-DCE8-446E-896A-048EB789B23E}" type="pres">
      <dgm:prSet presAssocID="{CD1570E7-1FF5-4006-8753-3CD3191DE46C}" presName="Accent" presStyleLbl="bgShp" presStyleIdx="2" presStyleCnt="6"/>
      <dgm:spPr/>
    </dgm:pt>
    <dgm:pt modelId="{8B5358C6-78AE-4CE5-9606-DAC4B2FC50D3}" type="pres">
      <dgm:prSet presAssocID="{CD1570E7-1FF5-4006-8753-3CD3191DE46C}" presName="Child3" presStyleLbl="node1" presStyleIdx="2" presStyleCnt="6">
        <dgm:presLayoutVars>
          <dgm:chMax val="0"/>
          <dgm:chPref val="0"/>
          <dgm:bulletEnabled val="1"/>
        </dgm:presLayoutVars>
      </dgm:prSet>
      <dgm:spPr/>
      <dgm:t>
        <a:bodyPr/>
        <a:lstStyle/>
        <a:p>
          <a:endParaRPr lang="en-US"/>
        </a:p>
      </dgm:t>
    </dgm:pt>
    <dgm:pt modelId="{DF90E5E3-095D-4F60-8632-2CB9FA1BD1A8}" type="pres">
      <dgm:prSet presAssocID="{A5BDBD78-3812-4966-A3C7-1187D4C20533}" presName="Accent4" presStyleCnt="0"/>
      <dgm:spPr/>
    </dgm:pt>
    <dgm:pt modelId="{A64F36B1-4265-4664-8131-E5EAE01A51D5}" type="pres">
      <dgm:prSet presAssocID="{A5BDBD78-3812-4966-A3C7-1187D4C20533}" presName="Accent" presStyleLbl="bgShp" presStyleIdx="3" presStyleCnt="6"/>
      <dgm:spPr/>
    </dgm:pt>
    <dgm:pt modelId="{6D0CD9C7-03F0-4D4C-8963-D73E8A3C2EC1}" type="pres">
      <dgm:prSet presAssocID="{A5BDBD78-3812-4966-A3C7-1187D4C20533}" presName="Child4" presStyleLbl="node1" presStyleIdx="3" presStyleCnt="6">
        <dgm:presLayoutVars>
          <dgm:chMax val="0"/>
          <dgm:chPref val="0"/>
          <dgm:bulletEnabled val="1"/>
        </dgm:presLayoutVars>
      </dgm:prSet>
      <dgm:spPr/>
      <dgm:t>
        <a:bodyPr/>
        <a:lstStyle/>
        <a:p>
          <a:endParaRPr lang="en-US"/>
        </a:p>
      </dgm:t>
    </dgm:pt>
    <dgm:pt modelId="{CF88F7B8-39E4-4226-A5AE-7D2756DF10BE}" type="pres">
      <dgm:prSet presAssocID="{A06902AC-0B1E-44C0-B674-685963E0648F}" presName="Accent5" presStyleCnt="0"/>
      <dgm:spPr/>
    </dgm:pt>
    <dgm:pt modelId="{C24BA4C3-C941-400E-9638-4AC9F5F91A21}" type="pres">
      <dgm:prSet presAssocID="{A06902AC-0B1E-44C0-B674-685963E0648F}" presName="Accent" presStyleLbl="bgShp" presStyleIdx="4" presStyleCnt="6"/>
      <dgm:spPr/>
    </dgm:pt>
    <dgm:pt modelId="{B930B582-B959-44C0-B7C0-93E4BC58CA19}" type="pres">
      <dgm:prSet presAssocID="{A06902AC-0B1E-44C0-B674-685963E0648F}" presName="Child5" presStyleLbl="node1" presStyleIdx="4" presStyleCnt="6">
        <dgm:presLayoutVars>
          <dgm:chMax val="0"/>
          <dgm:chPref val="0"/>
          <dgm:bulletEnabled val="1"/>
        </dgm:presLayoutVars>
      </dgm:prSet>
      <dgm:spPr/>
      <dgm:t>
        <a:bodyPr/>
        <a:lstStyle/>
        <a:p>
          <a:endParaRPr lang="en-US"/>
        </a:p>
      </dgm:t>
    </dgm:pt>
    <dgm:pt modelId="{CC616BE1-5BBC-489D-B783-FBC739C4E9CA}" type="pres">
      <dgm:prSet presAssocID="{C8F460E3-D271-4BEE-827A-60A3E6B5A852}" presName="Accent6" presStyleCnt="0"/>
      <dgm:spPr/>
    </dgm:pt>
    <dgm:pt modelId="{08D1A317-208C-4DFD-87F0-AA18A09340F5}" type="pres">
      <dgm:prSet presAssocID="{C8F460E3-D271-4BEE-827A-60A3E6B5A852}" presName="Accent" presStyleLbl="bgShp" presStyleIdx="5" presStyleCnt="6"/>
      <dgm:spPr/>
    </dgm:pt>
    <dgm:pt modelId="{431B1BA1-B493-4BCD-BF30-4B49AC62FE8B}" type="pres">
      <dgm:prSet presAssocID="{C8F460E3-D271-4BEE-827A-60A3E6B5A852}" presName="Child6" presStyleLbl="node1" presStyleIdx="5" presStyleCnt="6">
        <dgm:presLayoutVars>
          <dgm:chMax val="0"/>
          <dgm:chPref val="0"/>
          <dgm:bulletEnabled val="1"/>
        </dgm:presLayoutVars>
      </dgm:prSet>
      <dgm:spPr/>
      <dgm:t>
        <a:bodyPr/>
        <a:lstStyle/>
        <a:p>
          <a:endParaRPr lang="en-US"/>
        </a:p>
      </dgm:t>
    </dgm:pt>
  </dgm:ptLst>
  <dgm:cxnLst>
    <dgm:cxn modelId="{30112E6B-CD76-49BD-8832-9544E878AFD1}" srcId="{E08B3B5C-D736-44F3-8AFB-E46C7695BF8E}" destId="{227DD534-DA53-4E25-872F-2A6CE3B0A715}" srcOrd="0" destOrd="0" parTransId="{3518C757-8995-4DFD-8C43-59A337EA6C88}" sibTransId="{2E4CEC80-AA40-400B-A14F-A82173BF478D}"/>
    <dgm:cxn modelId="{6E0BA9E6-CA3B-4502-B6E9-1E6FB5D7DF10}" type="presOf" srcId="{14B801FC-C767-448D-90D2-E4215A219789}" destId="{BFC11747-0FCC-4C23-A832-FBD18D906FBF}" srcOrd="0" destOrd="0" presId="urn:microsoft.com/office/officeart/2011/layout/HexagonRadial"/>
    <dgm:cxn modelId="{81A49C85-D1E3-49C7-9C42-CF6C32A2E898}" type="presOf" srcId="{A06902AC-0B1E-44C0-B674-685963E0648F}" destId="{B930B582-B959-44C0-B7C0-93E4BC58CA19}" srcOrd="0" destOrd="0" presId="urn:microsoft.com/office/officeart/2011/layout/HexagonRadial"/>
    <dgm:cxn modelId="{FF39744A-1877-468C-A1BF-8057F234B6DB}" srcId="{227DD534-DA53-4E25-872F-2A6CE3B0A715}" destId="{A5BDBD78-3812-4966-A3C7-1187D4C20533}" srcOrd="3" destOrd="0" parTransId="{20CF1029-AAA1-4F6C-B83F-90678638835E}" sibTransId="{EA7BBB4A-B511-4C7C-8521-1B74DB7E6B42}"/>
    <dgm:cxn modelId="{F1852841-83AB-4B15-B834-074BE99EDAA5}" type="presOf" srcId="{E08B3B5C-D736-44F3-8AFB-E46C7695BF8E}" destId="{3387FD5A-741C-47FC-BEE4-9E31FD0D1D84}" srcOrd="0" destOrd="0" presId="urn:microsoft.com/office/officeart/2011/layout/HexagonRadial"/>
    <dgm:cxn modelId="{9F01A189-BF90-4904-9088-1A48D52963A4}" type="presOf" srcId="{74822E03-8248-45B0-87DE-283FE2511524}" destId="{7BA97838-3511-4611-9423-5F85644DFD85}" srcOrd="0" destOrd="0" presId="urn:microsoft.com/office/officeart/2011/layout/HexagonRadial"/>
    <dgm:cxn modelId="{271BF4E4-2311-4727-B019-7D43C0B67AAE}" type="presOf" srcId="{A5BDBD78-3812-4966-A3C7-1187D4C20533}" destId="{6D0CD9C7-03F0-4D4C-8963-D73E8A3C2EC1}" srcOrd="0" destOrd="0" presId="urn:microsoft.com/office/officeart/2011/layout/HexagonRadial"/>
    <dgm:cxn modelId="{73F8123C-E196-42B1-A268-3E4BB397383B}" srcId="{227DD534-DA53-4E25-872F-2A6CE3B0A715}" destId="{A06902AC-0B1E-44C0-B674-685963E0648F}" srcOrd="4" destOrd="0" parTransId="{4EA19D98-C694-496C-9A43-43490DAB9273}" sibTransId="{3B008721-8643-4A6A-ABB1-0CFF30ED88DE}"/>
    <dgm:cxn modelId="{27406EA6-9786-4AD2-A8CC-3DF77E0EDFE8}" type="presOf" srcId="{227DD534-DA53-4E25-872F-2A6CE3B0A715}" destId="{A804FF95-68EF-4A3B-BA5E-DB262D149B11}" srcOrd="0" destOrd="0" presId="urn:microsoft.com/office/officeart/2011/layout/HexagonRadial"/>
    <dgm:cxn modelId="{BA8448E2-E4DB-4A46-A49C-D7C16C3109DE}" srcId="{227DD534-DA53-4E25-872F-2A6CE3B0A715}" destId="{CD1570E7-1FF5-4006-8753-3CD3191DE46C}" srcOrd="2" destOrd="0" parTransId="{2EAAC12A-AC35-490D-93BC-40D00BE44E0D}" sibTransId="{E3D15EEC-3FA4-40EA-A31A-6BBA5402C638}"/>
    <dgm:cxn modelId="{6C2603E6-9C25-497A-B7B8-CD501CB0508C}" srcId="{227DD534-DA53-4E25-872F-2A6CE3B0A715}" destId="{C8F460E3-D271-4BEE-827A-60A3E6B5A852}" srcOrd="5" destOrd="0" parTransId="{5052043A-D4F7-408F-84B3-080A405E16BA}" sibTransId="{2D7435E7-FEAE-4B7B-BAA4-04E78F9DF7F3}"/>
    <dgm:cxn modelId="{09137151-49AD-4571-90C0-E2FAD1C2A28D}" srcId="{227DD534-DA53-4E25-872F-2A6CE3B0A715}" destId="{14B801FC-C767-448D-90D2-E4215A219789}" srcOrd="1" destOrd="0" parTransId="{46C864B2-7315-4738-837E-511CEC7985E8}" sibTransId="{78D0FECC-8D99-4412-8102-F32C1A34830B}"/>
    <dgm:cxn modelId="{5247FA30-9306-4C3B-ACF1-D27ED1EC572F}" srcId="{227DD534-DA53-4E25-872F-2A6CE3B0A715}" destId="{74822E03-8248-45B0-87DE-283FE2511524}" srcOrd="0" destOrd="0" parTransId="{1A265289-91B3-44DA-B75C-A2A5E078954B}" sibTransId="{AAD2E1EE-F352-4CAF-A7F7-19ECA652FFB7}"/>
    <dgm:cxn modelId="{9A594B75-44C2-499D-A23E-01CDC54E27D3}" type="presOf" srcId="{C8F460E3-D271-4BEE-827A-60A3E6B5A852}" destId="{431B1BA1-B493-4BCD-BF30-4B49AC62FE8B}" srcOrd="0" destOrd="0" presId="urn:microsoft.com/office/officeart/2011/layout/HexagonRadial"/>
    <dgm:cxn modelId="{8590F3F0-64F2-4FFA-B809-EE0F9EF3C0FC}" type="presOf" srcId="{CD1570E7-1FF5-4006-8753-3CD3191DE46C}" destId="{8B5358C6-78AE-4CE5-9606-DAC4B2FC50D3}" srcOrd="0" destOrd="0" presId="urn:microsoft.com/office/officeart/2011/layout/HexagonRadial"/>
    <dgm:cxn modelId="{5C7F677A-FBD1-4FAE-B7D3-ABB9234DF732}" type="presParOf" srcId="{3387FD5A-741C-47FC-BEE4-9E31FD0D1D84}" destId="{A804FF95-68EF-4A3B-BA5E-DB262D149B11}" srcOrd="0" destOrd="0" presId="urn:microsoft.com/office/officeart/2011/layout/HexagonRadial"/>
    <dgm:cxn modelId="{39F6B5BA-95B3-4ACA-A117-06E2ABB461BB}" type="presParOf" srcId="{3387FD5A-741C-47FC-BEE4-9E31FD0D1D84}" destId="{D47531CE-6AF0-44AE-AC67-40DB1272FFDD}" srcOrd="1" destOrd="0" presId="urn:microsoft.com/office/officeart/2011/layout/HexagonRadial"/>
    <dgm:cxn modelId="{0CD3A146-9311-4AC9-9D30-4F2E048E9F8C}" type="presParOf" srcId="{D47531CE-6AF0-44AE-AC67-40DB1272FFDD}" destId="{558B3B6E-CB69-4289-97F6-6A980E9C6295}" srcOrd="0" destOrd="0" presId="urn:microsoft.com/office/officeart/2011/layout/HexagonRadial"/>
    <dgm:cxn modelId="{D6ADCA3C-1A28-44A5-A632-33BD31E6326C}" type="presParOf" srcId="{3387FD5A-741C-47FC-BEE4-9E31FD0D1D84}" destId="{7BA97838-3511-4611-9423-5F85644DFD85}" srcOrd="2" destOrd="0" presId="urn:microsoft.com/office/officeart/2011/layout/HexagonRadial"/>
    <dgm:cxn modelId="{6B5996F6-91B2-42A6-9073-94670C42DF0E}" type="presParOf" srcId="{3387FD5A-741C-47FC-BEE4-9E31FD0D1D84}" destId="{007EA77F-04F1-4CAC-89EC-7DB447C1C0F5}" srcOrd="3" destOrd="0" presId="urn:microsoft.com/office/officeart/2011/layout/HexagonRadial"/>
    <dgm:cxn modelId="{3B171A1E-7861-4579-8629-1E742BFD4CF8}" type="presParOf" srcId="{007EA77F-04F1-4CAC-89EC-7DB447C1C0F5}" destId="{DC3FC687-5793-49BB-8FEF-4674371970E9}" srcOrd="0" destOrd="0" presId="urn:microsoft.com/office/officeart/2011/layout/HexagonRadial"/>
    <dgm:cxn modelId="{B7F1327A-593B-4196-BA64-423BE32E75F4}" type="presParOf" srcId="{3387FD5A-741C-47FC-BEE4-9E31FD0D1D84}" destId="{BFC11747-0FCC-4C23-A832-FBD18D906FBF}" srcOrd="4" destOrd="0" presId="urn:microsoft.com/office/officeart/2011/layout/HexagonRadial"/>
    <dgm:cxn modelId="{60239DE7-4FDC-4DF1-A63E-8C5DD25604D2}" type="presParOf" srcId="{3387FD5A-741C-47FC-BEE4-9E31FD0D1D84}" destId="{20C120CA-9DEB-45C4-8FC6-5CA81B07796E}" srcOrd="5" destOrd="0" presId="urn:microsoft.com/office/officeart/2011/layout/HexagonRadial"/>
    <dgm:cxn modelId="{9D3FAAED-A08A-4E70-A066-CA680DEFC443}" type="presParOf" srcId="{20C120CA-9DEB-45C4-8FC6-5CA81B07796E}" destId="{BBC371E1-DCE8-446E-896A-048EB789B23E}" srcOrd="0" destOrd="0" presId="urn:microsoft.com/office/officeart/2011/layout/HexagonRadial"/>
    <dgm:cxn modelId="{5BEDB151-FC72-4BD6-BE5C-76205D6105A0}" type="presParOf" srcId="{3387FD5A-741C-47FC-BEE4-9E31FD0D1D84}" destId="{8B5358C6-78AE-4CE5-9606-DAC4B2FC50D3}" srcOrd="6" destOrd="0" presId="urn:microsoft.com/office/officeart/2011/layout/HexagonRadial"/>
    <dgm:cxn modelId="{518B30FE-5D64-4350-822D-862C86E69573}" type="presParOf" srcId="{3387FD5A-741C-47FC-BEE4-9E31FD0D1D84}" destId="{DF90E5E3-095D-4F60-8632-2CB9FA1BD1A8}" srcOrd="7" destOrd="0" presId="urn:microsoft.com/office/officeart/2011/layout/HexagonRadial"/>
    <dgm:cxn modelId="{42AC5CF3-45A7-45CC-8C63-5A058568222F}" type="presParOf" srcId="{DF90E5E3-095D-4F60-8632-2CB9FA1BD1A8}" destId="{A64F36B1-4265-4664-8131-E5EAE01A51D5}" srcOrd="0" destOrd="0" presId="urn:microsoft.com/office/officeart/2011/layout/HexagonRadial"/>
    <dgm:cxn modelId="{191FF5A3-4756-4A00-BF26-19952364CB43}" type="presParOf" srcId="{3387FD5A-741C-47FC-BEE4-9E31FD0D1D84}" destId="{6D0CD9C7-03F0-4D4C-8963-D73E8A3C2EC1}" srcOrd="8" destOrd="0" presId="urn:microsoft.com/office/officeart/2011/layout/HexagonRadial"/>
    <dgm:cxn modelId="{6B131400-50FF-4F46-81FB-07C6053EAF6D}" type="presParOf" srcId="{3387FD5A-741C-47FC-BEE4-9E31FD0D1D84}" destId="{CF88F7B8-39E4-4226-A5AE-7D2756DF10BE}" srcOrd="9" destOrd="0" presId="urn:microsoft.com/office/officeart/2011/layout/HexagonRadial"/>
    <dgm:cxn modelId="{2952E761-E482-4D75-96A2-AD60CF8044A6}" type="presParOf" srcId="{CF88F7B8-39E4-4226-A5AE-7D2756DF10BE}" destId="{C24BA4C3-C941-400E-9638-4AC9F5F91A21}" srcOrd="0" destOrd="0" presId="urn:microsoft.com/office/officeart/2011/layout/HexagonRadial"/>
    <dgm:cxn modelId="{41A48E39-080A-43E5-AF8C-0E1927862D43}" type="presParOf" srcId="{3387FD5A-741C-47FC-BEE4-9E31FD0D1D84}" destId="{B930B582-B959-44C0-B7C0-93E4BC58CA19}" srcOrd="10" destOrd="0" presId="urn:microsoft.com/office/officeart/2011/layout/HexagonRadial"/>
    <dgm:cxn modelId="{F6EB7167-5E74-4A33-9B34-A982E6641107}" type="presParOf" srcId="{3387FD5A-741C-47FC-BEE4-9E31FD0D1D84}" destId="{CC616BE1-5BBC-489D-B783-FBC739C4E9CA}" srcOrd="11" destOrd="0" presId="urn:microsoft.com/office/officeart/2011/layout/HexagonRadial"/>
    <dgm:cxn modelId="{2BE99F02-51CC-40C9-852F-555B0DF2F17E}" type="presParOf" srcId="{CC616BE1-5BBC-489D-B783-FBC739C4E9CA}" destId="{08D1A317-208C-4DFD-87F0-AA18A09340F5}" srcOrd="0" destOrd="0" presId="urn:microsoft.com/office/officeart/2011/layout/HexagonRadial"/>
    <dgm:cxn modelId="{BF5635DB-E95E-4170-A380-4A82060B92FE}" type="presParOf" srcId="{3387FD5A-741C-47FC-BEE4-9E31FD0D1D84}" destId="{431B1BA1-B493-4BCD-BF30-4B49AC62FE8B}" srcOrd="12" destOrd="0" presId="urn:microsoft.com/office/officeart/2011/layout/HexagonRadial"/>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04FF95-68EF-4A3B-BA5E-DB262D149B11}">
      <dsp:nvSpPr>
        <dsp:cNvPr id="0" name=""/>
        <dsp:cNvSpPr/>
      </dsp:nvSpPr>
      <dsp:spPr>
        <a:xfrm>
          <a:off x="2508115" y="1868241"/>
          <a:ext cx="2374615" cy="2054138"/>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r>
            <a:rPr lang="en-US" sz="3000" kern="1200" dirty="0" err="1" smtClean="0"/>
            <a:t>Phân</a:t>
          </a:r>
          <a:r>
            <a:rPr lang="en-US" sz="3000" kern="1200" dirty="0" smtClean="0"/>
            <a:t> </a:t>
          </a:r>
          <a:r>
            <a:rPr lang="en-US" sz="3000" kern="1200" dirty="0" err="1" smtClean="0"/>
            <a:t>tầng</a:t>
          </a:r>
          <a:r>
            <a:rPr lang="en-US" sz="3000" kern="1200" dirty="0" smtClean="0"/>
            <a:t> </a:t>
          </a:r>
          <a:r>
            <a:rPr lang="en-US" sz="3000" kern="1200" dirty="0" err="1" smtClean="0"/>
            <a:t>về</a:t>
          </a:r>
          <a:r>
            <a:rPr lang="en-US" sz="3000" kern="1200" dirty="0" smtClean="0"/>
            <a:t> </a:t>
          </a:r>
          <a:r>
            <a:rPr lang="en-US" sz="3000" kern="1200" dirty="0" err="1" smtClean="0"/>
            <a:t>học</a:t>
          </a:r>
          <a:r>
            <a:rPr lang="en-US" sz="3000" kern="1200" dirty="0" smtClean="0"/>
            <a:t> </a:t>
          </a:r>
          <a:r>
            <a:rPr lang="en-US" sz="3000" kern="1200" dirty="0" err="1" smtClean="0"/>
            <a:t>vấn</a:t>
          </a:r>
          <a:endParaRPr lang="en-US" sz="3000" kern="1200" dirty="0"/>
        </a:p>
      </dsp:txBody>
      <dsp:txXfrm>
        <a:off x="2901622" y="2208640"/>
        <a:ext cx="1587601" cy="1373340"/>
      </dsp:txXfrm>
    </dsp:sp>
    <dsp:sp modelId="{DC3FC687-5793-49BB-8FEF-4674371970E9}">
      <dsp:nvSpPr>
        <dsp:cNvPr id="0" name=""/>
        <dsp:cNvSpPr/>
      </dsp:nvSpPr>
      <dsp:spPr>
        <a:xfrm>
          <a:off x="3995081" y="885474"/>
          <a:ext cx="895935" cy="771966"/>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A97838-3511-4611-9423-5F85644DFD85}">
      <dsp:nvSpPr>
        <dsp:cNvPr id="0" name=""/>
        <dsp:cNvSpPr/>
      </dsp:nvSpPr>
      <dsp:spPr>
        <a:xfrm>
          <a:off x="2726852" y="0"/>
          <a:ext cx="1945980" cy="1683501"/>
        </a:xfrm>
        <a:prstGeom prst="hexagon">
          <a:avLst>
            <a:gd name="adj" fmla="val 28570"/>
            <a:gd name="vf" fmla="val 115470"/>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en-US" sz="3000" kern="1200" dirty="0"/>
        </a:p>
      </dsp:txBody>
      <dsp:txXfrm>
        <a:off x="3049342" y="278992"/>
        <a:ext cx="1301000" cy="1125517"/>
      </dsp:txXfrm>
    </dsp:sp>
    <dsp:sp modelId="{BBC371E1-DCE8-446E-896A-048EB789B23E}">
      <dsp:nvSpPr>
        <dsp:cNvPr id="0" name=""/>
        <dsp:cNvSpPr/>
      </dsp:nvSpPr>
      <dsp:spPr>
        <a:xfrm>
          <a:off x="5040707" y="2328641"/>
          <a:ext cx="895935" cy="771966"/>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FC11747-0FCC-4C23-A832-FBD18D906FBF}">
      <dsp:nvSpPr>
        <dsp:cNvPr id="0" name=""/>
        <dsp:cNvSpPr/>
      </dsp:nvSpPr>
      <dsp:spPr>
        <a:xfrm>
          <a:off x="4511542" y="1035466"/>
          <a:ext cx="1945980" cy="1683501"/>
        </a:xfrm>
        <a:prstGeom prst="hexagon">
          <a:avLst>
            <a:gd name="adj" fmla="val 28570"/>
            <a:gd name="vf" fmla="val 115470"/>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en-US" sz="3000" kern="1200" dirty="0"/>
        </a:p>
      </dsp:txBody>
      <dsp:txXfrm>
        <a:off x="4834032" y="1314458"/>
        <a:ext cx="1301000" cy="1125517"/>
      </dsp:txXfrm>
    </dsp:sp>
    <dsp:sp modelId="{A64F36B1-4265-4664-8131-E5EAE01A51D5}">
      <dsp:nvSpPr>
        <dsp:cNvPr id="0" name=""/>
        <dsp:cNvSpPr/>
      </dsp:nvSpPr>
      <dsp:spPr>
        <a:xfrm>
          <a:off x="4314348" y="3957706"/>
          <a:ext cx="895935" cy="771966"/>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B5358C6-78AE-4CE5-9606-DAC4B2FC50D3}">
      <dsp:nvSpPr>
        <dsp:cNvPr id="0" name=""/>
        <dsp:cNvSpPr/>
      </dsp:nvSpPr>
      <dsp:spPr>
        <a:xfrm>
          <a:off x="4511542" y="3071073"/>
          <a:ext cx="1945980" cy="1683501"/>
        </a:xfrm>
        <a:prstGeom prst="hexagon">
          <a:avLst>
            <a:gd name="adj" fmla="val 28570"/>
            <a:gd name="vf" fmla="val 115470"/>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en-US" sz="3000" kern="1200" dirty="0"/>
        </a:p>
      </dsp:txBody>
      <dsp:txXfrm>
        <a:off x="4834032" y="3350065"/>
        <a:ext cx="1301000" cy="1125517"/>
      </dsp:txXfrm>
    </dsp:sp>
    <dsp:sp modelId="{C24BA4C3-C941-400E-9638-4AC9F5F91A21}">
      <dsp:nvSpPr>
        <dsp:cNvPr id="0" name=""/>
        <dsp:cNvSpPr/>
      </dsp:nvSpPr>
      <dsp:spPr>
        <a:xfrm>
          <a:off x="2512534" y="4126809"/>
          <a:ext cx="895935" cy="771966"/>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D0CD9C7-03F0-4D4C-8963-D73E8A3C2EC1}">
      <dsp:nvSpPr>
        <dsp:cNvPr id="0" name=""/>
        <dsp:cNvSpPr/>
      </dsp:nvSpPr>
      <dsp:spPr>
        <a:xfrm>
          <a:off x="2726852" y="4107698"/>
          <a:ext cx="1945980" cy="1683501"/>
        </a:xfrm>
        <a:prstGeom prst="hexagon">
          <a:avLst>
            <a:gd name="adj" fmla="val 28570"/>
            <a:gd name="vf" fmla="val 115470"/>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en-US" sz="3000" kern="1200" dirty="0"/>
        </a:p>
      </dsp:txBody>
      <dsp:txXfrm>
        <a:off x="3049342" y="4386690"/>
        <a:ext cx="1301000" cy="1125517"/>
      </dsp:txXfrm>
    </dsp:sp>
    <dsp:sp modelId="{08D1A317-208C-4DFD-87F0-AA18A09340F5}">
      <dsp:nvSpPr>
        <dsp:cNvPr id="0" name=""/>
        <dsp:cNvSpPr/>
      </dsp:nvSpPr>
      <dsp:spPr>
        <a:xfrm>
          <a:off x="1449785" y="2684221"/>
          <a:ext cx="895935" cy="771966"/>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930B582-B959-44C0-B7C0-93E4BC58CA19}">
      <dsp:nvSpPr>
        <dsp:cNvPr id="0" name=""/>
        <dsp:cNvSpPr/>
      </dsp:nvSpPr>
      <dsp:spPr>
        <a:xfrm>
          <a:off x="933876" y="3072231"/>
          <a:ext cx="1945980" cy="1683501"/>
        </a:xfrm>
        <a:prstGeom prst="hexagon">
          <a:avLst>
            <a:gd name="adj" fmla="val 28570"/>
            <a:gd name="vf" fmla="val 115470"/>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en-US" sz="3000" kern="1200" dirty="0"/>
        </a:p>
      </dsp:txBody>
      <dsp:txXfrm>
        <a:off x="1256366" y="3351223"/>
        <a:ext cx="1301000" cy="1125517"/>
      </dsp:txXfrm>
    </dsp:sp>
    <dsp:sp modelId="{431B1BA1-B493-4BCD-BF30-4B49AC62FE8B}">
      <dsp:nvSpPr>
        <dsp:cNvPr id="0" name=""/>
        <dsp:cNvSpPr/>
      </dsp:nvSpPr>
      <dsp:spPr>
        <a:xfrm>
          <a:off x="933876" y="1033150"/>
          <a:ext cx="1945980" cy="1683501"/>
        </a:xfrm>
        <a:prstGeom prst="hexagon">
          <a:avLst>
            <a:gd name="adj" fmla="val 28570"/>
            <a:gd name="vf" fmla="val 115470"/>
          </a:avLst>
        </a:prstGeom>
        <a:blipFill rotWithShape="0">
          <a:blip xmlns:r="http://schemas.openxmlformats.org/officeDocument/2006/relationships" r:embed="rId6"/>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en-US" sz="3000" kern="1200" dirty="0"/>
        </a:p>
      </dsp:txBody>
      <dsp:txXfrm>
        <a:off x="1256366" y="1312142"/>
        <a:ext cx="1301000" cy="1125517"/>
      </dsp:txXfrm>
    </dsp:sp>
  </dsp:spTree>
</dsp:drawing>
</file>

<file path=ppt/diagrams/layout1.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9E7A36-178E-4995-A80F-D98B789A6F1F}" type="datetimeFigureOut">
              <a:rPr lang="en-US" smtClean="0"/>
              <a:t>25/10/2013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8417BC8-C53E-43B6-A326-CEB175BE9AD6}" type="slidenum">
              <a:rPr lang="en-US" smtClean="0"/>
              <a:t>‹#›</a:t>
            </a:fld>
            <a:endParaRPr lang="en-US"/>
          </a:p>
        </p:txBody>
      </p:sp>
    </p:spTree>
    <p:extLst>
      <p:ext uri="{BB962C8B-B14F-4D97-AF65-F5344CB8AC3E}">
        <p14:creationId xmlns:p14="http://schemas.microsoft.com/office/powerpoint/2010/main" val="17221762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144495-F263-4BEC-A3DF-FA7A4CD9BE2D}" type="datetimeFigureOut">
              <a:rPr lang="en-US" smtClean="0"/>
              <a:t>25/10/2013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ADF048-D295-4BD0-B290-77F22D927898}" type="slidenum">
              <a:rPr lang="en-US" smtClean="0"/>
              <a:t>‹#›</a:t>
            </a:fld>
            <a:endParaRPr lang="en-US"/>
          </a:p>
        </p:txBody>
      </p:sp>
    </p:spTree>
    <p:extLst>
      <p:ext uri="{BB962C8B-B14F-4D97-AF65-F5344CB8AC3E}">
        <p14:creationId xmlns:p14="http://schemas.microsoft.com/office/powerpoint/2010/main" val="3463613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7AB9938-D050-4EE9-B067-42A2F5EAFA6D}" type="datetimeFigureOut">
              <a:rPr lang="en-US" smtClean="0"/>
              <a:t>25/10/2013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5937CE-22AF-49F9-837A-23DC574936FE}" type="slidenum">
              <a:rPr lang="en-US" smtClean="0"/>
              <a:t>‹#›</a:t>
            </a:fld>
            <a:endParaRPr lang="en-US"/>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AB9938-D050-4EE9-B067-42A2F5EAFA6D}" type="datetimeFigureOut">
              <a:rPr lang="en-US" smtClean="0"/>
              <a:t>25/10/2013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5937CE-22AF-49F9-837A-23DC574936FE}"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1414355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5634734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545688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7001913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2341128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9969599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0721890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1328773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2350033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18266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7AB9938-D050-4EE9-B067-42A2F5EAFA6D}" type="datetimeFigureOut">
              <a:rPr lang="en-US" smtClean="0"/>
              <a:t>25/10/2013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5937CE-22AF-49F9-837A-23DC574936FE}"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5429507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028787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7668413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50048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3639186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3354186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1406920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478211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2226485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350562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314208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8057873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104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5394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110464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37276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812705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902966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476069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4203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7AB9938-D050-4EE9-B067-42A2F5EAFA6D}" type="datetimeFigureOut">
              <a:rPr lang="en-US" smtClean="0"/>
              <a:t>25/10/2013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5937CE-22AF-49F9-837A-23DC574936FE}"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90703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194513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12146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865220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90790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77900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587763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902890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098991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98980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AB9938-D050-4EE9-B067-42A2F5EAFA6D}" type="datetimeFigureOut">
              <a:rPr lang="en-US" smtClean="0"/>
              <a:t>25/10/2013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5937CE-22AF-49F9-837A-23DC574936FE}"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888582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467973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76553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308620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749685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64549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467590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5638857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5910318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32918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7AB9938-D050-4EE9-B067-42A2F5EAFA6D}" type="datetimeFigureOut">
              <a:rPr lang="en-US" smtClean="0"/>
              <a:t>25/10/2013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5937CE-22AF-49F9-837A-23DC574936FE}"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860530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0999367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230115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6884418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218874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93727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8032821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43735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30099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199084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7AB9938-D050-4EE9-B067-42A2F5EAFA6D}" type="datetimeFigureOut">
              <a:rPr lang="en-US" smtClean="0"/>
              <a:t>25/10/2013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5937CE-22AF-49F9-837A-23DC574936FE}"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776204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906027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1195700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07603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4166303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773940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357751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5352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560887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8700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7AB9938-D050-4EE9-B067-42A2F5EAFA6D}" type="datetimeFigureOut">
              <a:rPr lang="en-US" smtClean="0"/>
              <a:t>25/10/2013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5937CE-22AF-49F9-837A-23DC574936FE}"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741625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1610357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210976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188406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0244891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7196255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238560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199944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2946891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80950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AB9938-D050-4EE9-B067-42A2F5EAFA6D}" type="datetimeFigureOut">
              <a:rPr lang="en-US" smtClean="0"/>
              <a:t>25/10/2013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5937CE-22AF-49F9-837A-23DC574936FE}"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769492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594764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13373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0415930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1432869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55882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805497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79319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336222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0226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AB9938-D050-4EE9-B067-42A2F5EAFA6D}" type="datetimeFigureOut">
              <a:rPr lang="en-US" smtClean="0"/>
              <a:t>25/10/2013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5937CE-22AF-49F9-837A-23DC574936FE}"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6461778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7266170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58956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280658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2580666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1685774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68631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3349088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6784596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92946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AB9938-D050-4EE9-B067-42A2F5EAFA6D}" type="datetimeFigureOut">
              <a:rPr lang="en-US" smtClean="0"/>
              <a:t>25/10/2013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5937CE-22AF-49F9-837A-23DC574936FE}" type="slidenum">
              <a:rPr lang="en-US" smtClean="0"/>
              <a:t>‹#›</a:t>
            </a:fld>
            <a:endParaRPr lang="en-US"/>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0368435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5669456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0095001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2531848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7354414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5451322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64699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874905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3013189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702638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17AB9938-D050-4EE9-B067-42A2F5EAFA6D}" type="datetimeFigureOut">
              <a:rPr lang="en-US" smtClean="0"/>
              <a:t>25/10/2013</a:t>
            </a:fld>
            <a:endParaRPr lang="en-US"/>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E35937CE-22AF-49F9-837A-23DC574936F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27747957"/>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867319"/>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7392389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8386438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74459268"/>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598282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7099280"/>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70010825"/>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33657308"/>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25/10/2013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45192757"/>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hyperlink" Target="http://vi.wikipedia.org/wiki/Ti%E1%BA%BFng_Anh" TargetMode="External"/><Relationship Id="rId2" Type="http://schemas.openxmlformats.org/officeDocument/2006/relationships/image" Target="../media/image51.jp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1.jpg"/><Relationship Id="rId1" Type="http://schemas.openxmlformats.org/officeDocument/2006/relationships/slideLayout" Target="../slideLayouts/slideLayout2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1.jpg"/><Relationship Id="rId1" Type="http://schemas.openxmlformats.org/officeDocument/2006/relationships/slideLayout" Target="../slideLayouts/slideLayout46.xml"/><Relationship Id="rId4" Type="http://schemas.openxmlformats.org/officeDocument/2006/relationships/image" Target="../media/image59.jpeg"/></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1.jpg"/><Relationship Id="rId1" Type="http://schemas.openxmlformats.org/officeDocument/2006/relationships/slideLayout" Target="../slideLayouts/slideLayout13.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3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51.jpg"/><Relationship Id="rId1" Type="http://schemas.openxmlformats.org/officeDocument/2006/relationships/slideLayout" Target="../slideLayouts/slideLayout57.xml"/><Relationship Id="rId4" Type="http://schemas.openxmlformats.org/officeDocument/2006/relationships/image" Target="../media/image65.jpe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51.jpg"/><Relationship Id="rId1" Type="http://schemas.openxmlformats.org/officeDocument/2006/relationships/slideLayout" Target="../slideLayouts/slideLayout68.xml"/></Relationships>
</file>

<file path=ppt/slides/_rels/slide3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51.jpg"/><Relationship Id="rId1" Type="http://schemas.openxmlformats.org/officeDocument/2006/relationships/slideLayout" Target="../slideLayouts/slideLayout79.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3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1.jpg"/><Relationship Id="rId1" Type="http://schemas.openxmlformats.org/officeDocument/2006/relationships/slideLayout" Target="../slideLayouts/slideLayout90.xml"/></Relationships>
</file>

<file path=ppt/slides/_rels/slide3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51.jpg"/><Relationship Id="rId1" Type="http://schemas.openxmlformats.org/officeDocument/2006/relationships/slideLayout" Target="../slideLayouts/slideLayout101.xml"/><Relationship Id="rId4" Type="http://schemas.openxmlformats.org/officeDocument/2006/relationships/image" Target="../media/image72.png"/></Relationships>
</file>

<file path=ppt/slides/_rels/slide3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51.jpg"/><Relationship Id="rId1" Type="http://schemas.openxmlformats.org/officeDocument/2006/relationships/slideLayout" Target="../slideLayouts/slideLayout13.xml"/><Relationship Id="rId4" Type="http://schemas.openxmlformats.org/officeDocument/2006/relationships/image" Target="../media/image74.png"/></Relationships>
</file>

<file path=ppt/slides/_rels/slide3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51.jpg"/><Relationship Id="rId1" Type="http://schemas.openxmlformats.org/officeDocument/2006/relationships/slideLayout" Target="../slideLayouts/slideLayout112.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38.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05000" y="228600"/>
            <a:ext cx="6248400" cy="1676400"/>
          </a:xfrm>
        </p:spPr>
        <p:txBody>
          <a:bodyPr>
            <a:normAutofit/>
          </a:bodyPr>
          <a:lstStyle/>
          <a:p>
            <a:pPr marL="0" indent="0" algn="ctr">
              <a:buNone/>
            </a:pPr>
            <a:r>
              <a:rPr lang="en-US" sz="3200" b="1" smtClean="0">
                <a:solidFill>
                  <a:schemeClr val="tx1"/>
                </a:solidFill>
                <a:latin typeface="Times New Roman" pitchFamily="18" charset="0"/>
                <a:cs typeface="Times New Roman" pitchFamily="18" charset="0"/>
              </a:rPr>
              <a:t/>
            </a:r>
            <a:br>
              <a:rPr lang="en-US" sz="3200" b="1" smtClean="0">
                <a:solidFill>
                  <a:schemeClr val="tx1"/>
                </a:solidFill>
                <a:latin typeface="Times New Roman" pitchFamily="18" charset="0"/>
                <a:cs typeface="Times New Roman" pitchFamily="18" charset="0"/>
              </a:rPr>
            </a:br>
            <a:r>
              <a:rPr lang="en-US" sz="3200">
                <a:solidFill>
                  <a:schemeClr val="tx1"/>
                </a:solidFill>
                <a:latin typeface="Times New Roman" pitchFamily="18" charset="0"/>
                <a:cs typeface="Times New Roman" pitchFamily="18" charset="0"/>
              </a:rPr>
              <a:t/>
            </a:r>
            <a:br>
              <a:rPr lang="en-US" sz="3200">
                <a:solidFill>
                  <a:schemeClr val="tx1"/>
                </a:solidFill>
                <a:latin typeface="Times New Roman" pitchFamily="18" charset="0"/>
                <a:cs typeface="Times New Roman" pitchFamily="18" charset="0"/>
              </a:rPr>
            </a:br>
            <a:r>
              <a:rPr lang="en-US" sz="3200" b="1" smtClean="0">
                <a:solidFill>
                  <a:schemeClr val="tx1"/>
                </a:solidFill>
                <a:latin typeface="Times New Roman" pitchFamily="18" charset="0"/>
                <a:cs typeface="Times New Roman" pitchFamily="18" charset="0"/>
              </a:rPr>
              <a:t>XÃ HỘI HỌC ĐẠI CƯƠNG</a:t>
            </a:r>
            <a:endParaRPr lang="en-US" sz="3200" b="1">
              <a:solidFill>
                <a:schemeClr val="tx1"/>
              </a:solidFill>
              <a:latin typeface="Times New Roman" pitchFamily="18" charset="0"/>
              <a:cs typeface="Times New Roman" pitchFamily="18" charset="0"/>
            </a:endParaRPr>
          </a:p>
        </p:txBody>
      </p:sp>
      <p:sp>
        <p:nvSpPr>
          <p:cNvPr id="5" name="Rectangle 4"/>
          <p:cNvSpPr/>
          <p:nvPr/>
        </p:nvSpPr>
        <p:spPr>
          <a:xfrm>
            <a:off x="762000" y="2362200"/>
            <a:ext cx="7848600" cy="3108543"/>
          </a:xfrm>
          <a:prstGeom prst="rect">
            <a:avLst/>
          </a:prstGeom>
        </p:spPr>
        <p:txBody>
          <a:bodyPr wrap="square">
            <a:spAutoFit/>
          </a:bodyPr>
          <a:lstStyle/>
          <a:p>
            <a:pPr algn="ctr"/>
            <a:r>
              <a:rPr lang="en-US" sz="3200" b="1">
                <a:solidFill>
                  <a:srgbClr val="FF0000"/>
                </a:solidFill>
                <a:latin typeface="Times New Roman" pitchFamily="18" charset="0"/>
                <a:cs typeface="Times New Roman" pitchFamily="18" charset="0"/>
              </a:rPr>
              <a:t>VẤN ĐỀ NHẬP CƯ VÀO CÁC THÀNH PHỐ LỚN Ở VIỆT NAM HIỆN NAY CÀNG TĂNG SẼ TẠO NHỮNG VẤN ĐỀ GÌ ĐỐI VỚI PHÂN TẦNG VÀ SỰ PHÁT TRIỂN CỦA XÃ HỘI</a:t>
            </a:r>
          </a:p>
          <a:p>
            <a:pPr algn="ctr"/>
            <a:endParaRPr lang="en-US" sz="1600" b="1">
              <a:solidFill>
                <a:schemeClr val="accent5">
                  <a:lumMod val="75000"/>
                </a:schemeClr>
              </a:solidFill>
              <a:latin typeface="Times New Roman" pitchFamily="18" charset="0"/>
              <a:cs typeface="Times New Roman" pitchFamily="18" charset="0"/>
            </a:endParaRPr>
          </a:p>
          <a:p>
            <a:pPr algn="ctr"/>
            <a:r>
              <a:rPr lang="en-US" sz="2000" b="1">
                <a:solidFill>
                  <a:srgbClr val="FFFF00"/>
                </a:solidFill>
                <a:latin typeface="Times New Roman" pitchFamily="18" charset="0"/>
                <a:cs typeface="Times New Roman" pitchFamily="18" charset="0"/>
              </a:rPr>
              <a:t>Gv:NGUYỄN ĐỨC THÀNH </a:t>
            </a:r>
            <a:endParaRPr lang="en-US" sz="2000">
              <a:solidFill>
                <a:srgbClr val="FFFF00"/>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538413"/>
            <a:ext cx="7772400" cy="177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46807" y="4953000"/>
            <a:ext cx="517742" cy="517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4897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itle 1"/>
          <p:cNvSpPr>
            <a:spLocks noGrp="1"/>
          </p:cNvSpPr>
          <p:nvPr>
            <p:ph type="subTitle" idx="1"/>
          </p:nvPr>
        </p:nvSpPr>
        <p:spPr>
          <a:xfrm>
            <a:off x="685800" y="1828800"/>
            <a:ext cx="7924800" cy="4724400"/>
          </a:xfrm>
        </p:spPr>
        <p:txBody>
          <a:bodyPr>
            <a:normAutofit/>
          </a:bodyPr>
          <a:lstStyle/>
          <a:p>
            <a:r>
              <a:rPr lang="en-US" sz="2400" smtClean="0"/>
              <a:t>   </a:t>
            </a:r>
            <a:r>
              <a:rPr lang="en-US" sz="2600" smtClean="0">
                <a:solidFill>
                  <a:schemeClr val="tx1"/>
                </a:solidFill>
              </a:rPr>
              <a:t>  </a:t>
            </a:r>
            <a:endParaRPr lang="en-US" sz="2600">
              <a:solidFill>
                <a:schemeClr val="tx1"/>
              </a:solidFill>
            </a:endParaRPr>
          </a:p>
          <a:p>
            <a:pPr marL="342900" indent="-342900">
              <a:buFont typeface="Wingdings" pitchFamily="2" charset="2"/>
              <a:buChar char="v"/>
            </a:pPr>
            <a:r>
              <a:rPr lang="en-US" sz="2600" smtClean="0">
                <a:solidFill>
                  <a:schemeClr val="tx1"/>
                </a:solidFill>
              </a:rPr>
              <a:t> </a:t>
            </a:r>
            <a:r>
              <a:rPr lang="vi-VN" sz="2600" b="1" smtClean="0">
                <a:solidFill>
                  <a:schemeClr val="tx1"/>
                </a:solidFill>
                <a:latin typeface="Times New Roman" pitchFamily="18" charset="0"/>
                <a:cs typeface="Times New Roman" pitchFamily="18" charset="0"/>
              </a:rPr>
              <a:t>Ở </a:t>
            </a:r>
            <a:r>
              <a:rPr lang="vi-VN" sz="2600" b="1">
                <a:solidFill>
                  <a:schemeClr val="tx1"/>
                </a:solidFill>
                <a:latin typeface="Times New Roman" pitchFamily="18" charset="0"/>
                <a:cs typeface="Times New Roman" pitchFamily="18" charset="0"/>
              </a:rPr>
              <a:t>nơi </a:t>
            </a:r>
            <a:r>
              <a:rPr lang="vi-VN" sz="2600" b="1" smtClean="0">
                <a:solidFill>
                  <a:schemeClr val="tx1"/>
                </a:solidFill>
                <a:latin typeface="Times New Roman" pitchFamily="18" charset="0"/>
                <a:cs typeface="Times New Roman" pitchFamily="18" charset="0"/>
              </a:rPr>
              <a:t>đế</a:t>
            </a:r>
            <a:r>
              <a:rPr lang="en-US" sz="2600" b="1" smtClean="0">
                <a:solidFill>
                  <a:schemeClr val="tx1"/>
                </a:solidFill>
                <a:latin typeface="Times New Roman" pitchFamily="18" charset="0"/>
                <a:cs typeface="Times New Roman" pitchFamily="18" charset="0"/>
              </a:rPr>
              <a:t>n</a:t>
            </a:r>
          </a:p>
          <a:p>
            <a:r>
              <a:rPr lang="en-US" sz="2600" b="1" smtClean="0">
                <a:solidFill>
                  <a:schemeClr val="tx1"/>
                </a:solidFill>
                <a:latin typeface="Times New Roman" pitchFamily="18" charset="0"/>
                <a:cs typeface="Times New Roman" pitchFamily="18" charset="0"/>
              </a:rPr>
              <a:t>      Đ</a:t>
            </a:r>
            <a:r>
              <a:rPr lang="vi-VN" sz="2600" b="1" smtClean="0">
                <a:solidFill>
                  <a:schemeClr val="tx1"/>
                </a:solidFill>
                <a:latin typeface="Times New Roman" pitchFamily="18" charset="0"/>
                <a:cs typeface="Times New Roman" pitchFamily="18" charset="0"/>
              </a:rPr>
              <a:t>ộng </a:t>
            </a:r>
            <a:r>
              <a:rPr lang="vi-VN" sz="2600" b="1">
                <a:solidFill>
                  <a:schemeClr val="tx1"/>
                </a:solidFill>
                <a:latin typeface="Times New Roman" pitchFamily="18" charset="0"/>
                <a:cs typeface="Times New Roman" pitchFamily="18" charset="0"/>
              </a:rPr>
              <a:t>lực nhập cư </a:t>
            </a:r>
            <a:r>
              <a:rPr lang="en-US" sz="2600" b="1" smtClean="0">
                <a:solidFill>
                  <a:schemeClr val="tx1"/>
                </a:solidFill>
                <a:latin typeface="Times New Roman" pitchFamily="18" charset="0"/>
                <a:cs typeface="Times New Roman" pitchFamily="18" charset="0"/>
              </a:rPr>
              <a:t>là</a:t>
            </a:r>
            <a:r>
              <a:rPr lang="vi-VN" sz="2600" b="1" smtClean="0">
                <a:solidFill>
                  <a:schemeClr val="tx1"/>
                </a:solidFill>
                <a:latin typeface="Times New Roman" pitchFamily="18" charset="0"/>
                <a:cs typeface="Times New Roman" pitchFamily="18" charset="0"/>
              </a:rPr>
              <a:t> </a:t>
            </a:r>
            <a:r>
              <a:rPr lang="vi-VN" sz="2600" b="1">
                <a:solidFill>
                  <a:schemeClr val="tx1"/>
                </a:solidFill>
                <a:latin typeface="Times New Roman" pitchFamily="18" charset="0"/>
                <a:cs typeface="Times New Roman" pitchFamily="18" charset="0"/>
              </a:rPr>
              <a:t>do kinh tế này càng được củng cố và tăng mạnh vì họ tìm được việc làm ở TP tương đối dễ dàng. Hơn 80% đã có thể tìm việc làm trong tháng đầu </a:t>
            </a:r>
            <a:r>
              <a:rPr lang="vi-VN" sz="2600" b="1" smtClean="0">
                <a:solidFill>
                  <a:schemeClr val="tx1"/>
                </a:solidFill>
                <a:latin typeface="Times New Roman" pitchFamily="18" charset="0"/>
                <a:cs typeface="Times New Roman" pitchFamily="18" charset="0"/>
              </a:rPr>
              <a:t>tiên </a:t>
            </a:r>
            <a:r>
              <a:rPr lang="vi-VN" sz="2600" b="1">
                <a:solidFill>
                  <a:schemeClr val="tx1"/>
                </a:solidFill>
                <a:latin typeface="Times New Roman" pitchFamily="18" charset="0"/>
                <a:cs typeface="Times New Roman" pitchFamily="18" charset="0"/>
              </a:rPr>
              <a:t>khi đến thành phố</a:t>
            </a:r>
            <a:r>
              <a:rPr lang="vi-VN" sz="2600" b="1" smtClean="0">
                <a:solidFill>
                  <a:schemeClr val="tx1"/>
                </a:solidFill>
                <a:latin typeface="Times New Roman" pitchFamily="18" charset="0"/>
                <a:cs typeface="Times New Roman" pitchFamily="18" charset="0"/>
              </a:rPr>
              <a:t>.</a:t>
            </a:r>
            <a:endParaRPr lang="en-US" sz="2600" b="1" smtClean="0">
              <a:solidFill>
                <a:schemeClr val="tx1"/>
              </a:solidFill>
              <a:latin typeface="Times New Roman" pitchFamily="18" charset="0"/>
              <a:cs typeface="Times New Roman" pitchFamily="18" charset="0"/>
            </a:endParaRPr>
          </a:p>
          <a:p>
            <a:endParaRPr lang="en-US" sz="2600" b="1" smtClean="0">
              <a:solidFill>
                <a:schemeClr val="tx1"/>
              </a:solidFill>
              <a:latin typeface="Times New Roman" pitchFamily="18" charset="0"/>
              <a:cs typeface="Times New Roman" pitchFamily="18" charset="0"/>
            </a:endParaRPr>
          </a:p>
          <a:p>
            <a:r>
              <a:rPr lang="en-US" sz="2600" b="1" smtClean="0">
                <a:solidFill>
                  <a:schemeClr val="tx1"/>
                </a:solidFill>
                <a:latin typeface="Times New Roman" pitchFamily="18" charset="0"/>
                <a:cs typeface="Times New Roman" pitchFamily="18" charset="0"/>
              </a:rPr>
              <a:t>     Họ có lối suy nghỉ là tp thì có mức sống cao hơn nông thôn ,cả về mặt vật chất và tinh thần.</a:t>
            </a:r>
          </a:p>
          <a:p>
            <a:endParaRPr lang="en-US" sz="2400" smtClean="0"/>
          </a:p>
          <a:p>
            <a:endParaRPr lang="en-US" sz="2400"/>
          </a:p>
        </p:txBody>
      </p:sp>
      <p:sp>
        <p:nvSpPr>
          <p:cNvPr id="3" name="Title 2"/>
          <p:cNvSpPr>
            <a:spLocks noGrp="1"/>
          </p:cNvSpPr>
          <p:nvPr>
            <p:ph type="ctrTitle"/>
          </p:nvPr>
        </p:nvSpPr>
        <p:spPr>
          <a:xfrm>
            <a:off x="1219200" y="76201"/>
            <a:ext cx="7175351" cy="1371600"/>
          </a:xfrm>
        </p:spPr>
        <p:txBody>
          <a:bodyPr/>
          <a:lstStyle/>
          <a:p>
            <a:r>
              <a:rPr lang="en-US" sz="3600">
                <a:solidFill>
                  <a:schemeClr val="tx1"/>
                </a:solidFill>
                <a:latin typeface="Times New Roman" pitchFamily="18" charset="0"/>
                <a:cs typeface="Times New Roman" pitchFamily="18" charset="0"/>
              </a:rPr>
              <a:t>XÃ HỘI HỌC ĐẠI CƯƠNG</a:t>
            </a:r>
            <a:endParaRPr lang="en-US" sz="3600">
              <a:solidFill>
                <a:schemeClr val="tx1"/>
              </a:solidFill>
            </a:endParaRPr>
          </a:p>
        </p:txBody>
      </p:sp>
    </p:spTree>
    <p:extLst>
      <p:ext uri="{BB962C8B-B14F-4D97-AF65-F5344CB8AC3E}">
        <p14:creationId xmlns:p14="http://schemas.microsoft.com/office/powerpoint/2010/main" val="339061814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52600" y="16042"/>
            <a:ext cx="6934200" cy="1203158"/>
          </a:xfrm>
        </p:spPr>
        <p:txBody>
          <a:bodyPr/>
          <a:lstStyle/>
          <a:p>
            <a:pPr marL="0" indent="0" algn="l">
              <a:buNone/>
            </a:pPr>
            <a:r>
              <a:rPr lang="en-US" sz="3600">
                <a:gradFill>
                  <a:gsLst>
                    <a:gs pos="0">
                      <a:prstClr val="black"/>
                    </a:gs>
                    <a:gs pos="40000">
                      <a:prstClr val="black">
                        <a:lumMod val="75000"/>
                        <a:lumOff val="25000"/>
                      </a:prstClr>
                    </a:gs>
                    <a:gs pos="100000">
                      <a:srgbClr val="212745">
                        <a:alpha val="65000"/>
                      </a:srgbClr>
                    </a:gs>
                  </a:gsLst>
                  <a:lin ang="5400000" scaled="0"/>
                </a:gradFill>
                <a:latin typeface="Times New Roman" pitchFamily="18" charset="0"/>
                <a:cs typeface="Times New Roman" pitchFamily="18" charset="0"/>
              </a:rPr>
              <a:t>XÃ HỘI HỌC ĐẠI CƯƠNG</a:t>
            </a:r>
            <a:endParaRPr lang="en-US" sz="3600"/>
          </a:p>
        </p:txBody>
      </p:sp>
      <p:sp>
        <p:nvSpPr>
          <p:cNvPr id="3" name="Content Placeholder 2"/>
          <p:cNvSpPr>
            <a:spLocks noGrp="1"/>
          </p:cNvSpPr>
          <p:nvPr>
            <p:ph sz="quarter" idx="13"/>
          </p:nvPr>
        </p:nvSpPr>
        <p:spPr>
          <a:xfrm>
            <a:off x="1447800" y="1905000"/>
            <a:ext cx="6858000" cy="4465320"/>
          </a:xfrm>
        </p:spPr>
        <p:txBody>
          <a:bodyPr>
            <a:normAutofit/>
          </a:bodyPr>
          <a:lstStyle/>
          <a:p>
            <a:pPr marL="45720" indent="0">
              <a:buNone/>
            </a:pPr>
            <a:r>
              <a:rPr lang="en-US" sz="2400" b="1">
                <a:solidFill>
                  <a:schemeClr val="tx1"/>
                </a:solidFill>
                <a:latin typeface="Times New Roman" pitchFamily="18" charset="0"/>
                <a:cs typeface="Times New Roman" pitchFamily="18" charset="0"/>
              </a:rPr>
              <a:t>Vd: 44,4% lao động hoạt động phương tiện 2-3 bánh công cộng,43% hđ trên vỉa hè,55% người buôn bán lưu động là người nhập cư=&gt;loại  ngành nghề có yêu cầu về tay nghề và vốn thấp=&gt; thu hút lao </a:t>
            </a:r>
            <a:r>
              <a:rPr lang="en-US" sz="2400" b="1" smtClean="0">
                <a:solidFill>
                  <a:schemeClr val="tx1"/>
                </a:solidFill>
                <a:latin typeface="Times New Roman" pitchFamily="18" charset="0"/>
                <a:cs typeface="Times New Roman" pitchFamily="18" charset="0"/>
              </a:rPr>
              <a:t>động.</a:t>
            </a:r>
          </a:p>
          <a:p>
            <a:pPr marL="45720" indent="0">
              <a:buNone/>
            </a:pPr>
            <a:endParaRPr lang="en-US" sz="2400" b="1">
              <a:solidFill>
                <a:schemeClr val="tx1"/>
              </a:solidFill>
              <a:latin typeface="Times New Roman" pitchFamily="18" charset="0"/>
              <a:cs typeface="Times New Roman" pitchFamily="18" charset="0"/>
            </a:endParaRPr>
          </a:p>
          <a:p>
            <a:pPr marL="45720" indent="0">
              <a:buNone/>
            </a:pPr>
            <a:r>
              <a:rPr lang="en-US" sz="2400" b="1">
                <a:solidFill>
                  <a:schemeClr val="tx1"/>
                </a:solidFill>
                <a:latin typeface="Times New Roman" pitchFamily="18" charset="0"/>
                <a:cs typeface="Times New Roman" pitchFamily="18" charset="0"/>
              </a:rPr>
              <a:t> </a:t>
            </a:r>
            <a:r>
              <a:rPr lang="en-US" sz="2400" b="1" smtClean="0">
                <a:solidFill>
                  <a:schemeClr val="tx1"/>
                </a:solidFill>
                <a:latin typeface="Times New Roman" pitchFamily="18" charset="0"/>
                <a:cs typeface="Times New Roman" pitchFamily="18" charset="0"/>
              </a:rPr>
              <a:t>   Việt Nam </a:t>
            </a:r>
            <a:r>
              <a:rPr lang="en-US" sz="2400" b="1">
                <a:solidFill>
                  <a:schemeClr val="tx1"/>
                </a:solidFill>
                <a:latin typeface="Times New Roman" pitchFamily="18" charset="0"/>
                <a:cs typeface="Times New Roman" pitchFamily="18" charset="0"/>
              </a:rPr>
              <a:t>thu hút người nhập cư </a:t>
            </a:r>
            <a:r>
              <a:rPr lang="en-US" sz="2400" b="1" smtClean="0">
                <a:solidFill>
                  <a:schemeClr val="tx1"/>
                </a:solidFill>
                <a:latin typeface="Times New Roman" pitchFamily="18" charset="0"/>
                <a:cs typeface="Times New Roman" pitchFamily="18" charset="0"/>
              </a:rPr>
              <a:t> </a:t>
            </a:r>
            <a:r>
              <a:rPr lang="en-US" sz="2400" b="1">
                <a:solidFill>
                  <a:schemeClr val="tx1"/>
                </a:solidFill>
                <a:latin typeface="Times New Roman" pitchFamily="18" charset="0"/>
                <a:cs typeface="Times New Roman" pitchFamily="18" charset="0"/>
              </a:rPr>
              <a:t>nước </a:t>
            </a:r>
            <a:r>
              <a:rPr lang="en-US" sz="2400" b="1" smtClean="0">
                <a:solidFill>
                  <a:schemeClr val="tx1"/>
                </a:solidFill>
                <a:latin typeface="Times New Roman" pitchFamily="18" charset="0"/>
                <a:cs typeface="Times New Roman" pitchFamily="18" charset="0"/>
              </a:rPr>
              <a:t>ngoài vào: vì giá </a:t>
            </a:r>
            <a:r>
              <a:rPr lang="en-US" sz="2400" b="1">
                <a:solidFill>
                  <a:schemeClr val="tx1"/>
                </a:solidFill>
                <a:latin typeface="Times New Roman" pitchFamily="18" charset="0"/>
                <a:cs typeface="Times New Roman" pitchFamily="18" charset="0"/>
              </a:rPr>
              <a:t>cả </a:t>
            </a:r>
            <a:r>
              <a:rPr lang="en-US" sz="2400" b="1" smtClean="0">
                <a:solidFill>
                  <a:schemeClr val="tx1"/>
                </a:solidFill>
                <a:latin typeface="Times New Roman" pitchFamily="18" charset="0"/>
                <a:cs typeface="Times New Roman" pitchFamily="18" charset="0"/>
              </a:rPr>
              <a:t>thấp vật chất thấp, </a:t>
            </a:r>
            <a:r>
              <a:rPr lang="en-US" sz="2400" b="1">
                <a:solidFill>
                  <a:schemeClr val="tx1"/>
                </a:solidFill>
                <a:latin typeface="Times New Roman" pitchFamily="18" charset="0"/>
                <a:cs typeface="Times New Roman" pitchFamily="18" charset="0"/>
              </a:rPr>
              <a:t>môi trường sống khá tốt, mức thuế thu nhập ko quá </a:t>
            </a:r>
            <a:r>
              <a:rPr lang="en-US" sz="2400" b="1" smtClean="0">
                <a:solidFill>
                  <a:schemeClr val="tx1"/>
                </a:solidFill>
                <a:latin typeface="Times New Roman" pitchFamily="18" charset="0"/>
                <a:cs typeface="Times New Roman" pitchFamily="18" charset="0"/>
              </a:rPr>
              <a:t>cao.</a:t>
            </a:r>
            <a:endParaRPr lang="en-US" sz="2400" b="1">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37748914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1524000"/>
            <a:ext cx="8686800" cy="5181600"/>
          </a:xfrm>
        </p:spPr>
        <p:txBody>
          <a:bodyPr/>
          <a:lstStyle/>
          <a:p>
            <a:r>
              <a:rPr lang="en-US" smtClean="0">
                <a:solidFill>
                  <a:srgbClr val="FF0000"/>
                </a:solidFill>
              </a:rPr>
              <a:t>   III . </a:t>
            </a:r>
            <a:r>
              <a:rPr lang="en-US" sz="2800" smtClean="0">
                <a:solidFill>
                  <a:srgbClr val="FF0000"/>
                </a:solidFill>
              </a:rPr>
              <a:t>VẤN ĐỀ NHẬP CƯ ẢNH HƯỞNG ĐẾN SỰ PHÁT TRIỂN CỦA XÃ HỘI.</a:t>
            </a:r>
          </a:p>
          <a:p>
            <a:pPr marL="342900" indent="-342900">
              <a:buFont typeface="Wingdings" pitchFamily="2" charset="2"/>
              <a:buChar char="v"/>
            </a:pPr>
            <a:r>
              <a:rPr lang="en-US" sz="2000">
                <a:solidFill>
                  <a:srgbClr val="FF0000"/>
                </a:solidFill>
              </a:rPr>
              <a:t> </a:t>
            </a:r>
            <a:r>
              <a:rPr lang="en-US" sz="2000" smtClean="0">
                <a:solidFill>
                  <a:srgbClr val="FF0000"/>
                </a:solidFill>
              </a:rPr>
              <a:t>    </a:t>
            </a:r>
            <a:r>
              <a:rPr lang="en-US" sz="2800" smtClean="0">
                <a:solidFill>
                  <a:srgbClr val="FF0000"/>
                </a:solidFill>
              </a:rPr>
              <a:t>TÁC ĐỘNG TÍCH CỰC.</a:t>
            </a:r>
          </a:p>
          <a:p>
            <a:r>
              <a:rPr lang="en-US" sz="2400" b="1" smtClean="0">
                <a:solidFill>
                  <a:srgbClr val="FFFF00"/>
                </a:solidFill>
                <a:latin typeface="Times New Roman" pitchFamily="18" charset="0"/>
                <a:cs typeface="Times New Roman" pitchFamily="18" charset="0"/>
              </a:rPr>
              <a:t>      </a:t>
            </a:r>
            <a:r>
              <a:rPr lang="en-US" sz="2400" b="1" smtClean="0">
                <a:solidFill>
                  <a:schemeClr val="tx1"/>
                </a:solidFill>
                <a:latin typeface="Times New Roman" pitchFamily="18" charset="0"/>
                <a:cs typeface="Times New Roman" pitchFamily="18" charset="0"/>
              </a:rPr>
              <a:t>- Có nguồn lao động dồi dào, cung cấp nguồn nhân lực lớn cho các nghành công nghiệp. </a:t>
            </a:r>
          </a:p>
          <a:p>
            <a:r>
              <a:rPr lang="en-US" sz="2400" b="1" smtClean="0">
                <a:solidFill>
                  <a:schemeClr val="tx1"/>
                </a:solidFill>
                <a:latin typeface="Times New Roman" pitchFamily="18" charset="0"/>
                <a:cs typeface="Times New Roman" pitchFamily="18" charset="0"/>
              </a:rPr>
              <a:t>+</a:t>
            </a:r>
            <a:r>
              <a:rPr lang="vi-VN" sz="2400" b="1">
                <a:solidFill>
                  <a:schemeClr val="tx1"/>
                </a:solidFill>
                <a:latin typeface="Times New Roman" pitchFamily="18" charset="0"/>
                <a:cs typeface="Times New Roman" pitchFamily="18" charset="0"/>
              </a:rPr>
              <a:t>Vào năm 2005, Thành phố Hồ Chí Minh có 2.966.400 lao động có độ tuổi từ 15 trở lên, trong đó 139 nghìn người ngoài độ tuổi lao động nhưng vẫn đang tham gia làm </a:t>
            </a:r>
            <a:r>
              <a:rPr lang="vi-VN" sz="2400" b="1" smtClean="0">
                <a:solidFill>
                  <a:schemeClr val="tx1"/>
                </a:solidFill>
                <a:latin typeface="Times New Roman" pitchFamily="18" charset="0"/>
                <a:cs typeface="Times New Roman" pitchFamily="18" charset="0"/>
              </a:rPr>
              <a:t>việc</a:t>
            </a:r>
            <a:r>
              <a:rPr lang="en-US" sz="2400" b="1" smtClean="0">
                <a:solidFill>
                  <a:schemeClr val="tx1"/>
                </a:solidFill>
                <a:latin typeface="Times New Roman" pitchFamily="18" charset="0"/>
                <a:cs typeface="Times New Roman" pitchFamily="18" charset="0"/>
              </a:rPr>
              <a:t>.</a:t>
            </a:r>
          </a:p>
          <a:p>
            <a:r>
              <a:rPr lang="en-US" sz="2400" b="1" smtClean="0">
                <a:solidFill>
                  <a:schemeClr val="tx1"/>
                </a:solidFill>
                <a:latin typeface="Times New Roman" pitchFamily="18" charset="0"/>
                <a:cs typeface="Times New Roman" pitchFamily="18" charset="0"/>
              </a:rPr>
              <a:t>+</a:t>
            </a:r>
            <a:r>
              <a:rPr lang="vi-VN" sz="2400" b="1">
                <a:solidFill>
                  <a:schemeClr val="tx1"/>
                </a:solidFill>
                <a:latin typeface="Times New Roman" pitchFamily="18" charset="0"/>
                <a:cs typeface="Times New Roman" pitchFamily="18" charset="0"/>
              </a:rPr>
              <a:t>Năm 2008, lực tượng lao động có độ tuổi từ 15 trở lên trên địa bàn thành phố gồm có 3.856.500 người, năm 2009 là 3.868.500 người</a:t>
            </a:r>
            <a:endParaRPr lang="en-US" sz="2800" b="1" smtClean="0">
              <a:solidFill>
                <a:schemeClr val="tx1"/>
              </a:solidFill>
              <a:latin typeface="Times New Roman" pitchFamily="18" charset="0"/>
              <a:cs typeface="Times New Roman" pitchFamily="18" charset="0"/>
            </a:endParaRPr>
          </a:p>
        </p:txBody>
      </p:sp>
      <p:sp>
        <p:nvSpPr>
          <p:cNvPr id="3" name="Title 2"/>
          <p:cNvSpPr>
            <a:spLocks noGrp="1"/>
          </p:cNvSpPr>
          <p:nvPr>
            <p:ph type="ctrTitle"/>
          </p:nvPr>
        </p:nvSpPr>
        <p:spPr>
          <a:xfrm>
            <a:off x="1219200" y="76201"/>
            <a:ext cx="7175351" cy="1524000"/>
          </a:xfrm>
        </p:spPr>
        <p:txBody>
          <a:bodyPr/>
          <a:lstStyle/>
          <a:p>
            <a:r>
              <a:rPr lang="vi-VN" sz="3600"/>
              <a:t>XÃ HỘI HỌC ĐẠI CƯƠNG</a:t>
            </a:r>
            <a:endParaRPr lang="en-US" sz="3600"/>
          </a:p>
        </p:txBody>
      </p:sp>
    </p:spTree>
    <p:extLst>
      <p:ext uri="{BB962C8B-B14F-4D97-AF65-F5344CB8AC3E}">
        <p14:creationId xmlns:p14="http://schemas.microsoft.com/office/powerpoint/2010/main" val="39439389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itle 1"/>
          <p:cNvSpPr>
            <a:spLocks noGrp="1"/>
          </p:cNvSpPr>
          <p:nvPr>
            <p:ph type="subTitle" idx="1"/>
          </p:nvPr>
        </p:nvSpPr>
        <p:spPr>
          <a:xfrm>
            <a:off x="685800" y="2057400"/>
            <a:ext cx="8000999" cy="4267199"/>
          </a:xfrm>
        </p:spPr>
        <p:txBody>
          <a:bodyPr/>
          <a:lstStyle/>
          <a:p>
            <a:endParaRPr lang="en-US" smtClean="0"/>
          </a:p>
          <a:p>
            <a:r>
              <a:rPr lang="en-US" smtClean="0">
                <a:solidFill>
                  <a:schemeClr val="tx1"/>
                </a:solidFill>
              </a:rPr>
              <a:t>+</a:t>
            </a:r>
            <a:r>
              <a:rPr lang="vi-VN" sz="2400" b="1">
                <a:solidFill>
                  <a:schemeClr val="tx1"/>
                </a:solidFill>
              </a:rPr>
              <a:t>năm 2010 đạt 3.909.100 người, nhưng đến 2011 còn số này đạt 4.000.900 </a:t>
            </a:r>
            <a:r>
              <a:rPr lang="vi-VN" sz="2400" b="1" smtClean="0">
                <a:solidFill>
                  <a:schemeClr val="tx1"/>
                </a:solidFill>
              </a:rPr>
              <a:t>người</a:t>
            </a:r>
            <a:r>
              <a:rPr lang="en-US" sz="2400" b="1" smtClean="0">
                <a:solidFill>
                  <a:schemeClr val="tx1"/>
                </a:solidFill>
              </a:rPr>
              <a:t>.</a:t>
            </a:r>
          </a:p>
          <a:p>
            <a:r>
              <a:rPr lang="en-US" sz="2400" b="1" smtClean="0">
                <a:solidFill>
                  <a:schemeClr val="tx1"/>
                </a:solidFill>
              </a:rPr>
              <a:t>    - Góp phần làm tang GDP mỗi năm (nguồn nhập cư làm tăng khoảng 30% GDP cho thành phố).</a:t>
            </a:r>
          </a:p>
          <a:p>
            <a:r>
              <a:rPr lang="en-US" sz="2400" b="1">
                <a:solidFill>
                  <a:schemeClr val="tx1"/>
                </a:solidFill>
              </a:rPr>
              <a:t> </a:t>
            </a:r>
            <a:r>
              <a:rPr lang="en-US" sz="2400" b="1" smtClean="0">
                <a:solidFill>
                  <a:schemeClr val="tx1"/>
                </a:solidFill>
              </a:rPr>
              <a:t>    - Quá trình </a:t>
            </a:r>
            <a:r>
              <a:rPr lang="en-US" sz="2400" b="1">
                <a:solidFill>
                  <a:schemeClr val="tx1"/>
                </a:solidFill>
              </a:rPr>
              <a:t>di cư góp phần giảm hộ nghèo </a:t>
            </a:r>
            <a:r>
              <a:rPr lang="en-US" sz="2400" b="1" smtClean="0">
                <a:solidFill>
                  <a:schemeClr val="tx1"/>
                </a:solidFill>
              </a:rPr>
              <a:t>thông qua vòng </a:t>
            </a:r>
            <a:r>
              <a:rPr lang="en-US" sz="2400" b="1">
                <a:solidFill>
                  <a:schemeClr val="tx1"/>
                </a:solidFill>
              </a:rPr>
              <a:t>tuần hoàn chu chuyển giữa thành thị và nông thôn, giũa nơi đi và </a:t>
            </a:r>
            <a:r>
              <a:rPr lang="en-US" sz="2400" b="1" smtClean="0">
                <a:solidFill>
                  <a:schemeClr val="tx1"/>
                </a:solidFill>
              </a:rPr>
              <a:t>đến ,giúp </a:t>
            </a:r>
            <a:r>
              <a:rPr lang="en-US" sz="2400" b="1">
                <a:solidFill>
                  <a:schemeClr val="tx1"/>
                </a:solidFill>
              </a:rPr>
              <a:t>họ thoát </a:t>
            </a:r>
            <a:r>
              <a:rPr lang="en-US" sz="2400" b="1" smtClean="0">
                <a:solidFill>
                  <a:schemeClr val="tx1"/>
                </a:solidFill>
              </a:rPr>
              <a:t>nghèo.</a:t>
            </a:r>
            <a:endParaRPr lang="en-US" sz="2400" b="1">
              <a:solidFill>
                <a:schemeClr val="tx1"/>
              </a:solidFill>
            </a:endParaRPr>
          </a:p>
          <a:p>
            <a:endParaRPr lang="en-US" smtClean="0"/>
          </a:p>
          <a:p>
            <a:endParaRPr lang="en-US"/>
          </a:p>
        </p:txBody>
      </p:sp>
      <p:sp>
        <p:nvSpPr>
          <p:cNvPr id="3" name="Title 2"/>
          <p:cNvSpPr>
            <a:spLocks noGrp="1"/>
          </p:cNvSpPr>
          <p:nvPr>
            <p:ph type="ctrTitle"/>
          </p:nvPr>
        </p:nvSpPr>
        <p:spPr>
          <a:xfrm>
            <a:off x="2133600" y="76201"/>
            <a:ext cx="5956151" cy="1219200"/>
          </a:xfrm>
        </p:spPr>
        <p:txBody>
          <a:bodyPr/>
          <a:lstStyle/>
          <a:p>
            <a:r>
              <a:rPr lang="vi-VN" sz="3200">
                <a:solidFill>
                  <a:schemeClr val="tx1"/>
                </a:solidFill>
              </a:rPr>
              <a:t>XÃ HỘI HỌC ĐẠI CƯƠNG</a:t>
            </a:r>
            <a:endParaRPr lang="en-US" sz="3200">
              <a:solidFill>
                <a:schemeClr val="tx1"/>
              </a:solidFill>
            </a:endParaRPr>
          </a:p>
        </p:txBody>
      </p:sp>
    </p:spTree>
    <p:extLst>
      <p:ext uri="{BB962C8B-B14F-4D97-AF65-F5344CB8AC3E}">
        <p14:creationId xmlns:p14="http://schemas.microsoft.com/office/powerpoint/2010/main" val="271591227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barn(inVertical)">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ubtitle 4"/>
          <p:cNvSpPr>
            <a:spLocks noGrp="1"/>
          </p:cNvSpPr>
          <p:nvPr>
            <p:ph type="subTitle" idx="1"/>
          </p:nvPr>
        </p:nvSpPr>
        <p:spPr>
          <a:xfrm>
            <a:off x="914400" y="1828800"/>
            <a:ext cx="7239000" cy="4343400"/>
          </a:xfrm>
        </p:spPr>
        <p:txBody>
          <a:bodyPr/>
          <a:lstStyle/>
          <a:p>
            <a:pPr marL="285750" indent="-285750">
              <a:buFont typeface="Wingdings" pitchFamily="2" charset="2"/>
              <a:buChar char="v"/>
            </a:pPr>
            <a:r>
              <a:rPr lang="en-US" sz="1800">
                <a:solidFill>
                  <a:srgbClr val="FF0000"/>
                </a:solidFill>
              </a:rPr>
              <a:t> </a:t>
            </a:r>
            <a:r>
              <a:rPr lang="en-US" sz="2400">
                <a:solidFill>
                  <a:srgbClr val="FF0000"/>
                </a:solidFill>
              </a:rPr>
              <a:t>TÁC ĐỘNG </a:t>
            </a:r>
            <a:r>
              <a:rPr lang="en-US" sz="2400" smtClean="0">
                <a:solidFill>
                  <a:srgbClr val="FF0000"/>
                </a:solidFill>
              </a:rPr>
              <a:t>TIÊU CỰC.</a:t>
            </a:r>
          </a:p>
          <a:p>
            <a:r>
              <a:rPr lang="en-US" sz="2400">
                <a:solidFill>
                  <a:srgbClr val="FF0000"/>
                </a:solidFill>
              </a:rPr>
              <a:t> </a:t>
            </a:r>
            <a:r>
              <a:rPr lang="en-US" sz="2400" smtClean="0">
                <a:solidFill>
                  <a:srgbClr val="FF0000"/>
                </a:solidFill>
              </a:rPr>
              <a:t>    </a:t>
            </a:r>
            <a:r>
              <a:rPr lang="en-US" sz="2400" b="1" smtClean="0">
                <a:solidFill>
                  <a:schemeClr val="tx1"/>
                </a:solidFill>
                <a:latin typeface="Times New Roman" pitchFamily="18" charset="0"/>
                <a:cs typeface="Times New Roman" pitchFamily="18" charset="0"/>
              </a:rPr>
              <a:t>-</a:t>
            </a:r>
            <a:r>
              <a:rPr lang="en-US" sz="2400" b="1">
                <a:solidFill>
                  <a:schemeClr val="tx1"/>
                </a:solidFill>
                <a:latin typeface="Times New Roman" pitchFamily="18" charset="0"/>
                <a:cs typeface="Times New Roman" pitchFamily="18" charset="0"/>
              </a:rPr>
              <a:t>T</a:t>
            </a:r>
            <a:r>
              <a:rPr lang="en-US" sz="2400" b="1" smtClean="0">
                <a:solidFill>
                  <a:schemeClr val="tx1"/>
                </a:solidFill>
                <a:latin typeface="Times New Roman" pitchFamily="18" charset="0"/>
                <a:cs typeface="Times New Roman" pitchFamily="18" charset="0"/>
              </a:rPr>
              <a:t>ình trạng </a:t>
            </a:r>
            <a:r>
              <a:rPr lang="en-US" sz="2400" b="1">
                <a:solidFill>
                  <a:schemeClr val="tx1"/>
                </a:solidFill>
                <a:latin typeface="Times New Roman" pitchFamily="18" charset="0"/>
                <a:cs typeface="Times New Roman" pitchFamily="18" charset="0"/>
              </a:rPr>
              <a:t>thiếu việc </a:t>
            </a:r>
            <a:r>
              <a:rPr lang="en-US" sz="2400" b="1" smtClean="0">
                <a:solidFill>
                  <a:schemeClr val="tx1"/>
                </a:solidFill>
                <a:latin typeface="Times New Roman" pitchFamily="18" charset="0"/>
                <a:cs typeface="Times New Roman" pitchFamily="18" charset="0"/>
              </a:rPr>
              <a:t>làm, </a:t>
            </a:r>
            <a:r>
              <a:rPr lang="en-US" sz="2400" b="1">
                <a:solidFill>
                  <a:schemeClr val="tx1"/>
                </a:solidFill>
                <a:latin typeface="Times New Roman" pitchFamily="18" charset="0"/>
                <a:cs typeface="Times New Roman" pitchFamily="18" charset="0"/>
              </a:rPr>
              <a:t>thất </a:t>
            </a:r>
            <a:r>
              <a:rPr lang="en-US" sz="2400" b="1" smtClean="0">
                <a:solidFill>
                  <a:schemeClr val="tx1"/>
                </a:solidFill>
                <a:latin typeface="Times New Roman" pitchFamily="18" charset="0"/>
                <a:cs typeface="Times New Roman" pitchFamily="18" charset="0"/>
              </a:rPr>
              <a:t>nghiệp.</a:t>
            </a:r>
          </a:p>
          <a:p>
            <a:r>
              <a:rPr lang="en-US" sz="2400" b="1" smtClean="0">
                <a:solidFill>
                  <a:schemeClr val="tx1"/>
                </a:solidFill>
                <a:latin typeface="Times New Roman" pitchFamily="18" charset="0"/>
                <a:cs typeface="Times New Roman" pitchFamily="18" charset="0"/>
              </a:rPr>
              <a:t>   </a:t>
            </a:r>
            <a:r>
              <a:rPr lang="vi-VN" sz="2400" b="1" smtClean="0">
                <a:solidFill>
                  <a:schemeClr val="tx1"/>
                </a:solidFill>
                <a:latin typeface="Times New Roman" pitchFamily="18" charset="0"/>
                <a:cs typeface="Times New Roman" pitchFamily="18" charset="0"/>
              </a:rPr>
              <a:t>TP </a:t>
            </a:r>
            <a:r>
              <a:rPr lang="vi-VN" sz="2400" b="1">
                <a:solidFill>
                  <a:schemeClr val="tx1"/>
                </a:solidFill>
                <a:latin typeface="Times New Roman" pitchFamily="18" charset="0"/>
                <a:cs typeface="Times New Roman" pitchFamily="18" charset="0"/>
              </a:rPr>
              <a:t>Hồ Chí Minh đứng đầu cả nước về tỷ lệ thất </a:t>
            </a:r>
            <a:r>
              <a:rPr lang="vi-VN" sz="2400" b="1" smtClean="0">
                <a:solidFill>
                  <a:schemeClr val="tx1"/>
                </a:solidFill>
                <a:latin typeface="Times New Roman" pitchFamily="18" charset="0"/>
                <a:cs typeface="Times New Roman" pitchFamily="18" charset="0"/>
              </a:rPr>
              <a:t>nghiệp</a:t>
            </a:r>
            <a:r>
              <a:rPr lang="en-US" sz="2400" b="1">
                <a:solidFill>
                  <a:schemeClr val="tx1"/>
                </a:solidFill>
                <a:latin typeface="Times New Roman" pitchFamily="18" charset="0"/>
                <a:cs typeface="Times New Roman" pitchFamily="18" charset="0"/>
              </a:rPr>
              <a:t>.</a:t>
            </a:r>
            <a:r>
              <a:rPr lang="en-US" sz="2400" b="1" smtClean="0">
                <a:solidFill>
                  <a:schemeClr val="tx1"/>
                </a:solidFill>
                <a:latin typeface="Times New Roman" pitchFamily="18" charset="0"/>
                <a:cs typeface="Times New Roman" pitchFamily="18" charset="0"/>
              </a:rPr>
              <a:t> </a:t>
            </a:r>
            <a:r>
              <a:rPr lang="vi-VN" sz="2400" b="1" smtClean="0">
                <a:solidFill>
                  <a:schemeClr val="tx1"/>
                </a:solidFill>
                <a:latin typeface="Times New Roman" pitchFamily="18" charset="0"/>
                <a:cs typeface="Times New Roman" pitchFamily="18" charset="0"/>
              </a:rPr>
              <a:t>năm 2012 </a:t>
            </a:r>
            <a:r>
              <a:rPr lang="vi-VN" sz="2400" b="1">
                <a:solidFill>
                  <a:schemeClr val="tx1"/>
                </a:solidFill>
                <a:latin typeface="Times New Roman" pitchFamily="18" charset="0"/>
                <a:cs typeface="Times New Roman" pitchFamily="18" charset="0"/>
              </a:rPr>
              <a:t>tỷ lệ thất nghiệp </a:t>
            </a:r>
            <a:r>
              <a:rPr lang="en-US" sz="2400" b="1" smtClean="0">
                <a:solidFill>
                  <a:schemeClr val="tx1"/>
                </a:solidFill>
                <a:latin typeface="Times New Roman" pitchFamily="18" charset="0"/>
                <a:cs typeface="Times New Roman" pitchFamily="18" charset="0"/>
              </a:rPr>
              <a:t>là</a:t>
            </a:r>
            <a:r>
              <a:rPr lang="vi-VN" sz="2400" b="1" smtClean="0">
                <a:solidFill>
                  <a:schemeClr val="tx1"/>
                </a:solidFill>
                <a:latin typeface="Times New Roman" pitchFamily="18" charset="0"/>
                <a:cs typeface="Times New Roman" pitchFamily="18" charset="0"/>
              </a:rPr>
              <a:t> </a:t>
            </a:r>
            <a:r>
              <a:rPr lang="vi-VN" sz="2400" b="1">
                <a:solidFill>
                  <a:schemeClr val="tx1"/>
                </a:solidFill>
                <a:latin typeface="Times New Roman" pitchFamily="18" charset="0"/>
                <a:cs typeface="Times New Roman" pitchFamily="18" charset="0"/>
              </a:rPr>
              <a:t>4,9</a:t>
            </a:r>
            <a:r>
              <a:rPr lang="vi-VN" sz="2400" b="1" smtClean="0">
                <a:solidFill>
                  <a:schemeClr val="tx1"/>
                </a:solidFill>
                <a:latin typeface="Times New Roman" pitchFamily="18" charset="0"/>
                <a:cs typeface="Times New Roman" pitchFamily="18" charset="0"/>
              </a:rPr>
              <a:t>%</a:t>
            </a:r>
            <a:r>
              <a:rPr lang="en-US" sz="2400" b="1" smtClean="0">
                <a:solidFill>
                  <a:schemeClr val="tx1"/>
                </a:solidFill>
                <a:latin typeface="Times New Roman" pitchFamily="18" charset="0"/>
                <a:cs typeface="Times New Roman" pitchFamily="18" charset="0"/>
              </a:rPr>
              <a:t>,</a:t>
            </a:r>
            <a:r>
              <a:rPr lang="vi-VN" sz="2400" b="1" smtClean="0">
                <a:solidFill>
                  <a:schemeClr val="tx1"/>
                </a:solidFill>
                <a:latin typeface="Times New Roman" pitchFamily="18" charset="0"/>
                <a:cs typeface="Times New Roman" pitchFamily="18" charset="0"/>
              </a:rPr>
              <a:t> </a:t>
            </a:r>
            <a:r>
              <a:rPr lang="vi-VN" sz="2400" b="1">
                <a:solidFill>
                  <a:schemeClr val="tx1"/>
                </a:solidFill>
                <a:latin typeface="Times New Roman" pitchFamily="18" charset="0"/>
                <a:cs typeface="Times New Roman" pitchFamily="18" charset="0"/>
              </a:rPr>
              <a:t>xấp xỉ 5% năm 2011 và 5,1% năm 2010.</a:t>
            </a:r>
          </a:p>
          <a:p>
            <a:r>
              <a:rPr lang="vi-VN" sz="2400" b="1" smtClean="0">
                <a:solidFill>
                  <a:schemeClr val="tx1"/>
                </a:solidFill>
                <a:latin typeface="Times New Roman" pitchFamily="18" charset="0"/>
                <a:cs typeface="Times New Roman" pitchFamily="18" charset="0"/>
              </a:rPr>
              <a:t> </a:t>
            </a:r>
            <a:r>
              <a:rPr lang="en-US" sz="2400" b="1">
                <a:solidFill>
                  <a:schemeClr val="tx1"/>
                </a:solidFill>
                <a:latin typeface="Times New Roman" pitchFamily="18" charset="0"/>
                <a:cs typeface="Times New Roman" pitchFamily="18" charset="0"/>
              </a:rPr>
              <a:t> </a:t>
            </a:r>
            <a:r>
              <a:rPr lang="en-US" sz="2400" b="1" smtClean="0">
                <a:solidFill>
                  <a:schemeClr val="tx1"/>
                </a:solidFill>
                <a:latin typeface="Times New Roman" pitchFamily="18" charset="0"/>
                <a:cs typeface="Times New Roman" pitchFamily="18" charset="0"/>
              </a:rPr>
              <a:t>   </a:t>
            </a:r>
            <a:r>
              <a:rPr lang="vi-VN" sz="2400" b="1">
                <a:solidFill>
                  <a:schemeClr val="tx1"/>
                </a:solidFill>
                <a:latin typeface="Times New Roman" pitchFamily="18" charset="0"/>
                <a:cs typeface="Times New Roman" pitchFamily="18" charset="0"/>
              </a:rPr>
              <a:t>Hà Nội đứng thứ </a:t>
            </a:r>
            <a:r>
              <a:rPr lang="en-US" sz="2400" b="1" smtClean="0">
                <a:solidFill>
                  <a:schemeClr val="tx1"/>
                </a:solidFill>
                <a:latin typeface="Times New Roman" pitchFamily="18" charset="0"/>
                <a:cs typeface="Times New Roman" pitchFamily="18" charset="0"/>
              </a:rPr>
              <a:t>3</a:t>
            </a:r>
            <a:r>
              <a:rPr lang="vi-VN" sz="2400" b="1" smtClean="0">
                <a:solidFill>
                  <a:schemeClr val="tx1"/>
                </a:solidFill>
                <a:latin typeface="Times New Roman" pitchFamily="18" charset="0"/>
                <a:cs typeface="Times New Roman" pitchFamily="18" charset="0"/>
              </a:rPr>
              <a:t> </a:t>
            </a:r>
            <a:r>
              <a:rPr lang="vi-VN" sz="2400" b="1">
                <a:solidFill>
                  <a:schemeClr val="tx1"/>
                </a:solidFill>
                <a:latin typeface="Times New Roman" pitchFamily="18" charset="0"/>
                <a:cs typeface="Times New Roman" pitchFamily="18" charset="0"/>
              </a:rPr>
              <a:t>về tỷ lệ thất nghiệp là </a:t>
            </a:r>
            <a:r>
              <a:rPr lang="en-US" sz="2400" b="1" smtClean="0">
                <a:solidFill>
                  <a:schemeClr val="tx1"/>
                </a:solidFill>
                <a:latin typeface="Times New Roman" pitchFamily="18" charset="0"/>
                <a:cs typeface="Times New Roman" pitchFamily="18" charset="0"/>
              </a:rPr>
              <a:t>2,15%.</a:t>
            </a:r>
          </a:p>
          <a:p>
            <a:r>
              <a:rPr lang="en-US" sz="2400" b="1" smtClean="0">
                <a:solidFill>
                  <a:schemeClr val="tx1"/>
                </a:solidFill>
                <a:latin typeface="Times New Roman" pitchFamily="18" charset="0"/>
                <a:cs typeface="Times New Roman" pitchFamily="18" charset="0"/>
              </a:rPr>
              <a:t>    </a:t>
            </a:r>
            <a:r>
              <a:rPr lang="vi-VN" sz="2400" b="1">
                <a:solidFill>
                  <a:schemeClr val="tx1"/>
                </a:solidFill>
                <a:latin typeface="Times New Roman" pitchFamily="18" charset="0"/>
                <a:cs typeface="Times New Roman" pitchFamily="18" charset="0"/>
              </a:rPr>
              <a:t>Số người thất nghiệp ở khu vực thành thị là </a:t>
            </a:r>
            <a:r>
              <a:rPr lang="vi-VN" sz="2400" b="1" smtClean="0">
                <a:solidFill>
                  <a:schemeClr val="tx1"/>
                </a:solidFill>
                <a:latin typeface="Times New Roman" pitchFamily="18" charset="0"/>
                <a:cs typeface="Times New Roman" pitchFamily="18" charset="0"/>
              </a:rPr>
              <a:t>494.000</a:t>
            </a:r>
            <a:r>
              <a:rPr lang="en-US" sz="2400" b="1" smtClean="0">
                <a:solidFill>
                  <a:schemeClr val="tx1"/>
                </a:solidFill>
                <a:latin typeface="Times New Roman" pitchFamily="18" charset="0"/>
                <a:cs typeface="Times New Roman" pitchFamily="18" charset="0"/>
              </a:rPr>
              <a:t> năm 2012.</a:t>
            </a:r>
          </a:p>
          <a:p>
            <a:r>
              <a:rPr lang="en-US" sz="2400" b="1">
                <a:solidFill>
                  <a:schemeClr val="tx1"/>
                </a:solidFill>
                <a:latin typeface="Times New Roman" pitchFamily="18" charset="0"/>
                <a:cs typeface="Times New Roman" pitchFamily="18" charset="0"/>
              </a:rPr>
              <a:t> </a:t>
            </a:r>
            <a:r>
              <a:rPr lang="en-US" sz="2400" b="1" smtClean="0">
                <a:solidFill>
                  <a:schemeClr val="tx1"/>
                </a:solidFill>
                <a:latin typeface="Times New Roman" pitchFamily="18" charset="0"/>
                <a:cs typeface="Times New Roman" pitchFamily="18" charset="0"/>
              </a:rPr>
              <a:t>     </a:t>
            </a:r>
            <a:r>
              <a:rPr lang="vi-VN" sz="2400" b="1">
                <a:solidFill>
                  <a:schemeClr val="tx1"/>
                </a:solidFill>
                <a:latin typeface="Times New Roman" pitchFamily="18" charset="0"/>
                <a:cs typeface="Times New Roman" pitchFamily="18" charset="0"/>
              </a:rPr>
              <a:t> tỷ lệ thất nghiệp ở thành thị là 3,53% cao hơn ở khu vực nông thôn với 1,55%</a:t>
            </a:r>
            <a:endParaRPr lang="en-US" sz="2400" b="1" smtClean="0">
              <a:solidFill>
                <a:schemeClr val="tx1"/>
              </a:solidFill>
              <a:latin typeface="Times New Roman" pitchFamily="18" charset="0"/>
              <a:cs typeface="Times New Roman" pitchFamily="18" charset="0"/>
            </a:endParaRPr>
          </a:p>
          <a:p>
            <a:endParaRPr lang="en-US" sz="2400" smtClean="0">
              <a:latin typeface="Times New Roman" pitchFamily="18" charset="0"/>
              <a:cs typeface="Times New Roman" pitchFamily="18" charset="0"/>
            </a:endParaRPr>
          </a:p>
          <a:p>
            <a:endParaRPr lang="vi-VN" b="1"/>
          </a:p>
          <a:p>
            <a:endParaRPr lang="en-US"/>
          </a:p>
        </p:txBody>
      </p:sp>
      <p:sp>
        <p:nvSpPr>
          <p:cNvPr id="3" name="Title 2"/>
          <p:cNvSpPr>
            <a:spLocks noGrp="1"/>
          </p:cNvSpPr>
          <p:nvPr>
            <p:ph type="ctrTitle"/>
          </p:nvPr>
        </p:nvSpPr>
        <p:spPr>
          <a:xfrm>
            <a:off x="914400" y="20053"/>
            <a:ext cx="7175351" cy="1793167"/>
          </a:xfrm>
        </p:spPr>
        <p:txBody>
          <a:bodyPr/>
          <a:lstStyle/>
          <a:p>
            <a:r>
              <a:rPr lang="vi-VN" sz="3600">
                <a:solidFill>
                  <a:schemeClr val="tx1"/>
                </a:solidFill>
              </a:rPr>
              <a:t>XÃ HỘI HỌC ĐẠI CƯƠNG</a:t>
            </a:r>
            <a:endParaRPr lang="en-US" sz="3600">
              <a:solidFill>
                <a:schemeClr val="tx1"/>
              </a:solidFill>
            </a:endParaRPr>
          </a:p>
        </p:txBody>
      </p:sp>
    </p:spTree>
    <p:extLst>
      <p:ext uri="{BB962C8B-B14F-4D97-AF65-F5344CB8AC3E}">
        <p14:creationId xmlns:p14="http://schemas.microsoft.com/office/powerpoint/2010/main" val="117472751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28599"/>
            <a:ext cx="4118811" cy="3089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242636"/>
            <a:ext cx="4106109" cy="3096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3581400"/>
            <a:ext cx="3962400" cy="2967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0600" y="3534490"/>
            <a:ext cx="4075637" cy="3061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75247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9"/>
                                        </p:tgtEl>
                                        <p:attrNameLst>
                                          <p:attrName>style.visibility</p:attrName>
                                        </p:attrNameLst>
                                      </p:cBhvr>
                                      <p:to>
                                        <p:strVal val="visible"/>
                                      </p:to>
                                    </p:set>
                                    <p:anim calcmode="lin" valueType="num">
                                      <p:cBhvr additive="base">
                                        <p:cTn id="13" dur="500" fill="hold"/>
                                        <p:tgtEl>
                                          <p:spTgt spid="1029"/>
                                        </p:tgtEl>
                                        <p:attrNameLst>
                                          <p:attrName>ppt_x</p:attrName>
                                        </p:attrNameLst>
                                      </p:cBhvr>
                                      <p:tavLst>
                                        <p:tav tm="0">
                                          <p:val>
                                            <p:strVal val="#ppt_x"/>
                                          </p:val>
                                        </p:tav>
                                        <p:tav tm="100000">
                                          <p:val>
                                            <p:strVal val="#ppt_x"/>
                                          </p:val>
                                        </p:tav>
                                      </p:tavLst>
                                    </p:anim>
                                    <p:anim calcmode="lin" valueType="num">
                                      <p:cBhvr additive="base">
                                        <p:cTn id="14"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anim calcmode="lin" valueType="num">
                                      <p:cBhvr additive="base">
                                        <p:cTn id="19" dur="500" fill="hold"/>
                                        <p:tgtEl>
                                          <p:spTgt spid="1027"/>
                                        </p:tgtEl>
                                        <p:attrNameLst>
                                          <p:attrName>ppt_x</p:attrName>
                                        </p:attrNameLst>
                                      </p:cBhvr>
                                      <p:tavLst>
                                        <p:tav tm="0">
                                          <p:val>
                                            <p:strVal val="#ppt_x"/>
                                          </p:val>
                                        </p:tav>
                                        <p:tav tm="100000">
                                          <p:val>
                                            <p:strVal val="#ppt_x"/>
                                          </p:val>
                                        </p:tav>
                                      </p:tavLst>
                                    </p:anim>
                                    <p:anim calcmode="lin" valueType="num">
                                      <p:cBhvr additive="base">
                                        <p:cTn id="20"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30"/>
                                        </p:tgtEl>
                                        <p:attrNameLst>
                                          <p:attrName>style.visibility</p:attrName>
                                        </p:attrNameLst>
                                      </p:cBhvr>
                                      <p:to>
                                        <p:strVal val="visible"/>
                                      </p:to>
                                    </p:set>
                                    <p:anim calcmode="lin" valueType="num">
                                      <p:cBhvr additive="base">
                                        <p:cTn id="25" dur="500" fill="hold"/>
                                        <p:tgtEl>
                                          <p:spTgt spid="1030"/>
                                        </p:tgtEl>
                                        <p:attrNameLst>
                                          <p:attrName>ppt_x</p:attrName>
                                        </p:attrNameLst>
                                      </p:cBhvr>
                                      <p:tavLst>
                                        <p:tav tm="0">
                                          <p:val>
                                            <p:strVal val="#ppt_x"/>
                                          </p:val>
                                        </p:tav>
                                        <p:tav tm="100000">
                                          <p:val>
                                            <p:strVal val="#ppt_x"/>
                                          </p:val>
                                        </p:tav>
                                      </p:tavLst>
                                    </p:anim>
                                    <p:anim calcmode="lin" valueType="num">
                                      <p:cBhvr additive="base">
                                        <p:cTn id="26"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71600" y="152400"/>
            <a:ext cx="6512511" cy="1143000"/>
          </a:xfrm>
        </p:spPr>
        <p:txBody>
          <a:bodyPr/>
          <a:lstStyle/>
          <a:p>
            <a:r>
              <a:rPr lang="vi-VN" sz="3600">
                <a:solidFill>
                  <a:prstClr val="black"/>
                </a:solidFill>
              </a:rPr>
              <a:t>XÃ HỘI HỌC ĐẠI CƯƠNG</a:t>
            </a:r>
            <a:endParaRPr lang="en-US"/>
          </a:p>
        </p:txBody>
      </p:sp>
      <p:sp>
        <p:nvSpPr>
          <p:cNvPr id="3" name="Content Placeholder 2"/>
          <p:cNvSpPr>
            <a:spLocks noGrp="1"/>
          </p:cNvSpPr>
          <p:nvPr>
            <p:ph sz="quarter" idx="13"/>
          </p:nvPr>
        </p:nvSpPr>
        <p:spPr>
          <a:xfrm>
            <a:off x="1524000" y="2514600"/>
            <a:ext cx="6400800" cy="2209800"/>
          </a:xfrm>
        </p:spPr>
        <p:txBody>
          <a:bodyPr>
            <a:normAutofit/>
          </a:bodyPr>
          <a:lstStyle/>
          <a:p>
            <a:pPr marL="45720" indent="0">
              <a:buNone/>
            </a:pPr>
            <a:r>
              <a:rPr lang="en-US" sz="3200" b="1" smtClean="0">
                <a:solidFill>
                  <a:schemeClr val="tx1"/>
                </a:solidFill>
              </a:rPr>
              <a:t>    Vấn đề nhập cư làm phát sinh nhiều vấn về môi trường, tác động mạnh mẽ lên cả 3 phuong diện đất , nước, không khí.</a:t>
            </a:r>
            <a:endParaRPr lang="en-US" sz="3200" b="1">
              <a:solidFill>
                <a:schemeClr val="tx1"/>
              </a:solidFill>
            </a:endParaRPr>
          </a:p>
        </p:txBody>
      </p:sp>
    </p:spTree>
    <p:extLst>
      <p:ext uri="{BB962C8B-B14F-4D97-AF65-F5344CB8AC3E}">
        <p14:creationId xmlns:p14="http://schemas.microsoft.com/office/powerpoint/2010/main" val="25272879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0" y="0"/>
            <a:ext cx="8305800" cy="6324600"/>
          </a:xfrm>
        </p:spPr>
        <p:txBody>
          <a:bodyPr/>
          <a:lstStyle/>
          <a:p>
            <a:pPr marL="45720" indent="0">
              <a:buNone/>
            </a:pPr>
            <a:r>
              <a:rPr lang="en-US" smtClean="0"/>
              <a:t>-Làm ô nhiễm môi trường nước.</a:t>
            </a:r>
          </a:p>
          <a:p>
            <a:pPr marL="45720" indent="0">
              <a:buNone/>
            </a:pPr>
            <a:r>
              <a:rPr lang="en-US" smtClean="0"/>
              <a:t> </a:t>
            </a:r>
          </a:p>
          <a:p>
            <a:pPr marL="45720" indent="0">
              <a:buNone/>
            </a:pPr>
            <a:endParaRPr lang="en-US" smtClean="0"/>
          </a:p>
          <a:p>
            <a:pPr marL="45720" indent="0">
              <a:buNone/>
            </a:pPr>
            <a:endParaRPr lang="en-US"/>
          </a:p>
        </p:txBody>
      </p:sp>
      <p:pic>
        <p:nvPicPr>
          <p:cNvPr id="3074" name="Picture 2" descr="https://encrypted-tbn0.gstatic.com/images?q=tbn:ANd9GcRXXrXqaqTejTOJpbVLgPHOvDGmGbmn8peEXZDDGkSO_TYcQNq6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417683"/>
            <a:ext cx="4191000" cy="313920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8853" y="452548"/>
            <a:ext cx="4181935" cy="313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4009" y="3833764"/>
            <a:ext cx="4106779" cy="2854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6516" y="3851510"/>
            <a:ext cx="4191000" cy="2840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442988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barn(inVertical)">
                                      <p:cBhvr>
                                        <p:cTn id="12" dur="500"/>
                                        <p:tgtEl>
                                          <p:spTgt spid="307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077"/>
                                        </p:tgtEl>
                                        <p:attrNameLst>
                                          <p:attrName>style.visibility</p:attrName>
                                        </p:attrNameLst>
                                      </p:cBhvr>
                                      <p:to>
                                        <p:strVal val="visible"/>
                                      </p:to>
                                    </p:set>
                                    <p:animEffect transition="in" filter="wipe(down)">
                                      <p:cBhvr>
                                        <p:cTn id="17" dur="500"/>
                                        <p:tgtEl>
                                          <p:spTgt spid="307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076"/>
                                        </p:tgtEl>
                                        <p:attrNameLst>
                                          <p:attrName>style.visibility</p:attrName>
                                        </p:attrNameLst>
                                      </p:cBhvr>
                                      <p:to>
                                        <p:strVal val="visible"/>
                                      </p:to>
                                    </p:set>
                                    <p:animEffect transition="in" filter="barn(inVertical)">
                                      <p:cBhvr>
                                        <p:cTn id="22"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Content Placeholder 2"/>
          <p:cNvSpPr>
            <a:spLocks noGrp="1"/>
          </p:cNvSpPr>
          <p:nvPr>
            <p:ph sz="quarter" idx="13"/>
          </p:nvPr>
        </p:nvSpPr>
        <p:spPr>
          <a:xfrm>
            <a:off x="0" y="76200"/>
            <a:ext cx="7543800" cy="4130040"/>
          </a:xfrm>
        </p:spPr>
        <p:txBody>
          <a:bodyPr/>
          <a:lstStyle/>
          <a:p>
            <a:pPr>
              <a:buFontTx/>
              <a:buChar char="-"/>
            </a:pPr>
            <a:r>
              <a:rPr lang="en-US" smtClean="0"/>
              <a:t>Làm ô nhiễm môi trường không khí.</a:t>
            </a:r>
          </a:p>
          <a:p>
            <a:pPr marL="45720" indent="0">
              <a:buNone/>
            </a:pPr>
            <a:endParaRPr 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3801001"/>
            <a:ext cx="4296727" cy="2949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descr="https://encrypted-tbn0.gstatic.com/images?q=tbn:ANd9GcQujfss96lwzbCGU8MXtIpZRcVF8OnJDbU5rPMDlPLO0qs8ILVUH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742804"/>
            <a:ext cx="3886200" cy="2910900"/>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848" y="3926960"/>
            <a:ext cx="4039415" cy="2823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4"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8200" y="728572"/>
            <a:ext cx="4296727" cy="2848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695162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wipe(down)">
                                      <p:cBhvr>
                                        <p:cTn id="7" dur="500"/>
                                        <p:tgtEl>
                                          <p:spTgt spid="410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104"/>
                                        </p:tgtEl>
                                        <p:attrNameLst>
                                          <p:attrName>style.visibility</p:attrName>
                                        </p:attrNameLst>
                                      </p:cBhvr>
                                      <p:to>
                                        <p:strVal val="visible"/>
                                      </p:to>
                                    </p:set>
                                    <p:animEffect transition="in" filter="wipe(down)">
                                      <p:cBhvr>
                                        <p:cTn id="12" dur="500"/>
                                        <p:tgtEl>
                                          <p:spTgt spid="410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101"/>
                                        </p:tgtEl>
                                        <p:attrNameLst>
                                          <p:attrName>style.visibility</p:attrName>
                                        </p:attrNameLst>
                                      </p:cBhvr>
                                      <p:to>
                                        <p:strVal val="visible"/>
                                      </p:to>
                                    </p:set>
                                    <p:animEffect transition="in" filter="wipe(down)">
                                      <p:cBhvr>
                                        <p:cTn id="17" dur="500"/>
                                        <p:tgtEl>
                                          <p:spTgt spid="410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098"/>
                                        </p:tgtEl>
                                        <p:attrNameLst>
                                          <p:attrName>style.visibility</p:attrName>
                                        </p:attrNameLst>
                                      </p:cBhvr>
                                      <p:to>
                                        <p:strVal val="visible"/>
                                      </p:to>
                                    </p:set>
                                    <p:animEffect transition="in" filter="wipe(down)">
                                      <p:cBhvr>
                                        <p:cTn id="2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4063" y="0"/>
            <a:ext cx="6400800" cy="3474720"/>
          </a:xfrm>
        </p:spPr>
        <p:txBody>
          <a:bodyPr/>
          <a:lstStyle/>
          <a:p>
            <a:pPr marL="45720" indent="0">
              <a:buNone/>
            </a:pPr>
            <a:r>
              <a:rPr lang="en-US" smtClean="0"/>
              <a:t>- Làm ô nhiễm môi trường đất(rác thải)</a:t>
            </a:r>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421" y="786051"/>
            <a:ext cx="3581400" cy="2868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3959914"/>
            <a:ext cx="4630867" cy="2593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853991"/>
            <a:ext cx="3733800" cy="280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883458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4"/>
                                        </p:tgtEl>
                                        <p:attrNameLst>
                                          <p:attrName>style.visibility</p:attrName>
                                        </p:attrNameLst>
                                      </p:cBhvr>
                                      <p:to>
                                        <p:strVal val="visible"/>
                                      </p:to>
                                    </p:set>
                                    <p:anim calcmode="lin" valueType="num">
                                      <p:cBhvr additive="base">
                                        <p:cTn id="13" dur="500" fill="hold"/>
                                        <p:tgtEl>
                                          <p:spTgt spid="5124"/>
                                        </p:tgtEl>
                                        <p:attrNameLst>
                                          <p:attrName>ppt_x</p:attrName>
                                        </p:attrNameLst>
                                      </p:cBhvr>
                                      <p:tavLst>
                                        <p:tav tm="0">
                                          <p:val>
                                            <p:strVal val="#ppt_x"/>
                                          </p:val>
                                        </p:tav>
                                        <p:tav tm="100000">
                                          <p:val>
                                            <p:strVal val="#ppt_x"/>
                                          </p:val>
                                        </p:tav>
                                      </p:tavLst>
                                    </p:anim>
                                    <p:anim calcmode="lin" valueType="num">
                                      <p:cBhvr additive="base">
                                        <p:cTn id="14"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123"/>
                                        </p:tgtEl>
                                        <p:attrNameLst>
                                          <p:attrName>style.visibility</p:attrName>
                                        </p:attrNameLst>
                                      </p:cBhvr>
                                      <p:to>
                                        <p:strVal val="visible"/>
                                      </p:to>
                                    </p:set>
                                    <p:animEffect transition="in" filter="barn(inVertical)">
                                      <p:cBhvr>
                                        <p:cTn id="19"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0" y="0"/>
            <a:ext cx="9144000" cy="6858000"/>
          </a:xfrm>
          <a:blipFill>
            <a:blip r:embed="rId2"/>
            <a:stretch>
              <a:fillRect/>
            </a:stretch>
          </a:blipFill>
        </p:spPr>
        <p:txBody>
          <a:bodyPr/>
          <a:lstStyle/>
          <a:p>
            <a:r>
              <a:rPr lang="en-US" sz="3200" smtClean="0">
                <a:solidFill>
                  <a:srgbClr val="C00000"/>
                </a:solidFill>
              </a:rPr>
              <a:t>DANH SÁCH NHÓM 9</a:t>
            </a:r>
            <a:br>
              <a:rPr lang="en-US" sz="3200" smtClean="0">
                <a:solidFill>
                  <a:srgbClr val="C00000"/>
                </a:solidFill>
              </a:rPr>
            </a:br>
            <a:r>
              <a:rPr lang="en-US" sz="3200" smtClean="0">
                <a:solidFill>
                  <a:srgbClr val="C00000"/>
                </a:solidFill>
              </a:rPr>
              <a:t/>
            </a:r>
            <a:br>
              <a:rPr lang="en-US" sz="3200" smtClean="0">
                <a:solidFill>
                  <a:srgbClr val="C00000"/>
                </a:solidFill>
              </a:rPr>
            </a:br>
            <a:r>
              <a:rPr lang="en-US" sz="2400" smtClean="0">
                <a:solidFill>
                  <a:srgbClr val="FFC000"/>
                </a:solidFill>
                <a:latin typeface="Times New Roman" pitchFamily="18" charset="0"/>
                <a:cs typeface="Times New Roman" pitchFamily="18" charset="0"/>
              </a:rPr>
              <a:t>1. LÝ HỮU CẢNH                        12145085     DH12BV</a:t>
            </a:r>
            <a:br>
              <a:rPr lang="en-US" sz="2400" smtClean="0">
                <a:solidFill>
                  <a:srgbClr val="FFC000"/>
                </a:solidFill>
                <a:latin typeface="Times New Roman" pitchFamily="18" charset="0"/>
                <a:cs typeface="Times New Roman" pitchFamily="18" charset="0"/>
              </a:rPr>
            </a:br>
            <a:r>
              <a:rPr lang="en-US" sz="2400" smtClean="0">
                <a:solidFill>
                  <a:srgbClr val="FFC000"/>
                </a:solidFill>
                <a:latin typeface="Times New Roman" pitchFamily="18" charset="0"/>
                <a:cs typeface="Times New Roman" pitchFamily="18" charset="0"/>
              </a:rPr>
              <a:t>2. NGỌ NGỌC TOÀN                  12124315     DH12QL</a:t>
            </a:r>
            <a:br>
              <a:rPr lang="en-US" sz="2400" smtClean="0">
                <a:solidFill>
                  <a:srgbClr val="FFC000"/>
                </a:solidFill>
                <a:latin typeface="Times New Roman" pitchFamily="18" charset="0"/>
                <a:cs typeface="Times New Roman" pitchFamily="18" charset="0"/>
              </a:rPr>
            </a:br>
            <a:r>
              <a:rPr lang="en-US" sz="2400" smtClean="0">
                <a:solidFill>
                  <a:srgbClr val="FFC000"/>
                </a:solidFill>
                <a:latin typeface="Times New Roman" pitchFamily="18" charset="0"/>
                <a:cs typeface="Times New Roman" pitchFamily="18" charset="0"/>
              </a:rPr>
              <a:t>3. HOÀNG MINH CẨM TÚ        12120501     DH12KT</a:t>
            </a:r>
            <a:br>
              <a:rPr lang="en-US" sz="2400" smtClean="0">
                <a:solidFill>
                  <a:srgbClr val="FFC000"/>
                </a:solidFill>
                <a:latin typeface="Times New Roman" pitchFamily="18" charset="0"/>
                <a:cs typeface="Times New Roman" pitchFamily="18" charset="0"/>
              </a:rPr>
            </a:br>
            <a:r>
              <a:rPr lang="en-US" sz="2400" smtClean="0">
                <a:solidFill>
                  <a:srgbClr val="FFC000"/>
                </a:solidFill>
                <a:latin typeface="Times New Roman" pitchFamily="18" charset="0"/>
                <a:cs typeface="Times New Roman" pitchFamily="18" charset="0"/>
              </a:rPr>
              <a:t>4. LÊ THỊ VÂN ANH                    12124130     DH12QL</a:t>
            </a:r>
            <a:br>
              <a:rPr lang="en-US" sz="2400" smtClean="0">
                <a:solidFill>
                  <a:srgbClr val="FFC000"/>
                </a:solidFill>
                <a:latin typeface="Times New Roman" pitchFamily="18" charset="0"/>
                <a:cs typeface="Times New Roman" pitchFamily="18" charset="0"/>
              </a:rPr>
            </a:br>
            <a:r>
              <a:rPr lang="en-US" sz="2400" smtClean="0">
                <a:solidFill>
                  <a:srgbClr val="FFC000"/>
                </a:solidFill>
                <a:latin typeface="Times New Roman" pitchFamily="18" charset="0"/>
                <a:cs typeface="Times New Roman" pitchFamily="18" charset="0"/>
              </a:rPr>
              <a:t>5. LÊ THỊ PHƯƠNG LAM          12124013     DH12NK</a:t>
            </a:r>
            <a:br>
              <a:rPr lang="en-US" sz="2400" smtClean="0">
                <a:solidFill>
                  <a:srgbClr val="FFC000"/>
                </a:solidFill>
                <a:latin typeface="Times New Roman" pitchFamily="18" charset="0"/>
                <a:cs typeface="Times New Roman" pitchFamily="18" charset="0"/>
              </a:rPr>
            </a:br>
            <a:r>
              <a:rPr lang="en-US" sz="2400" smtClean="0">
                <a:solidFill>
                  <a:srgbClr val="FFC000"/>
                </a:solidFill>
                <a:latin typeface="Times New Roman" pitchFamily="18" charset="0"/>
                <a:cs typeface="Times New Roman" pitchFamily="18" charset="0"/>
              </a:rPr>
              <a:t>6. TRỊNH THỊ THU TUYỀN       12122147     DH12QT</a:t>
            </a:r>
            <a:br>
              <a:rPr lang="en-US" sz="2400" smtClean="0">
                <a:solidFill>
                  <a:srgbClr val="FFC000"/>
                </a:solidFill>
                <a:latin typeface="Times New Roman" pitchFamily="18" charset="0"/>
                <a:cs typeface="Times New Roman" pitchFamily="18" charset="0"/>
              </a:rPr>
            </a:br>
            <a:r>
              <a:rPr lang="en-US" sz="2400" smtClean="0">
                <a:solidFill>
                  <a:srgbClr val="FFC000"/>
                </a:solidFill>
                <a:latin typeface="Times New Roman" pitchFamily="18" charset="0"/>
                <a:cs typeface="Times New Roman" pitchFamily="18" charset="0"/>
              </a:rPr>
              <a:t>7.HUỲNH THỊ THẢO QUYÊN   12123166    DH12KE</a:t>
            </a:r>
            <a:br>
              <a:rPr lang="en-US" sz="2400" smtClean="0">
                <a:solidFill>
                  <a:srgbClr val="FFC000"/>
                </a:solidFill>
                <a:latin typeface="Times New Roman" pitchFamily="18" charset="0"/>
                <a:cs typeface="Times New Roman" pitchFamily="18" charset="0"/>
              </a:rPr>
            </a:br>
            <a:r>
              <a:rPr lang="en-US" sz="2400" smtClean="0">
                <a:solidFill>
                  <a:srgbClr val="FFC000"/>
                </a:solidFill>
                <a:latin typeface="Times New Roman" pitchFamily="18" charset="0"/>
                <a:cs typeface="Times New Roman" pitchFamily="18" charset="0"/>
              </a:rPr>
              <a:t>8.VÕ HỒ MINH NGỌC                12113041    DH12NH</a:t>
            </a:r>
            <a:br>
              <a:rPr lang="en-US" sz="2400" smtClean="0">
                <a:solidFill>
                  <a:srgbClr val="FFC000"/>
                </a:solidFill>
                <a:latin typeface="Times New Roman" pitchFamily="18" charset="0"/>
                <a:cs typeface="Times New Roman" pitchFamily="18" charset="0"/>
              </a:rPr>
            </a:br>
            <a:r>
              <a:rPr lang="en-US" sz="2400" smtClean="0">
                <a:solidFill>
                  <a:srgbClr val="FFC000"/>
                </a:solidFill>
                <a:latin typeface="Times New Roman" pitchFamily="18" charset="0"/>
                <a:cs typeface="Times New Roman" pitchFamily="18" charset="0"/>
              </a:rPr>
              <a:t>9. TRẦN TIỂU LINH ĐAN           12120059    DH12KT</a:t>
            </a:r>
            <a:br>
              <a:rPr lang="en-US" sz="2400" smtClean="0">
                <a:solidFill>
                  <a:srgbClr val="FFC000"/>
                </a:solidFill>
                <a:latin typeface="Times New Roman" pitchFamily="18" charset="0"/>
                <a:cs typeface="Times New Roman" pitchFamily="18" charset="0"/>
              </a:rPr>
            </a:br>
            <a:r>
              <a:rPr lang="en-US" sz="2400">
                <a:solidFill>
                  <a:srgbClr val="FFC000"/>
                </a:solidFill>
                <a:latin typeface="Times New Roman" pitchFamily="18" charset="0"/>
                <a:cs typeface="Times New Roman" pitchFamily="18" charset="0"/>
              </a:rPr>
              <a:t/>
            </a:r>
            <a:br>
              <a:rPr lang="en-US" sz="2400">
                <a:solidFill>
                  <a:srgbClr val="FFC000"/>
                </a:solidFill>
                <a:latin typeface="Times New Roman" pitchFamily="18" charset="0"/>
                <a:cs typeface="Times New Roman" pitchFamily="18" charset="0"/>
              </a:rPr>
            </a:br>
            <a:r>
              <a:rPr lang="en-US" sz="2400" b="0" smtClean="0"/>
              <a:t/>
            </a:r>
            <a:br>
              <a:rPr lang="en-US" sz="2400" b="0" smtClean="0"/>
            </a:br>
            <a:endParaRPr lang="en-US" sz="3200"/>
          </a:p>
        </p:txBody>
      </p:sp>
    </p:spTree>
    <p:extLst>
      <p:ext uri="{BB962C8B-B14F-4D97-AF65-F5344CB8AC3E}">
        <p14:creationId xmlns:p14="http://schemas.microsoft.com/office/powerpoint/2010/main" val="230507620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p:cNvSpPr>
            <a:spLocks noGrp="1"/>
          </p:cNvSpPr>
          <p:nvPr>
            <p:ph type="title"/>
          </p:nvPr>
        </p:nvSpPr>
        <p:spPr>
          <a:xfrm>
            <a:off x="685800" y="152400"/>
            <a:ext cx="7010400" cy="1143000"/>
          </a:xfrm>
        </p:spPr>
        <p:txBody>
          <a:bodyPr/>
          <a:lstStyle/>
          <a:p>
            <a:r>
              <a:rPr lang="vi-VN" sz="3600">
                <a:solidFill>
                  <a:schemeClr val="tx1"/>
                </a:solidFill>
              </a:rPr>
              <a:t>XÃ HỘI HỌC ĐẠI CƯƠNG</a:t>
            </a:r>
            <a:endParaRPr lang="en-US" sz="3600">
              <a:solidFill>
                <a:schemeClr val="tx1"/>
              </a:solidFill>
            </a:endParaRPr>
          </a:p>
        </p:txBody>
      </p:sp>
      <p:sp>
        <p:nvSpPr>
          <p:cNvPr id="3" name="Content Placeholder 2"/>
          <p:cNvSpPr>
            <a:spLocks noGrp="1"/>
          </p:cNvSpPr>
          <p:nvPr>
            <p:ph sz="quarter" idx="13"/>
          </p:nvPr>
        </p:nvSpPr>
        <p:spPr>
          <a:xfrm>
            <a:off x="838200" y="1905000"/>
            <a:ext cx="6858000" cy="3474720"/>
          </a:xfrm>
        </p:spPr>
        <p:txBody>
          <a:bodyPr>
            <a:normAutofit fontScale="92500"/>
          </a:bodyPr>
          <a:lstStyle/>
          <a:p>
            <a:pPr marL="45720" indent="0">
              <a:buNone/>
            </a:pPr>
            <a:endParaRPr lang="en-US" b="1" smtClean="0">
              <a:solidFill>
                <a:srgbClr val="FFFF00"/>
              </a:solidFill>
            </a:endParaRPr>
          </a:p>
          <a:p>
            <a:pPr marL="45720" indent="0">
              <a:buNone/>
            </a:pPr>
            <a:r>
              <a:rPr lang="en-US" sz="2800" b="1" smtClean="0">
                <a:solidFill>
                  <a:schemeClr val="tx2"/>
                </a:solidFill>
              </a:rPr>
              <a:t>-Thiếu nơi ở: vấn đề nhập cư gây sức ép lên mặt nhà ở cho người nhập cư,do đất ít người thì đông nên không đủ nhà trọ cho tất cả dân nhập cư, nên một số bộ phận nhập cư phải sống trông những khu ổ chuột với điều kiện sống thật khó khăn cavà không đảm bảo cho sức khỏe</a:t>
            </a:r>
            <a:r>
              <a:rPr lang="en-US" sz="2800" b="1" smtClean="0">
                <a:solidFill>
                  <a:schemeClr val="tx1"/>
                </a:solidFill>
              </a:rPr>
              <a:t>.</a:t>
            </a:r>
            <a:endParaRPr lang="en-US" sz="2800" b="1">
              <a:solidFill>
                <a:schemeClr val="tx1"/>
              </a:solidFill>
            </a:endParaRPr>
          </a:p>
        </p:txBody>
      </p:sp>
    </p:spTree>
    <p:extLst>
      <p:ext uri="{BB962C8B-B14F-4D97-AF65-F5344CB8AC3E}">
        <p14:creationId xmlns:p14="http://schemas.microsoft.com/office/powerpoint/2010/main" val="199676551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399" y="733678"/>
            <a:ext cx="3807863" cy="2530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715631"/>
            <a:ext cx="3717758" cy="2473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399" y="3780566"/>
            <a:ext cx="3807863" cy="2557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3780566"/>
            <a:ext cx="3717758" cy="2473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189751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1000"/>
                                        <p:tgtEl>
                                          <p:spTgt spid="1027"/>
                                        </p:tgtEl>
                                      </p:cBhvr>
                                    </p:animEffect>
                                    <p:anim calcmode="lin" valueType="num">
                                      <p:cBhvr>
                                        <p:cTn id="15" dur="1000" fill="hold"/>
                                        <p:tgtEl>
                                          <p:spTgt spid="1027"/>
                                        </p:tgtEl>
                                        <p:attrNameLst>
                                          <p:attrName>ppt_x</p:attrName>
                                        </p:attrNameLst>
                                      </p:cBhvr>
                                      <p:tavLst>
                                        <p:tav tm="0">
                                          <p:val>
                                            <p:strVal val="#ppt_x"/>
                                          </p:val>
                                        </p:tav>
                                        <p:tav tm="100000">
                                          <p:val>
                                            <p:strVal val="#ppt_x"/>
                                          </p:val>
                                        </p:tav>
                                      </p:tavLst>
                                    </p:anim>
                                    <p:anim calcmode="lin" valueType="num">
                                      <p:cBhvr>
                                        <p:cTn id="16"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1000"/>
                                        <p:tgtEl>
                                          <p:spTgt spid="1028"/>
                                        </p:tgtEl>
                                      </p:cBhvr>
                                    </p:animEffect>
                                    <p:anim calcmode="lin" valueType="num">
                                      <p:cBhvr>
                                        <p:cTn id="22" dur="1000" fill="hold"/>
                                        <p:tgtEl>
                                          <p:spTgt spid="1028"/>
                                        </p:tgtEl>
                                        <p:attrNameLst>
                                          <p:attrName>ppt_x</p:attrName>
                                        </p:attrNameLst>
                                      </p:cBhvr>
                                      <p:tavLst>
                                        <p:tav tm="0">
                                          <p:val>
                                            <p:strVal val="#ppt_x"/>
                                          </p:val>
                                        </p:tav>
                                        <p:tav tm="100000">
                                          <p:val>
                                            <p:strVal val="#ppt_x"/>
                                          </p:val>
                                        </p:tav>
                                      </p:tavLst>
                                    </p:anim>
                                    <p:anim calcmode="lin" valueType="num">
                                      <p:cBhvr>
                                        <p:cTn id="23"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29"/>
                                        </p:tgtEl>
                                        <p:attrNameLst>
                                          <p:attrName>style.visibility</p:attrName>
                                        </p:attrNameLst>
                                      </p:cBhvr>
                                      <p:to>
                                        <p:strVal val="visible"/>
                                      </p:to>
                                    </p:set>
                                    <p:animEffect transition="in" filter="fade">
                                      <p:cBhvr>
                                        <p:cTn id="28" dur="1000"/>
                                        <p:tgtEl>
                                          <p:spTgt spid="1029"/>
                                        </p:tgtEl>
                                      </p:cBhvr>
                                    </p:animEffect>
                                    <p:anim calcmode="lin" valueType="num">
                                      <p:cBhvr>
                                        <p:cTn id="29" dur="1000" fill="hold"/>
                                        <p:tgtEl>
                                          <p:spTgt spid="1029"/>
                                        </p:tgtEl>
                                        <p:attrNameLst>
                                          <p:attrName>ppt_x</p:attrName>
                                        </p:attrNameLst>
                                      </p:cBhvr>
                                      <p:tavLst>
                                        <p:tav tm="0">
                                          <p:val>
                                            <p:strVal val="#ppt_x"/>
                                          </p:val>
                                        </p:tav>
                                        <p:tav tm="100000">
                                          <p:val>
                                            <p:strVal val="#ppt_x"/>
                                          </p:val>
                                        </p:tav>
                                      </p:tavLst>
                                    </p:anim>
                                    <p:anim calcmode="lin" valueType="num">
                                      <p:cBhvr>
                                        <p:cTn id="30"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304800"/>
            <a:ext cx="6512511" cy="1143000"/>
          </a:xfrm>
        </p:spPr>
        <p:txBody>
          <a:bodyPr/>
          <a:lstStyle/>
          <a:p>
            <a:r>
              <a:rPr lang="vi-VN" sz="3600">
                <a:solidFill>
                  <a:schemeClr val="tx1"/>
                </a:solidFill>
              </a:rPr>
              <a:t>XÃ HỘI HỌC ĐẠI CƯƠNG</a:t>
            </a:r>
            <a:endParaRPr lang="en-US" sz="3600">
              <a:solidFill>
                <a:schemeClr val="tx1"/>
              </a:solidFill>
            </a:endParaRPr>
          </a:p>
        </p:txBody>
      </p:sp>
      <p:sp>
        <p:nvSpPr>
          <p:cNvPr id="3" name="Content Placeholder 2"/>
          <p:cNvSpPr>
            <a:spLocks noGrp="1"/>
          </p:cNvSpPr>
          <p:nvPr>
            <p:ph sz="quarter" idx="13"/>
          </p:nvPr>
        </p:nvSpPr>
        <p:spPr>
          <a:xfrm>
            <a:off x="990600" y="2362200"/>
            <a:ext cx="6934200" cy="4236720"/>
          </a:xfrm>
        </p:spPr>
        <p:txBody>
          <a:bodyPr/>
          <a:lstStyle/>
          <a:p>
            <a:pPr>
              <a:buFontTx/>
              <a:buChar char="-"/>
            </a:pPr>
            <a:r>
              <a:rPr lang="en-US" smtClean="0"/>
              <a:t>Tệ nạn xã hội:dân nhập cư làm tăng tể lệ thành phần tội phạm ,và thành phần tệ nạn xã hội(trộm, cướp , ma túy , mại dâm, ……)</a:t>
            </a:r>
          </a:p>
          <a:p>
            <a:pPr>
              <a:buFontTx/>
              <a:buChar char="-"/>
            </a:pPr>
            <a:r>
              <a:rPr lang="en-US" smtClean="0"/>
              <a:t>Làm tăng áp lực cho giao thông vận tải(ùn tắt giao thông, tai nạn giao thông….)</a:t>
            </a:r>
          </a:p>
          <a:p>
            <a:pPr>
              <a:buFontTx/>
              <a:buChar char="-"/>
            </a:pPr>
            <a:r>
              <a:rPr lang="en-US" smtClean="0"/>
              <a:t>Gây mất trật tư công cộng</a:t>
            </a:r>
          </a:p>
        </p:txBody>
      </p:sp>
    </p:spTree>
    <p:extLst>
      <p:ext uri="{BB962C8B-B14F-4D97-AF65-F5344CB8AC3E}">
        <p14:creationId xmlns:p14="http://schemas.microsoft.com/office/powerpoint/2010/main" val="220329268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1039226" y="228600"/>
            <a:ext cx="6400800" cy="3474720"/>
          </a:xfrm>
        </p:spPr>
        <p:txBody>
          <a:bodyPr/>
          <a:lstStyle/>
          <a:p>
            <a:r>
              <a:rPr lang="en-US"/>
              <a:t>Tệ nạn xã hội</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014" y="4073692"/>
            <a:ext cx="2721429"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0339" y="875297"/>
            <a:ext cx="261937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5282" y="770522"/>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748966"/>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2800" y="3911767"/>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44639" y="3931820"/>
            <a:ext cx="2505075"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7427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 calcmode="lin" valueType="num">
                                      <p:cBhvr additive="base">
                                        <p:cTn id="7" dur="500" fill="hold"/>
                                        <p:tgtEl>
                                          <p:spTgt spid="1029"/>
                                        </p:tgtEl>
                                        <p:attrNameLst>
                                          <p:attrName>ppt_x</p:attrName>
                                        </p:attrNameLst>
                                      </p:cBhvr>
                                      <p:tavLst>
                                        <p:tav tm="0">
                                          <p:val>
                                            <p:strVal val="#ppt_x"/>
                                          </p:val>
                                        </p:tav>
                                        <p:tav tm="100000">
                                          <p:val>
                                            <p:strVal val="#ppt_x"/>
                                          </p:val>
                                        </p:tav>
                                      </p:tavLst>
                                    </p:anim>
                                    <p:anim calcmode="lin" valueType="num">
                                      <p:cBhvr additive="base">
                                        <p:cTn id="8"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8"/>
                                        </p:tgtEl>
                                        <p:attrNameLst>
                                          <p:attrName>style.visibility</p:attrName>
                                        </p:attrNameLst>
                                      </p:cBhvr>
                                      <p:to>
                                        <p:strVal val="visible"/>
                                      </p:to>
                                    </p:set>
                                    <p:anim calcmode="lin" valueType="num">
                                      <p:cBhvr additive="base">
                                        <p:cTn id="13" dur="500" fill="hold"/>
                                        <p:tgtEl>
                                          <p:spTgt spid="1028"/>
                                        </p:tgtEl>
                                        <p:attrNameLst>
                                          <p:attrName>ppt_x</p:attrName>
                                        </p:attrNameLst>
                                      </p:cBhvr>
                                      <p:tavLst>
                                        <p:tav tm="0">
                                          <p:val>
                                            <p:strVal val="#ppt_x"/>
                                          </p:val>
                                        </p:tav>
                                        <p:tav tm="100000">
                                          <p:val>
                                            <p:strVal val="#ppt_x"/>
                                          </p:val>
                                        </p:tav>
                                      </p:tavLst>
                                    </p:anim>
                                    <p:anim calcmode="lin" valueType="num">
                                      <p:cBhvr additive="base">
                                        <p:cTn id="14"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anim calcmode="lin" valueType="num">
                                      <p:cBhvr additive="base">
                                        <p:cTn id="19" dur="500" fill="hold"/>
                                        <p:tgtEl>
                                          <p:spTgt spid="1027"/>
                                        </p:tgtEl>
                                        <p:attrNameLst>
                                          <p:attrName>ppt_x</p:attrName>
                                        </p:attrNameLst>
                                      </p:cBhvr>
                                      <p:tavLst>
                                        <p:tav tm="0">
                                          <p:val>
                                            <p:strVal val="#ppt_x"/>
                                          </p:val>
                                        </p:tav>
                                        <p:tav tm="100000">
                                          <p:val>
                                            <p:strVal val="#ppt_x"/>
                                          </p:val>
                                        </p:tav>
                                      </p:tavLst>
                                    </p:anim>
                                    <p:anim calcmode="lin" valueType="num">
                                      <p:cBhvr additive="base">
                                        <p:cTn id="20"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anim calcmode="lin" valueType="num">
                                      <p:cBhvr additive="base">
                                        <p:cTn id="25" dur="500" fill="hold"/>
                                        <p:tgtEl>
                                          <p:spTgt spid="1026"/>
                                        </p:tgtEl>
                                        <p:attrNameLst>
                                          <p:attrName>ppt_x</p:attrName>
                                        </p:attrNameLst>
                                      </p:cBhvr>
                                      <p:tavLst>
                                        <p:tav tm="0">
                                          <p:val>
                                            <p:strVal val="#ppt_x"/>
                                          </p:val>
                                        </p:tav>
                                        <p:tav tm="100000">
                                          <p:val>
                                            <p:strVal val="#ppt_x"/>
                                          </p:val>
                                        </p:tav>
                                      </p:tavLst>
                                    </p:anim>
                                    <p:anim calcmode="lin" valueType="num">
                                      <p:cBhvr additive="base">
                                        <p:cTn id="26"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30"/>
                                        </p:tgtEl>
                                        <p:attrNameLst>
                                          <p:attrName>style.visibility</p:attrName>
                                        </p:attrNameLst>
                                      </p:cBhvr>
                                      <p:to>
                                        <p:strVal val="visible"/>
                                      </p:to>
                                    </p:set>
                                    <p:anim calcmode="lin" valueType="num">
                                      <p:cBhvr additive="base">
                                        <p:cTn id="31" dur="500" fill="hold"/>
                                        <p:tgtEl>
                                          <p:spTgt spid="1030"/>
                                        </p:tgtEl>
                                        <p:attrNameLst>
                                          <p:attrName>ppt_x</p:attrName>
                                        </p:attrNameLst>
                                      </p:cBhvr>
                                      <p:tavLst>
                                        <p:tav tm="0">
                                          <p:val>
                                            <p:strVal val="#ppt_x"/>
                                          </p:val>
                                        </p:tav>
                                        <p:tav tm="100000">
                                          <p:val>
                                            <p:strVal val="#ppt_x"/>
                                          </p:val>
                                        </p:tav>
                                      </p:tavLst>
                                    </p:anim>
                                    <p:anim calcmode="lin" valueType="num">
                                      <p:cBhvr additive="base">
                                        <p:cTn id="32"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32"/>
                                        </p:tgtEl>
                                        <p:attrNameLst>
                                          <p:attrName>style.visibility</p:attrName>
                                        </p:attrNameLst>
                                      </p:cBhvr>
                                      <p:to>
                                        <p:strVal val="visible"/>
                                      </p:to>
                                    </p:set>
                                    <p:anim calcmode="lin" valueType="num">
                                      <p:cBhvr additive="base">
                                        <p:cTn id="37" dur="500" fill="hold"/>
                                        <p:tgtEl>
                                          <p:spTgt spid="1032"/>
                                        </p:tgtEl>
                                        <p:attrNameLst>
                                          <p:attrName>ppt_x</p:attrName>
                                        </p:attrNameLst>
                                      </p:cBhvr>
                                      <p:tavLst>
                                        <p:tav tm="0">
                                          <p:val>
                                            <p:strVal val="#ppt_x"/>
                                          </p:val>
                                        </p:tav>
                                        <p:tav tm="100000">
                                          <p:val>
                                            <p:strVal val="#ppt_x"/>
                                          </p:val>
                                        </p:tav>
                                      </p:tavLst>
                                    </p:anim>
                                    <p:anim calcmode="lin" valueType="num">
                                      <p:cBhvr additive="base">
                                        <p:cTn id="38" dur="500" fill="hold"/>
                                        <p:tgtEl>
                                          <p:spTgt spid="10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228600"/>
            <a:ext cx="6982826" cy="6400800"/>
          </a:xfrm>
          <a:prstGeom prst="rect">
            <a:avLst/>
          </a:prstGeom>
        </p:spPr>
        <p:txBody>
          <a:bodyPr/>
          <a:lst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r>
              <a:rPr lang="en-US" smtClean="0"/>
              <a:t>Tai nạn giao thông:</a:t>
            </a:r>
          </a:p>
          <a:p>
            <a:endParaRPr lang="en-US"/>
          </a:p>
          <a:p>
            <a:endParaRPr lang="en-US" smtClean="0"/>
          </a:p>
          <a:p>
            <a:endParaRPr lang="en-US"/>
          </a:p>
          <a:p>
            <a:endParaRPr lang="en-US" smtClean="0"/>
          </a:p>
          <a:p>
            <a:endParaRPr lang="en-US"/>
          </a:p>
          <a:p>
            <a:endParaRPr lang="en-US" smtClean="0"/>
          </a:p>
          <a:p>
            <a:r>
              <a:rPr lang="en-US" smtClean="0"/>
              <a:t>Ùn tắc giao thông:</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949286"/>
            <a:ext cx="2590800" cy="1940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912711"/>
            <a:ext cx="2743200" cy="1977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37" y="912097"/>
            <a:ext cx="2819400" cy="1977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4149892"/>
            <a:ext cx="3467351" cy="2180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6800" y="4136008"/>
            <a:ext cx="3919216" cy="2194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905208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1000"/>
                                        <p:tgtEl>
                                          <p:spTgt spid="2052"/>
                                        </p:tgtEl>
                                      </p:cBhvr>
                                    </p:animEffect>
                                    <p:anim calcmode="lin" valueType="num">
                                      <p:cBhvr>
                                        <p:cTn id="8" dur="1000" fill="hold"/>
                                        <p:tgtEl>
                                          <p:spTgt spid="2052"/>
                                        </p:tgtEl>
                                        <p:attrNameLst>
                                          <p:attrName>ppt_x</p:attrName>
                                        </p:attrNameLst>
                                      </p:cBhvr>
                                      <p:tavLst>
                                        <p:tav tm="0">
                                          <p:val>
                                            <p:strVal val="#ppt_x"/>
                                          </p:val>
                                        </p:tav>
                                        <p:tav tm="100000">
                                          <p:val>
                                            <p:strVal val="#ppt_x"/>
                                          </p:val>
                                        </p:tav>
                                      </p:tavLst>
                                    </p:anim>
                                    <p:anim calcmode="lin" valueType="num">
                                      <p:cBhvr>
                                        <p:cTn id="9" dur="1000" fill="hold"/>
                                        <p:tgtEl>
                                          <p:spTgt spid="20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1"/>
                                        </p:tgtEl>
                                        <p:attrNameLst>
                                          <p:attrName>style.visibility</p:attrName>
                                        </p:attrNameLst>
                                      </p:cBhvr>
                                      <p:to>
                                        <p:strVal val="visible"/>
                                      </p:to>
                                    </p:set>
                                    <p:animEffect transition="in" filter="fade">
                                      <p:cBhvr>
                                        <p:cTn id="14" dur="1000"/>
                                        <p:tgtEl>
                                          <p:spTgt spid="2051"/>
                                        </p:tgtEl>
                                      </p:cBhvr>
                                    </p:animEffect>
                                    <p:anim calcmode="lin" valueType="num">
                                      <p:cBhvr>
                                        <p:cTn id="15" dur="1000" fill="hold"/>
                                        <p:tgtEl>
                                          <p:spTgt spid="2051"/>
                                        </p:tgtEl>
                                        <p:attrNameLst>
                                          <p:attrName>ppt_x</p:attrName>
                                        </p:attrNameLst>
                                      </p:cBhvr>
                                      <p:tavLst>
                                        <p:tav tm="0">
                                          <p:val>
                                            <p:strVal val="#ppt_x"/>
                                          </p:val>
                                        </p:tav>
                                        <p:tav tm="100000">
                                          <p:val>
                                            <p:strVal val="#ppt_x"/>
                                          </p:val>
                                        </p:tav>
                                      </p:tavLst>
                                    </p:anim>
                                    <p:anim calcmode="lin" valueType="num">
                                      <p:cBhvr>
                                        <p:cTn id="16"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50"/>
                                        </p:tgtEl>
                                        <p:attrNameLst>
                                          <p:attrName>style.visibility</p:attrName>
                                        </p:attrNameLst>
                                      </p:cBhvr>
                                      <p:to>
                                        <p:strVal val="visible"/>
                                      </p:to>
                                    </p:set>
                                    <p:animEffect transition="in" filter="fade">
                                      <p:cBhvr>
                                        <p:cTn id="21" dur="1000"/>
                                        <p:tgtEl>
                                          <p:spTgt spid="2050"/>
                                        </p:tgtEl>
                                      </p:cBhvr>
                                    </p:animEffect>
                                    <p:anim calcmode="lin" valueType="num">
                                      <p:cBhvr>
                                        <p:cTn id="22" dur="1000" fill="hold"/>
                                        <p:tgtEl>
                                          <p:spTgt spid="2050"/>
                                        </p:tgtEl>
                                        <p:attrNameLst>
                                          <p:attrName>ppt_x</p:attrName>
                                        </p:attrNameLst>
                                      </p:cBhvr>
                                      <p:tavLst>
                                        <p:tav tm="0">
                                          <p:val>
                                            <p:strVal val="#ppt_x"/>
                                          </p:val>
                                        </p:tav>
                                        <p:tav tm="100000">
                                          <p:val>
                                            <p:strVal val="#ppt_x"/>
                                          </p:val>
                                        </p:tav>
                                      </p:tavLst>
                                    </p:anim>
                                    <p:anim calcmode="lin" valueType="num">
                                      <p:cBhvr>
                                        <p:cTn id="23"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500" fill="hold"/>
                                        <p:tgtEl>
                                          <p:spTgt spid="3"/>
                                        </p:tgtEl>
                                        <p:attrNameLst>
                                          <p:attrName>ppt_x</p:attrName>
                                        </p:attrNameLst>
                                      </p:cBhvr>
                                      <p:tavLst>
                                        <p:tav tm="0">
                                          <p:val>
                                            <p:strVal val="#ppt_x"/>
                                          </p:val>
                                        </p:tav>
                                        <p:tav tm="100000">
                                          <p:val>
                                            <p:strVal val="#ppt_x"/>
                                          </p:val>
                                        </p:tav>
                                      </p:tavLst>
                                    </p:anim>
                                    <p:anim calcmode="lin" valueType="num">
                                      <p:cBhvr additive="base">
                                        <p:cTn id="3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endParaRPr lang="en-US" smtClean="0"/>
          </a:p>
          <a:p>
            <a:endParaRPr lang="en-US" smtClean="0"/>
          </a:p>
          <a:p>
            <a:endParaRPr lang="en-US" smtClean="0"/>
          </a:p>
          <a:p>
            <a:endParaRPr lang="en-US" smtClean="0"/>
          </a:p>
          <a:p>
            <a:endParaRPr lang="en-US" smtClean="0"/>
          </a:p>
          <a:p>
            <a:r>
              <a:rPr lang="en-US" smtClean="0"/>
              <a:t>Mất trật tự công cộng:</a:t>
            </a:r>
          </a:p>
          <a:p>
            <a:endParaRPr lang="en-US" smtClean="0"/>
          </a:p>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457200"/>
            <a:ext cx="4186132" cy="2336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473242"/>
            <a:ext cx="3810000" cy="2336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399" y="3941846"/>
            <a:ext cx="2486025" cy="2090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1189" y="4054099"/>
            <a:ext cx="2881978" cy="1978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97183" y="4054100"/>
            <a:ext cx="2789549" cy="198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773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500" fill="hold"/>
                                        <p:tgtEl>
                                          <p:spTgt spid="3075"/>
                                        </p:tgtEl>
                                        <p:attrNameLst>
                                          <p:attrName>ppt_x</p:attrName>
                                        </p:attrNameLst>
                                      </p:cBhvr>
                                      <p:tavLst>
                                        <p:tav tm="0">
                                          <p:val>
                                            <p:strVal val="#ppt_x"/>
                                          </p:val>
                                        </p:tav>
                                        <p:tav tm="100000">
                                          <p:val>
                                            <p:strVal val="#ppt_x"/>
                                          </p:val>
                                        </p:tav>
                                      </p:tavLst>
                                    </p:anim>
                                    <p:anim calcmode="lin" valueType="num">
                                      <p:cBhvr additive="base">
                                        <p:cTn id="8"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4"/>
                                        </p:tgtEl>
                                        <p:attrNameLst>
                                          <p:attrName>style.visibility</p:attrName>
                                        </p:attrNameLst>
                                      </p:cBhvr>
                                      <p:to>
                                        <p:strVal val="visible"/>
                                      </p:to>
                                    </p:set>
                                    <p:anim calcmode="lin" valueType="num">
                                      <p:cBhvr additive="base">
                                        <p:cTn id="13" dur="500" fill="hold"/>
                                        <p:tgtEl>
                                          <p:spTgt spid="3074"/>
                                        </p:tgtEl>
                                        <p:attrNameLst>
                                          <p:attrName>ppt_x</p:attrName>
                                        </p:attrNameLst>
                                      </p:cBhvr>
                                      <p:tavLst>
                                        <p:tav tm="0">
                                          <p:val>
                                            <p:strVal val="#ppt_x"/>
                                          </p:val>
                                        </p:tav>
                                        <p:tav tm="100000">
                                          <p:val>
                                            <p:strVal val="#ppt_x"/>
                                          </p:val>
                                        </p:tav>
                                      </p:tavLst>
                                    </p:anim>
                                    <p:anim calcmode="lin" valueType="num">
                                      <p:cBhvr additive="base">
                                        <p:cTn id="14"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8"/>
                                        </p:tgtEl>
                                        <p:attrNameLst>
                                          <p:attrName>style.visibility</p:attrName>
                                        </p:attrNameLst>
                                      </p:cBhvr>
                                      <p:to>
                                        <p:strVal val="visible"/>
                                      </p:to>
                                    </p:set>
                                    <p:anim calcmode="lin" valueType="num">
                                      <p:cBhvr additive="base">
                                        <p:cTn id="19" dur="500" fill="hold"/>
                                        <p:tgtEl>
                                          <p:spTgt spid="3078"/>
                                        </p:tgtEl>
                                        <p:attrNameLst>
                                          <p:attrName>ppt_x</p:attrName>
                                        </p:attrNameLst>
                                      </p:cBhvr>
                                      <p:tavLst>
                                        <p:tav tm="0">
                                          <p:val>
                                            <p:strVal val="#ppt_x"/>
                                          </p:val>
                                        </p:tav>
                                        <p:tav tm="100000">
                                          <p:val>
                                            <p:strVal val="#ppt_x"/>
                                          </p:val>
                                        </p:tav>
                                      </p:tavLst>
                                    </p:anim>
                                    <p:anim calcmode="lin" valueType="num">
                                      <p:cBhvr additive="base">
                                        <p:cTn id="20"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9"/>
                                        </p:tgtEl>
                                        <p:attrNameLst>
                                          <p:attrName>style.visibility</p:attrName>
                                        </p:attrNameLst>
                                      </p:cBhvr>
                                      <p:to>
                                        <p:strVal val="visible"/>
                                      </p:to>
                                    </p:set>
                                    <p:anim calcmode="lin" valueType="num">
                                      <p:cBhvr additive="base">
                                        <p:cTn id="25" dur="500" fill="hold"/>
                                        <p:tgtEl>
                                          <p:spTgt spid="3079"/>
                                        </p:tgtEl>
                                        <p:attrNameLst>
                                          <p:attrName>ppt_x</p:attrName>
                                        </p:attrNameLst>
                                      </p:cBhvr>
                                      <p:tavLst>
                                        <p:tav tm="0">
                                          <p:val>
                                            <p:strVal val="#ppt_x"/>
                                          </p:val>
                                        </p:tav>
                                        <p:tav tm="100000">
                                          <p:val>
                                            <p:strVal val="#ppt_x"/>
                                          </p:val>
                                        </p:tav>
                                      </p:tavLst>
                                    </p:anim>
                                    <p:anim calcmode="lin" valueType="num">
                                      <p:cBhvr additive="base">
                                        <p:cTn id="26" dur="500" fill="hold"/>
                                        <p:tgtEl>
                                          <p:spTgt spid="307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80"/>
                                        </p:tgtEl>
                                        <p:attrNameLst>
                                          <p:attrName>style.visibility</p:attrName>
                                        </p:attrNameLst>
                                      </p:cBhvr>
                                      <p:to>
                                        <p:strVal val="visible"/>
                                      </p:to>
                                    </p:set>
                                    <p:anim calcmode="lin" valueType="num">
                                      <p:cBhvr additive="base">
                                        <p:cTn id="31" dur="500" fill="hold"/>
                                        <p:tgtEl>
                                          <p:spTgt spid="3080"/>
                                        </p:tgtEl>
                                        <p:attrNameLst>
                                          <p:attrName>ppt_x</p:attrName>
                                        </p:attrNameLst>
                                      </p:cBhvr>
                                      <p:tavLst>
                                        <p:tav tm="0">
                                          <p:val>
                                            <p:strVal val="#ppt_x"/>
                                          </p:val>
                                        </p:tav>
                                        <p:tav tm="100000">
                                          <p:val>
                                            <p:strVal val="#ppt_x"/>
                                          </p:val>
                                        </p:tav>
                                      </p:tavLst>
                                    </p:anim>
                                    <p:anim calcmode="lin" valueType="num">
                                      <p:cBhvr additive="base">
                                        <p:cTn id="32" dur="500" fill="hold"/>
                                        <p:tgtEl>
                                          <p:spTgt spid="30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sz="2700" dirty="0" smtClean="0">
                <a:latin typeface="Algerian" pitchFamily="82" charset="0"/>
              </a:rPr>
              <a:t>VẤN </a:t>
            </a:r>
            <a:r>
              <a:rPr lang="en-US" sz="2700" dirty="0">
                <a:latin typeface="Algerian" pitchFamily="82" charset="0"/>
              </a:rPr>
              <a:t>ĐỀ NHẬP CƯ ẢNH HƯỞNG ĐẾN SỰ PHÂN TẦNG</a:t>
            </a:r>
            <a:br>
              <a:rPr lang="en-US" sz="2700" dirty="0">
                <a:latin typeface="Algerian" pitchFamily="82" charset="0"/>
              </a:rPr>
            </a:br>
            <a:r>
              <a:rPr lang="en-US" sz="2700" dirty="0">
                <a:latin typeface="Algerian" pitchFamily="82" charset="0"/>
              </a:rPr>
              <a:t> CỦA XÃ HỘI.</a:t>
            </a:r>
            <a:r>
              <a:rPr lang="en-US" dirty="0">
                <a:latin typeface="Algerian" pitchFamily="82" charset="0"/>
              </a:rPr>
              <a:t/>
            </a:r>
            <a:br>
              <a:rPr lang="en-US" dirty="0">
                <a:latin typeface="Algerian" pitchFamily="82" charset="0"/>
              </a:rPr>
            </a:br>
            <a:endParaRPr lang="en-US" dirty="0"/>
          </a:p>
        </p:txBody>
      </p:sp>
      <p:sp>
        <p:nvSpPr>
          <p:cNvPr id="3" name="Content Placeholder 2"/>
          <p:cNvSpPr>
            <a:spLocks noGrp="1"/>
          </p:cNvSpPr>
          <p:nvPr>
            <p:ph idx="1"/>
          </p:nvPr>
        </p:nvSpPr>
        <p:spPr>
          <a:xfrm>
            <a:off x="457200" y="1570037"/>
            <a:ext cx="8229600" cy="4525963"/>
          </a:xfrm>
        </p:spPr>
        <p:txBody>
          <a:bodyPr/>
          <a:lstStyle/>
          <a:p>
            <a:r>
              <a:rPr lang="en-US" sz="4000" b="1" dirty="0"/>
              <a:t>1.Khái </a:t>
            </a:r>
            <a:r>
              <a:rPr lang="en-US" sz="4000" b="1" dirty="0" err="1"/>
              <a:t>niệm</a:t>
            </a:r>
            <a:r>
              <a:rPr lang="en-US" sz="4000" b="1" dirty="0"/>
              <a:t> </a:t>
            </a:r>
            <a:r>
              <a:rPr lang="en-US" sz="4000" b="1" dirty="0" err="1"/>
              <a:t>phân</a:t>
            </a:r>
            <a:r>
              <a:rPr lang="en-US" sz="4000" b="1" dirty="0"/>
              <a:t> </a:t>
            </a:r>
            <a:r>
              <a:rPr lang="en-US" sz="4000" b="1" dirty="0" err="1"/>
              <a:t>tầng</a:t>
            </a:r>
            <a:r>
              <a:rPr lang="en-US" sz="4000" b="1" dirty="0"/>
              <a:t> </a:t>
            </a:r>
            <a:r>
              <a:rPr lang="en-US" sz="4000" b="1" dirty="0" err="1"/>
              <a:t>xã</a:t>
            </a:r>
            <a:r>
              <a:rPr lang="en-US" sz="4000" b="1" dirty="0"/>
              <a:t> </a:t>
            </a:r>
            <a:r>
              <a:rPr lang="en-US" sz="4000" b="1" dirty="0" err="1" smtClean="0"/>
              <a:t>hội</a:t>
            </a:r>
            <a:r>
              <a:rPr lang="en-US" sz="4000" b="1" dirty="0" smtClean="0"/>
              <a:t>: </a:t>
            </a:r>
            <a:r>
              <a:rPr lang="vi-VN" b="1" dirty="0" smtClean="0"/>
              <a:t>Phân </a:t>
            </a:r>
            <a:r>
              <a:rPr lang="vi-VN" b="1" dirty="0"/>
              <a:t>tầng xã hội</a:t>
            </a:r>
            <a:r>
              <a:rPr lang="vi-VN" dirty="0"/>
              <a:t> (</a:t>
            </a:r>
            <a:r>
              <a:rPr lang="vi-VN" dirty="0">
                <a:hlinkClick r:id="rId3" tooltip="Tiếng Anh"/>
              </a:rPr>
              <a:t>tiếng Anh</a:t>
            </a:r>
            <a:r>
              <a:rPr lang="vi-VN" dirty="0"/>
              <a:t>: Social Strafication) là sự phân chia nhỏ xã hội thành các tầng lớp khác nhau về địa vị kinh tế, địa vị chính trị, học vấn, kiểu dáng nhà ở, nơi cư trú, phong cách sinh hoạt, cách ứng xử, sở thích nghệ thuật.</a:t>
            </a:r>
            <a:endParaRPr lang="en-US" dirty="0"/>
          </a:p>
        </p:txBody>
      </p:sp>
    </p:spTree>
    <p:extLst>
      <p:ext uri="{BB962C8B-B14F-4D97-AF65-F5344CB8AC3E}">
        <p14:creationId xmlns:p14="http://schemas.microsoft.com/office/powerpoint/2010/main" val="346212631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5" presetClass="emph" presetSubtype="0" nodeType="clickEffect">
                                  <p:stCondLst>
                                    <p:cond delay="0"/>
                                  </p:stCondLst>
                                  <p:iterate type="lt">
                                    <p:tmAbs val="25"/>
                                  </p:iterate>
                                  <p:childTnLst>
                                    <p:set>
                                      <p:cBhvr override="childStyle">
                                        <p:cTn id="13" dur="indefinite"/>
                                        <p:tgtEl>
                                          <p:spTgt spid="3">
                                            <p:txEl>
                                              <p:pRg st="0" end="0"/>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604164606"/>
              </p:ext>
            </p:extLst>
          </p:nvPr>
        </p:nvGraphicFramePr>
        <p:xfrm>
          <a:off x="685800" y="533400"/>
          <a:ext cx="7391400" cy="5791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7651759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 y="-1163782"/>
            <a:ext cx="8229600" cy="1143000"/>
          </a:xfrm>
        </p:spPr>
        <p:txBody>
          <a:bodyPr>
            <a:noAutofit/>
          </a:bodyPr>
          <a:lstStyle/>
          <a:p>
            <a:pPr lvl="1" algn="ctr" rtl="0">
              <a:spcBef>
                <a:spcPct val="0"/>
              </a:spcBef>
            </a:pPr>
            <a:endParaRPr lang="en-US" sz="2400" dirty="0">
              <a:latin typeface="Algerian" pitchFamily="82" charset="0"/>
            </a:endParaRPr>
          </a:p>
        </p:txBody>
      </p:sp>
      <p:sp>
        <p:nvSpPr>
          <p:cNvPr id="5" name="Content Placeholder 4"/>
          <p:cNvSpPr>
            <a:spLocks noGrp="1"/>
          </p:cNvSpPr>
          <p:nvPr>
            <p:ph idx="1"/>
          </p:nvPr>
        </p:nvSpPr>
        <p:spPr>
          <a:xfrm>
            <a:off x="381000" y="304800"/>
            <a:ext cx="8229600" cy="6248400"/>
          </a:xfrm>
        </p:spPr>
        <p:txBody>
          <a:bodyPr>
            <a:normAutofit/>
          </a:bodyPr>
          <a:lstStyle/>
          <a:p>
            <a:r>
              <a:rPr lang="en-US" dirty="0"/>
              <a:t>2.Đặc </a:t>
            </a:r>
            <a:r>
              <a:rPr lang="en-US" dirty="0" err="1"/>
              <a:t>điểm</a:t>
            </a:r>
            <a:r>
              <a:rPr lang="en-US" dirty="0"/>
              <a:t> </a:t>
            </a:r>
            <a:r>
              <a:rPr lang="en-US" dirty="0" err="1"/>
              <a:t>phân</a:t>
            </a:r>
            <a:r>
              <a:rPr lang="en-US" dirty="0"/>
              <a:t> </a:t>
            </a:r>
            <a:r>
              <a:rPr lang="en-US" dirty="0" err="1"/>
              <a:t>tầng</a:t>
            </a:r>
            <a:r>
              <a:rPr lang="en-US" dirty="0"/>
              <a:t> </a:t>
            </a:r>
            <a:r>
              <a:rPr lang="en-US" dirty="0" err="1"/>
              <a:t>xã</a:t>
            </a:r>
            <a:r>
              <a:rPr lang="en-US" dirty="0"/>
              <a:t> </a:t>
            </a:r>
            <a:r>
              <a:rPr lang="en-US" dirty="0" err="1" smtClean="0"/>
              <a:t>hội</a:t>
            </a:r>
            <a:endParaRPr lang="en-US" dirty="0" smtClean="0"/>
          </a:p>
          <a:p>
            <a:r>
              <a:rPr lang="en-US" dirty="0" err="1"/>
              <a:t>Phântầng</a:t>
            </a:r>
            <a:r>
              <a:rPr lang="en-US" dirty="0"/>
              <a:t> </a:t>
            </a:r>
            <a:r>
              <a:rPr lang="en-US" dirty="0" err="1"/>
              <a:t>xá</a:t>
            </a:r>
            <a:r>
              <a:rPr lang="en-US" dirty="0"/>
              <a:t> </a:t>
            </a:r>
            <a:r>
              <a:rPr lang="en-US" dirty="0" err="1"/>
              <a:t>hội</a:t>
            </a:r>
            <a:r>
              <a:rPr lang="en-US" dirty="0"/>
              <a:t> </a:t>
            </a:r>
            <a:r>
              <a:rPr lang="en-US" dirty="0" err="1"/>
              <a:t>diễn</a:t>
            </a:r>
            <a:r>
              <a:rPr lang="en-US" dirty="0"/>
              <a:t> </a:t>
            </a:r>
            <a:r>
              <a:rPr lang="en-US" dirty="0" err="1"/>
              <a:t>ra</a:t>
            </a:r>
            <a:r>
              <a:rPr lang="en-US" dirty="0"/>
              <a:t> ở </a:t>
            </a:r>
            <a:r>
              <a:rPr lang="en-US" dirty="0" err="1"/>
              <a:t>nhiều</a:t>
            </a:r>
            <a:r>
              <a:rPr lang="en-US" dirty="0"/>
              <a:t> </a:t>
            </a:r>
            <a:r>
              <a:rPr lang="en-US" dirty="0" err="1"/>
              <a:t>khía</a:t>
            </a:r>
            <a:r>
              <a:rPr lang="en-US" dirty="0"/>
              <a:t> </a:t>
            </a:r>
            <a:r>
              <a:rPr lang="en-US" dirty="0" err="1"/>
              <a:t>cạnh</a:t>
            </a:r>
            <a:r>
              <a:rPr lang="en-US" dirty="0"/>
              <a:t> </a:t>
            </a:r>
            <a:r>
              <a:rPr lang="en-US" dirty="0" err="1"/>
              <a:t>như</a:t>
            </a:r>
            <a:r>
              <a:rPr lang="en-US" dirty="0"/>
              <a:t>: </a:t>
            </a:r>
            <a:r>
              <a:rPr lang="en-US" dirty="0" err="1"/>
              <a:t>chính</a:t>
            </a:r>
            <a:r>
              <a:rPr lang="en-US" dirty="0"/>
              <a:t> </a:t>
            </a:r>
            <a:r>
              <a:rPr lang="en-US" dirty="0" err="1"/>
              <a:t>trị,kinh</a:t>
            </a:r>
            <a:r>
              <a:rPr lang="en-US" dirty="0"/>
              <a:t> </a:t>
            </a:r>
            <a:r>
              <a:rPr lang="en-US" dirty="0" err="1"/>
              <a:t>tế</a:t>
            </a:r>
            <a:r>
              <a:rPr lang="en-US" dirty="0"/>
              <a:t>, </a:t>
            </a:r>
            <a:r>
              <a:rPr lang="en-US" dirty="0" err="1"/>
              <a:t>địa</a:t>
            </a:r>
            <a:r>
              <a:rPr lang="en-US" dirty="0"/>
              <a:t> </a:t>
            </a:r>
            <a:r>
              <a:rPr lang="en-US" dirty="0" err="1"/>
              <a:t>vị</a:t>
            </a:r>
            <a:r>
              <a:rPr lang="en-US" dirty="0"/>
              <a:t> , </a:t>
            </a:r>
            <a:r>
              <a:rPr lang="en-US" dirty="0" err="1"/>
              <a:t>học</a:t>
            </a:r>
            <a:r>
              <a:rPr lang="en-US" dirty="0"/>
              <a:t> </a:t>
            </a:r>
            <a:r>
              <a:rPr lang="en-US" dirty="0" err="1"/>
              <a:t>vấn</a:t>
            </a:r>
            <a:r>
              <a:rPr lang="en-US" dirty="0"/>
              <a:t>.</a:t>
            </a:r>
            <a:endParaRPr lang="vi-VN" dirty="0"/>
          </a:p>
          <a:p>
            <a:r>
              <a:rPr lang="en-US" dirty="0" err="1"/>
              <a:t>Phân</a:t>
            </a:r>
            <a:r>
              <a:rPr lang="en-US" dirty="0"/>
              <a:t> </a:t>
            </a:r>
            <a:r>
              <a:rPr lang="en-US" dirty="0" err="1"/>
              <a:t>tầng</a:t>
            </a:r>
            <a:r>
              <a:rPr lang="en-US" dirty="0"/>
              <a:t> </a:t>
            </a:r>
            <a:r>
              <a:rPr lang="en-US" dirty="0" err="1"/>
              <a:t>xã</a:t>
            </a:r>
            <a:r>
              <a:rPr lang="en-US" dirty="0"/>
              <a:t> </a:t>
            </a:r>
            <a:r>
              <a:rPr lang="en-US" dirty="0" err="1"/>
              <a:t>hội</a:t>
            </a:r>
            <a:r>
              <a:rPr lang="en-US" dirty="0"/>
              <a:t> </a:t>
            </a:r>
            <a:r>
              <a:rPr lang="en-US" dirty="0" err="1"/>
              <a:t>có</a:t>
            </a:r>
            <a:r>
              <a:rPr lang="en-US" dirty="0"/>
              <a:t> </a:t>
            </a:r>
            <a:r>
              <a:rPr lang="en-US" dirty="0" err="1"/>
              <a:t>phạm</a:t>
            </a:r>
            <a:r>
              <a:rPr lang="en-US" dirty="0"/>
              <a:t> vi </a:t>
            </a:r>
            <a:r>
              <a:rPr lang="en-US" dirty="0" err="1"/>
              <a:t>toàn</a:t>
            </a:r>
            <a:r>
              <a:rPr lang="en-US" dirty="0"/>
              <a:t> </a:t>
            </a:r>
            <a:r>
              <a:rPr lang="en-US" dirty="0" err="1"/>
              <a:t>cầu</a:t>
            </a:r>
            <a:endParaRPr lang="en-US" dirty="0"/>
          </a:p>
          <a:p>
            <a:r>
              <a:rPr lang="en-US" dirty="0" err="1"/>
              <a:t>Phân</a:t>
            </a:r>
            <a:r>
              <a:rPr lang="en-US" dirty="0"/>
              <a:t> </a:t>
            </a:r>
            <a:r>
              <a:rPr lang="en-US" dirty="0" err="1"/>
              <a:t>tầng</a:t>
            </a:r>
            <a:r>
              <a:rPr lang="en-US" dirty="0"/>
              <a:t> </a:t>
            </a:r>
            <a:r>
              <a:rPr lang="en-US" dirty="0" err="1"/>
              <a:t>xã</a:t>
            </a:r>
            <a:r>
              <a:rPr lang="en-US" dirty="0"/>
              <a:t> </a:t>
            </a:r>
            <a:r>
              <a:rPr lang="en-US" dirty="0" err="1"/>
              <a:t>hội</a:t>
            </a:r>
            <a:r>
              <a:rPr lang="en-US" dirty="0"/>
              <a:t> </a:t>
            </a:r>
            <a:r>
              <a:rPr lang="en-US" dirty="0" err="1"/>
              <a:t>tồn</a:t>
            </a:r>
            <a:r>
              <a:rPr lang="en-US" dirty="0"/>
              <a:t> </a:t>
            </a:r>
            <a:r>
              <a:rPr lang="en-US" dirty="0" err="1"/>
              <a:t>tại</a:t>
            </a:r>
            <a:r>
              <a:rPr lang="en-US" dirty="0"/>
              <a:t> </a:t>
            </a:r>
            <a:r>
              <a:rPr lang="en-US" dirty="0" err="1"/>
              <a:t>theo</a:t>
            </a:r>
            <a:r>
              <a:rPr lang="en-US" dirty="0"/>
              <a:t> </a:t>
            </a:r>
            <a:r>
              <a:rPr lang="en-US" dirty="0" err="1"/>
              <a:t>lịch</a:t>
            </a:r>
            <a:r>
              <a:rPr lang="en-US" dirty="0"/>
              <a:t> </a:t>
            </a:r>
            <a:r>
              <a:rPr lang="en-US" dirty="0" err="1"/>
              <a:t>sử</a:t>
            </a:r>
            <a:r>
              <a:rPr lang="en-US" dirty="0"/>
              <a:t>, </a:t>
            </a:r>
            <a:r>
              <a:rPr lang="en-US" dirty="0" err="1"/>
              <a:t>theo</a:t>
            </a:r>
            <a:r>
              <a:rPr lang="en-US" dirty="0"/>
              <a:t> </a:t>
            </a:r>
            <a:r>
              <a:rPr lang="en-US" dirty="0" err="1"/>
              <a:t>các</a:t>
            </a:r>
            <a:r>
              <a:rPr lang="en-US" dirty="0"/>
              <a:t> </a:t>
            </a:r>
            <a:r>
              <a:rPr lang="en-US" dirty="0" err="1"/>
              <a:t>thể</a:t>
            </a:r>
            <a:r>
              <a:rPr lang="en-US" dirty="0"/>
              <a:t> </a:t>
            </a:r>
            <a:r>
              <a:rPr lang="en-US" dirty="0" err="1"/>
              <a:t>chế</a:t>
            </a:r>
            <a:r>
              <a:rPr lang="en-US" dirty="0"/>
              <a:t> </a:t>
            </a:r>
            <a:r>
              <a:rPr lang="en-US" dirty="0" err="1"/>
              <a:t>chính</a:t>
            </a:r>
            <a:r>
              <a:rPr lang="en-US" dirty="0"/>
              <a:t> </a:t>
            </a:r>
            <a:r>
              <a:rPr lang="en-US" dirty="0" err="1"/>
              <a:t>trị</a:t>
            </a:r>
            <a:r>
              <a:rPr lang="en-US" dirty="0"/>
              <a:t>.</a:t>
            </a:r>
            <a:endParaRPr lang="vi-VN" dirty="0"/>
          </a:p>
          <a:p>
            <a:r>
              <a:rPr lang="en-US" dirty="0" err="1"/>
              <a:t>Phân</a:t>
            </a:r>
            <a:r>
              <a:rPr lang="en-US" dirty="0"/>
              <a:t> </a:t>
            </a:r>
            <a:r>
              <a:rPr lang="en-US" dirty="0" err="1"/>
              <a:t>tầng</a:t>
            </a:r>
            <a:r>
              <a:rPr lang="en-US" dirty="0"/>
              <a:t> </a:t>
            </a:r>
            <a:r>
              <a:rPr lang="en-US" dirty="0" err="1"/>
              <a:t>xã</a:t>
            </a:r>
            <a:r>
              <a:rPr lang="en-US" dirty="0"/>
              <a:t> </a:t>
            </a:r>
            <a:r>
              <a:rPr lang="en-US" dirty="0" err="1"/>
              <a:t>hội</a:t>
            </a:r>
            <a:r>
              <a:rPr lang="en-US" dirty="0"/>
              <a:t> </a:t>
            </a:r>
            <a:r>
              <a:rPr lang="en-US" dirty="0" err="1"/>
              <a:t>theo</a:t>
            </a:r>
            <a:r>
              <a:rPr lang="en-US" dirty="0"/>
              <a:t> </a:t>
            </a:r>
            <a:r>
              <a:rPr lang="en-US" dirty="0" err="1"/>
              <a:t>các</a:t>
            </a:r>
            <a:r>
              <a:rPr lang="en-US" dirty="0"/>
              <a:t> </a:t>
            </a:r>
            <a:r>
              <a:rPr lang="en-US" dirty="0" err="1"/>
              <a:t>nhóm</a:t>
            </a:r>
            <a:r>
              <a:rPr lang="en-US" dirty="0"/>
              <a:t> </a:t>
            </a:r>
            <a:r>
              <a:rPr lang="en-US" dirty="0" err="1"/>
              <a:t>dân</a:t>
            </a:r>
            <a:r>
              <a:rPr lang="en-US" dirty="0"/>
              <a:t> </a:t>
            </a:r>
            <a:r>
              <a:rPr lang="en-US" dirty="0" err="1"/>
              <a:t>cư</a:t>
            </a:r>
            <a:r>
              <a:rPr lang="en-US" dirty="0"/>
              <a:t>, </a:t>
            </a:r>
            <a:r>
              <a:rPr lang="en-US" dirty="0" err="1"/>
              <a:t>giai</a:t>
            </a:r>
            <a:r>
              <a:rPr lang="en-US" dirty="0"/>
              <a:t> </a:t>
            </a:r>
            <a:r>
              <a:rPr lang="en-US" dirty="0" err="1"/>
              <a:t>cấp</a:t>
            </a:r>
            <a:r>
              <a:rPr lang="en-US" dirty="0"/>
              <a:t>, </a:t>
            </a:r>
            <a:r>
              <a:rPr lang="en-US" dirty="0" err="1"/>
              <a:t>tầng</a:t>
            </a:r>
            <a:r>
              <a:rPr lang="en-US" dirty="0"/>
              <a:t> </a:t>
            </a:r>
            <a:r>
              <a:rPr lang="en-US" dirty="0" err="1"/>
              <a:t>lớp</a:t>
            </a:r>
            <a:r>
              <a:rPr lang="en-US" dirty="0"/>
              <a:t>, </a:t>
            </a:r>
            <a:r>
              <a:rPr lang="en-US" dirty="0" err="1"/>
              <a:t>xã</a:t>
            </a:r>
            <a:r>
              <a:rPr lang="en-US" dirty="0"/>
              <a:t> </a:t>
            </a:r>
            <a:r>
              <a:rPr lang="en-US" dirty="0" err="1"/>
              <a:t>hội</a:t>
            </a:r>
            <a:r>
              <a:rPr lang="en-US" dirty="0"/>
              <a:t>.</a:t>
            </a:r>
          </a:p>
          <a:p>
            <a:r>
              <a:rPr lang="en-US" dirty="0" err="1"/>
              <a:t>Có</a:t>
            </a:r>
            <a:r>
              <a:rPr lang="en-US" dirty="0"/>
              <a:t> 4 </a:t>
            </a:r>
            <a:r>
              <a:rPr lang="en-US" dirty="0" err="1"/>
              <a:t>kiểu</a:t>
            </a:r>
            <a:r>
              <a:rPr lang="en-US" dirty="0"/>
              <a:t> </a:t>
            </a:r>
            <a:r>
              <a:rPr lang="en-US" dirty="0" err="1"/>
              <a:t>chủ</a:t>
            </a:r>
            <a:r>
              <a:rPr lang="en-US" dirty="0"/>
              <a:t> </a:t>
            </a:r>
            <a:r>
              <a:rPr lang="en-US" dirty="0" err="1"/>
              <a:t>yếu</a:t>
            </a:r>
            <a:r>
              <a:rPr lang="en-US" dirty="0"/>
              <a:t> </a:t>
            </a:r>
            <a:r>
              <a:rPr lang="en-US" dirty="0" err="1"/>
              <a:t>về</a:t>
            </a:r>
            <a:r>
              <a:rPr lang="en-US" dirty="0"/>
              <a:t> </a:t>
            </a:r>
            <a:r>
              <a:rPr lang="en-US" dirty="0" err="1"/>
              <a:t>hệ</a:t>
            </a:r>
            <a:r>
              <a:rPr lang="en-US" dirty="0"/>
              <a:t> </a:t>
            </a:r>
            <a:r>
              <a:rPr lang="en-US" dirty="0" err="1"/>
              <a:t>thống</a:t>
            </a:r>
            <a:r>
              <a:rPr lang="en-US" dirty="0"/>
              <a:t> </a:t>
            </a:r>
            <a:r>
              <a:rPr lang="en-US" dirty="0" err="1"/>
              <a:t>phân</a:t>
            </a:r>
            <a:r>
              <a:rPr lang="en-US" dirty="0"/>
              <a:t> </a:t>
            </a:r>
            <a:r>
              <a:rPr lang="en-US" dirty="0" err="1"/>
              <a:t>tầng</a:t>
            </a:r>
            <a:r>
              <a:rPr lang="en-US" dirty="0"/>
              <a:t> </a:t>
            </a:r>
            <a:r>
              <a:rPr lang="en-US" dirty="0" err="1"/>
              <a:t>xã</a:t>
            </a:r>
            <a:r>
              <a:rPr lang="en-US" dirty="0"/>
              <a:t> </a:t>
            </a:r>
            <a:r>
              <a:rPr lang="en-US" dirty="0" err="1"/>
              <a:t>hội</a:t>
            </a:r>
            <a:r>
              <a:rPr lang="en-US" dirty="0"/>
              <a:t>: </a:t>
            </a:r>
            <a:r>
              <a:rPr lang="en-US" dirty="0" err="1"/>
              <a:t>nô</a:t>
            </a:r>
            <a:r>
              <a:rPr lang="en-US" dirty="0"/>
              <a:t> </a:t>
            </a:r>
            <a:r>
              <a:rPr lang="en-US" dirty="0" err="1"/>
              <a:t>lệ</a:t>
            </a:r>
            <a:r>
              <a:rPr lang="en-US" dirty="0"/>
              <a:t>, </a:t>
            </a:r>
            <a:r>
              <a:rPr lang="en-US" dirty="0" err="1"/>
              <a:t>đẳng</a:t>
            </a:r>
            <a:r>
              <a:rPr lang="en-US" dirty="0"/>
              <a:t> </a:t>
            </a:r>
            <a:r>
              <a:rPr lang="en-US" dirty="0" err="1"/>
              <a:t>cấp</a:t>
            </a:r>
            <a:r>
              <a:rPr lang="en-US" dirty="0"/>
              <a:t>, </a:t>
            </a:r>
            <a:r>
              <a:rPr lang="en-US" dirty="0" err="1"/>
              <a:t>địa</a:t>
            </a:r>
            <a:r>
              <a:rPr lang="en-US" dirty="0"/>
              <a:t> </a:t>
            </a:r>
            <a:r>
              <a:rPr lang="en-US" dirty="0" err="1"/>
              <a:t>chủ,các</a:t>
            </a:r>
            <a:r>
              <a:rPr lang="en-US" dirty="0"/>
              <a:t> </a:t>
            </a:r>
            <a:r>
              <a:rPr lang="en-US" dirty="0" err="1"/>
              <a:t>giai</a:t>
            </a:r>
            <a:r>
              <a:rPr lang="en-US" dirty="0"/>
              <a:t> </a:t>
            </a:r>
            <a:r>
              <a:rPr lang="en-US" dirty="0" err="1"/>
              <a:t>cấp</a:t>
            </a:r>
            <a:r>
              <a:rPr lang="en-US" dirty="0"/>
              <a:t> </a:t>
            </a:r>
            <a:r>
              <a:rPr lang="en-US" dirty="0" err="1"/>
              <a:t>xã</a:t>
            </a:r>
            <a:r>
              <a:rPr lang="en-US" dirty="0"/>
              <a:t> </a:t>
            </a:r>
            <a:r>
              <a:rPr lang="en-US" dirty="0" err="1"/>
              <a:t>hội</a:t>
            </a:r>
            <a:endParaRPr lang="vi-VN" dirty="0"/>
          </a:p>
          <a:p>
            <a:endParaRPr lang="en-US" dirty="0"/>
          </a:p>
        </p:txBody>
      </p:sp>
    </p:spTree>
    <p:extLst>
      <p:ext uri="{BB962C8B-B14F-4D97-AF65-F5344CB8AC3E}">
        <p14:creationId xmlns:p14="http://schemas.microsoft.com/office/powerpoint/2010/main" val="102622073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5" presetClass="emph" presetSubtype="0" nodeType="clickEffect">
                                  <p:stCondLst>
                                    <p:cond delay="0"/>
                                  </p:stCondLst>
                                  <p:iterate type="lt">
                                    <p:tmAbs val="25"/>
                                  </p:iterate>
                                  <p:childTnLst>
                                    <p:set>
                                      <p:cBhvr override="childStyle">
                                        <p:cTn id="13" dur="indefinite"/>
                                        <p:tgtEl>
                                          <p:spTgt spid="5">
                                            <p:txEl>
                                              <p:pRg st="1" end="1"/>
                                            </p:txEl>
                                          </p:spTgt>
                                        </p:tgtEl>
                                        <p:attrNameLst>
                                          <p:attrName>style.fontWeight</p:attrName>
                                        </p:attrNameLst>
                                      </p:cBhvr>
                                      <p:to>
                                        <p:strVal val="bold"/>
                                      </p:to>
                                    </p:set>
                                  </p:childTnLst>
                                </p:cTn>
                              </p:par>
                            </p:childTnLst>
                          </p:cTn>
                        </p:par>
                      </p:childTnLst>
                    </p:cTn>
                  </p:par>
                  <p:par>
                    <p:cTn id="14" fill="hold">
                      <p:stCondLst>
                        <p:cond delay="indefinite"/>
                      </p:stCondLst>
                      <p:childTnLst>
                        <p:par>
                          <p:cTn id="15" fill="hold">
                            <p:stCondLst>
                              <p:cond delay="0"/>
                            </p:stCondLst>
                            <p:childTnLst>
                              <p:par>
                                <p:cTn id="16" presetID="15" presetClass="emph" presetSubtype="0" nodeType="clickEffect">
                                  <p:stCondLst>
                                    <p:cond delay="0"/>
                                  </p:stCondLst>
                                  <p:iterate type="lt">
                                    <p:tmAbs val="25"/>
                                  </p:iterate>
                                  <p:childTnLst>
                                    <p:set>
                                      <p:cBhvr override="childStyle">
                                        <p:cTn id="17" dur="indefinite"/>
                                        <p:tgtEl>
                                          <p:spTgt spid="5">
                                            <p:txEl>
                                              <p:pRg st="2" end="2"/>
                                            </p:txEl>
                                          </p:spTgt>
                                        </p:tgtEl>
                                        <p:attrNameLst>
                                          <p:attrName>style.fontWeight</p:attrName>
                                        </p:attrNameLst>
                                      </p:cBhvr>
                                      <p:to>
                                        <p:strVal val="bold"/>
                                      </p:to>
                                    </p:set>
                                  </p:childTnLst>
                                </p:cTn>
                              </p:par>
                              <p:par>
                                <p:cTn id="18" presetID="15" presetClass="emph" presetSubtype="0" nodeType="withEffect">
                                  <p:stCondLst>
                                    <p:cond delay="0"/>
                                  </p:stCondLst>
                                  <p:iterate type="lt">
                                    <p:tmAbs val="25"/>
                                  </p:iterate>
                                  <p:childTnLst>
                                    <p:set>
                                      <p:cBhvr override="childStyle">
                                        <p:cTn id="19" dur="indefinite"/>
                                        <p:tgtEl>
                                          <p:spTgt spid="5">
                                            <p:txEl>
                                              <p:pRg st="3" end="3"/>
                                            </p:txEl>
                                          </p:spTgt>
                                        </p:tgtEl>
                                        <p:attrNameLst>
                                          <p:attrName>style.fontWeight</p:attrName>
                                        </p:attrNameLst>
                                      </p:cBhvr>
                                      <p:to>
                                        <p:strVal val="bold"/>
                                      </p:to>
                                    </p:set>
                                  </p:childTnLst>
                                </p:cTn>
                              </p:par>
                            </p:childTnLst>
                          </p:cTn>
                        </p:par>
                      </p:childTnLst>
                    </p:cTn>
                  </p:par>
                  <p:par>
                    <p:cTn id="20" fill="hold">
                      <p:stCondLst>
                        <p:cond delay="indefinite"/>
                      </p:stCondLst>
                      <p:childTnLst>
                        <p:par>
                          <p:cTn id="21" fill="hold">
                            <p:stCondLst>
                              <p:cond delay="0"/>
                            </p:stCondLst>
                            <p:childTnLst>
                              <p:par>
                                <p:cTn id="22" presetID="15" presetClass="emph" presetSubtype="0" nodeType="clickEffect">
                                  <p:stCondLst>
                                    <p:cond delay="0"/>
                                  </p:stCondLst>
                                  <p:iterate type="lt">
                                    <p:tmAbs val="25"/>
                                  </p:iterate>
                                  <p:childTnLst>
                                    <p:set>
                                      <p:cBhvr override="childStyle">
                                        <p:cTn id="23" dur="indefinite"/>
                                        <p:tgtEl>
                                          <p:spTgt spid="5">
                                            <p:txEl>
                                              <p:pRg st="4" end="4"/>
                                            </p:txEl>
                                          </p:spTgt>
                                        </p:tgtEl>
                                        <p:attrNameLst>
                                          <p:attrName>style.fontWeight</p:attrName>
                                        </p:attrNameLst>
                                      </p:cBhvr>
                                      <p:to>
                                        <p:strVal val="bold"/>
                                      </p:to>
                                    </p:set>
                                  </p:childTnLst>
                                </p:cTn>
                              </p:par>
                            </p:childTnLst>
                          </p:cTn>
                        </p:par>
                      </p:childTnLst>
                    </p:cTn>
                  </p:par>
                  <p:par>
                    <p:cTn id="24" fill="hold">
                      <p:stCondLst>
                        <p:cond delay="indefinite"/>
                      </p:stCondLst>
                      <p:childTnLst>
                        <p:par>
                          <p:cTn id="25" fill="hold">
                            <p:stCondLst>
                              <p:cond delay="0"/>
                            </p:stCondLst>
                            <p:childTnLst>
                              <p:par>
                                <p:cTn id="26" presetID="15" presetClass="emph" presetSubtype="0" nodeType="clickEffect">
                                  <p:stCondLst>
                                    <p:cond delay="0"/>
                                  </p:stCondLst>
                                  <p:iterate type="lt">
                                    <p:tmAbs val="25"/>
                                  </p:iterate>
                                  <p:childTnLst>
                                    <p:set>
                                      <p:cBhvr override="childStyle">
                                        <p:cTn id="27" dur="indefinite"/>
                                        <p:tgtEl>
                                          <p:spTgt spid="5">
                                            <p:txEl>
                                              <p:pRg st="5" end="5"/>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3.Nguyên </a:t>
            </a:r>
            <a:r>
              <a:rPr lang="en-US" dirty="0" err="1"/>
              <a:t>nhân</a:t>
            </a:r>
            <a:r>
              <a:rPr lang="en-US" dirty="0"/>
              <a:t> </a:t>
            </a:r>
            <a:r>
              <a:rPr lang="en-US" dirty="0" err="1"/>
              <a:t>dẫn</a:t>
            </a:r>
            <a:r>
              <a:rPr lang="en-US" dirty="0"/>
              <a:t> </a:t>
            </a:r>
            <a:r>
              <a:rPr lang="en-US" dirty="0" err="1"/>
              <a:t>đến</a:t>
            </a:r>
            <a:r>
              <a:rPr lang="en-US" dirty="0"/>
              <a:t> </a:t>
            </a:r>
            <a:r>
              <a:rPr lang="en-US" dirty="0" err="1"/>
              <a:t>phân</a:t>
            </a:r>
            <a:r>
              <a:rPr lang="en-US" dirty="0"/>
              <a:t> </a:t>
            </a:r>
            <a:r>
              <a:rPr lang="en-US" dirty="0" err="1"/>
              <a:t>tầng</a:t>
            </a:r>
            <a:r>
              <a:rPr lang="en-US" dirty="0"/>
              <a:t> </a:t>
            </a:r>
            <a:r>
              <a:rPr lang="en-US" dirty="0" err="1"/>
              <a:t>xã</a:t>
            </a:r>
            <a:r>
              <a:rPr lang="en-US" dirty="0"/>
              <a:t> </a:t>
            </a:r>
            <a:r>
              <a:rPr lang="en-US" dirty="0" err="1"/>
              <a:t>hội</a:t>
            </a:r>
            <a:endParaRPr lang="en-US" dirty="0"/>
          </a:p>
        </p:txBody>
      </p:sp>
      <p:sp>
        <p:nvSpPr>
          <p:cNvPr id="3" name="Content Placeholder 2"/>
          <p:cNvSpPr>
            <a:spLocks noGrp="1"/>
          </p:cNvSpPr>
          <p:nvPr>
            <p:ph idx="1"/>
          </p:nvPr>
        </p:nvSpPr>
        <p:spPr>
          <a:xfrm>
            <a:off x="457200" y="1524000"/>
            <a:ext cx="8229600" cy="4525963"/>
          </a:xfrm>
        </p:spPr>
        <p:txBody>
          <a:bodyPr/>
          <a:lstStyle/>
          <a:p>
            <a:r>
              <a:rPr lang="en-US" dirty="0" err="1" smtClean="0"/>
              <a:t>là</a:t>
            </a:r>
            <a:r>
              <a:rPr lang="en-US" dirty="0" smtClean="0"/>
              <a:t> </a:t>
            </a:r>
            <a:r>
              <a:rPr lang="en-US" dirty="0" err="1"/>
              <a:t>sự</a:t>
            </a:r>
            <a:r>
              <a:rPr lang="en-US" dirty="0"/>
              <a:t> </a:t>
            </a:r>
            <a:r>
              <a:rPr lang="en-US" dirty="0" err="1"/>
              <a:t>xuất</a:t>
            </a:r>
            <a:r>
              <a:rPr lang="en-US" dirty="0"/>
              <a:t> </a:t>
            </a:r>
            <a:r>
              <a:rPr lang="en-US" dirty="0" err="1"/>
              <a:t>hiện</a:t>
            </a:r>
            <a:r>
              <a:rPr lang="en-US" dirty="0"/>
              <a:t> </a:t>
            </a:r>
            <a:r>
              <a:rPr lang="en-US" dirty="0" err="1"/>
              <a:t>của</a:t>
            </a:r>
            <a:r>
              <a:rPr lang="en-US" dirty="0"/>
              <a:t> </a:t>
            </a:r>
            <a:r>
              <a:rPr lang="en-US" dirty="0" err="1"/>
              <a:t>chế</a:t>
            </a:r>
            <a:r>
              <a:rPr lang="en-US" dirty="0"/>
              <a:t> </a:t>
            </a:r>
            <a:r>
              <a:rPr lang="en-US" dirty="0" err="1"/>
              <a:t>độ</a:t>
            </a:r>
            <a:r>
              <a:rPr lang="en-US" dirty="0"/>
              <a:t> </a:t>
            </a:r>
            <a:r>
              <a:rPr lang="en-US" dirty="0" err="1"/>
              <a:t>tư</a:t>
            </a:r>
            <a:r>
              <a:rPr lang="en-US" dirty="0"/>
              <a:t> </a:t>
            </a:r>
            <a:r>
              <a:rPr lang="en-US" dirty="0" err="1"/>
              <a:t>hữu</a:t>
            </a:r>
            <a:r>
              <a:rPr lang="en-US" dirty="0"/>
              <a:t> </a:t>
            </a:r>
            <a:r>
              <a:rPr lang="en-US" dirty="0" err="1"/>
              <a:t>tư</a:t>
            </a:r>
            <a:r>
              <a:rPr lang="en-US" dirty="0"/>
              <a:t> </a:t>
            </a:r>
            <a:r>
              <a:rPr lang="en-US" dirty="0" err="1"/>
              <a:t>nhân</a:t>
            </a:r>
            <a:r>
              <a:rPr lang="en-US" dirty="0"/>
              <a:t> </a:t>
            </a:r>
            <a:r>
              <a:rPr lang="en-US" dirty="0" err="1"/>
              <a:t>về</a:t>
            </a:r>
            <a:r>
              <a:rPr lang="en-US" dirty="0"/>
              <a:t> </a:t>
            </a:r>
            <a:r>
              <a:rPr lang="en-US" dirty="0" err="1"/>
              <a:t>tư</a:t>
            </a:r>
            <a:r>
              <a:rPr lang="en-US" dirty="0"/>
              <a:t> </a:t>
            </a:r>
            <a:r>
              <a:rPr lang="en-US" dirty="0" err="1"/>
              <a:t>liệu</a:t>
            </a:r>
            <a:r>
              <a:rPr lang="en-US" dirty="0"/>
              <a:t> </a:t>
            </a:r>
            <a:r>
              <a:rPr lang="en-US" dirty="0" err="1"/>
              <a:t>sản</a:t>
            </a:r>
            <a:r>
              <a:rPr lang="en-US" dirty="0"/>
              <a:t> </a:t>
            </a:r>
            <a:r>
              <a:rPr lang="en-US" dirty="0" err="1" smtClean="0"/>
              <a:t>xuất</a:t>
            </a:r>
            <a:r>
              <a:rPr lang="en-US" dirty="0" smtClean="0"/>
              <a:t>.</a:t>
            </a:r>
            <a:endParaRPr lang="en-US" dirty="0"/>
          </a:p>
        </p:txBody>
      </p:sp>
      <p:pic>
        <p:nvPicPr>
          <p:cNvPr id="9218" name="Picture 2" descr="E:\Users\ngoctoan\Downloads\Download\giau nghe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276600"/>
            <a:ext cx="4762500" cy="3305175"/>
          </a:xfrm>
          <a:prstGeom prst="rect">
            <a:avLst/>
          </a:prstGeom>
          <a:noFill/>
          <a:extLst>
            <a:ext uri="{909E8E84-426E-40DD-AFC4-6F175D3DCCD1}">
              <a14:hiddenFill xmlns:a14="http://schemas.microsoft.com/office/drawing/2010/main">
                <a:solidFill>
                  <a:srgbClr val="FFFFFF"/>
                </a:solidFill>
              </a14:hiddenFill>
            </a:ext>
          </a:extLst>
        </p:spPr>
      </p:pic>
      <p:sp>
        <p:nvSpPr>
          <p:cNvPr id="4" name="Bent-Up Arrow 3"/>
          <p:cNvSpPr/>
          <p:nvPr/>
        </p:nvSpPr>
        <p:spPr>
          <a:xfrm>
            <a:off x="4921827" y="4312660"/>
            <a:ext cx="3238500" cy="152400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9219" name="Picture 3" descr="E:\Users\ngoctoan\Downloads\phan tang ro re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34150" y="2126131"/>
            <a:ext cx="2438399" cy="21865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0369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218"/>
                                        </p:tgtEl>
                                        <p:attrNameLst>
                                          <p:attrName>style.visibility</p:attrName>
                                        </p:attrNameLst>
                                      </p:cBhvr>
                                      <p:to>
                                        <p:strVal val="visible"/>
                                      </p:to>
                                    </p:set>
                                    <p:animEffect transition="in" filter="fade">
                                      <p:cBhvr>
                                        <p:cTn id="21" dur="1000"/>
                                        <p:tgtEl>
                                          <p:spTgt spid="9218"/>
                                        </p:tgtEl>
                                      </p:cBhvr>
                                    </p:animEffect>
                                    <p:anim calcmode="lin" valueType="num">
                                      <p:cBhvr>
                                        <p:cTn id="22" dur="1000" fill="hold"/>
                                        <p:tgtEl>
                                          <p:spTgt spid="9218"/>
                                        </p:tgtEl>
                                        <p:attrNameLst>
                                          <p:attrName>ppt_x</p:attrName>
                                        </p:attrNameLst>
                                      </p:cBhvr>
                                      <p:tavLst>
                                        <p:tav tm="0">
                                          <p:val>
                                            <p:strVal val="#ppt_x"/>
                                          </p:val>
                                        </p:tav>
                                        <p:tav tm="100000">
                                          <p:val>
                                            <p:strVal val="#ppt_x"/>
                                          </p:val>
                                        </p:tav>
                                      </p:tavLst>
                                    </p:anim>
                                    <p:anim calcmode="lin" valueType="num">
                                      <p:cBhvr>
                                        <p:cTn id="23" dur="1000" fill="hold"/>
                                        <p:tgtEl>
                                          <p:spTgt spid="921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9219"/>
                                        </p:tgtEl>
                                        <p:attrNameLst>
                                          <p:attrName>style.visibility</p:attrName>
                                        </p:attrNameLst>
                                      </p:cBhvr>
                                      <p:to>
                                        <p:strVal val="visible"/>
                                      </p:to>
                                    </p:set>
                                    <p:animEffect transition="in" filter="fade">
                                      <p:cBhvr>
                                        <p:cTn id="31" dur="1000"/>
                                        <p:tgtEl>
                                          <p:spTgt spid="9219"/>
                                        </p:tgtEl>
                                      </p:cBhvr>
                                    </p:animEffect>
                                    <p:anim calcmode="lin" valueType="num">
                                      <p:cBhvr>
                                        <p:cTn id="32" dur="1000" fill="hold"/>
                                        <p:tgtEl>
                                          <p:spTgt spid="9219"/>
                                        </p:tgtEl>
                                        <p:attrNameLst>
                                          <p:attrName>ppt_x</p:attrName>
                                        </p:attrNameLst>
                                      </p:cBhvr>
                                      <p:tavLst>
                                        <p:tav tm="0">
                                          <p:val>
                                            <p:strVal val="#ppt_x"/>
                                          </p:val>
                                        </p:tav>
                                        <p:tav tm="100000">
                                          <p:val>
                                            <p:strVal val="#ppt_x"/>
                                          </p:val>
                                        </p:tav>
                                      </p:tavLst>
                                    </p:anim>
                                    <p:anim calcmode="lin" valueType="num">
                                      <p:cBhvr>
                                        <p:cTn id="33" dur="1000" fill="hold"/>
                                        <p:tgtEl>
                                          <p:spTgt spid="92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Explosion 1 1"/>
          <p:cNvSpPr/>
          <p:nvPr/>
        </p:nvSpPr>
        <p:spPr>
          <a:xfrm>
            <a:off x="2608791" y="3132221"/>
            <a:ext cx="4267200" cy="2438400"/>
          </a:xfrm>
          <a:prstGeom prst="irregularSeal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3" name="TextBox 2"/>
          <p:cNvSpPr txBox="1"/>
          <p:nvPr/>
        </p:nvSpPr>
        <p:spPr>
          <a:xfrm>
            <a:off x="3320659" y="4182144"/>
            <a:ext cx="2819400" cy="369332"/>
          </a:xfrm>
          <a:prstGeom prst="rect">
            <a:avLst/>
          </a:prstGeom>
          <a:noFill/>
        </p:spPr>
        <p:txBody>
          <a:bodyPr wrap="square" rtlCol="0">
            <a:spAutoFit/>
          </a:bodyPr>
          <a:lstStyle/>
          <a:p>
            <a:pPr algn="ctr"/>
            <a:r>
              <a:rPr lang="en-US" b="1" smtClean="0">
                <a:solidFill>
                  <a:srgbClr val="FF0000"/>
                </a:solidFill>
              </a:rPr>
              <a:t>VẤN ĐỀ ĐẶT RA</a:t>
            </a:r>
            <a:endParaRPr lang="en-US" b="1">
              <a:solidFill>
                <a:srgbClr val="FF0000"/>
              </a:solidFill>
            </a:endParaRPr>
          </a:p>
        </p:txBody>
      </p:sp>
      <p:sp>
        <p:nvSpPr>
          <p:cNvPr id="4" name="Oval Callout 3"/>
          <p:cNvSpPr/>
          <p:nvPr/>
        </p:nvSpPr>
        <p:spPr>
          <a:xfrm rot="2777228">
            <a:off x="6966100" y="2934761"/>
            <a:ext cx="2057400" cy="1600200"/>
          </a:xfrm>
          <a:prstGeom prst="wedgeEllipse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mtClean="0">
                <a:solidFill>
                  <a:schemeClr val="bg1"/>
                </a:solidFill>
              </a:rPr>
              <a:t>ẢNH HƯỞNG SỰ PHÁT TRIỂN XÃ HỘI</a:t>
            </a:r>
            <a:endParaRPr lang="en-US">
              <a:solidFill>
                <a:schemeClr val="bg1"/>
              </a:solidFill>
            </a:endParaRPr>
          </a:p>
        </p:txBody>
      </p:sp>
      <p:sp>
        <p:nvSpPr>
          <p:cNvPr id="8" name="Oval Callout 7"/>
          <p:cNvSpPr/>
          <p:nvPr/>
        </p:nvSpPr>
        <p:spPr>
          <a:xfrm rot="17918947">
            <a:off x="509700" y="2334361"/>
            <a:ext cx="2488421" cy="1595721"/>
          </a:xfrm>
          <a:prstGeom prst="wedgeEllipseCallou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mtClean="0">
                <a:solidFill>
                  <a:schemeClr val="bg1"/>
                </a:solidFill>
              </a:rPr>
              <a:t>ẢNH HƯỞNG SỰ PHÂN TẦNG CỦA XÃ HỘI</a:t>
            </a:r>
            <a:endParaRPr lang="en-US">
              <a:solidFill>
                <a:schemeClr val="bg1"/>
              </a:solidFill>
            </a:endParaRPr>
          </a:p>
        </p:txBody>
      </p:sp>
      <p:sp>
        <p:nvSpPr>
          <p:cNvPr id="7" name="Title 1"/>
          <p:cNvSpPr txBox="1">
            <a:spLocks/>
          </p:cNvSpPr>
          <p:nvPr/>
        </p:nvSpPr>
        <p:spPr>
          <a:xfrm>
            <a:off x="1572126" y="76200"/>
            <a:ext cx="6096000" cy="1171074"/>
          </a:xfrm>
          <a:prstGeom prst="rect">
            <a:avLst/>
          </a:prstGeom>
        </p:spPr>
        <p:txBody>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mtClean="0">
                <a:solidFill>
                  <a:schemeClr val="tx1"/>
                </a:solidFill>
                <a:latin typeface="Times New Roman" pitchFamily="18" charset="0"/>
                <a:cs typeface="Times New Roman" pitchFamily="18" charset="0"/>
              </a:rPr>
              <a:t>XÃ HỘI HỌC ĐẠI CƯƠNG</a:t>
            </a:r>
            <a:endParaRPr lang="en-US">
              <a:solidFill>
                <a:schemeClr val="tx1"/>
              </a:solidFill>
            </a:endParaRPr>
          </a:p>
        </p:txBody>
      </p:sp>
      <p:sp>
        <p:nvSpPr>
          <p:cNvPr id="5" name="Oval Callout 4"/>
          <p:cNvSpPr/>
          <p:nvPr/>
        </p:nvSpPr>
        <p:spPr>
          <a:xfrm rot="20816209">
            <a:off x="3685617" y="1413313"/>
            <a:ext cx="2209800" cy="1447800"/>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Nguyên nhân của vấn đề nhập cư </a:t>
            </a:r>
            <a:endParaRPr lang="en-US"/>
          </a:p>
        </p:txBody>
      </p:sp>
    </p:spTree>
    <p:extLst>
      <p:ext uri="{BB962C8B-B14F-4D97-AF65-F5344CB8AC3E}">
        <p14:creationId xmlns:p14="http://schemas.microsoft.com/office/powerpoint/2010/main" val="209987171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inVertical)">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animBg="1"/>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vi-VN" dirty="0"/>
              <a:t>XÃ HỘI HỌC ĐẠI CƯƠNG</a:t>
            </a:r>
            <a:endParaRPr lang="en-US" dirty="0"/>
          </a:p>
        </p:txBody>
      </p:sp>
      <p:sp>
        <p:nvSpPr>
          <p:cNvPr id="3" name="Content Placeholder 2"/>
          <p:cNvSpPr>
            <a:spLocks noGrp="1"/>
          </p:cNvSpPr>
          <p:nvPr>
            <p:ph idx="1"/>
          </p:nvPr>
        </p:nvSpPr>
        <p:spPr>
          <a:xfrm>
            <a:off x="0" y="1600200"/>
            <a:ext cx="9144000" cy="5257800"/>
          </a:xfrm>
        </p:spPr>
        <p:txBody>
          <a:bodyPr/>
          <a:lstStyle/>
          <a:p>
            <a:r>
              <a:rPr lang="vi-VN" sz="2400" dirty="0"/>
              <a:t>Quá trình phân công lao động xã hội  đưa đến sự phân tầng xã hội một cách tự nhiên.Còn bản thân sự phân công lao động xã hội không phải là sự bất bình đẳng xã hội mà nó là cơ sở tạo nên các dạng hoạt động xã hội không được coi trọng như nhau</a:t>
            </a:r>
            <a:endParaRPr lang="en-US" sz="2400" dirty="0"/>
          </a:p>
          <a:p>
            <a:endParaRPr lang="en-US" dirty="0"/>
          </a:p>
        </p:txBody>
      </p:sp>
      <p:sp>
        <p:nvSpPr>
          <p:cNvPr id="7" name="Regular Pentagon 6"/>
          <p:cNvSpPr/>
          <p:nvPr/>
        </p:nvSpPr>
        <p:spPr>
          <a:xfrm>
            <a:off x="3805989" y="4191000"/>
            <a:ext cx="1676400" cy="1295400"/>
          </a:xfrm>
          <a:prstGeom prst="pen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prstClr val="white"/>
                </a:solidFill>
              </a:rPr>
              <a:t>Phân</a:t>
            </a:r>
            <a:r>
              <a:rPr lang="en-US" dirty="0" smtClean="0">
                <a:solidFill>
                  <a:prstClr val="white"/>
                </a:solidFill>
              </a:rPr>
              <a:t> </a:t>
            </a:r>
            <a:r>
              <a:rPr lang="en-US" dirty="0" err="1" smtClean="0">
                <a:solidFill>
                  <a:prstClr val="white"/>
                </a:solidFill>
              </a:rPr>
              <a:t>công</a:t>
            </a:r>
            <a:r>
              <a:rPr lang="en-US" dirty="0" smtClean="0">
                <a:solidFill>
                  <a:prstClr val="white"/>
                </a:solidFill>
              </a:rPr>
              <a:t> </a:t>
            </a:r>
            <a:r>
              <a:rPr lang="en-US" dirty="0" err="1" smtClean="0">
                <a:solidFill>
                  <a:prstClr val="white"/>
                </a:solidFill>
              </a:rPr>
              <a:t>lao</a:t>
            </a:r>
            <a:r>
              <a:rPr lang="en-US" dirty="0" smtClean="0">
                <a:solidFill>
                  <a:prstClr val="white"/>
                </a:solidFill>
              </a:rPr>
              <a:t> </a:t>
            </a:r>
            <a:r>
              <a:rPr lang="en-US" dirty="0" err="1" smtClean="0">
                <a:solidFill>
                  <a:prstClr val="white"/>
                </a:solidFill>
              </a:rPr>
              <a:t>động</a:t>
            </a:r>
            <a:r>
              <a:rPr lang="en-US" dirty="0" smtClean="0">
                <a:solidFill>
                  <a:prstClr val="white"/>
                </a:solidFill>
              </a:rPr>
              <a:t> </a:t>
            </a:r>
            <a:r>
              <a:rPr lang="en-US" dirty="0" err="1" smtClean="0">
                <a:solidFill>
                  <a:prstClr val="white"/>
                </a:solidFill>
              </a:rPr>
              <a:t>xh</a:t>
            </a:r>
            <a:endParaRPr lang="en-US" dirty="0">
              <a:solidFill>
                <a:prstClr val="white"/>
              </a:solidFill>
            </a:endParaRPr>
          </a:p>
        </p:txBody>
      </p:sp>
      <p:cxnSp>
        <p:nvCxnSpPr>
          <p:cNvPr id="8" name="Straight Arrow Connector 7"/>
          <p:cNvCxnSpPr/>
          <p:nvPr/>
        </p:nvCxnSpPr>
        <p:spPr>
          <a:xfrm flipH="1" flipV="1">
            <a:off x="3048000" y="4038600"/>
            <a:ext cx="757991" cy="64719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5482389" y="4076198"/>
            <a:ext cx="990600" cy="60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3061698" y="5516477"/>
            <a:ext cx="1078154" cy="53340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162224" y="5486397"/>
            <a:ext cx="895676" cy="68580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188017"/>
            <a:ext cx="2495550" cy="1451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4925488"/>
            <a:ext cx="2680698" cy="1675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2990" y="3141730"/>
            <a:ext cx="2217822" cy="1544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4600" y="5057264"/>
            <a:ext cx="2366211" cy="1544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281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fade">
                                      <p:cBhvr>
                                        <p:cTn id="29" dur="1000"/>
                                        <p:tgtEl>
                                          <p:spTgt spid="3">
                                            <p:txEl>
                                              <p:pRg st="0" end="0"/>
                                            </p:txEl>
                                          </p:spTgt>
                                        </p:tgtEl>
                                      </p:cBhvr>
                                    </p:animEffect>
                                    <p:anim calcmode="lin" valueType="num">
                                      <p:cBhvr>
                                        <p:cTn id="3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latin typeface="Algerian" pitchFamily="82" charset="0"/>
              </a:rPr>
              <a:t>VẤN ĐỀ NHẬP CƯ ẢNH HƯỞNG ĐẾN SỰ </a:t>
            </a:r>
            <a:r>
              <a:rPr lang="en-US" sz="3600" dirty="0" err="1" smtClean="0">
                <a:latin typeface="Algerian" pitchFamily="82" charset="0"/>
              </a:rPr>
              <a:t>Phân</a:t>
            </a:r>
            <a:r>
              <a:rPr lang="en-US" sz="3600" dirty="0" smtClean="0">
                <a:latin typeface="Algerian" pitchFamily="82" charset="0"/>
              </a:rPr>
              <a:t> </a:t>
            </a:r>
            <a:r>
              <a:rPr lang="en-US" sz="3600" dirty="0" err="1" smtClean="0">
                <a:latin typeface="Algerian" pitchFamily="82" charset="0"/>
              </a:rPr>
              <a:t>tầng</a:t>
            </a:r>
            <a:r>
              <a:rPr lang="en-US" sz="3600" dirty="0" smtClean="0">
                <a:latin typeface="Algerian" pitchFamily="82" charset="0"/>
              </a:rPr>
              <a:t> </a:t>
            </a:r>
            <a:r>
              <a:rPr lang="en-US" sz="3600" dirty="0" err="1" smtClean="0">
                <a:latin typeface="Algerian" pitchFamily="82" charset="0"/>
              </a:rPr>
              <a:t>và</a:t>
            </a:r>
            <a:r>
              <a:rPr lang="en-US" sz="3600" dirty="0" smtClean="0">
                <a:latin typeface="Algerian" pitchFamily="82" charset="0"/>
              </a:rPr>
              <a:t> </a:t>
            </a:r>
            <a:r>
              <a:rPr lang="en-US" sz="3600" dirty="0" err="1" smtClean="0">
                <a:latin typeface="Algerian" pitchFamily="82" charset="0"/>
              </a:rPr>
              <a:t>phát</a:t>
            </a:r>
            <a:r>
              <a:rPr lang="en-US" sz="3600" dirty="0" smtClean="0">
                <a:latin typeface="Algerian" pitchFamily="82" charset="0"/>
              </a:rPr>
              <a:t> </a:t>
            </a:r>
            <a:r>
              <a:rPr lang="en-US" sz="3600" dirty="0" err="1" smtClean="0">
                <a:latin typeface="Algerian" pitchFamily="82" charset="0"/>
              </a:rPr>
              <a:t>triển</a:t>
            </a:r>
            <a:r>
              <a:rPr lang="en-US" sz="3600" dirty="0" smtClean="0">
                <a:latin typeface="Algerian" pitchFamily="82" charset="0"/>
              </a:rPr>
              <a:t> </a:t>
            </a:r>
            <a:br>
              <a:rPr lang="en-US" sz="3600" dirty="0" smtClean="0">
                <a:latin typeface="Algerian" pitchFamily="82" charset="0"/>
              </a:rPr>
            </a:br>
            <a:r>
              <a:rPr lang="en-US" sz="3600" dirty="0" smtClean="0">
                <a:latin typeface="Algerian" pitchFamily="82" charset="0"/>
              </a:rPr>
              <a:t>CỦA </a:t>
            </a:r>
            <a:r>
              <a:rPr lang="en-US" sz="3600" dirty="0">
                <a:latin typeface="Algerian" pitchFamily="82" charset="0"/>
              </a:rPr>
              <a:t>XÃ </a:t>
            </a:r>
            <a:r>
              <a:rPr lang="en-US" sz="3600" dirty="0" smtClean="0">
                <a:latin typeface="Algerian" pitchFamily="82" charset="0"/>
              </a:rPr>
              <a:t>HỘI?.</a:t>
            </a:r>
            <a:endParaRPr lang="en-US" sz="3600" dirty="0">
              <a:latin typeface="Algerian" pitchFamily="82" charset="0"/>
            </a:endParaRPr>
          </a:p>
        </p:txBody>
      </p:sp>
      <p:sp>
        <p:nvSpPr>
          <p:cNvPr id="3" name="Content Placeholder 2"/>
          <p:cNvSpPr>
            <a:spLocks noGrp="1"/>
          </p:cNvSpPr>
          <p:nvPr>
            <p:ph idx="1"/>
          </p:nvPr>
        </p:nvSpPr>
        <p:spPr/>
        <p:txBody>
          <a:bodyPr>
            <a:normAutofit/>
          </a:bodyPr>
          <a:lstStyle/>
          <a:p>
            <a:r>
              <a:rPr lang="en-US" dirty="0" err="1" smtClean="0"/>
              <a:t>Góp</a:t>
            </a:r>
            <a:r>
              <a:rPr lang="en-US" dirty="0" smtClean="0"/>
              <a:t> </a:t>
            </a:r>
            <a:r>
              <a:rPr lang="en-US" dirty="0" err="1" smtClean="0"/>
              <a:t>phần</a:t>
            </a:r>
            <a:r>
              <a:rPr lang="en-US" dirty="0" smtClean="0"/>
              <a:t> </a:t>
            </a:r>
            <a:r>
              <a:rPr lang="en-US" dirty="0" err="1" smtClean="0"/>
              <a:t>cải</a:t>
            </a:r>
            <a:r>
              <a:rPr lang="en-US" dirty="0" smtClean="0"/>
              <a:t> </a:t>
            </a:r>
            <a:r>
              <a:rPr lang="en-US" dirty="0" err="1" smtClean="0"/>
              <a:t>thiện</a:t>
            </a:r>
            <a:r>
              <a:rPr lang="en-US" dirty="0" smtClean="0"/>
              <a:t> </a:t>
            </a:r>
            <a:r>
              <a:rPr lang="en-US" dirty="0" err="1" smtClean="0"/>
              <a:t>mức</a:t>
            </a:r>
            <a:r>
              <a:rPr lang="en-US" dirty="0" smtClean="0"/>
              <a:t> </a:t>
            </a:r>
            <a:r>
              <a:rPr lang="en-US" dirty="0" err="1" smtClean="0"/>
              <a:t>sống</a:t>
            </a:r>
            <a:r>
              <a:rPr lang="en-US" dirty="0" smtClean="0"/>
              <a:t> </a:t>
            </a:r>
            <a:r>
              <a:rPr lang="en-US" dirty="0" err="1" smtClean="0"/>
              <a:t>của</a:t>
            </a:r>
            <a:r>
              <a:rPr lang="en-US" dirty="0" smtClean="0"/>
              <a:t> </a:t>
            </a:r>
            <a:r>
              <a:rPr lang="en-US" dirty="0" err="1" smtClean="0"/>
              <a:t>các</a:t>
            </a:r>
            <a:r>
              <a:rPr lang="en-US" dirty="0" smtClean="0"/>
              <a:t> </a:t>
            </a:r>
            <a:r>
              <a:rPr lang="en-US" dirty="0" err="1" smtClean="0"/>
              <a:t>giai</a:t>
            </a:r>
            <a:r>
              <a:rPr lang="en-US" dirty="0" smtClean="0"/>
              <a:t> </a:t>
            </a:r>
            <a:r>
              <a:rPr lang="en-US" dirty="0" err="1" smtClean="0"/>
              <a:t>tầng</a:t>
            </a:r>
            <a:endParaRPr lang="en-US" dirty="0" smtClean="0"/>
          </a:p>
          <a:p>
            <a:endParaRPr lang="en-US" dirty="0"/>
          </a:p>
        </p:txBody>
      </p:sp>
      <p:pic>
        <p:nvPicPr>
          <p:cNvPr id="10242" name="Picture 2" descr="E:\Users\ngoctoan\Downloads\nha cap 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2514600"/>
            <a:ext cx="3352800" cy="1858963"/>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descr="E:\Users\ngoctoan\Downloads\nghe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1" y="4190999"/>
            <a:ext cx="4191000" cy="2477293"/>
          </a:xfrm>
          <a:prstGeom prst="rect">
            <a:avLst/>
          </a:prstGeom>
          <a:noFill/>
          <a:extLst>
            <a:ext uri="{909E8E84-426E-40DD-AFC4-6F175D3DCCD1}">
              <a14:hiddenFill xmlns:a14="http://schemas.microsoft.com/office/drawing/2010/main">
                <a:solidFill>
                  <a:srgbClr val="FFFFFF"/>
                </a:solidFill>
              </a14:hiddenFill>
            </a:ext>
          </a:extLst>
        </p:spPr>
      </p:pic>
      <p:sp>
        <p:nvSpPr>
          <p:cNvPr id="4" name="Up Arrow 3"/>
          <p:cNvSpPr/>
          <p:nvPr/>
        </p:nvSpPr>
        <p:spPr>
          <a:xfrm rot="3463012">
            <a:off x="4934737" y="4002232"/>
            <a:ext cx="914400" cy="2180305"/>
          </a:xfrm>
          <a:prstGeom prst="upArrow">
            <a:avLst>
              <a:gd name="adj1" fmla="val 25758"/>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2844909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5" presetClass="emph" presetSubtype="0" nodeType="clickEffect">
                                  <p:stCondLst>
                                    <p:cond delay="0"/>
                                  </p:stCondLst>
                                  <p:iterate type="lt">
                                    <p:tmAbs val="25"/>
                                  </p:iterate>
                                  <p:childTnLst>
                                    <p:set>
                                      <p:cBhvr override="childStyle">
                                        <p:cTn id="13" dur="indefinite"/>
                                        <p:tgtEl>
                                          <p:spTgt spid="3">
                                            <p:txEl>
                                              <p:pRg st="0" end="0"/>
                                            </p:txEl>
                                          </p:spTgt>
                                        </p:tgtEl>
                                        <p:attrNameLst>
                                          <p:attrName>style.fontWeight</p:attrName>
                                        </p:attrNameLst>
                                      </p:cBhvr>
                                      <p:to>
                                        <p:strVal val="bold"/>
                                      </p:to>
                                    </p:se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0242"/>
                                        </p:tgtEl>
                                        <p:attrNameLst>
                                          <p:attrName>style.visibility</p:attrName>
                                        </p:attrNameLst>
                                      </p:cBhvr>
                                      <p:to>
                                        <p:strVal val="visible"/>
                                      </p:to>
                                    </p:set>
                                    <p:animEffect transition="in" filter="fade">
                                      <p:cBhvr>
                                        <p:cTn id="23" dur="1000"/>
                                        <p:tgtEl>
                                          <p:spTgt spid="10242"/>
                                        </p:tgtEl>
                                      </p:cBhvr>
                                    </p:animEffect>
                                    <p:anim calcmode="lin" valueType="num">
                                      <p:cBhvr>
                                        <p:cTn id="24" dur="1000" fill="hold"/>
                                        <p:tgtEl>
                                          <p:spTgt spid="10242"/>
                                        </p:tgtEl>
                                        <p:attrNameLst>
                                          <p:attrName>ppt_x</p:attrName>
                                        </p:attrNameLst>
                                      </p:cBhvr>
                                      <p:tavLst>
                                        <p:tav tm="0">
                                          <p:val>
                                            <p:strVal val="#ppt_x"/>
                                          </p:val>
                                        </p:tav>
                                        <p:tav tm="100000">
                                          <p:val>
                                            <p:strVal val="#ppt_x"/>
                                          </p:val>
                                        </p:tav>
                                      </p:tavLst>
                                    </p:anim>
                                    <p:anim calcmode="lin" valueType="num">
                                      <p:cBhvr>
                                        <p:cTn id="25" dur="1000" fill="hold"/>
                                        <p:tgtEl>
                                          <p:spTgt spid="1024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0243"/>
                                        </p:tgtEl>
                                        <p:attrNameLst>
                                          <p:attrName>style.visibility</p:attrName>
                                        </p:attrNameLst>
                                      </p:cBhvr>
                                      <p:to>
                                        <p:strVal val="visible"/>
                                      </p:to>
                                    </p:set>
                                    <p:animEffect transition="in" filter="fade">
                                      <p:cBhvr>
                                        <p:cTn id="28" dur="1000"/>
                                        <p:tgtEl>
                                          <p:spTgt spid="10243"/>
                                        </p:tgtEl>
                                      </p:cBhvr>
                                    </p:animEffect>
                                    <p:anim calcmode="lin" valueType="num">
                                      <p:cBhvr>
                                        <p:cTn id="29" dur="1000" fill="hold"/>
                                        <p:tgtEl>
                                          <p:spTgt spid="10243"/>
                                        </p:tgtEl>
                                        <p:attrNameLst>
                                          <p:attrName>ppt_x</p:attrName>
                                        </p:attrNameLst>
                                      </p:cBhvr>
                                      <p:tavLst>
                                        <p:tav tm="0">
                                          <p:val>
                                            <p:strVal val="#ppt_x"/>
                                          </p:val>
                                        </p:tav>
                                        <p:tav tm="100000">
                                          <p:val>
                                            <p:strVal val="#ppt_x"/>
                                          </p:val>
                                        </p:tav>
                                      </p:tavLst>
                                    </p:anim>
                                    <p:anim calcmode="lin" valueType="num">
                                      <p:cBhvr>
                                        <p:cTn id="30" dur="1000" fill="hold"/>
                                        <p:tgtEl>
                                          <p:spTgt spid="102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Nhập</a:t>
            </a:r>
            <a:r>
              <a:rPr lang="en-US" dirty="0" smtClean="0"/>
              <a:t> </a:t>
            </a:r>
            <a:r>
              <a:rPr lang="en-US" dirty="0" err="1" smtClean="0"/>
              <a:t>cư</a:t>
            </a:r>
            <a:r>
              <a:rPr lang="en-US" dirty="0" smtClean="0"/>
              <a:t> </a:t>
            </a:r>
            <a:r>
              <a:rPr lang="en-US" dirty="0" err="1" smtClean="0"/>
              <a:t>làm</a:t>
            </a:r>
            <a:r>
              <a:rPr lang="en-US" dirty="0" smtClean="0"/>
              <a:t> </a:t>
            </a:r>
            <a:r>
              <a:rPr lang="en-US" dirty="0" err="1" smtClean="0"/>
              <a:t>cơ</a:t>
            </a:r>
            <a:r>
              <a:rPr lang="en-US" dirty="0" smtClean="0"/>
              <a:t> </a:t>
            </a:r>
            <a:r>
              <a:rPr lang="en-US" dirty="0" err="1"/>
              <a:t>cấu</a:t>
            </a:r>
            <a:r>
              <a:rPr lang="en-US" dirty="0"/>
              <a:t> </a:t>
            </a:r>
            <a:r>
              <a:rPr lang="en-US" dirty="0" err="1"/>
              <a:t>xã</a:t>
            </a:r>
            <a:r>
              <a:rPr lang="en-US" dirty="0"/>
              <a:t> </a:t>
            </a:r>
            <a:r>
              <a:rPr lang="en-US" dirty="0" err="1"/>
              <a:t>hội</a:t>
            </a:r>
            <a:r>
              <a:rPr lang="en-US" dirty="0"/>
              <a:t> </a:t>
            </a:r>
            <a:r>
              <a:rPr lang="en-US" dirty="0" err="1"/>
              <a:t>ít</a:t>
            </a:r>
            <a:r>
              <a:rPr lang="en-US" dirty="0"/>
              <a:t> </a:t>
            </a:r>
            <a:r>
              <a:rPr lang="en-US" dirty="0" err="1"/>
              <a:t>thành</a:t>
            </a:r>
            <a:r>
              <a:rPr lang="en-US" dirty="0"/>
              <a:t> </a:t>
            </a:r>
            <a:r>
              <a:rPr lang="en-US" dirty="0" err="1"/>
              <a:t>phần</a:t>
            </a:r>
            <a:r>
              <a:rPr lang="en-US" dirty="0"/>
              <a:t> </a:t>
            </a:r>
            <a:r>
              <a:rPr lang="en-US" dirty="0" err="1"/>
              <a:t>chuyển</a:t>
            </a:r>
            <a:r>
              <a:rPr lang="en-US" dirty="0"/>
              <a:t> sang </a:t>
            </a:r>
            <a:r>
              <a:rPr lang="en-US" dirty="0" err="1"/>
              <a:t>cơ</a:t>
            </a:r>
            <a:r>
              <a:rPr lang="en-US" dirty="0"/>
              <a:t> </a:t>
            </a:r>
            <a:r>
              <a:rPr lang="en-US" dirty="0" err="1"/>
              <a:t>cấu</a:t>
            </a:r>
            <a:r>
              <a:rPr lang="en-US" dirty="0"/>
              <a:t> </a:t>
            </a:r>
            <a:r>
              <a:rPr lang="en-US" dirty="0" err="1"/>
              <a:t>phân</a:t>
            </a:r>
            <a:r>
              <a:rPr lang="en-US" dirty="0"/>
              <a:t> </a:t>
            </a:r>
            <a:r>
              <a:rPr lang="en-US" dirty="0" err="1"/>
              <a:t>tầng</a:t>
            </a:r>
            <a:r>
              <a:rPr lang="en-US" dirty="0"/>
              <a:t> </a:t>
            </a:r>
            <a:r>
              <a:rPr lang="en-US" dirty="0" err="1"/>
              <a:t>xã</a:t>
            </a:r>
            <a:r>
              <a:rPr lang="en-US" dirty="0"/>
              <a:t> </a:t>
            </a:r>
            <a:r>
              <a:rPr lang="en-US" dirty="0" err="1"/>
              <a:t>hội</a:t>
            </a:r>
            <a:endParaRPr lang="en-US" dirty="0"/>
          </a:p>
        </p:txBody>
      </p:sp>
      <p:sp>
        <p:nvSpPr>
          <p:cNvPr id="3" name="Content Placeholder 2"/>
          <p:cNvSpPr>
            <a:spLocks noGrp="1"/>
          </p:cNvSpPr>
          <p:nvPr>
            <p:ph idx="1"/>
          </p:nvPr>
        </p:nvSpPr>
        <p:spPr/>
        <p:txBody>
          <a:bodyPr/>
          <a:lstStyle/>
          <a:p>
            <a:endParaRPr lang="en-US" dirty="0"/>
          </a:p>
          <a:p>
            <a:endParaRPr lang="en-US" dirty="0"/>
          </a:p>
        </p:txBody>
      </p:sp>
      <p:pic>
        <p:nvPicPr>
          <p:cNvPr id="11266" name="Picture 2" descr="E:\Users\ngoctoan\Downloads\Download\tải xuố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347932"/>
            <a:ext cx="7086600" cy="3300268"/>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p:cNvSpPr/>
          <p:nvPr/>
        </p:nvSpPr>
        <p:spPr>
          <a:xfrm>
            <a:off x="2286000" y="5562600"/>
            <a:ext cx="3886200" cy="838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prstClr val="white"/>
                </a:solidFill>
              </a:rPr>
              <a:t>Người</a:t>
            </a:r>
            <a:r>
              <a:rPr lang="en-US" dirty="0" smtClean="0">
                <a:solidFill>
                  <a:prstClr val="white"/>
                </a:solidFill>
              </a:rPr>
              <a:t> </a:t>
            </a:r>
            <a:r>
              <a:rPr lang="en-US" dirty="0" err="1" smtClean="0">
                <a:solidFill>
                  <a:prstClr val="white"/>
                </a:solidFill>
              </a:rPr>
              <a:t>nhập</a:t>
            </a:r>
            <a:r>
              <a:rPr lang="en-US" dirty="0" smtClean="0">
                <a:solidFill>
                  <a:prstClr val="white"/>
                </a:solidFill>
              </a:rPr>
              <a:t> </a:t>
            </a:r>
            <a:r>
              <a:rPr lang="en-US" dirty="0" err="1" smtClean="0">
                <a:solidFill>
                  <a:prstClr val="white"/>
                </a:solidFill>
              </a:rPr>
              <a:t>cư</a:t>
            </a:r>
            <a:endParaRPr lang="en-US" dirty="0">
              <a:solidFill>
                <a:prstClr val="white"/>
              </a:solidFill>
            </a:endParaRPr>
          </a:p>
        </p:txBody>
      </p:sp>
      <p:sp>
        <p:nvSpPr>
          <p:cNvPr id="5" name="Up Arrow 4"/>
          <p:cNvSpPr/>
          <p:nvPr/>
        </p:nvSpPr>
        <p:spPr>
          <a:xfrm flipH="1">
            <a:off x="3581400" y="4648200"/>
            <a:ext cx="990600" cy="914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512907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1266"/>
                                        </p:tgtEl>
                                        <p:attrNameLst>
                                          <p:attrName>style.visibility</p:attrName>
                                        </p:attrNameLst>
                                      </p:cBhvr>
                                      <p:to>
                                        <p:strVal val="visible"/>
                                      </p:to>
                                    </p:set>
                                    <p:animEffect transition="in" filter="fade">
                                      <p:cBhvr>
                                        <p:cTn id="22" dur="1000"/>
                                        <p:tgtEl>
                                          <p:spTgt spid="11266"/>
                                        </p:tgtEl>
                                      </p:cBhvr>
                                    </p:animEffect>
                                    <p:anim calcmode="lin" valueType="num">
                                      <p:cBhvr>
                                        <p:cTn id="23" dur="1000" fill="hold"/>
                                        <p:tgtEl>
                                          <p:spTgt spid="11266"/>
                                        </p:tgtEl>
                                        <p:attrNameLst>
                                          <p:attrName>ppt_x</p:attrName>
                                        </p:attrNameLst>
                                      </p:cBhvr>
                                      <p:tavLst>
                                        <p:tav tm="0">
                                          <p:val>
                                            <p:strVal val="#ppt_x"/>
                                          </p:val>
                                        </p:tav>
                                        <p:tav tm="100000">
                                          <p:val>
                                            <p:strVal val="#ppt_x"/>
                                          </p:val>
                                        </p:tav>
                                      </p:tavLst>
                                    </p:anim>
                                    <p:anim calcmode="lin" valueType="num">
                                      <p:cBhvr>
                                        <p:cTn id="24"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err="1" smtClean="0">
                <a:latin typeface="Algerian" pitchFamily="82" charset="0"/>
              </a:rPr>
              <a:t>Nhập</a:t>
            </a:r>
            <a:r>
              <a:rPr lang="en-US" sz="3600" dirty="0" smtClean="0">
                <a:latin typeface="Algerian" pitchFamily="82" charset="0"/>
              </a:rPr>
              <a:t> </a:t>
            </a:r>
            <a:r>
              <a:rPr lang="en-US" sz="3600" dirty="0" err="1" smtClean="0">
                <a:latin typeface="Algerian" pitchFamily="82" charset="0"/>
              </a:rPr>
              <a:t>cư</a:t>
            </a:r>
            <a:r>
              <a:rPr lang="en-US" sz="3600" dirty="0" smtClean="0">
                <a:latin typeface="Algerian" pitchFamily="82" charset="0"/>
              </a:rPr>
              <a:t> </a:t>
            </a:r>
            <a:r>
              <a:rPr lang="en-US" sz="3600" dirty="0" err="1" smtClean="0">
                <a:latin typeface="Algerian" pitchFamily="82" charset="0"/>
              </a:rPr>
              <a:t>có</a:t>
            </a:r>
            <a:r>
              <a:rPr lang="en-US" sz="3600" dirty="0" smtClean="0">
                <a:latin typeface="Algerian" pitchFamily="82" charset="0"/>
              </a:rPr>
              <a:t> </a:t>
            </a:r>
            <a:r>
              <a:rPr lang="en-US" sz="3600" dirty="0" err="1" smtClean="0">
                <a:latin typeface="Algerian" pitchFamily="82" charset="0"/>
              </a:rPr>
              <a:t>những</a:t>
            </a:r>
            <a:r>
              <a:rPr lang="en-US" sz="3600" dirty="0" smtClean="0">
                <a:latin typeface="Algerian" pitchFamily="82" charset="0"/>
              </a:rPr>
              <a:t> </a:t>
            </a:r>
            <a:r>
              <a:rPr lang="en-US" sz="3600" dirty="0" err="1" smtClean="0">
                <a:latin typeface="Algerian" pitchFamily="82" charset="0"/>
              </a:rPr>
              <a:t>mặt</a:t>
            </a:r>
            <a:r>
              <a:rPr lang="en-US" sz="3600" dirty="0" smtClean="0">
                <a:latin typeface="Algerian" pitchFamily="82" charset="0"/>
              </a:rPr>
              <a:t> </a:t>
            </a:r>
            <a:r>
              <a:rPr lang="en-US" sz="3600" dirty="0" err="1" smtClean="0">
                <a:latin typeface="Algerian" pitchFamily="82" charset="0"/>
              </a:rPr>
              <a:t>tích</a:t>
            </a:r>
            <a:r>
              <a:rPr lang="en-US" sz="3600" dirty="0" smtClean="0">
                <a:latin typeface="Algerian" pitchFamily="82" charset="0"/>
              </a:rPr>
              <a:t> </a:t>
            </a:r>
            <a:r>
              <a:rPr lang="en-US" sz="3600" dirty="0" err="1" smtClean="0">
                <a:latin typeface="Algerian" pitchFamily="82" charset="0"/>
              </a:rPr>
              <a:t>cực</a:t>
            </a:r>
            <a:r>
              <a:rPr lang="en-US" sz="3600" dirty="0" smtClean="0">
                <a:latin typeface="Algerian" pitchFamily="82" charset="0"/>
              </a:rPr>
              <a:t> song </a:t>
            </a:r>
            <a:r>
              <a:rPr lang="en-US" sz="3600" dirty="0" err="1" smtClean="0">
                <a:latin typeface="Algerian" pitchFamily="82" charset="0"/>
              </a:rPr>
              <a:t>vẫn</a:t>
            </a:r>
            <a:r>
              <a:rPr lang="en-US" sz="3600" dirty="0" smtClean="0">
                <a:latin typeface="Algerian" pitchFamily="82" charset="0"/>
              </a:rPr>
              <a:t> </a:t>
            </a:r>
            <a:r>
              <a:rPr lang="en-US" sz="3600" dirty="0" err="1" smtClean="0">
                <a:latin typeface="Algerian" pitchFamily="82" charset="0"/>
              </a:rPr>
              <a:t>có</a:t>
            </a:r>
            <a:r>
              <a:rPr lang="en-US" sz="3600" dirty="0" smtClean="0">
                <a:latin typeface="Algerian" pitchFamily="82" charset="0"/>
              </a:rPr>
              <a:t> </a:t>
            </a:r>
            <a:r>
              <a:rPr lang="en-US" sz="3600" dirty="0" err="1" smtClean="0">
                <a:latin typeface="Algerian" pitchFamily="82" charset="0"/>
              </a:rPr>
              <a:t>mặt</a:t>
            </a:r>
            <a:r>
              <a:rPr lang="en-US" sz="3600" dirty="0" smtClean="0">
                <a:latin typeface="Algerian" pitchFamily="82" charset="0"/>
              </a:rPr>
              <a:t> </a:t>
            </a:r>
            <a:r>
              <a:rPr lang="en-US" sz="3600" dirty="0" err="1" smtClean="0">
                <a:latin typeface="Algerian" pitchFamily="82" charset="0"/>
              </a:rPr>
              <a:t>không</a:t>
            </a:r>
            <a:r>
              <a:rPr lang="en-US" sz="3600" dirty="0" smtClean="0">
                <a:latin typeface="Algerian" pitchFamily="82" charset="0"/>
              </a:rPr>
              <a:t> </a:t>
            </a:r>
            <a:r>
              <a:rPr lang="en-US" sz="3600" dirty="0" err="1" smtClean="0">
                <a:latin typeface="Algerian" pitchFamily="82" charset="0"/>
              </a:rPr>
              <a:t>tốt</a:t>
            </a:r>
            <a:r>
              <a:rPr lang="en-US" sz="3600" dirty="0" smtClean="0">
                <a:latin typeface="Algerian" pitchFamily="82" charset="0"/>
              </a:rPr>
              <a:t> </a:t>
            </a:r>
            <a:r>
              <a:rPr lang="en-US" sz="3600" dirty="0" err="1" smtClean="0">
                <a:latin typeface="Algerian" pitchFamily="82" charset="0"/>
              </a:rPr>
              <a:t>cho</a:t>
            </a:r>
            <a:r>
              <a:rPr lang="en-US" sz="3600" dirty="0" smtClean="0">
                <a:latin typeface="Algerian" pitchFamily="82" charset="0"/>
              </a:rPr>
              <a:t> </a:t>
            </a:r>
            <a:r>
              <a:rPr lang="en-US" sz="3600" dirty="0" err="1" smtClean="0">
                <a:latin typeface="Algerian" pitchFamily="82" charset="0"/>
              </a:rPr>
              <a:t>sự</a:t>
            </a:r>
            <a:r>
              <a:rPr lang="en-US" sz="3600" dirty="0" smtClean="0">
                <a:latin typeface="Algerian" pitchFamily="82" charset="0"/>
              </a:rPr>
              <a:t> </a:t>
            </a:r>
            <a:r>
              <a:rPr lang="en-US" sz="3600" dirty="0" err="1" smtClean="0">
                <a:latin typeface="Algerian" pitchFamily="82" charset="0"/>
              </a:rPr>
              <a:t>phân</a:t>
            </a:r>
            <a:r>
              <a:rPr lang="en-US" sz="3600" dirty="0" smtClean="0">
                <a:latin typeface="Algerian" pitchFamily="82" charset="0"/>
              </a:rPr>
              <a:t> </a:t>
            </a:r>
            <a:r>
              <a:rPr lang="en-US" sz="3600" dirty="0" err="1" smtClean="0">
                <a:latin typeface="Algerian" pitchFamily="82" charset="0"/>
              </a:rPr>
              <a:t>tầng</a:t>
            </a:r>
            <a:r>
              <a:rPr lang="en-US" sz="3600" dirty="0" smtClean="0">
                <a:latin typeface="Algerian" pitchFamily="82" charset="0"/>
              </a:rPr>
              <a:t> </a:t>
            </a:r>
            <a:r>
              <a:rPr lang="en-US" sz="3600" dirty="0" err="1" smtClean="0">
                <a:latin typeface="Algerian" pitchFamily="82" charset="0"/>
              </a:rPr>
              <a:t>và</a:t>
            </a:r>
            <a:r>
              <a:rPr lang="en-US" sz="3600" dirty="0" smtClean="0">
                <a:latin typeface="Algerian" pitchFamily="82" charset="0"/>
              </a:rPr>
              <a:t> </a:t>
            </a:r>
            <a:r>
              <a:rPr lang="en-US" sz="3600" dirty="0" err="1" smtClean="0">
                <a:latin typeface="Algerian" pitchFamily="82" charset="0"/>
              </a:rPr>
              <a:t>phát</a:t>
            </a:r>
            <a:r>
              <a:rPr lang="en-US" sz="3600" dirty="0" smtClean="0">
                <a:latin typeface="Algerian" pitchFamily="82" charset="0"/>
              </a:rPr>
              <a:t> </a:t>
            </a:r>
            <a:r>
              <a:rPr lang="en-US" sz="3600" dirty="0" err="1" smtClean="0">
                <a:latin typeface="Algerian" pitchFamily="82" charset="0"/>
              </a:rPr>
              <a:t>triển</a:t>
            </a:r>
            <a:r>
              <a:rPr lang="en-US" sz="3600" dirty="0" smtClean="0">
                <a:latin typeface="Algerian" pitchFamily="82" charset="0"/>
              </a:rPr>
              <a:t> </a:t>
            </a:r>
            <a:r>
              <a:rPr lang="en-US" sz="3600" dirty="0" err="1" smtClean="0">
                <a:latin typeface="Algerian" pitchFamily="82" charset="0"/>
              </a:rPr>
              <a:t>của</a:t>
            </a:r>
            <a:r>
              <a:rPr lang="en-US" sz="3600" dirty="0" smtClean="0">
                <a:latin typeface="Algerian" pitchFamily="82" charset="0"/>
              </a:rPr>
              <a:t> </a:t>
            </a:r>
            <a:r>
              <a:rPr lang="en-US" sz="3600" dirty="0" err="1" smtClean="0">
                <a:latin typeface="Algerian" pitchFamily="82" charset="0"/>
              </a:rPr>
              <a:t>xã</a:t>
            </a:r>
            <a:r>
              <a:rPr lang="en-US" sz="3600" dirty="0" smtClean="0">
                <a:latin typeface="Algerian" pitchFamily="82" charset="0"/>
              </a:rPr>
              <a:t> </a:t>
            </a:r>
            <a:r>
              <a:rPr lang="en-US" sz="3600" dirty="0" err="1" smtClean="0">
                <a:latin typeface="Algerian" pitchFamily="82" charset="0"/>
              </a:rPr>
              <a:t>hội</a:t>
            </a:r>
            <a:r>
              <a:rPr lang="en-US" sz="3600" dirty="0" smtClean="0">
                <a:latin typeface="Algerian" pitchFamily="82" charset="0"/>
              </a:rPr>
              <a:t>.</a:t>
            </a:r>
            <a:endParaRPr lang="en-US" sz="3600" dirty="0">
              <a:latin typeface="Algerian" pitchFamily="82" charset="0"/>
            </a:endParaRPr>
          </a:p>
        </p:txBody>
      </p:sp>
      <p:sp>
        <p:nvSpPr>
          <p:cNvPr id="3" name="Content Placeholder 2"/>
          <p:cNvSpPr>
            <a:spLocks noGrp="1"/>
          </p:cNvSpPr>
          <p:nvPr>
            <p:ph idx="1"/>
          </p:nvPr>
        </p:nvSpPr>
        <p:spPr/>
        <p:txBody>
          <a:bodyPr/>
          <a:lstStyle/>
          <a:p>
            <a:r>
              <a:rPr lang="en-US" dirty="0" err="1" smtClean="0"/>
              <a:t>Sự</a:t>
            </a:r>
            <a:r>
              <a:rPr lang="en-US" dirty="0" smtClean="0"/>
              <a:t> </a:t>
            </a:r>
            <a:r>
              <a:rPr lang="en-US" dirty="0" err="1" smtClean="0"/>
              <a:t>phân</a:t>
            </a:r>
            <a:r>
              <a:rPr lang="en-US" dirty="0" smtClean="0"/>
              <a:t> </a:t>
            </a:r>
            <a:r>
              <a:rPr lang="en-US" dirty="0" err="1" smtClean="0"/>
              <a:t>hoá</a:t>
            </a:r>
            <a:r>
              <a:rPr lang="en-US" dirty="0" smtClean="0"/>
              <a:t> </a:t>
            </a:r>
            <a:r>
              <a:rPr lang="en-US" dirty="0" err="1" smtClean="0"/>
              <a:t>giàu</a:t>
            </a:r>
            <a:r>
              <a:rPr lang="en-US" dirty="0" smtClean="0"/>
              <a:t> </a:t>
            </a:r>
            <a:r>
              <a:rPr lang="en-US" dirty="0" err="1" smtClean="0"/>
              <a:t>nghèo</a:t>
            </a:r>
            <a:r>
              <a:rPr lang="en-US" dirty="0" smtClean="0"/>
              <a:t> </a:t>
            </a:r>
            <a:r>
              <a:rPr lang="en-US" dirty="0" err="1" smtClean="0"/>
              <a:t>và</a:t>
            </a:r>
            <a:r>
              <a:rPr lang="en-US" dirty="0" smtClean="0"/>
              <a:t> </a:t>
            </a:r>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endParaRPr lang="en-US" dirty="0" smtClean="0"/>
          </a:p>
          <a:p>
            <a:endParaRPr lang="en-US" dirty="0"/>
          </a:p>
        </p:txBody>
      </p:sp>
      <p:pic>
        <p:nvPicPr>
          <p:cNvPr id="12292" name="Picture 4" descr="E:\Users\ngoctoan\Downloads\nguoi nghe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1" y="4869873"/>
            <a:ext cx="2466975" cy="1847850"/>
          </a:xfrm>
          <a:prstGeom prst="rect">
            <a:avLst/>
          </a:prstGeom>
          <a:noFill/>
          <a:extLst>
            <a:ext uri="{909E8E84-426E-40DD-AFC4-6F175D3DCCD1}">
              <a14:hiddenFill xmlns:a14="http://schemas.microsoft.com/office/drawing/2010/main">
                <a:solidFill>
                  <a:srgbClr val="FFFFFF"/>
                </a:solidFill>
              </a14:hiddenFill>
            </a:ext>
          </a:extLst>
        </p:spPr>
      </p:pic>
      <p:pic>
        <p:nvPicPr>
          <p:cNvPr id="12293" name="Picture 5" descr="E:\Users\ngoctoan\Downloads\Download\e45c7_Ochuo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3206" y="4869873"/>
            <a:ext cx="2325832" cy="185477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E:\Users\ngoctoan\Downloads\giau-sang.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96122" y="2336223"/>
            <a:ext cx="2819400" cy="25336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E:\Users\ngoctoan\Downloads\duc ba.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53200" y="2286000"/>
            <a:ext cx="2286000"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3805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5" presetClass="emph" presetSubtype="0" nodeType="clickEffect">
                                  <p:stCondLst>
                                    <p:cond delay="0"/>
                                  </p:stCondLst>
                                  <p:iterate type="lt">
                                    <p:tmAbs val="25"/>
                                  </p:iterate>
                                  <p:childTnLst>
                                    <p:set>
                                      <p:cBhvr override="childStyle">
                                        <p:cTn id="13" dur="indefinite"/>
                                        <p:tgtEl>
                                          <p:spTgt spid="3">
                                            <p:txEl>
                                              <p:pRg st="0" end="0"/>
                                            </p:txEl>
                                          </p:spTgt>
                                        </p:tgtEl>
                                        <p:attrNameLst>
                                          <p:attrName>style.fontWeight</p:attrName>
                                        </p:attrNameLst>
                                      </p:cBhvr>
                                      <p:to>
                                        <p:strVal val="bold"/>
                                      </p:to>
                                    </p:se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2293"/>
                                        </p:tgtEl>
                                        <p:attrNameLst>
                                          <p:attrName>style.visibility</p:attrName>
                                        </p:attrNameLst>
                                      </p:cBhvr>
                                      <p:to>
                                        <p:strVal val="visible"/>
                                      </p:to>
                                    </p:set>
                                    <p:animEffect transition="in" filter="fade">
                                      <p:cBhvr>
                                        <p:cTn id="28" dur="1000"/>
                                        <p:tgtEl>
                                          <p:spTgt spid="12293"/>
                                        </p:tgtEl>
                                      </p:cBhvr>
                                    </p:animEffect>
                                    <p:anim calcmode="lin" valueType="num">
                                      <p:cBhvr>
                                        <p:cTn id="29" dur="1000" fill="hold"/>
                                        <p:tgtEl>
                                          <p:spTgt spid="12293"/>
                                        </p:tgtEl>
                                        <p:attrNameLst>
                                          <p:attrName>ppt_x</p:attrName>
                                        </p:attrNameLst>
                                      </p:cBhvr>
                                      <p:tavLst>
                                        <p:tav tm="0">
                                          <p:val>
                                            <p:strVal val="#ppt_x"/>
                                          </p:val>
                                        </p:tav>
                                        <p:tav tm="100000">
                                          <p:val>
                                            <p:strVal val="#ppt_x"/>
                                          </p:val>
                                        </p:tav>
                                      </p:tavLst>
                                    </p:anim>
                                    <p:anim calcmode="lin" valueType="num">
                                      <p:cBhvr>
                                        <p:cTn id="30" dur="1000" fill="hold"/>
                                        <p:tgtEl>
                                          <p:spTgt spid="1229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2292"/>
                                        </p:tgtEl>
                                        <p:attrNameLst>
                                          <p:attrName>style.visibility</p:attrName>
                                        </p:attrNameLst>
                                      </p:cBhvr>
                                      <p:to>
                                        <p:strVal val="visible"/>
                                      </p:to>
                                    </p:set>
                                    <p:animEffect transition="in" filter="fade">
                                      <p:cBhvr>
                                        <p:cTn id="33" dur="1000"/>
                                        <p:tgtEl>
                                          <p:spTgt spid="12292"/>
                                        </p:tgtEl>
                                      </p:cBhvr>
                                    </p:animEffect>
                                    <p:anim calcmode="lin" valueType="num">
                                      <p:cBhvr>
                                        <p:cTn id="34" dur="1000" fill="hold"/>
                                        <p:tgtEl>
                                          <p:spTgt spid="12292"/>
                                        </p:tgtEl>
                                        <p:attrNameLst>
                                          <p:attrName>ppt_x</p:attrName>
                                        </p:attrNameLst>
                                      </p:cBhvr>
                                      <p:tavLst>
                                        <p:tav tm="0">
                                          <p:val>
                                            <p:strVal val="#ppt_x"/>
                                          </p:val>
                                        </p:tav>
                                        <p:tav tm="100000">
                                          <p:val>
                                            <p:strVal val="#ppt_x"/>
                                          </p:val>
                                        </p:tav>
                                      </p:tavLst>
                                    </p:anim>
                                    <p:anim calcmode="lin" valueType="num">
                                      <p:cBhvr>
                                        <p:cTn id="35" dur="1000" fill="hold"/>
                                        <p:tgtEl>
                                          <p:spTgt spid="122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5300" y="457200"/>
            <a:ext cx="8229600" cy="1143000"/>
          </a:xfrm>
        </p:spPr>
        <p:txBody>
          <a:bodyPr>
            <a:normAutofit fontScale="90000"/>
          </a:bodyPr>
          <a:lstStyle/>
          <a:p>
            <a:r>
              <a:rPr lang="en-US" dirty="0" err="1" smtClean="0"/>
              <a:t>Nhập</a:t>
            </a:r>
            <a:r>
              <a:rPr lang="en-US" dirty="0" smtClean="0"/>
              <a:t> </a:t>
            </a:r>
            <a:r>
              <a:rPr lang="en-US" dirty="0" err="1" smtClean="0"/>
              <a:t>cư</a:t>
            </a:r>
            <a:r>
              <a:rPr lang="en-US" dirty="0" smtClean="0"/>
              <a:t> </a:t>
            </a:r>
            <a:r>
              <a:rPr lang="en-US" dirty="0" err="1" smtClean="0"/>
              <a:t>tạo</a:t>
            </a:r>
            <a:r>
              <a:rPr lang="en-US" dirty="0" smtClean="0"/>
              <a:t> </a:t>
            </a:r>
            <a:r>
              <a:rPr lang="en-US" dirty="0" err="1" smtClean="0"/>
              <a:t>nên</a:t>
            </a:r>
            <a:r>
              <a:rPr lang="en-US" dirty="0" smtClean="0"/>
              <a:t> </a:t>
            </a:r>
            <a:r>
              <a:rPr lang="en-US" dirty="0" err="1" smtClean="0"/>
              <a:t>sự</a:t>
            </a:r>
            <a:r>
              <a:rPr lang="en-US" dirty="0" smtClean="0"/>
              <a:t> </a:t>
            </a:r>
            <a:r>
              <a:rPr lang="en-US" dirty="0" err="1" smtClean="0"/>
              <a:t>bất</a:t>
            </a:r>
            <a:r>
              <a:rPr lang="en-US" dirty="0" smtClean="0"/>
              <a:t> </a:t>
            </a:r>
            <a:r>
              <a:rPr lang="en-US" dirty="0" err="1" smtClean="0"/>
              <a:t>bình</a:t>
            </a:r>
            <a:r>
              <a:rPr lang="en-US" dirty="0" smtClean="0"/>
              <a:t> </a:t>
            </a:r>
            <a:r>
              <a:rPr lang="en-US" dirty="0" err="1" smtClean="0"/>
              <a:t>đẳng</a:t>
            </a:r>
            <a:r>
              <a:rPr lang="en-US" dirty="0" smtClean="0"/>
              <a:t> </a:t>
            </a:r>
            <a:r>
              <a:rPr lang="en-US" dirty="0" err="1" smtClean="0"/>
              <a:t>xã</a:t>
            </a:r>
            <a:r>
              <a:rPr lang="en-US" dirty="0" smtClean="0"/>
              <a:t> </a:t>
            </a:r>
            <a:r>
              <a:rPr lang="en-US" dirty="0" err="1" smtClean="0"/>
              <a:t>hội</a:t>
            </a:r>
            <a:r>
              <a:rPr lang="en-US" dirty="0" smtClean="0"/>
              <a:t/>
            </a:r>
            <a:br>
              <a:rPr lang="en-US" dirty="0" smtClean="0"/>
            </a:br>
            <a:endParaRPr lang="en-US" dirty="0"/>
          </a:p>
        </p:txBody>
      </p:sp>
      <p:sp>
        <p:nvSpPr>
          <p:cNvPr id="3" name="Content Placeholder 2"/>
          <p:cNvSpPr>
            <a:spLocks noGrp="1"/>
          </p:cNvSpPr>
          <p:nvPr>
            <p:ph idx="1"/>
          </p:nvPr>
        </p:nvSpPr>
        <p:spPr>
          <a:xfrm>
            <a:off x="685800" y="1066800"/>
            <a:ext cx="8229600" cy="5562600"/>
          </a:xfrm>
        </p:spPr>
        <p:txBody>
          <a:bodyPr/>
          <a:lstStyle/>
          <a:p>
            <a:endParaRPr lang="en-US" dirty="0"/>
          </a:p>
        </p:txBody>
      </p:sp>
      <p:pic>
        <p:nvPicPr>
          <p:cNvPr id="4" name="Picture 2" descr="E:\Users\ngoctoan\Downloads\Download\giau nghe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209800"/>
            <a:ext cx="7086600"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5879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24685" y="304800"/>
            <a:ext cx="8229600" cy="1143000"/>
          </a:xfrm>
        </p:spPr>
        <p:txBody>
          <a:bodyPr>
            <a:noAutofit/>
          </a:bodyPr>
          <a:lstStyle/>
          <a:p>
            <a:r>
              <a:rPr lang="vi-VN" sz="3200" dirty="0"/>
              <a:t>Khoảng cách thu nhập và chi tiêu của nhóm  giàu nhất và nhóm  nghèo nhất tăng lên</a:t>
            </a:r>
            <a:r>
              <a:rPr lang="en-US" sz="3200" dirty="0"/>
              <a:t>.</a:t>
            </a:r>
            <a:br>
              <a:rPr lang="en-US" sz="3200" dirty="0"/>
            </a:br>
            <a:endParaRPr lang="en-US" sz="3200" dirty="0"/>
          </a:p>
        </p:txBody>
      </p:sp>
      <p:sp>
        <p:nvSpPr>
          <p:cNvPr id="8" name="Content Placeholder 7"/>
          <p:cNvSpPr>
            <a:spLocks noGrp="1"/>
          </p:cNvSpPr>
          <p:nvPr>
            <p:ph idx="1"/>
          </p:nvPr>
        </p:nvSpPr>
        <p:spPr/>
        <p:txBody>
          <a:bodyPr/>
          <a:lstStyle/>
          <a:p>
            <a:endParaRPr lang="en-US"/>
          </a:p>
        </p:txBody>
      </p:sp>
      <p:pic>
        <p:nvPicPr>
          <p:cNvPr id="11"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399" y="2971800"/>
            <a:ext cx="2830571"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3200400"/>
            <a:ext cx="2705100"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Left-Right Arrow 12"/>
          <p:cNvSpPr/>
          <p:nvPr/>
        </p:nvSpPr>
        <p:spPr>
          <a:xfrm>
            <a:off x="3363970" y="3810000"/>
            <a:ext cx="2351030" cy="107632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prstClr val="white"/>
                </a:solidFill>
              </a:rPr>
              <a:t>Khoảng</a:t>
            </a:r>
            <a:r>
              <a:rPr lang="en-US" dirty="0" smtClean="0">
                <a:solidFill>
                  <a:prstClr val="white"/>
                </a:solidFill>
              </a:rPr>
              <a:t> </a:t>
            </a:r>
            <a:r>
              <a:rPr lang="en-US" dirty="0" err="1" smtClean="0">
                <a:solidFill>
                  <a:prstClr val="white"/>
                </a:solidFill>
              </a:rPr>
              <a:t>cách</a:t>
            </a:r>
            <a:endParaRPr lang="en-US" dirty="0">
              <a:solidFill>
                <a:prstClr val="white"/>
              </a:solidFill>
            </a:endParaRPr>
          </a:p>
        </p:txBody>
      </p:sp>
    </p:spTree>
    <p:extLst>
      <p:ext uri="{BB962C8B-B14F-4D97-AF65-F5344CB8AC3E}">
        <p14:creationId xmlns:p14="http://schemas.microsoft.com/office/powerpoint/2010/main" val="727415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Autofit/>
          </a:bodyPr>
          <a:lstStyle/>
          <a:p>
            <a:endParaRPr lang="en-US" sz="3200" dirty="0"/>
          </a:p>
        </p:txBody>
      </p:sp>
      <p:sp>
        <p:nvSpPr>
          <p:cNvPr id="3" name="Content Placeholder 2"/>
          <p:cNvSpPr>
            <a:spLocks noGrp="1"/>
          </p:cNvSpPr>
          <p:nvPr>
            <p:ph idx="1"/>
          </p:nvPr>
        </p:nvSpPr>
        <p:spPr>
          <a:xfrm>
            <a:off x="685800" y="1066800"/>
            <a:ext cx="8229600" cy="5562600"/>
          </a:xfrm>
        </p:spPr>
        <p:txBody>
          <a:bodyPr/>
          <a:lstStyle/>
          <a:p>
            <a:r>
              <a:rPr lang="vi-VN" dirty="0">
                <a:solidFill>
                  <a:srgbClr val="212745"/>
                </a:solidFill>
              </a:rPr>
              <a:t>Khoảng cách giàu nghèo về giáo dục  tăng</a:t>
            </a:r>
            <a:endParaRPr lang="en-US" dirty="0"/>
          </a:p>
          <a:p>
            <a:endParaRPr lang="en-US" dirty="0"/>
          </a:p>
        </p:txBody>
      </p:sp>
      <p:sp>
        <p:nvSpPr>
          <p:cNvPr id="5" name="Chevron 4"/>
          <p:cNvSpPr/>
          <p:nvPr/>
        </p:nvSpPr>
        <p:spPr>
          <a:xfrm rot="10800000">
            <a:off x="5534889" y="2602921"/>
            <a:ext cx="1295400" cy="161405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6" name="Chevron 5"/>
          <p:cNvSpPr/>
          <p:nvPr/>
        </p:nvSpPr>
        <p:spPr>
          <a:xfrm>
            <a:off x="2289464" y="2672195"/>
            <a:ext cx="1295400" cy="161405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7" name="Left-Right Arrow 6"/>
          <p:cNvSpPr/>
          <p:nvPr/>
        </p:nvSpPr>
        <p:spPr>
          <a:xfrm>
            <a:off x="3359727" y="3060122"/>
            <a:ext cx="2410688" cy="8382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prstClr val="white"/>
                </a:solidFill>
              </a:rPr>
              <a:t>Khoảng</a:t>
            </a:r>
            <a:r>
              <a:rPr lang="en-US" dirty="0" smtClean="0">
                <a:solidFill>
                  <a:prstClr val="white"/>
                </a:solidFill>
              </a:rPr>
              <a:t> </a:t>
            </a:r>
            <a:r>
              <a:rPr lang="en-US" dirty="0" err="1" smtClean="0">
                <a:solidFill>
                  <a:prstClr val="white"/>
                </a:solidFill>
              </a:rPr>
              <a:t>cách</a:t>
            </a:r>
            <a:endParaRPr lang="en-US" dirty="0">
              <a:solidFill>
                <a:prstClr val="white"/>
              </a:solidFill>
            </a:endParaRPr>
          </a:p>
        </p:txBody>
      </p:sp>
      <p:pic>
        <p:nvPicPr>
          <p:cNvPr id="9"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36" y="2438400"/>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8425" y="2514600"/>
            <a:ext cx="2695575"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6478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rmAutofit fontScale="90000"/>
          </a:bodyPr>
          <a:lstStyle/>
          <a:p>
            <a:r>
              <a:rPr lang="en-US" sz="3600" dirty="0" err="1">
                <a:latin typeface="Algerian" pitchFamily="82" charset="0"/>
              </a:rPr>
              <a:t>sự</a:t>
            </a:r>
            <a:r>
              <a:rPr lang="en-US" sz="3600" dirty="0">
                <a:latin typeface="Algerian" pitchFamily="82" charset="0"/>
              </a:rPr>
              <a:t> </a:t>
            </a:r>
            <a:r>
              <a:rPr lang="en-US" sz="3600" dirty="0" err="1">
                <a:latin typeface="Algerian" pitchFamily="82" charset="0"/>
              </a:rPr>
              <a:t>phân</a:t>
            </a:r>
            <a:r>
              <a:rPr lang="en-US" sz="3600" dirty="0">
                <a:latin typeface="Algerian" pitchFamily="82" charset="0"/>
              </a:rPr>
              <a:t> </a:t>
            </a:r>
            <a:r>
              <a:rPr lang="en-US" sz="3600" dirty="0" err="1">
                <a:latin typeface="Algerian" pitchFamily="82" charset="0"/>
              </a:rPr>
              <a:t>hoá</a:t>
            </a:r>
            <a:r>
              <a:rPr lang="en-US" sz="3600" dirty="0">
                <a:latin typeface="Algerian" pitchFamily="82" charset="0"/>
              </a:rPr>
              <a:t> </a:t>
            </a:r>
            <a:r>
              <a:rPr lang="en-US" sz="3600" dirty="0" err="1">
                <a:latin typeface="Algerian" pitchFamily="82" charset="0"/>
              </a:rPr>
              <a:t>giàu</a:t>
            </a:r>
            <a:r>
              <a:rPr lang="en-US" sz="3600" dirty="0">
                <a:latin typeface="Algerian" pitchFamily="82" charset="0"/>
              </a:rPr>
              <a:t> </a:t>
            </a:r>
            <a:r>
              <a:rPr lang="en-US" sz="3600" dirty="0" err="1">
                <a:latin typeface="Algerian" pitchFamily="82" charset="0"/>
              </a:rPr>
              <a:t>nghèo</a:t>
            </a:r>
            <a:r>
              <a:rPr lang="en-US" sz="3600" dirty="0">
                <a:latin typeface="Algerian" pitchFamily="82" charset="0"/>
              </a:rPr>
              <a:t> </a:t>
            </a:r>
            <a:r>
              <a:rPr lang="en-US" sz="3600" dirty="0" err="1">
                <a:latin typeface="Algerian" pitchFamily="82" charset="0"/>
              </a:rPr>
              <a:t>vừa</a:t>
            </a:r>
            <a:r>
              <a:rPr lang="en-US" sz="3600" dirty="0">
                <a:latin typeface="Algerian" pitchFamily="82" charset="0"/>
              </a:rPr>
              <a:t> </a:t>
            </a:r>
            <a:r>
              <a:rPr lang="en-US" sz="3600" dirty="0" err="1">
                <a:latin typeface="Algerian" pitchFamily="82" charset="0"/>
              </a:rPr>
              <a:t>là</a:t>
            </a:r>
            <a:r>
              <a:rPr lang="en-US" sz="3600" dirty="0">
                <a:latin typeface="Algerian" pitchFamily="82" charset="0"/>
              </a:rPr>
              <a:t> </a:t>
            </a:r>
            <a:r>
              <a:rPr lang="en-US" sz="3600" dirty="0" err="1">
                <a:latin typeface="Algerian" pitchFamily="82" charset="0"/>
              </a:rPr>
              <a:t>kết</a:t>
            </a:r>
            <a:r>
              <a:rPr lang="en-US" sz="3600" dirty="0">
                <a:latin typeface="Algerian" pitchFamily="82" charset="0"/>
              </a:rPr>
              <a:t> </a:t>
            </a:r>
            <a:r>
              <a:rPr lang="en-US" sz="3600" dirty="0" err="1">
                <a:latin typeface="Algerian" pitchFamily="82" charset="0"/>
              </a:rPr>
              <a:t>quả</a:t>
            </a:r>
            <a:r>
              <a:rPr lang="en-US" sz="3600" dirty="0">
                <a:latin typeface="Algerian" pitchFamily="82" charset="0"/>
              </a:rPr>
              <a:t> </a:t>
            </a:r>
            <a:r>
              <a:rPr lang="en-US" sz="3600" dirty="0" err="1">
                <a:latin typeface="Algerian" pitchFamily="82" charset="0"/>
              </a:rPr>
              <a:t>vừa</a:t>
            </a:r>
            <a:r>
              <a:rPr lang="en-US" sz="3600" dirty="0">
                <a:latin typeface="Algerian" pitchFamily="82" charset="0"/>
              </a:rPr>
              <a:t> </a:t>
            </a:r>
            <a:r>
              <a:rPr lang="en-US" sz="3600" dirty="0" err="1">
                <a:latin typeface="Algerian" pitchFamily="82" charset="0"/>
              </a:rPr>
              <a:t>là</a:t>
            </a:r>
            <a:r>
              <a:rPr lang="en-US" sz="3600" dirty="0">
                <a:latin typeface="Algerian" pitchFamily="82" charset="0"/>
              </a:rPr>
              <a:t> </a:t>
            </a:r>
            <a:r>
              <a:rPr lang="en-US" sz="3600" dirty="0" err="1">
                <a:latin typeface="Algerian" pitchFamily="82" charset="0"/>
              </a:rPr>
              <a:t>tác</a:t>
            </a:r>
            <a:r>
              <a:rPr lang="en-US" sz="3600" dirty="0">
                <a:latin typeface="Algerian" pitchFamily="82" charset="0"/>
              </a:rPr>
              <a:t> </a:t>
            </a:r>
            <a:r>
              <a:rPr lang="en-US" sz="3600" dirty="0" err="1">
                <a:latin typeface="Algerian" pitchFamily="82" charset="0"/>
              </a:rPr>
              <a:t>nhân</a:t>
            </a:r>
            <a:r>
              <a:rPr lang="en-US" sz="3600" dirty="0">
                <a:latin typeface="Algerian" pitchFamily="82" charset="0"/>
              </a:rPr>
              <a:t> </a:t>
            </a:r>
            <a:r>
              <a:rPr lang="en-US" sz="3600" dirty="0" err="1">
                <a:latin typeface="Algerian" pitchFamily="82" charset="0"/>
              </a:rPr>
              <a:t>của</a:t>
            </a:r>
            <a:r>
              <a:rPr lang="en-US" sz="3600" dirty="0">
                <a:latin typeface="Algerian" pitchFamily="82" charset="0"/>
              </a:rPr>
              <a:t> </a:t>
            </a:r>
            <a:r>
              <a:rPr lang="en-US" sz="3600" dirty="0" err="1">
                <a:latin typeface="Algerian" pitchFamily="82" charset="0"/>
              </a:rPr>
              <a:t>sự</a:t>
            </a:r>
            <a:r>
              <a:rPr lang="en-US" sz="3600" dirty="0">
                <a:latin typeface="Algerian" pitchFamily="82" charset="0"/>
              </a:rPr>
              <a:t> </a:t>
            </a:r>
            <a:r>
              <a:rPr lang="en-US" sz="3600" dirty="0" err="1" smtClean="0">
                <a:latin typeface="Algerian" pitchFamily="82" charset="0"/>
              </a:rPr>
              <a:t>bất</a:t>
            </a:r>
            <a:r>
              <a:rPr lang="en-US" sz="3600" dirty="0" smtClean="0">
                <a:latin typeface="Algerian" pitchFamily="82" charset="0"/>
              </a:rPr>
              <a:t> </a:t>
            </a:r>
            <a:r>
              <a:rPr lang="en-US" sz="3600" dirty="0" err="1" smtClean="0">
                <a:latin typeface="Algerian" pitchFamily="82" charset="0"/>
              </a:rPr>
              <a:t>bình</a:t>
            </a:r>
            <a:r>
              <a:rPr lang="en-US" sz="3600" dirty="0" smtClean="0">
                <a:latin typeface="Algerian" pitchFamily="82" charset="0"/>
              </a:rPr>
              <a:t> </a:t>
            </a:r>
            <a:r>
              <a:rPr lang="en-US" sz="3600" dirty="0" err="1" smtClean="0">
                <a:latin typeface="Algerian" pitchFamily="82" charset="0"/>
              </a:rPr>
              <a:t>đẳng</a:t>
            </a:r>
            <a:r>
              <a:rPr lang="en-US" sz="3600" dirty="0" smtClean="0">
                <a:latin typeface="Algerian" pitchFamily="82" charset="0"/>
              </a:rPr>
              <a:t> </a:t>
            </a:r>
            <a:r>
              <a:rPr lang="en-US" sz="3600" dirty="0" err="1" smtClean="0">
                <a:latin typeface="Algerian" pitchFamily="82" charset="0"/>
              </a:rPr>
              <a:t>và</a:t>
            </a:r>
            <a:r>
              <a:rPr lang="en-US" sz="3600" dirty="0" smtClean="0">
                <a:latin typeface="Algerian" pitchFamily="82" charset="0"/>
              </a:rPr>
              <a:t> </a:t>
            </a:r>
            <a:r>
              <a:rPr lang="en-US" sz="3600" dirty="0" err="1">
                <a:latin typeface="Algerian" pitchFamily="82" charset="0"/>
              </a:rPr>
              <a:t>phân</a:t>
            </a:r>
            <a:r>
              <a:rPr lang="en-US" sz="3600" dirty="0">
                <a:latin typeface="Algerian" pitchFamily="82" charset="0"/>
              </a:rPr>
              <a:t> </a:t>
            </a:r>
            <a:r>
              <a:rPr lang="en-US" sz="3600" dirty="0" err="1">
                <a:latin typeface="Algerian" pitchFamily="82" charset="0"/>
              </a:rPr>
              <a:t>tầng</a:t>
            </a:r>
            <a:r>
              <a:rPr lang="en-US" sz="3600" dirty="0">
                <a:latin typeface="Algerian" pitchFamily="82" charset="0"/>
              </a:rPr>
              <a:t> </a:t>
            </a:r>
            <a:r>
              <a:rPr lang="en-US" sz="3600" dirty="0" err="1">
                <a:latin typeface="Algerian" pitchFamily="82" charset="0"/>
              </a:rPr>
              <a:t>xã</a:t>
            </a:r>
            <a:r>
              <a:rPr lang="en-US" sz="3600" dirty="0">
                <a:latin typeface="Algerian" pitchFamily="82" charset="0"/>
              </a:rPr>
              <a:t> </a:t>
            </a:r>
            <a:r>
              <a:rPr lang="en-US" sz="3600" dirty="0" err="1">
                <a:latin typeface="Algerian" pitchFamily="82" charset="0"/>
              </a:rPr>
              <a:t>hội</a:t>
            </a:r>
            <a:r>
              <a:rPr lang="en-US" sz="3600" dirty="0"/>
              <a:t>.</a:t>
            </a:r>
            <a:r>
              <a:rPr lang="en-US" dirty="0"/>
              <a:t/>
            </a:r>
            <a:br>
              <a:rPr lang="en-US" dirty="0"/>
            </a:br>
            <a:endParaRPr lang="en-US" dirty="0"/>
          </a:p>
        </p:txBody>
      </p:sp>
      <p:pic>
        <p:nvPicPr>
          <p:cNvPr id="4" name="Picture 2" descr="E:\Users\ngoctoan\Downloads\giau-sang.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38200" y="4038600"/>
            <a:ext cx="1828800" cy="2182019"/>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descr="E:\Users\ngoctoan\Downloads\doanh nha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37681" y="1649162"/>
            <a:ext cx="2114550" cy="2162175"/>
          </a:xfrm>
          <a:prstGeom prst="rect">
            <a:avLst/>
          </a:prstGeom>
          <a:noFill/>
          <a:extLst>
            <a:ext uri="{909E8E84-426E-40DD-AFC4-6F175D3DCCD1}">
              <a14:hiddenFill xmlns:a14="http://schemas.microsoft.com/office/drawing/2010/main">
                <a:solidFill>
                  <a:srgbClr val="FFFFFF"/>
                </a:solidFill>
              </a14:hiddenFill>
            </a:ext>
          </a:extLst>
        </p:spPr>
      </p:pic>
      <p:sp>
        <p:nvSpPr>
          <p:cNvPr id="5" name="Up Arrow 4"/>
          <p:cNvSpPr/>
          <p:nvPr/>
        </p:nvSpPr>
        <p:spPr>
          <a:xfrm rot="2568084">
            <a:off x="2971800" y="3838575"/>
            <a:ext cx="457200" cy="96202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3315" name="Picture 3" descr="E:\Users\ngoctoan\Downloads\ngheo 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7000" y="4572000"/>
            <a:ext cx="2286000" cy="1514475"/>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E:\Users\ngoctoan\Downloads\cn.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6800" y="2730249"/>
            <a:ext cx="2177665" cy="1449137"/>
          </a:xfrm>
          <a:prstGeom prst="rect">
            <a:avLst/>
          </a:prstGeom>
          <a:noFill/>
          <a:extLst>
            <a:ext uri="{909E8E84-426E-40DD-AFC4-6F175D3DCCD1}">
              <a14:hiddenFill xmlns:a14="http://schemas.microsoft.com/office/drawing/2010/main">
                <a:solidFill>
                  <a:srgbClr val="FFFFFF"/>
                </a:solidFill>
              </a14:hiddenFill>
            </a:ext>
          </a:extLst>
        </p:spPr>
      </p:pic>
      <p:sp>
        <p:nvSpPr>
          <p:cNvPr id="6" name="Up Arrow 5"/>
          <p:cNvSpPr/>
          <p:nvPr/>
        </p:nvSpPr>
        <p:spPr>
          <a:xfrm rot="20270702">
            <a:off x="5712152" y="4267909"/>
            <a:ext cx="705624" cy="120616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644779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par>
                                <p:cTn id="15" presetID="16" presetClass="entr" presetSubtype="21" fill="hold" nodeType="withEffect">
                                  <p:stCondLst>
                                    <p:cond delay="0"/>
                                  </p:stCondLst>
                                  <p:childTnLst>
                                    <p:set>
                                      <p:cBhvr>
                                        <p:cTn id="16" dur="1" fill="hold">
                                          <p:stCondLst>
                                            <p:cond delay="0"/>
                                          </p:stCondLst>
                                        </p:cTn>
                                        <p:tgtEl>
                                          <p:spTgt spid="13314"/>
                                        </p:tgtEl>
                                        <p:attrNameLst>
                                          <p:attrName>style.visibility</p:attrName>
                                        </p:attrNameLst>
                                      </p:cBhvr>
                                      <p:to>
                                        <p:strVal val="visible"/>
                                      </p:to>
                                    </p:set>
                                    <p:animEffect transition="in" filter="barn(inVertical)">
                                      <p:cBhvr>
                                        <p:cTn id="17" dur="500"/>
                                        <p:tgtEl>
                                          <p:spTgt spid="13314"/>
                                        </p:tgtEl>
                                      </p:cBhvr>
                                    </p:animEffect>
                                  </p:childTnLst>
                                </p:cTn>
                              </p:par>
                              <p:par>
                                <p:cTn id="18" presetID="16" presetClass="entr" presetSubtype="21"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3316"/>
                                        </p:tgtEl>
                                        <p:attrNameLst>
                                          <p:attrName>style.visibility</p:attrName>
                                        </p:attrNameLst>
                                      </p:cBhvr>
                                      <p:to>
                                        <p:strVal val="visible"/>
                                      </p:to>
                                    </p:set>
                                    <p:animEffect transition="in" filter="fade">
                                      <p:cBhvr>
                                        <p:cTn id="25" dur="1000"/>
                                        <p:tgtEl>
                                          <p:spTgt spid="13316"/>
                                        </p:tgtEl>
                                      </p:cBhvr>
                                    </p:animEffect>
                                    <p:anim calcmode="lin" valueType="num">
                                      <p:cBhvr>
                                        <p:cTn id="26" dur="1000" fill="hold"/>
                                        <p:tgtEl>
                                          <p:spTgt spid="13316"/>
                                        </p:tgtEl>
                                        <p:attrNameLst>
                                          <p:attrName>ppt_x</p:attrName>
                                        </p:attrNameLst>
                                      </p:cBhvr>
                                      <p:tavLst>
                                        <p:tav tm="0">
                                          <p:val>
                                            <p:strVal val="#ppt_x"/>
                                          </p:val>
                                        </p:tav>
                                        <p:tav tm="100000">
                                          <p:val>
                                            <p:strVal val="#ppt_x"/>
                                          </p:val>
                                        </p:tav>
                                      </p:tavLst>
                                    </p:anim>
                                    <p:anim calcmode="lin" valueType="num">
                                      <p:cBhvr>
                                        <p:cTn id="27" dur="1000" fill="hold"/>
                                        <p:tgtEl>
                                          <p:spTgt spid="1331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3315"/>
                                        </p:tgtEl>
                                        <p:attrNameLst>
                                          <p:attrName>style.visibility</p:attrName>
                                        </p:attrNameLst>
                                      </p:cBhvr>
                                      <p:to>
                                        <p:strVal val="visible"/>
                                      </p:to>
                                    </p:set>
                                    <p:animEffect transition="in" filter="fade">
                                      <p:cBhvr>
                                        <p:cTn id="35" dur="1000"/>
                                        <p:tgtEl>
                                          <p:spTgt spid="13315"/>
                                        </p:tgtEl>
                                      </p:cBhvr>
                                    </p:animEffect>
                                    <p:anim calcmode="lin" valueType="num">
                                      <p:cBhvr>
                                        <p:cTn id="36" dur="1000" fill="hold"/>
                                        <p:tgtEl>
                                          <p:spTgt spid="13315"/>
                                        </p:tgtEl>
                                        <p:attrNameLst>
                                          <p:attrName>ppt_x</p:attrName>
                                        </p:attrNameLst>
                                      </p:cBhvr>
                                      <p:tavLst>
                                        <p:tav tm="0">
                                          <p:val>
                                            <p:strVal val="#ppt_x"/>
                                          </p:val>
                                        </p:tav>
                                        <p:tav tm="100000">
                                          <p:val>
                                            <p:strVal val="#ppt_x"/>
                                          </p:val>
                                        </p:tav>
                                      </p:tavLst>
                                    </p:anim>
                                    <p:anim calcmode="lin" valueType="num">
                                      <p:cBhvr>
                                        <p:cTn id="37" dur="1000" fill="hold"/>
                                        <p:tgtEl>
                                          <p:spTgt spid="133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381000" y="1752600"/>
            <a:ext cx="8458200" cy="1757065"/>
          </a:xfrm>
          <a:prstGeom prst="rect">
            <a:avLst/>
          </a:prstGeom>
          <a:noFill/>
        </p:spPr>
        <p:txBody>
          <a:bodyPr wrap="none" lIns="91440" tIns="45720" rIns="91440" bIns="45720">
            <a:prstTxWarp prst="textDeflateBottom">
              <a:avLst>
                <a:gd name="adj" fmla="val 36305"/>
              </a:avLst>
            </a:prstTxWarp>
            <a:spAutoFit/>
          </a:bodyPr>
          <a:lstStyle/>
          <a:p>
            <a:pPr algn="ctr"/>
            <a:r>
              <a:rPr lang="en-US" sz="5400" b="1" cap="none" spc="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Cám ơn thầy và các bạn đã lắng nghe</a:t>
            </a:r>
            <a:endParaRPr lang="en-US" sz="5400" b="1" cap="none" spc="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p14="http://schemas.microsoft.com/office/powerpoint/2010/main" val="35711178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itle 1"/>
          <p:cNvSpPr>
            <a:spLocks noGrp="1"/>
          </p:cNvSpPr>
          <p:nvPr>
            <p:ph type="subTitle" idx="1"/>
          </p:nvPr>
        </p:nvSpPr>
        <p:spPr>
          <a:xfrm>
            <a:off x="990600" y="1828800"/>
            <a:ext cx="7620000" cy="4114800"/>
          </a:xfrm>
        </p:spPr>
        <p:txBody>
          <a:bodyPr>
            <a:normAutofit/>
          </a:bodyPr>
          <a:lstStyle/>
          <a:p>
            <a:r>
              <a:rPr lang="en-US" sz="2400" b="1">
                <a:solidFill>
                  <a:schemeClr val="tx1"/>
                </a:solidFill>
                <a:latin typeface="Times New Roman" pitchFamily="18" charset="0"/>
                <a:cs typeface="Times New Roman" pitchFamily="18" charset="0"/>
              </a:rPr>
              <a:t>K</a:t>
            </a:r>
            <a:r>
              <a:rPr lang="en-US" sz="2400" b="1" smtClean="0">
                <a:solidFill>
                  <a:schemeClr val="tx1"/>
                </a:solidFill>
                <a:latin typeface="Times New Roman" pitchFamily="18" charset="0"/>
                <a:cs typeface="Times New Roman" pitchFamily="18" charset="0"/>
              </a:rPr>
              <a:t>hái niệm cơ bản:</a:t>
            </a:r>
          </a:p>
          <a:p>
            <a:pPr marL="342900" indent="-342900">
              <a:buFont typeface="Wingdings" pitchFamily="2" charset="2"/>
              <a:buChar char="v"/>
            </a:pPr>
            <a:r>
              <a:rPr lang="en-US" sz="2400" b="1" smtClean="0">
                <a:solidFill>
                  <a:schemeClr val="tx1"/>
                </a:solidFill>
                <a:latin typeface="Times New Roman" pitchFamily="18" charset="0"/>
                <a:cs typeface="Times New Roman" pitchFamily="18" charset="0"/>
              </a:rPr>
              <a:t>Nhập cư:</a:t>
            </a:r>
            <a:r>
              <a:rPr lang="en-US" sz="2400" b="1">
                <a:solidFill>
                  <a:schemeClr val="tx1"/>
                </a:solidFill>
                <a:latin typeface="Times New Roman" pitchFamily="18" charset="0"/>
                <a:cs typeface="Times New Roman" pitchFamily="18" charset="0"/>
              </a:rPr>
              <a:t> là hoạt động di chuyển chỗ ở đến vào 1 vùng hay 1 quốc gia mới. Dân nhập cư là người dân di chuyển từ 1 vùng này sang vùng khác để định cư hoặc tạm trú</a:t>
            </a:r>
            <a:endParaRPr lang="en-US" sz="2400" b="1" smtClean="0">
              <a:solidFill>
                <a:schemeClr val="tx1"/>
              </a:solidFill>
              <a:latin typeface="Times New Roman" pitchFamily="18" charset="0"/>
              <a:cs typeface="Times New Roman" pitchFamily="18" charset="0"/>
            </a:endParaRPr>
          </a:p>
          <a:p>
            <a:pPr marL="342900" indent="-342900">
              <a:buFont typeface="Wingdings" pitchFamily="2" charset="2"/>
              <a:buChar char="v"/>
            </a:pPr>
            <a:r>
              <a:rPr lang="en-US" sz="2400" b="1" smtClean="0">
                <a:solidFill>
                  <a:schemeClr val="tx1"/>
                </a:solidFill>
                <a:latin typeface="Times New Roman" pitchFamily="18" charset="0"/>
                <a:cs typeface="Times New Roman" pitchFamily="18" charset="0"/>
              </a:rPr>
              <a:t>Phân tầng xã hội:</a:t>
            </a:r>
            <a:r>
              <a:rPr lang="en-US" sz="2400" b="1">
                <a:solidFill>
                  <a:schemeClr val="tx1"/>
                </a:solidFill>
                <a:latin typeface="Times New Roman" pitchFamily="18" charset="0"/>
                <a:cs typeface="Times New Roman" pitchFamily="18" charset="0"/>
              </a:rPr>
              <a:t> Phân tầng xã hội (tiếng Anh: Social Strafication) là sự phân chia nhỏ xã hội thành các tầng lớp khác nhau về địa vị kinh tế, địa vị chính trị, học vấn, kiểu dáng nhà ở, nơi cư trú, phong cách sinh hoạt, cách ứng xử, sở thích nghệ thuật.</a:t>
            </a:r>
          </a:p>
        </p:txBody>
      </p:sp>
      <p:sp>
        <p:nvSpPr>
          <p:cNvPr id="3" name="Title 2"/>
          <p:cNvSpPr>
            <a:spLocks noGrp="1"/>
          </p:cNvSpPr>
          <p:nvPr>
            <p:ph type="ctrTitle"/>
          </p:nvPr>
        </p:nvSpPr>
        <p:spPr>
          <a:xfrm>
            <a:off x="1295400" y="28074"/>
            <a:ext cx="6781800" cy="685800"/>
          </a:xfrm>
        </p:spPr>
        <p:txBody>
          <a:bodyPr/>
          <a:lstStyle/>
          <a:p>
            <a:r>
              <a:rPr lang="en-US" sz="3600">
                <a:latin typeface="Times New Roman" pitchFamily="18" charset="0"/>
                <a:cs typeface="Times New Roman" pitchFamily="18" charset="0"/>
              </a:rPr>
              <a:t>XÃ HỘI HỌC ĐẠI CƯƠNG</a:t>
            </a:r>
            <a:endParaRPr lang="en-US" sz="3600"/>
          </a:p>
        </p:txBody>
      </p:sp>
    </p:spTree>
    <p:extLst>
      <p:ext uri="{BB962C8B-B14F-4D97-AF65-F5344CB8AC3E}">
        <p14:creationId xmlns:p14="http://schemas.microsoft.com/office/powerpoint/2010/main" val="362061116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32084"/>
            <a:ext cx="6096000" cy="882316"/>
          </a:xfrm>
        </p:spPr>
        <p:txBody>
          <a:bodyPr/>
          <a:lstStyle/>
          <a:p>
            <a:r>
              <a:rPr lang="en-US" sz="3200">
                <a:solidFill>
                  <a:schemeClr val="tx1"/>
                </a:solidFill>
                <a:latin typeface="Times New Roman" pitchFamily="18" charset="0"/>
                <a:cs typeface="Times New Roman" pitchFamily="18" charset="0"/>
              </a:rPr>
              <a:t>XÃ HỘI HỌC ĐẠI CƯƠNG</a:t>
            </a:r>
            <a:endParaRPr lang="en-US" sz="3200">
              <a:solidFill>
                <a:schemeClr val="tx1"/>
              </a:solidFill>
            </a:endParaRPr>
          </a:p>
        </p:txBody>
      </p:sp>
      <p:sp>
        <p:nvSpPr>
          <p:cNvPr id="3" name="Text Placeholder 2"/>
          <p:cNvSpPr>
            <a:spLocks noGrp="1"/>
          </p:cNvSpPr>
          <p:nvPr>
            <p:ph type="body" idx="1"/>
          </p:nvPr>
        </p:nvSpPr>
        <p:spPr>
          <a:xfrm>
            <a:off x="381000" y="1371600"/>
            <a:ext cx="8534400" cy="4572000"/>
          </a:xfrm>
        </p:spPr>
        <p:txBody>
          <a:bodyPr>
            <a:normAutofit/>
          </a:bodyPr>
          <a:lstStyle/>
          <a:p>
            <a:pPr marL="857250" lvl="1" indent="-400050">
              <a:buFont typeface="+mj-lt"/>
              <a:buAutoNum type="romanUcPeriod"/>
            </a:pPr>
            <a:r>
              <a:rPr lang="en-US" sz="2800" smtClean="0">
                <a:solidFill>
                  <a:srgbClr val="FF0000"/>
                </a:solidFill>
              </a:rPr>
              <a:t> TÌNH HÌNH NHẬP CƯ VÀO CÁC THÀNH PHỐ LỚN Ở NƯỚC TA HIỆN NAY.</a:t>
            </a:r>
          </a:p>
          <a:p>
            <a:pPr lvl="1"/>
            <a:r>
              <a:rPr lang="en-US" sz="2000" smtClean="0">
                <a:solidFill>
                  <a:schemeClr val="tx1"/>
                </a:solidFill>
                <a:latin typeface="Times New Roman" pitchFamily="18" charset="0"/>
                <a:cs typeface="Times New Roman" pitchFamily="18" charset="0"/>
              </a:rPr>
              <a:t>     </a:t>
            </a:r>
            <a:r>
              <a:rPr lang="en-US" sz="2000" b="1" smtClean="0">
                <a:solidFill>
                  <a:schemeClr val="tx1"/>
                </a:solidFill>
                <a:latin typeface="Times New Roman" pitchFamily="18" charset="0"/>
                <a:cs typeface="Times New Roman" pitchFamily="18" charset="0"/>
              </a:rPr>
              <a:t> </a:t>
            </a:r>
            <a:r>
              <a:rPr lang="vi-VN" sz="2400" b="1" smtClean="0">
                <a:solidFill>
                  <a:schemeClr val="tx1"/>
                </a:solidFill>
                <a:latin typeface="Times New Roman" pitchFamily="18" charset="0"/>
                <a:cs typeface="Times New Roman" pitchFamily="18" charset="0"/>
              </a:rPr>
              <a:t>Tình </a:t>
            </a:r>
            <a:r>
              <a:rPr lang="vi-VN" sz="2400" b="1">
                <a:solidFill>
                  <a:schemeClr val="tx1"/>
                </a:solidFill>
                <a:latin typeface="Times New Roman" pitchFamily="18" charset="0"/>
                <a:cs typeface="Times New Roman" pitchFamily="18" charset="0"/>
              </a:rPr>
              <a:t>trạng dân nhập </a:t>
            </a:r>
            <a:r>
              <a:rPr lang="vi-VN" sz="2400" b="1" smtClean="0">
                <a:solidFill>
                  <a:schemeClr val="tx1"/>
                </a:solidFill>
                <a:latin typeface="Times New Roman" pitchFamily="18" charset="0"/>
                <a:cs typeface="Times New Roman" pitchFamily="18" charset="0"/>
              </a:rPr>
              <a:t>cư </a:t>
            </a:r>
            <a:r>
              <a:rPr lang="vi-VN" sz="2400" b="1">
                <a:solidFill>
                  <a:schemeClr val="tx1"/>
                </a:solidFill>
                <a:latin typeface="Times New Roman" pitchFamily="18" charset="0"/>
                <a:cs typeface="Times New Roman" pitchFamily="18" charset="0"/>
              </a:rPr>
              <a:t>ở các đô thị lớn </a:t>
            </a:r>
            <a:r>
              <a:rPr lang="en-US" sz="2400" b="1" smtClean="0">
                <a:solidFill>
                  <a:schemeClr val="tx1"/>
                </a:solidFill>
                <a:latin typeface="Times New Roman" pitchFamily="18" charset="0"/>
                <a:cs typeface="Times New Roman" pitchFamily="18" charset="0"/>
              </a:rPr>
              <a:t>,</a:t>
            </a:r>
            <a:r>
              <a:rPr lang="vi-VN" sz="2400" b="1" smtClean="0">
                <a:solidFill>
                  <a:schemeClr val="tx1"/>
                </a:solidFill>
                <a:latin typeface="Times New Roman" pitchFamily="18" charset="0"/>
                <a:cs typeface="Times New Roman" pitchFamily="18" charset="0"/>
              </a:rPr>
              <a:t> </a:t>
            </a:r>
            <a:r>
              <a:rPr lang="vi-VN" sz="2400" b="1">
                <a:solidFill>
                  <a:schemeClr val="tx1"/>
                </a:solidFill>
                <a:latin typeface="Times New Roman" pitchFamily="18" charset="0"/>
                <a:cs typeface="Times New Roman" pitchFamily="18" charset="0"/>
              </a:rPr>
              <a:t>nơi có tốc độ phát triển kinh tế </a:t>
            </a:r>
            <a:r>
              <a:rPr lang="en-US" sz="2400" b="1" smtClean="0">
                <a:solidFill>
                  <a:schemeClr val="tx1"/>
                </a:solidFill>
                <a:latin typeface="Times New Roman" pitchFamily="18" charset="0"/>
                <a:cs typeface="Times New Roman" pitchFamily="18" charset="0"/>
              </a:rPr>
              <a:t>cao </a:t>
            </a:r>
            <a:r>
              <a:rPr lang="vi-VN" sz="2400" b="1" smtClean="0">
                <a:solidFill>
                  <a:schemeClr val="tx1"/>
                </a:solidFill>
                <a:latin typeface="Times New Roman" pitchFamily="18" charset="0"/>
                <a:cs typeface="Times New Roman" pitchFamily="18" charset="0"/>
              </a:rPr>
              <a:t>đang</a:t>
            </a:r>
            <a:r>
              <a:rPr lang="en-US" sz="2400" b="1" smtClean="0">
                <a:solidFill>
                  <a:schemeClr val="tx1"/>
                </a:solidFill>
                <a:latin typeface="Times New Roman" pitchFamily="18" charset="0"/>
                <a:cs typeface="Times New Roman" pitchFamily="18" charset="0"/>
              </a:rPr>
              <a:t> diễn ra </a:t>
            </a:r>
            <a:r>
              <a:rPr lang="vi-VN" sz="2400" b="1" smtClean="0">
                <a:solidFill>
                  <a:schemeClr val="tx1"/>
                </a:solidFill>
                <a:latin typeface="Times New Roman" pitchFamily="18" charset="0"/>
                <a:cs typeface="Times New Roman" pitchFamily="18" charset="0"/>
              </a:rPr>
              <a:t>khá </a:t>
            </a:r>
            <a:r>
              <a:rPr lang="vi-VN" sz="2400" b="1">
                <a:solidFill>
                  <a:schemeClr val="tx1"/>
                </a:solidFill>
                <a:latin typeface="Times New Roman" pitchFamily="18" charset="0"/>
                <a:cs typeface="Times New Roman" pitchFamily="18" charset="0"/>
              </a:rPr>
              <a:t>gay </a:t>
            </a:r>
            <a:r>
              <a:rPr lang="vi-VN" sz="2400" b="1" smtClean="0">
                <a:solidFill>
                  <a:schemeClr val="tx1"/>
                </a:solidFill>
                <a:latin typeface="Times New Roman" pitchFamily="18" charset="0"/>
                <a:cs typeface="Times New Roman" pitchFamily="18" charset="0"/>
              </a:rPr>
              <a:t>gắt</a:t>
            </a:r>
            <a:r>
              <a:rPr lang="en-US" sz="2400" b="1" smtClean="0">
                <a:solidFill>
                  <a:schemeClr val="tx1"/>
                </a:solidFill>
                <a:latin typeface="Times New Roman" pitchFamily="18" charset="0"/>
                <a:cs typeface="Times New Roman" pitchFamily="18" charset="0"/>
              </a:rPr>
              <a:t> và nổi bật là tp.Hồ Chí Minh và Hà Nội</a:t>
            </a:r>
            <a:r>
              <a:rPr lang="vi-VN" sz="2400" b="1" smtClean="0">
                <a:solidFill>
                  <a:schemeClr val="tx1"/>
                </a:solidFill>
                <a:latin typeface="Times New Roman" pitchFamily="18" charset="0"/>
                <a:cs typeface="Times New Roman" pitchFamily="18" charset="0"/>
              </a:rPr>
              <a:t>. </a:t>
            </a:r>
            <a:endParaRPr lang="en-US" sz="2400" b="1">
              <a:solidFill>
                <a:schemeClr val="tx1"/>
              </a:solidFill>
              <a:latin typeface="Times New Roman" pitchFamily="18" charset="0"/>
              <a:cs typeface="Times New Roman" pitchFamily="18" charset="0"/>
            </a:endParaRPr>
          </a:p>
          <a:p>
            <a:pPr lvl="1"/>
            <a:r>
              <a:rPr lang="en-US" sz="2400" b="1" smtClean="0">
                <a:solidFill>
                  <a:schemeClr val="tx1"/>
                </a:solidFill>
                <a:latin typeface="Times New Roman" pitchFamily="18" charset="0"/>
                <a:cs typeface="Times New Roman" pitchFamily="18" charset="0"/>
              </a:rPr>
              <a:t>    </a:t>
            </a:r>
            <a:r>
              <a:rPr lang="en-US" sz="2400" smtClean="0">
                <a:solidFill>
                  <a:schemeClr val="tx1"/>
                </a:solidFill>
                <a:latin typeface="Times New Roman" pitchFamily="18" charset="0"/>
                <a:cs typeface="Times New Roman" pitchFamily="18" charset="0"/>
              </a:rPr>
              <a:t>          </a:t>
            </a:r>
            <a:endParaRPr lang="en-US" sz="2400">
              <a:solidFill>
                <a:schemeClr val="tx1"/>
              </a:solidFill>
              <a:latin typeface="Times New Roman" pitchFamily="18" charset="0"/>
              <a:cs typeface="Times New Roman" pitchFamily="18" charset="0"/>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399" y="4572000"/>
            <a:ext cx="2474157" cy="185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946092">
            <a:off x="3261396" y="5769943"/>
            <a:ext cx="3141663" cy="944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5593" y="3247512"/>
            <a:ext cx="2538602" cy="2648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922323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027"/>
                                        </p:tgtEl>
                                        <p:attrNameLst>
                                          <p:attrName>style.visibility</p:attrName>
                                        </p:attrNameLst>
                                      </p:cBhvr>
                                      <p:to>
                                        <p:strVal val="visible"/>
                                      </p:to>
                                    </p:set>
                                    <p:animEffect transition="in" filter="fade">
                                      <p:cBhvr>
                                        <p:cTn id="18" dur="1000"/>
                                        <p:tgtEl>
                                          <p:spTgt spid="1027"/>
                                        </p:tgtEl>
                                      </p:cBhvr>
                                    </p:animEffect>
                                    <p:anim calcmode="lin" valueType="num">
                                      <p:cBhvr>
                                        <p:cTn id="19" dur="1000" fill="hold"/>
                                        <p:tgtEl>
                                          <p:spTgt spid="1027"/>
                                        </p:tgtEl>
                                        <p:attrNameLst>
                                          <p:attrName>ppt_x</p:attrName>
                                        </p:attrNameLst>
                                      </p:cBhvr>
                                      <p:tavLst>
                                        <p:tav tm="0">
                                          <p:val>
                                            <p:strVal val="#ppt_x"/>
                                          </p:val>
                                        </p:tav>
                                        <p:tav tm="100000">
                                          <p:val>
                                            <p:strVal val="#ppt_x"/>
                                          </p:val>
                                        </p:tav>
                                      </p:tavLst>
                                    </p:anim>
                                    <p:anim calcmode="lin" valueType="num">
                                      <p:cBhvr>
                                        <p:cTn id="20"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029"/>
                                        </p:tgtEl>
                                        <p:attrNameLst>
                                          <p:attrName>style.visibility</p:attrName>
                                        </p:attrNameLst>
                                      </p:cBhvr>
                                      <p:to>
                                        <p:strVal val="visible"/>
                                      </p:to>
                                    </p:set>
                                    <p:animEffect transition="in" filter="wipe(down)">
                                      <p:cBhvr>
                                        <p:cTn id="25"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itle 1"/>
          <p:cNvSpPr>
            <a:spLocks noGrp="1"/>
          </p:cNvSpPr>
          <p:nvPr>
            <p:ph type="subTitle" idx="1"/>
          </p:nvPr>
        </p:nvSpPr>
        <p:spPr>
          <a:xfrm>
            <a:off x="685800" y="1981200"/>
            <a:ext cx="7620000" cy="3886200"/>
          </a:xfrm>
        </p:spPr>
        <p:txBody>
          <a:bodyPr/>
          <a:lstStyle/>
          <a:p>
            <a:pPr lvl="1" algn="l">
              <a:buClr>
                <a:srgbClr val="F14124">
                  <a:lumMod val="75000"/>
                </a:srgbClr>
              </a:buClr>
            </a:pPr>
            <a:r>
              <a:rPr lang="en-US" sz="2400" b="1">
                <a:solidFill>
                  <a:prstClr val="black"/>
                </a:solidFill>
                <a:latin typeface="Times New Roman" pitchFamily="18" charset="0"/>
                <a:cs typeface="Times New Roman" pitchFamily="18" charset="0"/>
              </a:rPr>
              <a:t> </a:t>
            </a:r>
            <a:r>
              <a:rPr lang="vi-VN" sz="2400" b="1">
                <a:solidFill>
                  <a:prstClr val="black"/>
                </a:solidFill>
                <a:latin typeface="Times New Roman" pitchFamily="18" charset="0"/>
                <a:cs typeface="Times New Roman" pitchFamily="18" charset="0"/>
              </a:rPr>
              <a:t>TP HCM, đô thị lớn nhất nước, có số dân tạm trú lên tới 1,84 triệu người</a:t>
            </a:r>
            <a:r>
              <a:rPr lang="en-US" sz="2400" b="1">
                <a:solidFill>
                  <a:prstClr val="black"/>
                </a:solidFill>
                <a:latin typeface="Times New Roman" pitchFamily="18" charset="0"/>
                <a:cs typeface="Times New Roman" pitchFamily="18" charset="0"/>
              </a:rPr>
              <a:t>,  chiếm 8,34% dân số của Việt Nam. Dân nhập cư  Chủ yếu là người lao động , sinh viên, ….</a:t>
            </a:r>
          </a:p>
          <a:p>
            <a:pPr lvl="1" algn="l">
              <a:buClr>
                <a:srgbClr val="F14124">
                  <a:lumMod val="75000"/>
                </a:srgbClr>
              </a:buClr>
            </a:pPr>
            <a:r>
              <a:rPr lang="en-US" sz="2400" b="1">
                <a:solidFill>
                  <a:prstClr val="black"/>
                </a:solidFill>
                <a:latin typeface="Times New Roman" pitchFamily="18" charset="0"/>
                <a:cs typeface="Times New Roman" pitchFamily="18" charset="0"/>
              </a:rPr>
              <a:t>Tình hình nhập cư qua một số giai đoạn</a:t>
            </a:r>
            <a:r>
              <a:rPr lang="en-US" sz="2400" b="1" smtClean="0">
                <a:solidFill>
                  <a:prstClr val="black"/>
                </a:solidFill>
                <a:latin typeface="Times New Roman" pitchFamily="18" charset="0"/>
                <a:cs typeface="Times New Roman" pitchFamily="18" charset="0"/>
              </a:rPr>
              <a:t>:</a:t>
            </a:r>
          </a:p>
          <a:p>
            <a:pPr lvl="1" algn="l">
              <a:buClr>
                <a:srgbClr val="F14124">
                  <a:lumMod val="75000"/>
                </a:srgbClr>
              </a:buClr>
            </a:pPr>
            <a:r>
              <a:rPr lang="en-US" sz="1900">
                <a:solidFill>
                  <a:prstClr val="black"/>
                </a:solidFill>
                <a:latin typeface="Times New Roman" pitchFamily="18" charset="0"/>
                <a:cs typeface="Times New Roman" pitchFamily="18" charset="0"/>
              </a:rPr>
              <a:t> </a:t>
            </a:r>
            <a:r>
              <a:rPr lang="en-US" sz="2400" b="1">
                <a:solidFill>
                  <a:prstClr val="black"/>
                </a:solidFill>
                <a:latin typeface="Times New Roman" pitchFamily="18" charset="0"/>
                <a:cs typeface="Times New Roman" pitchFamily="18" charset="0"/>
              </a:rPr>
              <a:t>- </a:t>
            </a:r>
            <a:r>
              <a:rPr lang="vi-VN" sz="2400" b="1">
                <a:solidFill>
                  <a:prstClr val="black"/>
                </a:solidFill>
                <a:latin typeface="Times New Roman" pitchFamily="18" charset="0"/>
                <a:cs typeface="Times New Roman" pitchFamily="18" charset="0"/>
              </a:rPr>
              <a:t>Số người nhập cư bình quân hàng năm thời kỳ 1984-1989 là: 27.154 người</a:t>
            </a:r>
            <a:endParaRPr lang="en-US" sz="2400" b="1">
              <a:solidFill>
                <a:prstClr val="black"/>
              </a:solidFill>
              <a:latin typeface="Times New Roman" pitchFamily="18" charset="0"/>
              <a:cs typeface="Times New Roman" pitchFamily="18" charset="0"/>
            </a:endParaRPr>
          </a:p>
          <a:p>
            <a:endParaRPr lang="en-US"/>
          </a:p>
        </p:txBody>
      </p:sp>
      <p:sp>
        <p:nvSpPr>
          <p:cNvPr id="3" name="Title 2"/>
          <p:cNvSpPr>
            <a:spLocks noGrp="1"/>
          </p:cNvSpPr>
          <p:nvPr>
            <p:ph type="ctrTitle"/>
          </p:nvPr>
        </p:nvSpPr>
        <p:spPr>
          <a:xfrm>
            <a:off x="1143000" y="20053"/>
            <a:ext cx="7175351" cy="1046747"/>
          </a:xfrm>
        </p:spPr>
        <p:txBody>
          <a:bodyPr/>
          <a:lstStyle/>
          <a:p>
            <a:r>
              <a:rPr lang="en-US" sz="3200">
                <a:solidFill>
                  <a:prstClr val="black"/>
                </a:solidFill>
                <a:latin typeface="Times New Roman" pitchFamily="18" charset="0"/>
                <a:cs typeface="Times New Roman" pitchFamily="18" charset="0"/>
              </a:rPr>
              <a:t>XÃ HỘI HỌC ĐẠI CƯƠNG</a:t>
            </a:r>
            <a:endParaRPr lang="en-US"/>
          </a:p>
        </p:txBody>
      </p:sp>
    </p:spTree>
    <p:extLst>
      <p:ext uri="{BB962C8B-B14F-4D97-AF65-F5344CB8AC3E}">
        <p14:creationId xmlns:p14="http://schemas.microsoft.com/office/powerpoint/2010/main" val="2082056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1000"/>
                                        <p:tgtEl>
                                          <p:spTgt spid="2">
                                            <p:txEl>
                                              <p:pRg st="0" end="0"/>
                                            </p:txEl>
                                          </p:spTgt>
                                        </p:tgtEl>
                                      </p:cBhvr>
                                    </p:animEffect>
                                    <p:anim calcmode="lin" valueType="num">
                                      <p:cBhvr>
                                        <p:cTn id="15"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1000"/>
                                        <p:tgtEl>
                                          <p:spTgt spid="2">
                                            <p:txEl>
                                              <p:pRg st="1" end="1"/>
                                            </p:txEl>
                                          </p:spTgt>
                                        </p:tgtEl>
                                      </p:cBhvr>
                                    </p:animEffect>
                                    <p:anim calcmode="lin" valueType="num">
                                      <p:cBhvr>
                                        <p:cTn id="20"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Effect transition="in" filter="fade">
                                      <p:cBhvr>
                                        <p:cTn id="24" dur="1000"/>
                                        <p:tgtEl>
                                          <p:spTgt spid="2">
                                            <p:txEl>
                                              <p:pRg st="2" end="2"/>
                                            </p:txEl>
                                          </p:spTgt>
                                        </p:tgtEl>
                                      </p:cBhvr>
                                    </p:animEffect>
                                    <p:anim calcmode="lin" valueType="num">
                                      <p:cBhvr>
                                        <p:cTn id="2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81200" y="457200"/>
            <a:ext cx="5890466" cy="669758"/>
          </a:xfrm>
        </p:spPr>
        <p:txBody>
          <a:bodyPr/>
          <a:lstStyle/>
          <a:p>
            <a:r>
              <a:rPr lang="en-US" sz="3200">
                <a:latin typeface="Times New Roman" pitchFamily="18" charset="0"/>
                <a:cs typeface="Times New Roman" pitchFamily="18" charset="0"/>
              </a:rPr>
              <a:t>XÃ HỘI HỌC ĐẠI CƯƠNG</a:t>
            </a:r>
            <a:endParaRPr lang="en-US" sz="3200"/>
          </a:p>
        </p:txBody>
      </p:sp>
      <p:sp>
        <p:nvSpPr>
          <p:cNvPr id="3" name="Text Placeholder 2"/>
          <p:cNvSpPr>
            <a:spLocks noGrp="1"/>
          </p:cNvSpPr>
          <p:nvPr>
            <p:ph type="body" idx="1"/>
          </p:nvPr>
        </p:nvSpPr>
        <p:spPr>
          <a:xfrm>
            <a:off x="533400" y="1600200"/>
            <a:ext cx="8229600" cy="4572000"/>
          </a:xfrm>
        </p:spPr>
        <p:txBody>
          <a:bodyPr>
            <a:normAutofit fontScale="92500" lnSpcReduction="10000"/>
          </a:bodyPr>
          <a:lstStyle/>
          <a:p>
            <a:pPr algn="l"/>
            <a:r>
              <a:rPr lang="en-US" smtClean="0">
                <a:solidFill>
                  <a:schemeClr val="tx1"/>
                </a:solidFill>
                <a:latin typeface="Times New Roman" pitchFamily="18" charset="0"/>
                <a:cs typeface="Times New Roman" pitchFamily="18" charset="0"/>
              </a:rPr>
              <a:t>       </a:t>
            </a:r>
          </a:p>
          <a:p>
            <a:pPr algn="l"/>
            <a:r>
              <a:rPr lang="vi-VN" sz="2600" b="1" smtClean="0">
                <a:solidFill>
                  <a:schemeClr val="tx1"/>
                </a:solidFill>
                <a:latin typeface="Times New Roman" pitchFamily="18" charset="0"/>
                <a:cs typeface="Times New Roman" pitchFamily="18" charset="0"/>
              </a:rPr>
              <a:t>- </a:t>
            </a:r>
            <a:r>
              <a:rPr lang="vi-VN" sz="2600" b="1">
                <a:solidFill>
                  <a:schemeClr val="tx1"/>
                </a:solidFill>
                <a:latin typeface="Times New Roman" pitchFamily="18" charset="0"/>
                <a:cs typeface="Times New Roman" pitchFamily="18" charset="0"/>
              </a:rPr>
              <a:t>Số người nhập cư bình quân hàng năm thời kỳ 1994-1999 là: 86.753 người</a:t>
            </a:r>
          </a:p>
          <a:p>
            <a:pPr algn="l"/>
            <a:r>
              <a:rPr lang="en-US" sz="2600" b="1">
                <a:solidFill>
                  <a:schemeClr val="tx1"/>
                </a:solidFill>
                <a:latin typeface="Times New Roman" pitchFamily="18" charset="0"/>
                <a:cs typeface="Times New Roman" pitchFamily="18" charset="0"/>
              </a:rPr>
              <a:t>        </a:t>
            </a:r>
            <a:r>
              <a:rPr lang="en-US" sz="2600" b="1" smtClean="0">
                <a:solidFill>
                  <a:schemeClr val="tx1"/>
                </a:solidFill>
                <a:latin typeface="Times New Roman" pitchFamily="18" charset="0"/>
                <a:cs typeface="Times New Roman" pitchFamily="18" charset="0"/>
              </a:rPr>
              <a:t> </a:t>
            </a:r>
            <a:r>
              <a:rPr lang="vi-VN" sz="2600" b="1">
                <a:solidFill>
                  <a:schemeClr val="tx1"/>
                </a:solidFill>
                <a:latin typeface="Times New Roman" pitchFamily="18" charset="0"/>
                <a:cs typeface="Times New Roman" pitchFamily="18" charset="0"/>
              </a:rPr>
              <a:t>- Số người nhập cư bình quân hàng năm thời kỳ 1999-2004 là: 126.200 ngườ</a:t>
            </a:r>
            <a:r>
              <a:rPr lang="en-US" sz="2600" b="1">
                <a:solidFill>
                  <a:schemeClr val="tx1"/>
                </a:solidFill>
                <a:latin typeface="Times New Roman" pitchFamily="18" charset="0"/>
                <a:cs typeface="Times New Roman" pitchFamily="18" charset="0"/>
              </a:rPr>
              <a:t>i</a:t>
            </a:r>
            <a:endParaRPr lang="vi-VN" sz="2600" b="1">
              <a:solidFill>
                <a:schemeClr val="tx1"/>
              </a:solidFill>
              <a:latin typeface="Times New Roman" pitchFamily="18" charset="0"/>
              <a:cs typeface="Times New Roman" pitchFamily="18" charset="0"/>
            </a:endParaRPr>
          </a:p>
          <a:p>
            <a:pPr algn="l"/>
            <a:endParaRPr lang="en-US" sz="2600" b="1" smtClean="0">
              <a:solidFill>
                <a:schemeClr val="tx1"/>
              </a:solidFill>
              <a:latin typeface="Times New Roman" pitchFamily="18" charset="0"/>
              <a:cs typeface="Times New Roman" pitchFamily="18" charset="0"/>
            </a:endParaRPr>
          </a:p>
          <a:p>
            <a:pPr algn="l"/>
            <a:r>
              <a:rPr lang="en-US" sz="2600" b="1" smtClean="0">
                <a:solidFill>
                  <a:schemeClr val="tx1"/>
                </a:solidFill>
                <a:latin typeface="Times New Roman" pitchFamily="18" charset="0"/>
                <a:cs typeface="Times New Roman" pitchFamily="18" charset="0"/>
              </a:rPr>
              <a:t>  Còn </a:t>
            </a:r>
            <a:r>
              <a:rPr lang="en-US" sz="2600" b="1">
                <a:solidFill>
                  <a:schemeClr val="tx1"/>
                </a:solidFill>
                <a:latin typeface="Times New Roman" pitchFamily="18" charset="0"/>
                <a:cs typeface="Times New Roman" pitchFamily="18" charset="0"/>
              </a:rPr>
              <a:t>ở Hà Nội </a:t>
            </a:r>
            <a:r>
              <a:rPr lang="fr-FR" sz="2600" b="1">
                <a:solidFill>
                  <a:schemeClr val="tx1"/>
                </a:solidFill>
                <a:latin typeface="Times New Roman" pitchFamily="18" charset="0"/>
                <a:cs typeface="Times New Roman" pitchFamily="18" charset="0"/>
              </a:rPr>
              <a:t>hiện nay là đô thị lớn thứ hai của cả nước, với diện tích 3.324,92 km</a:t>
            </a:r>
            <a:r>
              <a:rPr lang="fr-FR" sz="2600" b="1" baseline="30000">
                <a:solidFill>
                  <a:schemeClr val="tx1"/>
                </a:solidFill>
                <a:latin typeface="Times New Roman" pitchFamily="18" charset="0"/>
                <a:cs typeface="Times New Roman" pitchFamily="18" charset="0"/>
              </a:rPr>
              <a:t>2</a:t>
            </a:r>
            <a:r>
              <a:rPr lang="fr-FR" sz="2600" b="1">
                <a:solidFill>
                  <a:schemeClr val="tx1"/>
                </a:solidFill>
                <a:latin typeface="Times New Roman" pitchFamily="18" charset="0"/>
                <a:cs typeface="Times New Roman" pitchFamily="18" charset="0"/>
              </a:rPr>
              <a:t>, dân số 6.448.837 nghìn người. Mật độ bình quân hiện nay là 1.926 nghìn người km</a:t>
            </a:r>
            <a:r>
              <a:rPr lang="fr-FR" sz="2600" b="1" baseline="30000">
                <a:solidFill>
                  <a:schemeClr val="tx1"/>
                </a:solidFill>
                <a:latin typeface="Times New Roman" pitchFamily="18" charset="0"/>
                <a:cs typeface="Times New Roman" pitchFamily="18" charset="0"/>
              </a:rPr>
              <a:t>2 </a:t>
            </a:r>
            <a:r>
              <a:rPr lang="fr-FR" sz="2600" b="1">
                <a:solidFill>
                  <a:schemeClr val="tx1"/>
                </a:solidFill>
                <a:latin typeface="Times New Roman" pitchFamily="18" charset="0"/>
                <a:cs typeface="Times New Roman" pitchFamily="18" charset="0"/>
              </a:rPr>
              <a:t>và tỷ lệ tăng dân số bình quân giai đoạn 1999-2009 là 2,0</a:t>
            </a:r>
            <a:r>
              <a:rPr lang="fr-FR" sz="2600" b="1" smtClean="0">
                <a:solidFill>
                  <a:schemeClr val="tx1"/>
                </a:solidFill>
                <a:latin typeface="Times New Roman" pitchFamily="18" charset="0"/>
                <a:cs typeface="Times New Roman" pitchFamily="18" charset="0"/>
              </a:rPr>
              <a:t>%.</a:t>
            </a:r>
          </a:p>
          <a:p>
            <a:pPr algn="l"/>
            <a:r>
              <a:rPr lang="fr-FR" sz="2600">
                <a:solidFill>
                  <a:schemeClr val="tx1"/>
                </a:solidFill>
                <a:latin typeface="Times New Roman" pitchFamily="18" charset="0"/>
                <a:cs typeface="Times New Roman" pitchFamily="18" charset="0"/>
              </a:rPr>
              <a:t> </a:t>
            </a:r>
            <a:r>
              <a:rPr lang="fr-FR" sz="2600" smtClean="0">
                <a:solidFill>
                  <a:schemeClr val="tx1"/>
                </a:solidFill>
                <a:latin typeface="Times New Roman" pitchFamily="18" charset="0"/>
                <a:cs typeface="Times New Roman" pitchFamily="18" charset="0"/>
              </a:rPr>
              <a:t>        </a:t>
            </a:r>
            <a:endParaRPr lang="en-US" sz="2600"/>
          </a:p>
        </p:txBody>
      </p:sp>
    </p:spTree>
    <p:extLst>
      <p:ext uri="{BB962C8B-B14F-4D97-AF65-F5344CB8AC3E}">
        <p14:creationId xmlns:p14="http://schemas.microsoft.com/office/powerpoint/2010/main" val="27716373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915" y="3581400"/>
            <a:ext cx="3942347" cy="3157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398" y="854868"/>
            <a:ext cx="4583459" cy="2566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008" y="762000"/>
            <a:ext cx="4136233" cy="275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31930" y="3642992"/>
            <a:ext cx="4576143" cy="3034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929200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additive="base">
                                        <p:cTn id="7" dur="500" fill="hold"/>
                                        <p:tgtEl>
                                          <p:spTgt spid="1028"/>
                                        </p:tgtEl>
                                        <p:attrNameLst>
                                          <p:attrName>ppt_x</p:attrName>
                                        </p:attrNameLst>
                                      </p:cBhvr>
                                      <p:tavLst>
                                        <p:tav tm="0">
                                          <p:val>
                                            <p:strVal val="#ppt_x"/>
                                          </p:val>
                                        </p:tav>
                                        <p:tav tm="100000">
                                          <p:val>
                                            <p:strVal val="#ppt_x"/>
                                          </p:val>
                                        </p:tav>
                                      </p:tavLst>
                                    </p:anim>
                                    <p:anim calcmode="lin" valueType="num">
                                      <p:cBhvr additive="base">
                                        <p:cTn id="8"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additive="base">
                                        <p:cTn id="13" dur="500" fill="hold"/>
                                        <p:tgtEl>
                                          <p:spTgt spid="1026"/>
                                        </p:tgtEl>
                                        <p:attrNameLst>
                                          <p:attrName>ppt_x</p:attrName>
                                        </p:attrNameLst>
                                      </p:cBhvr>
                                      <p:tavLst>
                                        <p:tav tm="0">
                                          <p:val>
                                            <p:strVal val="#ppt_x"/>
                                          </p:val>
                                        </p:tav>
                                        <p:tav tm="100000">
                                          <p:val>
                                            <p:strVal val="#ppt_x"/>
                                          </p:val>
                                        </p:tav>
                                      </p:tavLst>
                                    </p:anim>
                                    <p:anim calcmode="lin" valueType="num">
                                      <p:cBhvr additive="base">
                                        <p:cTn id="14"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anim calcmode="lin" valueType="num">
                                      <p:cBhvr additive="base">
                                        <p:cTn id="19" dur="500" fill="hold"/>
                                        <p:tgtEl>
                                          <p:spTgt spid="1027"/>
                                        </p:tgtEl>
                                        <p:attrNameLst>
                                          <p:attrName>ppt_x</p:attrName>
                                        </p:attrNameLst>
                                      </p:cBhvr>
                                      <p:tavLst>
                                        <p:tav tm="0">
                                          <p:val>
                                            <p:strVal val="#ppt_x"/>
                                          </p:val>
                                        </p:tav>
                                        <p:tav tm="100000">
                                          <p:val>
                                            <p:strVal val="#ppt_x"/>
                                          </p:val>
                                        </p:tav>
                                      </p:tavLst>
                                    </p:anim>
                                    <p:anim calcmode="lin" valueType="num">
                                      <p:cBhvr additive="base">
                                        <p:cTn id="20"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29"/>
                                        </p:tgtEl>
                                        <p:attrNameLst>
                                          <p:attrName>style.visibility</p:attrName>
                                        </p:attrNameLst>
                                      </p:cBhvr>
                                      <p:to>
                                        <p:strVal val="visible"/>
                                      </p:to>
                                    </p:set>
                                    <p:anim calcmode="lin" valueType="num">
                                      <p:cBhvr additive="base">
                                        <p:cTn id="25" dur="500" fill="hold"/>
                                        <p:tgtEl>
                                          <p:spTgt spid="1029"/>
                                        </p:tgtEl>
                                        <p:attrNameLst>
                                          <p:attrName>ppt_x</p:attrName>
                                        </p:attrNameLst>
                                      </p:cBhvr>
                                      <p:tavLst>
                                        <p:tav tm="0">
                                          <p:val>
                                            <p:strVal val="#ppt_x"/>
                                          </p:val>
                                        </p:tav>
                                        <p:tav tm="100000">
                                          <p:val>
                                            <p:strVal val="#ppt_x"/>
                                          </p:val>
                                        </p:tav>
                                      </p:tavLst>
                                    </p:anim>
                                    <p:anim calcmode="lin" valueType="num">
                                      <p:cBhvr additive="base">
                                        <p:cTn id="26"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itle 1"/>
          <p:cNvSpPr>
            <a:spLocks noGrp="1"/>
          </p:cNvSpPr>
          <p:nvPr>
            <p:ph type="subTitle" idx="1"/>
          </p:nvPr>
        </p:nvSpPr>
        <p:spPr>
          <a:xfrm>
            <a:off x="762000" y="1371600"/>
            <a:ext cx="7848600" cy="4876800"/>
          </a:xfrm>
        </p:spPr>
        <p:txBody>
          <a:bodyPr>
            <a:normAutofit fontScale="85000" lnSpcReduction="10000"/>
          </a:bodyPr>
          <a:lstStyle/>
          <a:p>
            <a:pPr lvl="1" algn="l">
              <a:buClr>
                <a:srgbClr val="F14124">
                  <a:lumMod val="75000"/>
                </a:srgbClr>
              </a:buClr>
            </a:pPr>
            <a:endParaRPr lang="en-US" sz="1800" smtClean="0">
              <a:solidFill>
                <a:srgbClr val="FF0000"/>
              </a:solidFill>
            </a:endParaRPr>
          </a:p>
          <a:p>
            <a:pPr marL="857250" lvl="1" indent="-400050" algn="l">
              <a:buClr>
                <a:srgbClr val="F14124">
                  <a:lumMod val="75000"/>
                </a:srgbClr>
              </a:buClr>
              <a:buAutoNum type="romanUcPeriod" startAt="2"/>
            </a:pPr>
            <a:r>
              <a:rPr lang="en-US" sz="2800" smtClean="0">
                <a:solidFill>
                  <a:srgbClr val="FF0000"/>
                </a:solidFill>
              </a:rPr>
              <a:t>NGUYÊN NHÂN CỦA SỰ NHẬP CƯ VÀO CÁC THÀNH PHỐ LỚN CỦA VIỆT NAM.</a:t>
            </a:r>
          </a:p>
          <a:p>
            <a:pPr lvl="1" algn="l">
              <a:buClr>
                <a:srgbClr val="F14124">
                  <a:lumMod val="75000"/>
                </a:srgbClr>
              </a:buClr>
            </a:pPr>
            <a:r>
              <a:rPr lang="en-US" sz="2800" b="1">
                <a:solidFill>
                  <a:schemeClr val="tx1"/>
                </a:solidFill>
                <a:latin typeface="Times New Roman" pitchFamily="18" charset="0"/>
                <a:cs typeface="Times New Roman" pitchFamily="18" charset="0"/>
              </a:rPr>
              <a:t>Lý do di chuyển gồm có những nguyên nhân ở cả hai nơi đi và </a:t>
            </a:r>
            <a:r>
              <a:rPr lang="en-US" sz="2800" b="1" smtClean="0">
                <a:solidFill>
                  <a:schemeClr val="tx1"/>
                </a:solidFill>
                <a:latin typeface="Times New Roman" pitchFamily="18" charset="0"/>
                <a:cs typeface="Times New Roman" pitchFamily="18" charset="0"/>
              </a:rPr>
              <a:t>đến</a:t>
            </a:r>
          </a:p>
          <a:p>
            <a:pPr marL="914400" lvl="1" indent="-457200" algn="l">
              <a:buClr>
                <a:srgbClr val="F14124">
                  <a:lumMod val="75000"/>
                </a:srgbClr>
              </a:buClr>
              <a:buFont typeface="Wingdings" pitchFamily="2" charset="2"/>
              <a:buChar char="v"/>
            </a:pPr>
            <a:r>
              <a:rPr lang="en-US" sz="2800" b="1">
                <a:solidFill>
                  <a:schemeClr val="tx1"/>
                </a:solidFill>
                <a:latin typeface="Times New Roman" pitchFamily="18" charset="0"/>
                <a:cs typeface="Times New Roman" pitchFamily="18" charset="0"/>
              </a:rPr>
              <a:t>Ở nơi </a:t>
            </a:r>
            <a:r>
              <a:rPr lang="en-US" sz="2800" b="1" smtClean="0">
                <a:solidFill>
                  <a:schemeClr val="tx1"/>
                </a:solidFill>
                <a:latin typeface="Times New Roman" pitchFamily="18" charset="0"/>
                <a:cs typeface="Times New Roman" pitchFamily="18" charset="0"/>
              </a:rPr>
              <a:t>đi</a:t>
            </a:r>
          </a:p>
          <a:p>
            <a:pPr lvl="1" algn="l">
              <a:buClr>
                <a:srgbClr val="F14124">
                  <a:lumMod val="75000"/>
                </a:srgbClr>
              </a:buClr>
            </a:pPr>
            <a:r>
              <a:rPr lang="en-US" sz="2800" b="1" smtClean="0">
                <a:solidFill>
                  <a:schemeClr val="tx1"/>
                </a:solidFill>
                <a:latin typeface="Times New Roman" pitchFamily="18" charset="0"/>
                <a:cs typeface="Times New Roman" pitchFamily="18" charset="0"/>
              </a:rPr>
              <a:t>    vấn </a:t>
            </a:r>
            <a:r>
              <a:rPr lang="en-US" sz="2800" b="1">
                <a:solidFill>
                  <a:schemeClr val="tx1"/>
                </a:solidFill>
                <a:latin typeface="Times New Roman" pitchFamily="18" charset="0"/>
                <a:cs typeface="Times New Roman" pitchFamily="18" charset="0"/>
              </a:rPr>
              <a:t>đề thất nghiệp ở nông thôn hay có việc làm nhưng thu nhập </a:t>
            </a:r>
            <a:r>
              <a:rPr lang="en-US" sz="2800" b="1" smtClean="0">
                <a:solidFill>
                  <a:schemeClr val="tx1"/>
                </a:solidFill>
                <a:latin typeface="Times New Roman" pitchFamily="18" charset="0"/>
                <a:cs typeface="Times New Roman" pitchFamily="18" charset="0"/>
              </a:rPr>
              <a:t>thấp, việc làm chỉ có theo thời vụ </a:t>
            </a:r>
            <a:r>
              <a:rPr lang="en-US" sz="2800" b="1">
                <a:solidFill>
                  <a:schemeClr val="tx1"/>
                </a:solidFill>
                <a:latin typeface="Times New Roman" pitchFamily="18" charset="0"/>
                <a:cs typeface="Times New Roman" pitchFamily="18" charset="0"/>
              </a:rPr>
              <a:t>là nguyên nhân chính thúc đẩy người di chuyển đến </a:t>
            </a:r>
            <a:r>
              <a:rPr lang="en-US" sz="2800" b="1" smtClean="0">
                <a:solidFill>
                  <a:schemeClr val="tx1"/>
                </a:solidFill>
                <a:latin typeface="Times New Roman" pitchFamily="18" charset="0"/>
                <a:cs typeface="Times New Roman" pitchFamily="18" charset="0"/>
              </a:rPr>
              <a:t>TP.</a:t>
            </a:r>
          </a:p>
          <a:p>
            <a:pPr lvl="1" algn="l">
              <a:buClr>
                <a:srgbClr val="F14124">
                  <a:lumMod val="75000"/>
                </a:srgbClr>
              </a:buClr>
            </a:pPr>
            <a:r>
              <a:rPr lang="en-US" sz="2800" b="1" smtClean="0">
                <a:solidFill>
                  <a:schemeClr val="tx1"/>
                </a:solidFill>
                <a:latin typeface="Times New Roman" pitchFamily="18" charset="0"/>
                <a:cs typeface="Times New Roman" pitchFamily="18" charset="0"/>
              </a:rPr>
              <a:t>     </a:t>
            </a:r>
            <a:r>
              <a:rPr lang="vi-VN" sz="2800" b="1" smtClean="0">
                <a:solidFill>
                  <a:schemeClr val="tx1"/>
                </a:solidFill>
                <a:latin typeface="Times New Roman" pitchFamily="18" charset="0"/>
                <a:cs typeface="Times New Roman" pitchFamily="18" charset="0"/>
              </a:rPr>
              <a:t>Điều </a:t>
            </a:r>
            <a:r>
              <a:rPr lang="vi-VN" sz="2800" b="1">
                <a:solidFill>
                  <a:schemeClr val="tx1"/>
                </a:solidFill>
                <a:latin typeface="Times New Roman" pitchFamily="18" charset="0"/>
                <a:cs typeface="Times New Roman" pitchFamily="18" charset="0"/>
              </a:rPr>
              <a:t>kiện sinh hoạt ở nơi xuất cư cho thấy mức sống, vật chất lẫn tinh thần, ở vùng nông thôn quá thấp so với TP </a:t>
            </a:r>
            <a:r>
              <a:rPr lang="vi-VN" sz="2800" b="1" smtClean="0">
                <a:solidFill>
                  <a:schemeClr val="tx1"/>
                </a:solidFill>
                <a:latin typeface="Times New Roman" pitchFamily="18" charset="0"/>
                <a:cs typeface="Times New Roman" pitchFamily="18" charset="0"/>
              </a:rPr>
              <a:t>như </a:t>
            </a:r>
            <a:r>
              <a:rPr lang="vi-VN" sz="2800" b="1">
                <a:solidFill>
                  <a:schemeClr val="tx1"/>
                </a:solidFill>
                <a:latin typeface="Times New Roman" pitchFamily="18" charset="0"/>
                <a:cs typeface="Times New Roman" pitchFamily="18" charset="0"/>
              </a:rPr>
              <a:t>điều kiện học tập, vui chơi giải trí, chăm sóc sức khỏe, nhà ở, giao thông.</a:t>
            </a:r>
            <a:endParaRPr lang="en-US" sz="2800" b="1" smtClean="0">
              <a:solidFill>
                <a:schemeClr val="tx1"/>
              </a:solidFill>
              <a:latin typeface="Times New Roman" pitchFamily="18" charset="0"/>
              <a:cs typeface="Times New Roman" pitchFamily="18" charset="0"/>
            </a:endParaRPr>
          </a:p>
          <a:p>
            <a:pPr lvl="1" algn="l">
              <a:buClr>
                <a:srgbClr val="F14124">
                  <a:lumMod val="75000"/>
                </a:srgbClr>
              </a:buClr>
            </a:pPr>
            <a:endParaRPr lang="en-US" sz="1800" smtClean="0">
              <a:solidFill>
                <a:srgbClr val="FF0000"/>
              </a:solidFill>
            </a:endParaRPr>
          </a:p>
          <a:p>
            <a:pPr marL="857250" lvl="1" indent="-400050" algn="l">
              <a:buClr>
                <a:srgbClr val="F14124">
                  <a:lumMod val="75000"/>
                </a:srgbClr>
              </a:buClr>
              <a:buFont typeface="+mj-lt"/>
              <a:buAutoNum type="romanUcPeriod"/>
            </a:pPr>
            <a:endParaRPr lang="en-US" sz="1800" smtClean="0">
              <a:solidFill>
                <a:srgbClr val="FF0000"/>
              </a:solidFill>
            </a:endParaRPr>
          </a:p>
          <a:p>
            <a:endParaRPr lang="en-US" smtClean="0">
              <a:latin typeface="Times New Roman" pitchFamily="18" charset="0"/>
              <a:cs typeface="Times New Roman" pitchFamily="18" charset="0"/>
            </a:endParaRPr>
          </a:p>
        </p:txBody>
      </p:sp>
      <p:sp>
        <p:nvSpPr>
          <p:cNvPr id="3" name="Title 2"/>
          <p:cNvSpPr>
            <a:spLocks noGrp="1"/>
          </p:cNvSpPr>
          <p:nvPr>
            <p:ph type="ctrTitle"/>
          </p:nvPr>
        </p:nvSpPr>
        <p:spPr>
          <a:xfrm>
            <a:off x="1371600" y="228600"/>
            <a:ext cx="7403951" cy="838200"/>
          </a:xfrm>
        </p:spPr>
        <p:txBody>
          <a:bodyPr/>
          <a:lstStyle/>
          <a:p>
            <a:r>
              <a:rPr lang="en-US" sz="3200" smtClean="0">
                <a:latin typeface="Times New Roman" pitchFamily="18" charset="0"/>
                <a:cs typeface="Times New Roman" pitchFamily="18" charset="0"/>
              </a:rPr>
              <a:t>   XÃ </a:t>
            </a:r>
            <a:r>
              <a:rPr lang="en-US" sz="3200">
                <a:latin typeface="Times New Roman" pitchFamily="18" charset="0"/>
                <a:cs typeface="Times New Roman" pitchFamily="18" charset="0"/>
              </a:rPr>
              <a:t>HỘI HỌC </a:t>
            </a:r>
            <a:r>
              <a:rPr lang="en-US" sz="3200" smtClean="0">
                <a:latin typeface="Times New Roman" pitchFamily="18" charset="0"/>
                <a:cs typeface="Times New Roman" pitchFamily="18" charset="0"/>
              </a:rPr>
              <a:t>ĐẠI CƯƠNG</a:t>
            </a:r>
            <a:endParaRPr lang="en-US" sz="3200">
              <a:latin typeface="Times New Roman" pitchFamily="18" charset="0"/>
              <a:cs typeface="Times New Roman" pitchFamily="18" charset="0"/>
            </a:endParaRPr>
          </a:p>
        </p:txBody>
      </p:sp>
    </p:spTree>
    <p:extLst>
      <p:ext uri="{BB962C8B-B14F-4D97-AF65-F5344CB8AC3E}">
        <p14:creationId xmlns:p14="http://schemas.microsoft.com/office/powerpoint/2010/main" val="118607714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wipe(down)">
                                      <p:cBhvr>
                                        <p:cTn id="19"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0.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1103</TotalTime>
  <Words>1596</Words>
  <Application>Microsoft Office PowerPoint</Application>
  <PresentationFormat>On-screen Show (4:3)</PresentationFormat>
  <Paragraphs>121</Paragraphs>
  <Slides>38</Slides>
  <Notes>0</Notes>
  <HiddenSlides>0</HiddenSlides>
  <MMClips>0</MMClips>
  <ScaleCrop>false</ScaleCrop>
  <HeadingPairs>
    <vt:vector size="4" baseType="variant">
      <vt:variant>
        <vt:lpstr>Theme</vt:lpstr>
      </vt:variant>
      <vt:variant>
        <vt:i4>11</vt:i4>
      </vt:variant>
      <vt:variant>
        <vt:lpstr>Slide Titles</vt:lpstr>
      </vt:variant>
      <vt:variant>
        <vt:i4>38</vt:i4>
      </vt:variant>
    </vt:vector>
  </HeadingPairs>
  <TitlesOfParts>
    <vt:vector size="49" baseType="lpstr">
      <vt:lpstr>Slipstream</vt:lpstr>
      <vt:lpstr>Office Theme</vt:lpstr>
      <vt:lpstr>1_Office Theme</vt:lpstr>
      <vt:lpstr>2_Office Theme</vt:lpstr>
      <vt:lpstr>3_Office Theme</vt:lpstr>
      <vt:lpstr>4_Office Theme</vt:lpstr>
      <vt:lpstr>5_Office Theme</vt:lpstr>
      <vt:lpstr>6_Office Theme</vt:lpstr>
      <vt:lpstr>7_Office Theme</vt:lpstr>
      <vt:lpstr>8_Office Theme</vt:lpstr>
      <vt:lpstr>9_Office Theme</vt:lpstr>
      <vt:lpstr>  XÃ HỘI HỌC ĐẠI CƯƠNG</vt:lpstr>
      <vt:lpstr>DANH SÁCH NHÓM 9  1. LÝ HỮU CẢNH                        12145085     DH12BV 2. NGỌ NGỌC TOÀN                  12124315     DH12QL 3. HOÀNG MINH CẨM TÚ        12120501     DH12KT 4. LÊ THỊ VÂN ANH                    12124130     DH12QL 5. LÊ THỊ PHƯƠNG LAM          12124013     DH12NK 6. TRỊNH THỊ THU TUYỀN       12122147     DH12QT 7.HUỲNH THỊ THẢO QUYÊN   12123166    DH12KE 8.VÕ HỒ MINH NGỌC                12113041    DH12NH 9. TRẦN TIỂU LINH ĐAN           12120059    DH12KT   </vt:lpstr>
      <vt:lpstr>PowerPoint Presentation</vt:lpstr>
      <vt:lpstr>XÃ HỘI HỌC ĐẠI CƯƠNG</vt:lpstr>
      <vt:lpstr>XÃ HỘI HỌC ĐẠI CƯƠNG</vt:lpstr>
      <vt:lpstr>XÃ HỘI HỌC ĐẠI CƯƠNG</vt:lpstr>
      <vt:lpstr>XÃ HỘI HỌC ĐẠI CƯƠNG</vt:lpstr>
      <vt:lpstr>PowerPoint Presentation</vt:lpstr>
      <vt:lpstr>   XÃ HỘI HỌC ĐẠI CƯƠNG</vt:lpstr>
      <vt:lpstr>XÃ HỘI HỌC ĐẠI CƯƠNG</vt:lpstr>
      <vt:lpstr>XÃ HỘI HỌC ĐẠI CƯƠNG</vt:lpstr>
      <vt:lpstr>XÃ HỘI HỌC ĐẠI CƯƠNG</vt:lpstr>
      <vt:lpstr>XÃ HỘI HỌC ĐẠI CƯƠNG</vt:lpstr>
      <vt:lpstr>XÃ HỘI HỌC ĐẠI CƯƠNG</vt:lpstr>
      <vt:lpstr>PowerPoint Presentation</vt:lpstr>
      <vt:lpstr>XÃ HỘI HỌC ĐẠI CƯƠNG</vt:lpstr>
      <vt:lpstr>PowerPoint Presentation</vt:lpstr>
      <vt:lpstr>PowerPoint Presentation</vt:lpstr>
      <vt:lpstr>PowerPoint Presentation</vt:lpstr>
      <vt:lpstr>XÃ HỘI HỌC ĐẠI CƯƠNG</vt:lpstr>
      <vt:lpstr>PowerPoint Presentation</vt:lpstr>
      <vt:lpstr>XÃ HỘI HỌC ĐẠI CƯƠNG</vt:lpstr>
      <vt:lpstr>PowerPoint Presentation</vt:lpstr>
      <vt:lpstr>PowerPoint Presentation</vt:lpstr>
      <vt:lpstr>PowerPoint Presentation</vt:lpstr>
      <vt:lpstr> VẤN ĐỀ NHẬP CƯ ẢNH HƯỞNG ĐẾN SỰ PHÂN TẦNG  CỦA XÃ HỘI. </vt:lpstr>
      <vt:lpstr>PowerPoint Presentation</vt:lpstr>
      <vt:lpstr>PowerPoint Presentation</vt:lpstr>
      <vt:lpstr>3.Nguyên nhân dẫn đến phân tầng xã hội</vt:lpstr>
      <vt:lpstr>XÃ HỘI HỌC ĐẠI CƯƠNG</vt:lpstr>
      <vt:lpstr>VẤN ĐỀ NHẬP CƯ ẢNH HƯỞNG ĐẾN SỰ Phân tầng và phát triển  CỦA XÃ HỘI?.</vt:lpstr>
      <vt:lpstr>Nhập cư làm cơ cấu xã hội ít thành phần chuyển sang cơ cấu phân tầng xã hội</vt:lpstr>
      <vt:lpstr>Nhập cư có những mặt tích cực song vẫn có mặt không tốt cho sự phân tầng và phát triển của xã hội.</vt:lpstr>
      <vt:lpstr>Nhập cư tạo nên sự bất bình đẳng xã hội </vt:lpstr>
      <vt:lpstr>Khoảng cách thu nhập và chi tiêu của nhóm  giàu nhất và nhóm  nghèo nhất tăng lên. </vt:lpstr>
      <vt:lpstr>PowerPoint Presentation</vt:lpstr>
      <vt:lpstr>sự phân hoá giàu nghèo vừa là kết quả vừa là tác nhân của sự bất bình đẳng và phân tầng xã hội.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XÃ HỘI HỌC ĐẠI CƯƠNG</dc:title>
  <dc:creator>User</dc:creator>
  <cp:lastModifiedBy>User</cp:lastModifiedBy>
  <cp:revision>154</cp:revision>
  <dcterms:created xsi:type="dcterms:W3CDTF">2013-10-08T01:05:23Z</dcterms:created>
  <dcterms:modified xsi:type="dcterms:W3CDTF">2013-10-25T02:24:31Z</dcterms:modified>
</cp:coreProperties>
</file>