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38"/>
  </p:notesMasterIdLst>
  <p:sldIdLst>
    <p:sldId id="305" r:id="rId2"/>
    <p:sldId id="314" r:id="rId3"/>
    <p:sldId id="271" r:id="rId4"/>
    <p:sldId id="307" r:id="rId5"/>
    <p:sldId id="272" r:id="rId6"/>
    <p:sldId id="293" r:id="rId7"/>
    <p:sldId id="309" r:id="rId8"/>
    <p:sldId id="324" r:id="rId9"/>
    <p:sldId id="318" r:id="rId10"/>
    <p:sldId id="320" r:id="rId11"/>
    <p:sldId id="322" r:id="rId12"/>
    <p:sldId id="310" r:id="rId13"/>
    <p:sldId id="323" r:id="rId14"/>
    <p:sldId id="319" r:id="rId15"/>
    <p:sldId id="321" r:id="rId16"/>
    <p:sldId id="295" r:id="rId17"/>
    <p:sldId id="296" r:id="rId18"/>
    <p:sldId id="273" r:id="rId19"/>
    <p:sldId id="274" r:id="rId20"/>
    <p:sldId id="277" r:id="rId21"/>
    <p:sldId id="275" r:id="rId22"/>
    <p:sldId id="298" r:id="rId23"/>
    <p:sldId id="287" r:id="rId24"/>
    <p:sldId id="311" r:id="rId25"/>
    <p:sldId id="282" r:id="rId26"/>
    <p:sldId id="285" r:id="rId27"/>
    <p:sldId id="286" r:id="rId28"/>
    <p:sldId id="299" r:id="rId29"/>
    <p:sldId id="283" r:id="rId30"/>
    <p:sldId id="278" r:id="rId31"/>
    <p:sldId id="280" r:id="rId32"/>
    <p:sldId id="279" r:id="rId33"/>
    <p:sldId id="281" r:id="rId34"/>
    <p:sldId id="303" r:id="rId35"/>
    <p:sldId id="312" r:id="rId36"/>
    <p:sldId id="30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1536FC6F-0D5D-4C99-91C4-2FD59A7985E4}">
          <p14:sldIdLst>
            <p14:sldId id="305"/>
            <p14:sldId id="314"/>
            <p14:sldId id="271"/>
            <p14:sldId id="307"/>
            <p14:sldId id="272"/>
            <p14:sldId id="293"/>
            <p14:sldId id="309"/>
            <p14:sldId id="324"/>
            <p14:sldId id="318"/>
            <p14:sldId id="320"/>
            <p14:sldId id="322"/>
            <p14:sldId id="310"/>
            <p14:sldId id="323"/>
            <p14:sldId id="319"/>
            <p14:sldId id="321"/>
            <p14:sldId id="295"/>
            <p14:sldId id="296"/>
            <p14:sldId id="273"/>
            <p14:sldId id="274"/>
            <p14:sldId id="277"/>
            <p14:sldId id="275"/>
            <p14:sldId id="298"/>
            <p14:sldId id="287"/>
            <p14:sldId id="311"/>
            <p14:sldId id="282"/>
            <p14:sldId id="285"/>
            <p14:sldId id="286"/>
            <p14:sldId id="299"/>
            <p14:sldId id="283"/>
            <p14:sldId id="278"/>
            <p14:sldId id="280"/>
            <p14:sldId id="279"/>
            <p14:sldId id="281"/>
            <p14:sldId id="303"/>
            <p14:sldId id="312"/>
            <p14:sldId id="301"/>
          </p14:sldIdLst>
        </p14:section>
        <p14:section name="Untitled Section" id="{47533647-D47A-47D3-A4F5-B354E813B8CD}">
          <p14:sldIdLst/>
        </p14:section>
        <p14:section name="Untitled Section" id="{50C87868-0F24-499B-980A-7E5EBF121BF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3EFE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588" autoAdjust="0"/>
    <p:restoredTop sz="94671" autoAdjust="0"/>
  </p:normalViewPr>
  <p:slideViewPr>
    <p:cSldViewPr>
      <p:cViewPr>
        <p:scale>
          <a:sx n="79" d="100"/>
          <a:sy n="79" d="100"/>
        </p:scale>
        <p:origin x="-882" y="12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9AB3C3-4633-48C5-A32E-61AF88FD937F}"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US"/>
        </a:p>
      </dgm:t>
    </dgm:pt>
    <dgm:pt modelId="{0C87D311-A651-4053-8DD3-EF5A77BD4799}">
      <dgm:prSet phldrT="[Text]" phldr="1"/>
      <dgm:spPr/>
      <dgm:t>
        <a:bodyPr/>
        <a:lstStyle/>
        <a:p>
          <a:endParaRPr lang="en-US" dirty="0">
            <a:latin typeface="Arial" pitchFamily="34" charset="0"/>
            <a:cs typeface="Arial" pitchFamily="34" charset="0"/>
          </a:endParaRPr>
        </a:p>
      </dgm:t>
    </dgm:pt>
    <dgm:pt modelId="{64A8E490-1EE7-40A7-8992-0F630809558B}" type="parTrans" cxnId="{992393DF-7921-41F1-B854-F7A1741887AE}">
      <dgm:prSet/>
      <dgm:spPr/>
      <dgm:t>
        <a:bodyPr/>
        <a:lstStyle/>
        <a:p>
          <a:endParaRPr lang="en-US"/>
        </a:p>
      </dgm:t>
    </dgm:pt>
    <dgm:pt modelId="{3D5D67AB-6AE8-4790-A123-EB348956FFA2}" type="sibTrans" cxnId="{992393DF-7921-41F1-B854-F7A1741887AE}">
      <dgm:prSet/>
      <dgm:spPr/>
      <dgm:t>
        <a:bodyPr/>
        <a:lstStyle/>
        <a:p>
          <a:endParaRPr lang="en-US"/>
        </a:p>
      </dgm:t>
    </dgm:pt>
    <dgm:pt modelId="{EFA51E3F-4FBA-4FC5-8052-EF3C24769A8D}">
      <dgm:prSet phldrT="[Text]"/>
      <dgm:spPr/>
      <dgm:t>
        <a:bodyPr/>
        <a:lstStyle/>
        <a:p>
          <a:r>
            <a:rPr lang="en-US" dirty="0" smtClean="0">
              <a:latin typeface="Times New Roman" pitchFamily="18" charset="0"/>
              <a:cs typeface="Times New Roman" pitchFamily="18" charset="0"/>
            </a:rPr>
            <a:t>BẠO LỰC HỌC ĐƯỜNG</a:t>
          </a:r>
          <a:endParaRPr lang="en-US" dirty="0">
            <a:latin typeface="Times New Roman" pitchFamily="18" charset="0"/>
            <a:cs typeface="Times New Roman" pitchFamily="18" charset="0"/>
          </a:endParaRPr>
        </a:p>
      </dgm:t>
    </dgm:pt>
    <dgm:pt modelId="{B45F8ED5-A7B9-43C6-9604-EC030586DF82}" type="parTrans" cxnId="{0FBB91BF-8503-4D89-90CD-C0416755A504}">
      <dgm:prSet/>
      <dgm:spPr/>
      <dgm:t>
        <a:bodyPr/>
        <a:lstStyle/>
        <a:p>
          <a:endParaRPr lang="en-US"/>
        </a:p>
      </dgm:t>
    </dgm:pt>
    <dgm:pt modelId="{05CF4736-DADE-4423-99CE-A6B1E6BB56EB}" type="sibTrans" cxnId="{0FBB91BF-8503-4D89-90CD-C0416755A504}">
      <dgm:prSet/>
      <dgm:spPr/>
      <dgm:t>
        <a:bodyPr/>
        <a:lstStyle/>
        <a:p>
          <a:endParaRPr lang="en-US"/>
        </a:p>
      </dgm:t>
    </dgm:pt>
    <dgm:pt modelId="{D8A6BC21-9639-48EF-9E77-826E6E66C641}">
      <dgm:prSet phldrT="[Text]" phldr="1"/>
      <dgm:spPr/>
      <dgm:t>
        <a:bodyPr/>
        <a:lstStyle/>
        <a:p>
          <a:endParaRPr lang="en-US" dirty="0">
            <a:latin typeface="Arial" pitchFamily="34" charset="0"/>
            <a:cs typeface="Arial" pitchFamily="34" charset="0"/>
          </a:endParaRPr>
        </a:p>
      </dgm:t>
    </dgm:pt>
    <dgm:pt modelId="{A3FECB61-7036-4668-BBDB-95124F47E251}" type="parTrans" cxnId="{711ADE0E-83DE-4E6F-B437-E6F3B96882E7}">
      <dgm:prSet/>
      <dgm:spPr/>
      <dgm:t>
        <a:bodyPr/>
        <a:lstStyle/>
        <a:p>
          <a:endParaRPr lang="en-US"/>
        </a:p>
      </dgm:t>
    </dgm:pt>
    <dgm:pt modelId="{2C38EFA4-E5DD-4571-B95C-1389C026B439}" type="sibTrans" cxnId="{711ADE0E-83DE-4E6F-B437-E6F3B96882E7}">
      <dgm:prSet/>
      <dgm:spPr/>
      <dgm:t>
        <a:bodyPr/>
        <a:lstStyle/>
        <a:p>
          <a:endParaRPr lang="en-US"/>
        </a:p>
      </dgm:t>
    </dgm:pt>
    <dgm:pt modelId="{F8772DDA-05E2-4E9E-880E-0856764C79A9}">
      <dgm:prSet phldrT="[Text]" phldr="1"/>
      <dgm:spPr/>
      <dgm:t>
        <a:bodyPr/>
        <a:lstStyle/>
        <a:p>
          <a:endParaRPr lang="en-US">
            <a:latin typeface="Arial" pitchFamily="34" charset="0"/>
            <a:cs typeface="Arial" pitchFamily="34" charset="0"/>
          </a:endParaRPr>
        </a:p>
      </dgm:t>
    </dgm:pt>
    <dgm:pt modelId="{51D9EB42-0177-46D8-99B5-E7CA82AEA9DE}" type="parTrans" cxnId="{DDC7682D-F4D1-4247-B43D-F451EA944964}">
      <dgm:prSet/>
      <dgm:spPr/>
      <dgm:t>
        <a:bodyPr/>
        <a:lstStyle/>
        <a:p>
          <a:endParaRPr lang="en-US"/>
        </a:p>
      </dgm:t>
    </dgm:pt>
    <dgm:pt modelId="{242C4DB3-F0C0-49A8-83A3-9472B3C19A4F}" type="sibTrans" cxnId="{DDC7682D-F4D1-4247-B43D-F451EA944964}">
      <dgm:prSet/>
      <dgm:spPr/>
      <dgm:t>
        <a:bodyPr/>
        <a:lstStyle/>
        <a:p>
          <a:endParaRPr lang="en-US"/>
        </a:p>
      </dgm:t>
    </dgm:pt>
    <dgm:pt modelId="{DA0ED373-F6BC-4EA0-AB4A-6773E7BA90B4}">
      <dgm:prSet phldrT="[Text]"/>
      <dgm:spPr/>
      <dgm:t>
        <a:bodyPr/>
        <a:lstStyle/>
        <a:p>
          <a:r>
            <a:rPr lang="en-US" dirty="0" smtClean="0">
              <a:latin typeface="Times New Roman" pitchFamily="18" charset="0"/>
              <a:cs typeface="Times New Roman" pitchFamily="18" charset="0"/>
            </a:rPr>
            <a:t>BẠO LỰC GIA ĐÌNH</a:t>
          </a:r>
          <a:endParaRPr lang="en-US" dirty="0">
            <a:latin typeface="Times New Roman" pitchFamily="18" charset="0"/>
            <a:cs typeface="Times New Roman" pitchFamily="18" charset="0"/>
          </a:endParaRPr>
        </a:p>
      </dgm:t>
    </dgm:pt>
    <dgm:pt modelId="{D18ACDD3-EE11-4BCB-B043-7EA4268BBA01}" type="parTrans" cxnId="{DB720CCB-94B7-4A91-A9F0-795F4A641F29}">
      <dgm:prSet/>
      <dgm:spPr/>
      <dgm:t>
        <a:bodyPr/>
        <a:lstStyle/>
        <a:p>
          <a:endParaRPr lang="en-US"/>
        </a:p>
      </dgm:t>
    </dgm:pt>
    <dgm:pt modelId="{91AD2B6F-D3B5-41DA-A8C6-3FB957CFBCEA}" type="sibTrans" cxnId="{DB720CCB-94B7-4A91-A9F0-795F4A641F29}">
      <dgm:prSet/>
      <dgm:spPr/>
      <dgm:t>
        <a:bodyPr/>
        <a:lstStyle/>
        <a:p>
          <a:endParaRPr lang="en-US"/>
        </a:p>
      </dgm:t>
    </dgm:pt>
    <dgm:pt modelId="{CA454E8E-ADDE-4D21-B8A4-524A4AAEB15D}">
      <dgm:prSet phldrT="[Text]" phldr="1"/>
      <dgm:spPr/>
      <dgm:t>
        <a:bodyPr/>
        <a:lstStyle/>
        <a:p>
          <a:endParaRPr lang="en-US" dirty="0">
            <a:latin typeface="Arial" pitchFamily="34" charset="0"/>
            <a:cs typeface="Arial" pitchFamily="34" charset="0"/>
          </a:endParaRPr>
        </a:p>
      </dgm:t>
    </dgm:pt>
    <dgm:pt modelId="{78DC587C-E02B-4C99-8EE5-069006DB6301}" type="parTrans" cxnId="{AD5249C7-FCA8-46D7-A793-842CA9A73510}">
      <dgm:prSet/>
      <dgm:spPr/>
      <dgm:t>
        <a:bodyPr/>
        <a:lstStyle/>
        <a:p>
          <a:endParaRPr lang="en-US"/>
        </a:p>
      </dgm:t>
    </dgm:pt>
    <dgm:pt modelId="{93E15EF2-C956-41D1-99F7-3CF0B24BCBB1}" type="sibTrans" cxnId="{AD5249C7-FCA8-46D7-A793-842CA9A73510}">
      <dgm:prSet/>
      <dgm:spPr/>
      <dgm:t>
        <a:bodyPr/>
        <a:lstStyle/>
        <a:p>
          <a:endParaRPr lang="en-US"/>
        </a:p>
      </dgm:t>
    </dgm:pt>
    <dgm:pt modelId="{2EE7FFE0-B64E-4D91-B187-5513DF98285F}">
      <dgm:prSet phldrT="[Text]" phldr="1"/>
      <dgm:spPr/>
      <dgm:t>
        <a:bodyPr/>
        <a:lstStyle/>
        <a:p>
          <a:endParaRPr lang="en-US">
            <a:latin typeface="Arial" pitchFamily="34" charset="0"/>
            <a:cs typeface="Arial" pitchFamily="34" charset="0"/>
          </a:endParaRPr>
        </a:p>
      </dgm:t>
    </dgm:pt>
    <dgm:pt modelId="{97DBED03-859D-4F8C-B8B3-539ABC4B7488}" type="parTrans" cxnId="{BF61B2A2-1A27-45C1-A727-514C79514EF6}">
      <dgm:prSet/>
      <dgm:spPr/>
      <dgm:t>
        <a:bodyPr/>
        <a:lstStyle/>
        <a:p>
          <a:endParaRPr lang="en-US"/>
        </a:p>
      </dgm:t>
    </dgm:pt>
    <dgm:pt modelId="{56A4E637-3DF1-4031-93AB-4ECCA096A59E}" type="sibTrans" cxnId="{BF61B2A2-1A27-45C1-A727-514C79514EF6}">
      <dgm:prSet/>
      <dgm:spPr/>
      <dgm:t>
        <a:bodyPr/>
        <a:lstStyle/>
        <a:p>
          <a:endParaRPr lang="en-US"/>
        </a:p>
      </dgm:t>
    </dgm:pt>
    <dgm:pt modelId="{535E8E0E-01F8-46F8-BEA3-010AD9A2E562}">
      <dgm:prSet phldrT="[Text]"/>
      <dgm:spPr/>
      <dgm:t>
        <a:bodyPr/>
        <a:lstStyle/>
        <a:p>
          <a:r>
            <a:rPr lang="en-US" dirty="0" smtClean="0">
              <a:latin typeface="Times New Roman" pitchFamily="18" charset="0"/>
              <a:cs typeface="Times New Roman" pitchFamily="18" charset="0"/>
            </a:rPr>
            <a:t>BẠO LỰC XÃ HỘI</a:t>
          </a:r>
          <a:endParaRPr lang="en-US" dirty="0">
            <a:latin typeface="Times New Roman" pitchFamily="18" charset="0"/>
            <a:cs typeface="Times New Roman" pitchFamily="18" charset="0"/>
          </a:endParaRPr>
        </a:p>
      </dgm:t>
    </dgm:pt>
    <dgm:pt modelId="{63B91934-E8BF-41B0-AE39-DBA0066E00FF}" type="parTrans" cxnId="{E146F2B8-3644-4195-B5BD-D3B996C72B7C}">
      <dgm:prSet/>
      <dgm:spPr/>
      <dgm:t>
        <a:bodyPr/>
        <a:lstStyle/>
        <a:p>
          <a:endParaRPr lang="en-US"/>
        </a:p>
      </dgm:t>
    </dgm:pt>
    <dgm:pt modelId="{98CD90D6-50A7-455F-80CA-9BAD1DC6498D}" type="sibTrans" cxnId="{E146F2B8-3644-4195-B5BD-D3B996C72B7C}">
      <dgm:prSet/>
      <dgm:spPr/>
      <dgm:t>
        <a:bodyPr/>
        <a:lstStyle/>
        <a:p>
          <a:endParaRPr lang="en-US"/>
        </a:p>
      </dgm:t>
    </dgm:pt>
    <dgm:pt modelId="{3806C315-4FBB-4A7D-80A3-3D75B8E93AD6}">
      <dgm:prSet phldrT="[Text]" phldr="1"/>
      <dgm:spPr/>
      <dgm:t>
        <a:bodyPr/>
        <a:lstStyle/>
        <a:p>
          <a:endParaRPr lang="en-US" dirty="0">
            <a:latin typeface="Arial" pitchFamily="34" charset="0"/>
            <a:cs typeface="Arial" pitchFamily="34" charset="0"/>
          </a:endParaRPr>
        </a:p>
      </dgm:t>
    </dgm:pt>
    <dgm:pt modelId="{38610DC0-5AFC-422C-A412-BD180DD55E0B}" type="parTrans" cxnId="{399CDA97-42CD-465C-A926-214D245E33A7}">
      <dgm:prSet/>
      <dgm:spPr/>
      <dgm:t>
        <a:bodyPr/>
        <a:lstStyle/>
        <a:p>
          <a:endParaRPr lang="en-US"/>
        </a:p>
      </dgm:t>
    </dgm:pt>
    <dgm:pt modelId="{CE5CCEA9-A10D-4CE7-9DD7-942FC3486BF4}" type="sibTrans" cxnId="{399CDA97-42CD-465C-A926-214D245E33A7}">
      <dgm:prSet/>
      <dgm:spPr/>
      <dgm:t>
        <a:bodyPr/>
        <a:lstStyle/>
        <a:p>
          <a:endParaRPr lang="en-US"/>
        </a:p>
      </dgm:t>
    </dgm:pt>
    <dgm:pt modelId="{584C195B-98C9-403E-8541-28A2EDA382E8}">
      <dgm:prSet phldrT="[Text]"/>
      <dgm:spPr/>
      <dgm:t>
        <a:bodyPr/>
        <a:lstStyle/>
        <a:p>
          <a:endParaRPr lang="en-US" dirty="0">
            <a:latin typeface="Arial" pitchFamily="34" charset="0"/>
            <a:cs typeface="Arial" pitchFamily="34" charset="0"/>
          </a:endParaRPr>
        </a:p>
      </dgm:t>
    </dgm:pt>
    <dgm:pt modelId="{A4F1B90B-9BBE-4362-B8C9-0C5D61818FB4}" type="parTrans" cxnId="{2492D000-BB12-4043-A476-843D6C64A54C}">
      <dgm:prSet/>
      <dgm:spPr/>
      <dgm:t>
        <a:bodyPr/>
        <a:lstStyle/>
        <a:p>
          <a:endParaRPr lang="en-US"/>
        </a:p>
      </dgm:t>
    </dgm:pt>
    <dgm:pt modelId="{E9E92DE1-C280-469B-B861-A18581BA04DA}" type="sibTrans" cxnId="{2492D000-BB12-4043-A476-843D6C64A54C}">
      <dgm:prSet/>
      <dgm:spPr/>
      <dgm:t>
        <a:bodyPr/>
        <a:lstStyle/>
        <a:p>
          <a:endParaRPr lang="en-US"/>
        </a:p>
      </dgm:t>
    </dgm:pt>
    <dgm:pt modelId="{7574EDDE-4C22-43FA-8949-051EB24FBDCE}">
      <dgm:prSet phldrT="[Text]"/>
      <dgm:spPr/>
      <dgm:t>
        <a:bodyPr/>
        <a:lstStyle/>
        <a:p>
          <a:endParaRPr lang="en-US" dirty="0">
            <a:latin typeface="Arial" pitchFamily="34" charset="0"/>
            <a:cs typeface="Arial" pitchFamily="34" charset="0"/>
          </a:endParaRPr>
        </a:p>
      </dgm:t>
    </dgm:pt>
    <dgm:pt modelId="{35BEFB78-09FD-4D20-A97B-C373D9E512F7}" type="parTrans" cxnId="{C2ADD0DF-861D-448F-8E76-C8E6DBE15605}">
      <dgm:prSet/>
      <dgm:spPr/>
      <dgm:t>
        <a:bodyPr/>
        <a:lstStyle/>
        <a:p>
          <a:endParaRPr lang="en-US"/>
        </a:p>
      </dgm:t>
    </dgm:pt>
    <dgm:pt modelId="{4DE548F2-13CF-4219-B849-40800ADCA6E7}" type="sibTrans" cxnId="{C2ADD0DF-861D-448F-8E76-C8E6DBE15605}">
      <dgm:prSet/>
      <dgm:spPr/>
      <dgm:t>
        <a:bodyPr/>
        <a:lstStyle/>
        <a:p>
          <a:endParaRPr lang="en-US"/>
        </a:p>
      </dgm:t>
    </dgm:pt>
    <dgm:pt modelId="{C373D668-8B76-4A3B-96CA-95E98BC6DBD2}" type="pres">
      <dgm:prSet presAssocID="{249AB3C3-4633-48C5-A32E-61AF88FD937F}" presName="Name0" presStyleCnt="0">
        <dgm:presLayoutVars>
          <dgm:dir/>
          <dgm:resizeHandles val="exact"/>
        </dgm:presLayoutVars>
      </dgm:prSet>
      <dgm:spPr/>
      <dgm:t>
        <a:bodyPr/>
        <a:lstStyle/>
        <a:p>
          <a:endParaRPr lang="en-US"/>
        </a:p>
      </dgm:t>
    </dgm:pt>
    <dgm:pt modelId="{0FFFBD44-FE71-4227-9EFB-44217F58E9AB}" type="pres">
      <dgm:prSet presAssocID="{0C87D311-A651-4053-8DD3-EF5A77BD4799}" presName="node" presStyleLbl="node1" presStyleIdx="0" presStyleCnt="3" custScaleX="109451">
        <dgm:presLayoutVars>
          <dgm:bulletEnabled val="1"/>
        </dgm:presLayoutVars>
      </dgm:prSet>
      <dgm:spPr/>
      <dgm:t>
        <a:bodyPr/>
        <a:lstStyle/>
        <a:p>
          <a:endParaRPr lang="en-US"/>
        </a:p>
      </dgm:t>
    </dgm:pt>
    <dgm:pt modelId="{092C06A6-7C67-4CB3-8861-5B028EC37FC9}" type="pres">
      <dgm:prSet presAssocID="{3D5D67AB-6AE8-4790-A123-EB348956FFA2}" presName="sibTrans" presStyleCnt="0"/>
      <dgm:spPr/>
    </dgm:pt>
    <dgm:pt modelId="{DF867005-04B7-4192-8C51-584ED7CE5C28}" type="pres">
      <dgm:prSet presAssocID="{F8772DDA-05E2-4E9E-880E-0856764C79A9}" presName="node" presStyleLbl="node1" presStyleIdx="1" presStyleCnt="3">
        <dgm:presLayoutVars>
          <dgm:bulletEnabled val="1"/>
        </dgm:presLayoutVars>
      </dgm:prSet>
      <dgm:spPr/>
      <dgm:t>
        <a:bodyPr/>
        <a:lstStyle/>
        <a:p>
          <a:endParaRPr lang="en-US"/>
        </a:p>
      </dgm:t>
    </dgm:pt>
    <dgm:pt modelId="{3104C89C-4575-481F-9699-8DEF783BFE57}" type="pres">
      <dgm:prSet presAssocID="{242C4DB3-F0C0-49A8-83A3-9472B3C19A4F}" presName="sibTrans" presStyleCnt="0"/>
      <dgm:spPr/>
    </dgm:pt>
    <dgm:pt modelId="{5AAD5BB7-E29F-4E98-AAD6-CD0A2FB198A6}" type="pres">
      <dgm:prSet presAssocID="{2EE7FFE0-B64E-4D91-B187-5513DF98285F}" presName="node" presStyleLbl="node1" presStyleIdx="2" presStyleCnt="3">
        <dgm:presLayoutVars>
          <dgm:bulletEnabled val="1"/>
        </dgm:presLayoutVars>
      </dgm:prSet>
      <dgm:spPr/>
      <dgm:t>
        <a:bodyPr/>
        <a:lstStyle/>
        <a:p>
          <a:endParaRPr lang="en-US"/>
        </a:p>
      </dgm:t>
    </dgm:pt>
  </dgm:ptLst>
  <dgm:cxnLst>
    <dgm:cxn modelId="{711ADE0E-83DE-4E6F-B437-E6F3B96882E7}" srcId="{0C87D311-A651-4053-8DD3-EF5A77BD4799}" destId="{D8A6BC21-9639-48EF-9E77-826E6E66C641}" srcOrd="2" destOrd="0" parTransId="{A3FECB61-7036-4668-BBDB-95124F47E251}" sibTransId="{2C38EFA4-E5DD-4571-B95C-1389C026B439}"/>
    <dgm:cxn modelId="{E146F2B8-3644-4195-B5BD-D3B996C72B7C}" srcId="{2EE7FFE0-B64E-4D91-B187-5513DF98285F}" destId="{535E8E0E-01F8-46F8-BEA3-010AD9A2E562}" srcOrd="0" destOrd="0" parTransId="{63B91934-E8BF-41B0-AE39-DBA0066E00FF}" sibTransId="{98CD90D6-50A7-455F-80CA-9BAD1DC6498D}"/>
    <dgm:cxn modelId="{DDC7682D-F4D1-4247-B43D-F451EA944964}" srcId="{249AB3C3-4633-48C5-A32E-61AF88FD937F}" destId="{F8772DDA-05E2-4E9E-880E-0856764C79A9}" srcOrd="1" destOrd="0" parTransId="{51D9EB42-0177-46D8-99B5-E7CA82AEA9DE}" sibTransId="{242C4DB3-F0C0-49A8-83A3-9472B3C19A4F}"/>
    <dgm:cxn modelId="{6B4F0328-0E3A-40EB-9A5A-624F875BC1A7}" type="presOf" srcId="{3806C315-4FBB-4A7D-80A3-3D75B8E93AD6}" destId="{5AAD5BB7-E29F-4E98-AAD6-CD0A2FB198A6}" srcOrd="0" destOrd="3" presId="urn:microsoft.com/office/officeart/2005/8/layout/hList6"/>
    <dgm:cxn modelId="{AD5249C7-FCA8-46D7-A793-842CA9A73510}" srcId="{F8772DDA-05E2-4E9E-880E-0856764C79A9}" destId="{CA454E8E-ADDE-4D21-B8A4-524A4AAEB15D}" srcOrd="1" destOrd="0" parTransId="{78DC587C-E02B-4C99-8EE5-069006DB6301}" sibTransId="{93E15EF2-C956-41D1-99F7-3CF0B24BCBB1}"/>
    <dgm:cxn modelId="{F8A88464-FDC7-4F24-B121-C34ED3CBC270}" type="presOf" srcId="{0C87D311-A651-4053-8DD3-EF5A77BD4799}" destId="{0FFFBD44-FE71-4227-9EFB-44217F58E9AB}" srcOrd="0" destOrd="0" presId="urn:microsoft.com/office/officeart/2005/8/layout/hList6"/>
    <dgm:cxn modelId="{C505145F-6FBB-428F-BAB5-6E501D08B66D}" type="presOf" srcId="{CA454E8E-ADDE-4D21-B8A4-524A4AAEB15D}" destId="{DF867005-04B7-4192-8C51-584ED7CE5C28}" srcOrd="0" destOrd="2" presId="urn:microsoft.com/office/officeart/2005/8/layout/hList6"/>
    <dgm:cxn modelId="{B24DF535-9622-498E-BD3D-784B43774FCD}" type="presOf" srcId="{249AB3C3-4633-48C5-A32E-61AF88FD937F}" destId="{C373D668-8B76-4A3B-96CA-95E98BC6DBD2}" srcOrd="0" destOrd="0" presId="urn:microsoft.com/office/officeart/2005/8/layout/hList6"/>
    <dgm:cxn modelId="{992393DF-7921-41F1-B854-F7A1741887AE}" srcId="{249AB3C3-4633-48C5-A32E-61AF88FD937F}" destId="{0C87D311-A651-4053-8DD3-EF5A77BD4799}" srcOrd="0" destOrd="0" parTransId="{64A8E490-1EE7-40A7-8992-0F630809558B}" sibTransId="{3D5D67AB-6AE8-4790-A123-EB348956FFA2}"/>
    <dgm:cxn modelId="{DCD64FB1-8AA9-4A15-9559-A5C55A90A59A}" type="presOf" srcId="{535E8E0E-01F8-46F8-BEA3-010AD9A2E562}" destId="{5AAD5BB7-E29F-4E98-AAD6-CD0A2FB198A6}" srcOrd="0" destOrd="1" presId="urn:microsoft.com/office/officeart/2005/8/layout/hList6"/>
    <dgm:cxn modelId="{DB720CCB-94B7-4A91-A9F0-795F4A641F29}" srcId="{F8772DDA-05E2-4E9E-880E-0856764C79A9}" destId="{DA0ED373-F6BC-4EA0-AB4A-6773E7BA90B4}" srcOrd="0" destOrd="0" parTransId="{D18ACDD3-EE11-4BCB-B043-7EA4268BBA01}" sibTransId="{91AD2B6F-D3B5-41DA-A8C6-3FB957CFBCEA}"/>
    <dgm:cxn modelId="{BF61B2A2-1A27-45C1-A727-514C79514EF6}" srcId="{249AB3C3-4633-48C5-A32E-61AF88FD937F}" destId="{2EE7FFE0-B64E-4D91-B187-5513DF98285F}" srcOrd="2" destOrd="0" parTransId="{97DBED03-859D-4F8C-B8B3-539ABC4B7488}" sibTransId="{56A4E637-3DF1-4031-93AB-4ECCA096A59E}"/>
    <dgm:cxn modelId="{DF9F42BC-F3B3-4C27-8559-50F2C6337760}" type="presOf" srcId="{EFA51E3F-4FBA-4FC5-8052-EF3C24769A8D}" destId="{0FFFBD44-FE71-4227-9EFB-44217F58E9AB}" srcOrd="0" destOrd="1" presId="urn:microsoft.com/office/officeart/2005/8/layout/hList6"/>
    <dgm:cxn modelId="{6903A314-6949-468B-A4F3-118886FD9E0E}" type="presOf" srcId="{2EE7FFE0-B64E-4D91-B187-5513DF98285F}" destId="{5AAD5BB7-E29F-4E98-AAD6-CD0A2FB198A6}" srcOrd="0" destOrd="0" presId="urn:microsoft.com/office/officeart/2005/8/layout/hList6"/>
    <dgm:cxn modelId="{399CDA97-42CD-465C-A926-214D245E33A7}" srcId="{2EE7FFE0-B64E-4D91-B187-5513DF98285F}" destId="{3806C315-4FBB-4A7D-80A3-3D75B8E93AD6}" srcOrd="2" destOrd="0" parTransId="{38610DC0-5AFC-422C-A412-BD180DD55E0B}" sibTransId="{CE5CCEA9-A10D-4CE7-9DD7-942FC3486BF4}"/>
    <dgm:cxn modelId="{C49BA92B-A85E-4922-8AFF-6478D28363D6}" type="presOf" srcId="{F8772DDA-05E2-4E9E-880E-0856764C79A9}" destId="{DF867005-04B7-4192-8C51-584ED7CE5C28}" srcOrd="0" destOrd="0" presId="urn:microsoft.com/office/officeart/2005/8/layout/hList6"/>
    <dgm:cxn modelId="{C2ADD0DF-861D-448F-8E76-C8E6DBE15605}" srcId="{2EE7FFE0-B64E-4D91-B187-5513DF98285F}" destId="{7574EDDE-4C22-43FA-8949-051EB24FBDCE}" srcOrd="1" destOrd="0" parTransId="{35BEFB78-09FD-4D20-A97B-C373D9E512F7}" sibTransId="{4DE548F2-13CF-4219-B849-40800ADCA6E7}"/>
    <dgm:cxn modelId="{40ED302E-B6D7-40E8-AFC5-CC7A2BF0732B}" type="presOf" srcId="{7574EDDE-4C22-43FA-8949-051EB24FBDCE}" destId="{5AAD5BB7-E29F-4E98-AAD6-CD0A2FB198A6}" srcOrd="0" destOrd="2" presId="urn:microsoft.com/office/officeart/2005/8/layout/hList6"/>
    <dgm:cxn modelId="{2492D000-BB12-4043-A476-843D6C64A54C}" srcId="{0C87D311-A651-4053-8DD3-EF5A77BD4799}" destId="{584C195B-98C9-403E-8541-28A2EDA382E8}" srcOrd="1" destOrd="0" parTransId="{A4F1B90B-9BBE-4362-B8C9-0C5D61818FB4}" sibTransId="{E9E92DE1-C280-469B-B861-A18581BA04DA}"/>
    <dgm:cxn modelId="{38750D90-D076-4563-B66F-8EA6CFE4E4F8}" type="presOf" srcId="{DA0ED373-F6BC-4EA0-AB4A-6773E7BA90B4}" destId="{DF867005-04B7-4192-8C51-584ED7CE5C28}" srcOrd="0" destOrd="1" presId="urn:microsoft.com/office/officeart/2005/8/layout/hList6"/>
    <dgm:cxn modelId="{C109A658-80FF-4DEC-A0C5-8161C7DDF5B1}" type="presOf" srcId="{584C195B-98C9-403E-8541-28A2EDA382E8}" destId="{0FFFBD44-FE71-4227-9EFB-44217F58E9AB}" srcOrd="0" destOrd="2" presId="urn:microsoft.com/office/officeart/2005/8/layout/hList6"/>
    <dgm:cxn modelId="{0FBB91BF-8503-4D89-90CD-C0416755A504}" srcId="{0C87D311-A651-4053-8DD3-EF5A77BD4799}" destId="{EFA51E3F-4FBA-4FC5-8052-EF3C24769A8D}" srcOrd="0" destOrd="0" parTransId="{B45F8ED5-A7B9-43C6-9604-EC030586DF82}" sibTransId="{05CF4736-DADE-4423-99CE-A6B1E6BB56EB}"/>
    <dgm:cxn modelId="{4A28F171-58DD-4CCB-A90B-D7172EDEFFC1}" type="presOf" srcId="{D8A6BC21-9639-48EF-9E77-826E6E66C641}" destId="{0FFFBD44-FE71-4227-9EFB-44217F58E9AB}" srcOrd="0" destOrd="3" presId="urn:microsoft.com/office/officeart/2005/8/layout/hList6"/>
    <dgm:cxn modelId="{22808587-4731-4E4C-A495-E8AE603E09E1}" type="presParOf" srcId="{C373D668-8B76-4A3B-96CA-95E98BC6DBD2}" destId="{0FFFBD44-FE71-4227-9EFB-44217F58E9AB}" srcOrd="0" destOrd="0" presId="urn:microsoft.com/office/officeart/2005/8/layout/hList6"/>
    <dgm:cxn modelId="{58C0E82D-1A6A-4B2E-A6A1-0E59173FB0AD}" type="presParOf" srcId="{C373D668-8B76-4A3B-96CA-95E98BC6DBD2}" destId="{092C06A6-7C67-4CB3-8861-5B028EC37FC9}" srcOrd="1" destOrd="0" presId="urn:microsoft.com/office/officeart/2005/8/layout/hList6"/>
    <dgm:cxn modelId="{2D62F83C-6AAF-4859-AF99-E6A0C16952CB}" type="presParOf" srcId="{C373D668-8B76-4A3B-96CA-95E98BC6DBD2}" destId="{DF867005-04B7-4192-8C51-584ED7CE5C28}" srcOrd="2" destOrd="0" presId="urn:microsoft.com/office/officeart/2005/8/layout/hList6"/>
    <dgm:cxn modelId="{7AB0D830-DE9E-469D-A728-5E8F038F30AA}" type="presParOf" srcId="{C373D668-8B76-4A3B-96CA-95E98BC6DBD2}" destId="{3104C89C-4575-481F-9699-8DEF783BFE57}" srcOrd="3" destOrd="0" presId="urn:microsoft.com/office/officeart/2005/8/layout/hList6"/>
    <dgm:cxn modelId="{077DFB65-E49C-41AF-974B-F3CAF0DF534E}" type="presParOf" srcId="{C373D668-8B76-4A3B-96CA-95E98BC6DBD2}" destId="{5AAD5BB7-E29F-4E98-AAD6-CD0A2FB198A6}" srcOrd="4" destOrd="0" presId="urn:microsoft.com/office/officeart/2005/8/layout/h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FFBD44-FE71-4227-9EFB-44217F58E9AB}">
      <dsp:nvSpPr>
        <dsp:cNvPr id="0" name=""/>
        <dsp:cNvSpPr/>
      </dsp:nvSpPr>
      <dsp:spPr>
        <a:xfrm rot="16200000">
          <a:off x="-884477" y="886019"/>
          <a:ext cx="4752833" cy="2980794"/>
        </a:xfrm>
        <a:prstGeom prst="flowChartManualOperation">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0" rIns="249411" bIns="0" numCol="1" spcCol="1270" anchor="t" anchorCtr="0">
          <a:noAutofit/>
        </a:bodyPr>
        <a:lstStyle/>
        <a:p>
          <a:pPr lvl="0" algn="l" defTabSz="1733550">
            <a:lnSpc>
              <a:spcPct val="90000"/>
            </a:lnSpc>
            <a:spcBef>
              <a:spcPct val="0"/>
            </a:spcBef>
            <a:spcAft>
              <a:spcPct val="35000"/>
            </a:spcAft>
          </a:pPr>
          <a:endParaRPr lang="en-US" sz="3900" kern="1200" dirty="0">
            <a:latin typeface="Arial" pitchFamily="34" charset="0"/>
            <a:cs typeface="Arial" pitchFamily="34" charset="0"/>
          </a:endParaRPr>
        </a:p>
        <a:p>
          <a:pPr marL="285750" lvl="1" indent="-285750" algn="l" defTabSz="1333500">
            <a:lnSpc>
              <a:spcPct val="90000"/>
            </a:lnSpc>
            <a:spcBef>
              <a:spcPct val="0"/>
            </a:spcBef>
            <a:spcAft>
              <a:spcPct val="15000"/>
            </a:spcAft>
            <a:buChar char="••"/>
          </a:pPr>
          <a:r>
            <a:rPr lang="en-US" sz="3000" kern="1200" dirty="0" smtClean="0">
              <a:latin typeface="Times New Roman" pitchFamily="18" charset="0"/>
              <a:cs typeface="Times New Roman" pitchFamily="18" charset="0"/>
            </a:rPr>
            <a:t>BẠO LỰC HỌC ĐƯỜNG</a:t>
          </a:r>
          <a:endParaRPr lang="en-US" sz="3000" kern="1200" dirty="0">
            <a:latin typeface="Times New Roman" pitchFamily="18" charset="0"/>
            <a:cs typeface="Times New Roman" pitchFamily="18" charset="0"/>
          </a:endParaRPr>
        </a:p>
        <a:p>
          <a:pPr marL="285750" lvl="1" indent="-285750" algn="l" defTabSz="1333500">
            <a:lnSpc>
              <a:spcPct val="90000"/>
            </a:lnSpc>
            <a:spcBef>
              <a:spcPct val="0"/>
            </a:spcBef>
            <a:spcAft>
              <a:spcPct val="15000"/>
            </a:spcAft>
            <a:buChar char="••"/>
          </a:pPr>
          <a:endParaRPr lang="en-US" sz="3000" kern="1200" dirty="0">
            <a:latin typeface="Arial" pitchFamily="34" charset="0"/>
            <a:cs typeface="Arial" pitchFamily="34" charset="0"/>
          </a:endParaRPr>
        </a:p>
        <a:p>
          <a:pPr marL="285750" lvl="1" indent="-285750" algn="l" defTabSz="1333500">
            <a:lnSpc>
              <a:spcPct val="90000"/>
            </a:lnSpc>
            <a:spcBef>
              <a:spcPct val="0"/>
            </a:spcBef>
            <a:spcAft>
              <a:spcPct val="15000"/>
            </a:spcAft>
            <a:buChar char="••"/>
          </a:pPr>
          <a:endParaRPr lang="en-US" sz="3000" kern="1200" dirty="0">
            <a:latin typeface="Arial" pitchFamily="34" charset="0"/>
            <a:cs typeface="Arial" pitchFamily="34" charset="0"/>
          </a:endParaRPr>
        </a:p>
      </dsp:txBody>
      <dsp:txXfrm rot="5400000">
        <a:off x="1543" y="950566"/>
        <a:ext cx="2980794" cy="2851699"/>
      </dsp:txXfrm>
    </dsp:sp>
    <dsp:sp modelId="{DF867005-04B7-4192-8C51-584ED7CE5C28}">
      <dsp:nvSpPr>
        <dsp:cNvPr id="0" name=""/>
        <dsp:cNvSpPr/>
      </dsp:nvSpPr>
      <dsp:spPr>
        <a:xfrm rot="16200000">
          <a:off x="2171878" y="1014713"/>
          <a:ext cx="4752833" cy="2723405"/>
        </a:xfrm>
        <a:prstGeom prst="flowChartManualOperation">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0" rIns="249411" bIns="0" numCol="1" spcCol="1270" anchor="t" anchorCtr="0">
          <a:noAutofit/>
        </a:bodyPr>
        <a:lstStyle/>
        <a:p>
          <a:pPr lvl="0" algn="l" defTabSz="1733550">
            <a:lnSpc>
              <a:spcPct val="90000"/>
            </a:lnSpc>
            <a:spcBef>
              <a:spcPct val="0"/>
            </a:spcBef>
            <a:spcAft>
              <a:spcPct val="35000"/>
            </a:spcAft>
          </a:pPr>
          <a:endParaRPr lang="en-US" sz="3900" kern="1200">
            <a:latin typeface="Arial" pitchFamily="34" charset="0"/>
            <a:cs typeface="Arial" pitchFamily="34" charset="0"/>
          </a:endParaRPr>
        </a:p>
        <a:p>
          <a:pPr marL="285750" lvl="1" indent="-285750" algn="l" defTabSz="1333500">
            <a:lnSpc>
              <a:spcPct val="90000"/>
            </a:lnSpc>
            <a:spcBef>
              <a:spcPct val="0"/>
            </a:spcBef>
            <a:spcAft>
              <a:spcPct val="15000"/>
            </a:spcAft>
            <a:buChar char="••"/>
          </a:pPr>
          <a:r>
            <a:rPr lang="en-US" sz="3000" kern="1200" dirty="0" smtClean="0">
              <a:latin typeface="Times New Roman" pitchFamily="18" charset="0"/>
              <a:cs typeface="Times New Roman" pitchFamily="18" charset="0"/>
            </a:rPr>
            <a:t>BẠO LỰC GIA ĐÌNH</a:t>
          </a:r>
          <a:endParaRPr lang="en-US" sz="3000" kern="1200" dirty="0">
            <a:latin typeface="Times New Roman" pitchFamily="18" charset="0"/>
            <a:cs typeface="Times New Roman" pitchFamily="18" charset="0"/>
          </a:endParaRPr>
        </a:p>
        <a:p>
          <a:pPr marL="285750" lvl="1" indent="-285750" algn="l" defTabSz="1333500">
            <a:lnSpc>
              <a:spcPct val="90000"/>
            </a:lnSpc>
            <a:spcBef>
              <a:spcPct val="0"/>
            </a:spcBef>
            <a:spcAft>
              <a:spcPct val="15000"/>
            </a:spcAft>
            <a:buChar char="••"/>
          </a:pPr>
          <a:endParaRPr lang="en-US" sz="3000" kern="1200" dirty="0">
            <a:latin typeface="Arial" pitchFamily="34" charset="0"/>
            <a:cs typeface="Arial" pitchFamily="34" charset="0"/>
          </a:endParaRPr>
        </a:p>
      </dsp:txBody>
      <dsp:txXfrm rot="5400000">
        <a:off x="3186592" y="950566"/>
        <a:ext cx="2723405" cy="2851699"/>
      </dsp:txXfrm>
    </dsp:sp>
    <dsp:sp modelId="{5AAD5BB7-E29F-4E98-AAD6-CD0A2FB198A6}">
      <dsp:nvSpPr>
        <dsp:cNvPr id="0" name=""/>
        <dsp:cNvSpPr/>
      </dsp:nvSpPr>
      <dsp:spPr>
        <a:xfrm rot="16200000">
          <a:off x="5099539" y="1014713"/>
          <a:ext cx="4752833" cy="2723405"/>
        </a:xfrm>
        <a:prstGeom prst="flowChartManualOperation">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0" rIns="249411" bIns="0" numCol="1" spcCol="1270" anchor="t" anchorCtr="0">
          <a:noAutofit/>
        </a:bodyPr>
        <a:lstStyle/>
        <a:p>
          <a:pPr lvl="0" algn="l" defTabSz="1733550">
            <a:lnSpc>
              <a:spcPct val="90000"/>
            </a:lnSpc>
            <a:spcBef>
              <a:spcPct val="0"/>
            </a:spcBef>
            <a:spcAft>
              <a:spcPct val="35000"/>
            </a:spcAft>
          </a:pPr>
          <a:endParaRPr lang="en-US" sz="3900" kern="1200">
            <a:latin typeface="Arial" pitchFamily="34" charset="0"/>
            <a:cs typeface="Arial" pitchFamily="34" charset="0"/>
          </a:endParaRPr>
        </a:p>
        <a:p>
          <a:pPr marL="285750" lvl="1" indent="-285750" algn="l" defTabSz="1333500">
            <a:lnSpc>
              <a:spcPct val="90000"/>
            </a:lnSpc>
            <a:spcBef>
              <a:spcPct val="0"/>
            </a:spcBef>
            <a:spcAft>
              <a:spcPct val="15000"/>
            </a:spcAft>
            <a:buChar char="••"/>
          </a:pPr>
          <a:r>
            <a:rPr lang="en-US" sz="3000" kern="1200" dirty="0" smtClean="0">
              <a:latin typeface="Times New Roman" pitchFamily="18" charset="0"/>
              <a:cs typeface="Times New Roman" pitchFamily="18" charset="0"/>
            </a:rPr>
            <a:t>BẠO LỰC XÃ HỘI</a:t>
          </a:r>
          <a:endParaRPr lang="en-US" sz="3000" kern="1200" dirty="0">
            <a:latin typeface="Times New Roman" pitchFamily="18" charset="0"/>
            <a:cs typeface="Times New Roman" pitchFamily="18" charset="0"/>
          </a:endParaRPr>
        </a:p>
        <a:p>
          <a:pPr marL="285750" lvl="1" indent="-285750" algn="l" defTabSz="1333500">
            <a:lnSpc>
              <a:spcPct val="90000"/>
            </a:lnSpc>
            <a:spcBef>
              <a:spcPct val="0"/>
            </a:spcBef>
            <a:spcAft>
              <a:spcPct val="15000"/>
            </a:spcAft>
            <a:buChar char="••"/>
          </a:pPr>
          <a:endParaRPr lang="en-US" sz="3000" kern="1200" dirty="0">
            <a:latin typeface="Arial" pitchFamily="34" charset="0"/>
            <a:cs typeface="Arial" pitchFamily="34" charset="0"/>
          </a:endParaRPr>
        </a:p>
        <a:p>
          <a:pPr marL="285750" lvl="1" indent="-285750" algn="l" defTabSz="1333500">
            <a:lnSpc>
              <a:spcPct val="90000"/>
            </a:lnSpc>
            <a:spcBef>
              <a:spcPct val="0"/>
            </a:spcBef>
            <a:spcAft>
              <a:spcPct val="15000"/>
            </a:spcAft>
            <a:buChar char="••"/>
          </a:pPr>
          <a:endParaRPr lang="en-US" sz="3000" kern="1200" dirty="0">
            <a:latin typeface="Arial" pitchFamily="34" charset="0"/>
            <a:cs typeface="Arial" pitchFamily="34" charset="0"/>
          </a:endParaRPr>
        </a:p>
      </dsp:txBody>
      <dsp:txXfrm rot="5400000">
        <a:off x="6114253" y="950566"/>
        <a:ext cx="2723405" cy="2851699"/>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0F5D2C-ACBC-41A7-B8E5-D47355ED8F6A}" type="datetimeFigureOut">
              <a:rPr lang="en-US" smtClean="0"/>
              <a:pPr/>
              <a:t>11/22/2013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8489CA-E0B5-4221-9707-B53FD90F1D16}" type="slidenum">
              <a:rPr lang="en-US" smtClean="0"/>
              <a:pPr/>
              <a:t>‹#›</a:t>
            </a:fld>
            <a:endParaRPr lang="en-US"/>
          </a:p>
        </p:txBody>
      </p:sp>
    </p:spTree>
    <p:extLst>
      <p:ext uri="{BB962C8B-B14F-4D97-AF65-F5344CB8AC3E}">
        <p14:creationId xmlns:p14="http://schemas.microsoft.com/office/powerpoint/2010/main" xmlns="" val="1490067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4F38FCC-E8E7-4DA1-BC04-D6AD5CB27AA1}" type="datetimeFigureOut">
              <a:rPr lang="en-US" smtClean="0"/>
              <a:pPr/>
              <a:t>11/22/2013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64C067C-D3D3-4CDB-A412-6B294A3E9B82}"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4F38FCC-E8E7-4DA1-BC04-D6AD5CB27AA1}" type="datetimeFigureOut">
              <a:rPr lang="en-US" smtClean="0"/>
              <a:pPr/>
              <a:t>11/22/2013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64C067C-D3D3-4CDB-A412-6B294A3E9B82}"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4F38FCC-E8E7-4DA1-BC04-D6AD5CB27AA1}" type="datetimeFigureOut">
              <a:rPr lang="en-US" smtClean="0"/>
              <a:pPr/>
              <a:t>11/22/2013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64C067C-D3D3-4CDB-A412-6B294A3E9B82}"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4F38FCC-E8E7-4DA1-BC04-D6AD5CB27AA1}" type="datetimeFigureOut">
              <a:rPr lang="en-US" smtClean="0"/>
              <a:pPr/>
              <a:t>11/22/2013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64C067C-D3D3-4CDB-A412-6B294A3E9B82}"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4F38FCC-E8E7-4DA1-BC04-D6AD5CB27AA1}" type="datetimeFigureOut">
              <a:rPr lang="en-US" smtClean="0"/>
              <a:pPr/>
              <a:t>11/22/2013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64C067C-D3D3-4CDB-A412-6B294A3E9B8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4F38FCC-E8E7-4DA1-BC04-D6AD5CB27AA1}" type="datetimeFigureOut">
              <a:rPr lang="en-US" smtClean="0"/>
              <a:pPr/>
              <a:t>11/22/2013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64C067C-D3D3-4CDB-A412-6B294A3E9B82}"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4F38FCC-E8E7-4DA1-BC04-D6AD5CB27AA1}" type="datetimeFigureOut">
              <a:rPr lang="en-US" smtClean="0"/>
              <a:pPr/>
              <a:t>11/22/2013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64C067C-D3D3-4CDB-A412-6B294A3E9B8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4F38FCC-E8E7-4DA1-BC04-D6AD5CB27AA1}" type="datetimeFigureOut">
              <a:rPr lang="en-US" smtClean="0"/>
              <a:pPr/>
              <a:t>11/22/2013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64C067C-D3D3-4CDB-A412-6B294A3E9B82}"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4F38FCC-E8E7-4DA1-BC04-D6AD5CB27AA1}" type="datetimeFigureOut">
              <a:rPr lang="en-US" smtClean="0"/>
              <a:pPr/>
              <a:t>11/22/2013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964C067C-D3D3-4CDB-A412-6B294A3E9B82}"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4F38FCC-E8E7-4DA1-BC04-D6AD5CB27AA1}" type="datetimeFigureOut">
              <a:rPr lang="en-US" smtClean="0"/>
              <a:pPr/>
              <a:t>11/22/2013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64C067C-D3D3-4CDB-A412-6B294A3E9B8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4F38FCC-E8E7-4DA1-BC04-D6AD5CB27AA1}" type="datetimeFigureOut">
              <a:rPr lang="en-US" smtClean="0"/>
              <a:pPr/>
              <a:t>11/22/2013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64C067C-D3D3-4CDB-A412-6B294A3E9B8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4F38FCC-E8E7-4DA1-BC04-D6AD5CB27AA1}" type="datetimeFigureOut">
              <a:rPr lang="en-US" smtClean="0"/>
              <a:pPr/>
              <a:t>11/22/2013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64C067C-D3D3-4CDB-A412-6B294A3E9B8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p:dissolve/>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endParaRPr lang="en-US" dirty="0" smtClean="0">
              <a:latin typeface="Times New Roman" pitchFamily="18" charset="0"/>
              <a:cs typeface="Times New Roman" pitchFamily="18" charset="0"/>
            </a:endParaRPr>
          </a:p>
          <a:p>
            <a:pPr algn="ctr">
              <a:buNone/>
            </a:pPr>
            <a:r>
              <a:rPr lang="en-US" dirty="0" err="1" smtClean="0">
                <a:solidFill>
                  <a:schemeClr val="accent1">
                    <a:lumMod val="75000"/>
                  </a:schemeClr>
                </a:solidFill>
                <a:latin typeface="Times New Roman" pitchFamily="18" charset="0"/>
                <a:cs typeface="Times New Roman" pitchFamily="18" charset="0"/>
              </a:rPr>
              <a:t>Bài</a:t>
            </a:r>
            <a:r>
              <a:rPr lang="en-US" dirty="0" smtClean="0">
                <a:solidFill>
                  <a:schemeClr val="accent1">
                    <a:lumMod val="75000"/>
                  </a:schemeClr>
                </a:solidFill>
                <a:latin typeface="Times New Roman" pitchFamily="18" charset="0"/>
                <a:cs typeface="Times New Roman" pitchFamily="18" charset="0"/>
              </a:rPr>
              <a:t> </a:t>
            </a:r>
            <a:r>
              <a:rPr lang="en-US" dirty="0" err="1" smtClean="0">
                <a:solidFill>
                  <a:schemeClr val="accent1">
                    <a:lumMod val="75000"/>
                  </a:schemeClr>
                </a:solidFill>
                <a:latin typeface="Times New Roman" pitchFamily="18" charset="0"/>
                <a:cs typeface="Times New Roman" pitchFamily="18" charset="0"/>
              </a:rPr>
              <a:t>thuyết</a:t>
            </a:r>
            <a:r>
              <a:rPr lang="en-US" dirty="0" smtClean="0">
                <a:solidFill>
                  <a:schemeClr val="accent1">
                    <a:lumMod val="75000"/>
                  </a:schemeClr>
                </a:solidFill>
                <a:latin typeface="Times New Roman" pitchFamily="18" charset="0"/>
                <a:cs typeface="Times New Roman" pitchFamily="18" charset="0"/>
              </a:rPr>
              <a:t> </a:t>
            </a:r>
            <a:r>
              <a:rPr lang="en-US" dirty="0" err="1" smtClean="0">
                <a:solidFill>
                  <a:schemeClr val="accent1">
                    <a:lumMod val="75000"/>
                  </a:schemeClr>
                </a:solidFill>
                <a:latin typeface="Times New Roman" pitchFamily="18" charset="0"/>
                <a:cs typeface="Times New Roman" pitchFamily="18" charset="0"/>
              </a:rPr>
              <a:t>trình</a:t>
            </a:r>
            <a:r>
              <a:rPr lang="en-US" dirty="0" smtClean="0">
                <a:solidFill>
                  <a:schemeClr val="accent1">
                    <a:lumMod val="75000"/>
                  </a:schemeClr>
                </a:solidFill>
                <a:latin typeface="Times New Roman" pitchFamily="18" charset="0"/>
                <a:cs typeface="Times New Roman" pitchFamily="18" charset="0"/>
              </a:rPr>
              <a:t> </a:t>
            </a:r>
            <a:r>
              <a:rPr lang="en-US" dirty="0" err="1" smtClean="0">
                <a:solidFill>
                  <a:schemeClr val="accent1">
                    <a:lumMod val="75000"/>
                  </a:schemeClr>
                </a:solidFill>
                <a:latin typeface="Times New Roman" pitchFamily="18" charset="0"/>
                <a:cs typeface="Times New Roman" pitchFamily="18" charset="0"/>
              </a:rPr>
              <a:t>môn</a:t>
            </a:r>
            <a:r>
              <a:rPr lang="en-US" dirty="0" smtClean="0">
                <a:solidFill>
                  <a:schemeClr val="accent1">
                    <a:lumMod val="75000"/>
                  </a:schemeClr>
                </a:solidFill>
                <a:latin typeface="Times New Roman" pitchFamily="18" charset="0"/>
                <a:cs typeface="Times New Roman" pitchFamily="18" charset="0"/>
              </a:rPr>
              <a:t>:</a:t>
            </a:r>
          </a:p>
          <a:p>
            <a:pPr algn="ctr">
              <a:buNone/>
            </a:pPr>
            <a:r>
              <a:rPr lang="en-US" sz="4400" b="1" dirty="0" smtClean="0">
                <a:solidFill>
                  <a:srgbClr val="FF0000"/>
                </a:solidFill>
                <a:latin typeface="Times New Roman" pitchFamily="18" charset="0"/>
                <a:cs typeface="Times New Roman" pitchFamily="18" charset="0"/>
              </a:rPr>
              <a:t>XÃ HỘI HỌC ĐẠI CƯƠNG</a:t>
            </a:r>
          </a:p>
          <a:p>
            <a:pPr>
              <a:buNone/>
            </a:pPr>
            <a:endParaRPr lang="en-US" dirty="0" smtClean="0">
              <a:latin typeface="Times New Roman" pitchFamily="18" charset="0"/>
              <a:cs typeface="Times New Roman" pitchFamily="18" charset="0"/>
            </a:endParaRPr>
          </a:p>
          <a:p>
            <a:pPr algn="ctr">
              <a:buNone/>
            </a:pPr>
            <a:r>
              <a:rPr lang="en-US" sz="2800" i="1" dirty="0" smtClean="0">
                <a:latin typeface="Times New Roman" pitchFamily="18" charset="0"/>
                <a:cs typeface="Times New Roman" pitchFamily="18" charset="0"/>
              </a:rPr>
              <a:t>GVHD: THẦY NGUYỄN ĐỨC THÀNH</a:t>
            </a:r>
            <a:endParaRPr lang="en-US" sz="2800" i="1" dirty="0">
              <a:latin typeface="Times New Roman" pitchFamily="18" charset="0"/>
              <a:cs typeface="Times New Roman" pitchFamily="18" charset="0"/>
            </a:endParaRPr>
          </a:p>
        </p:txBody>
      </p:sp>
      <p:sp>
        <p:nvSpPr>
          <p:cNvPr id="2" name="Title 1"/>
          <p:cNvSpPr>
            <a:spLocks noGrp="1"/>
          </p:cNvSpPr>
          <p:nvPr>
            <p:ph type="title"/>
          </p:nvPr>
        </p:nvSpPr>
        <p:spPr>
          <a:xfrm>
            <a:off x="762000" y="609600"/>
            <a:ext cx="8229600" cy="1143000"/>
          </a:xfrm>
        </p:spPr>
        <p:txBody>
          <a:bodyPr>
            <a:normAutofit fontScale="90000"/>
          </a:bodyPr>
          <a:lstStyle/>
          <a:p>
            <a:pPr algn="ctr"/>
            <a:r>
              <a:rPr lang="en-US" dirty="0" smtClean="0">
                <a:latin typeface="Times New Roman" pitchFamily="18" charset="0"/>
                <a:cs typeface="Times New Roman" pitchFamily="18" charset="0"/>
              </a:rPr>
              <a:t>     </a:t>
            </a:r>
            <a:r>
              <a:rPr lang="en-US" sz="4000" dirty="0" smtClean="0">
                <a:latin typeface="Times New Roman" pitchFamily="18" charset="0"/>
                <a:cs typeface="Times New Roman" pitchFamily="18" charset="0"/>
              </a:rPr>
              <a:t>TRƯỜNG ĐẠI HỌC NÔNG LÂM </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TP. HỒ CHÍ MINH</a:t>
            </a:r>
            <a:endParaRPr lang="en-US" sz="4000" dirty="0">
              <a:latin typeface="Times New Roman" pitchFamily="18" charset="0"/>
              <a:cs typeface="Times New Roman" pitchFamily="18" charset="0"/>
            </a:endParaRPr>
          </a:p>
        </p:txBody>
      </p:sp>
      <p:pic>
        <p:nvPicPr>
          <p:cNvPr id="1026" name="Picture 2" descr="E:\khoai tay\nlu_logo.gif"/>
          <p:cNvPicPr>
            <a:picLocks noChangeAspect="1" noChangeArrowheads="1"/>
          </p:cNvPicPr>
          <p:nvPr/>
        </p:nvPicPr>
        <p:blipFill>
          <a:blip r:embed="rId3"/>
          <a:srcRect/>
          <a:stretch>
            <a:fillRect/>
          </a:stretch>
        </p:blipFill>
        <p:spPr bwMode="auto">
          <a:xfrm>
            <a:off x="0" y="533400"/>
            <a:ext cx="1676400" cy="1524000"/>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19200"/>
            <a:ext cx="8229600" cy="4876800"/>
          </a:xfrm>
        </p:spPr>
        <p:txBody>
          <a:bodyPr>
            <a:noAutofit/>
          </a:bodyPr>
          <a:lstStyle/>
          <a:p>
            <a:pPr>
              <a:buNone/>
            </a:pPr>
            <a:r>
              <a:rPr lang="en-US" sz="3000"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Ảnh</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hưởng</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đến</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bản</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thân</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học</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sinh</a:t>
            </a:r>
            <a:r>
              <a:rPr lang="en-US" sz="3000" dirty="0" err="1" smtClean="0">
                <a:latin typeface="Times New Roman" pitchFamily="18" charset="0"/>
                <a:cs typeface="Times New Roman" pitchFamily="18" charset="0"/>
              </a:rPr>
              <a:t>:Những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đứa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trẻ</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bị</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bạo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lực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thấy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bị</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tổn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thương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chán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nản</a:t>
            </a:r>
            <a:r>
              <a:rPr lang="en-US" sz="3000" dirty="0" smtClean="0">
                <a:latin typeface="Times New Roman" pitchFamily="18" charset="0"/>
                <a:cs typeface="Times New Roman" pitchFamily="18" charset="0"/>
              </a:rPr>
              <a:t>, lo </a:t>
            </a:r>
            <a:r>
              <a:rPr lang="en-US" sz="3000" dirty="0" err="1" smtClean="0">
                <a:latin typeface="Times New Roman" pitchFamily="18" charset="0"/>
                <a:cs typeface="Times New Roman" pitchFamily="18" charset="0"/>
              </a:rPr>
              <a:t>âu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cô</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đơn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suy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sụp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dễ</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bị</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trầm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cảm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luôn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có</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cảm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giác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thấp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kém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điều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này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sẽ</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gây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khó</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khăn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cuộc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sống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em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ngay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lúc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trưởng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thành</a:t>
            </a:r>
            <a:r>
              <a:rPr lang="en-US" sz="3000" dirty="0" smtClean="0">
                <a:latin typeface="Times New Roman" pitchFamily="18" charset="0"/>
                <a:cs typeface="Times New Roman" pitchFamily="18" charset="0"/>
              </a:rPr>
              <a:t>.</a:t>
            </a:r>
          </a:p>
          <a:p>
            <a:pPr>
              <a:buNone/>
            </a:pPr>
            <a:r>
              <a:rPr lang="en-US" sz="3000"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Ảnh</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hưởng</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đến</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gia</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đình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chỉ</a:t>
            </a:r>
            <a:r>
              <a:rPr lang="en-US" sz="3000" dirty="0" smtClean="0">
                <a:latin typeface="Times New Roman" pitchFamily="18" charset="0"/>
                <a:cs typeface="Times New Roman" pitchFamily="18" charset="0"/>
              </a:rPr>
              <a:t> lo </a:t>
            </a:r>
            <a:r>
              <a:rPr lang="en-US" sz="3000" dirty="0" err="1" smtClean="0">
                <a:latin typeface="Times New Roman" pitchFamily="18" charset="0"/>
                <a:cs typeface="Times New Roman" pitchFamily="18" charset="0"/>
              </a:rPr>
              <a:t>lắng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việc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học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còn</a:t>
            </a:r>
            <a:r>
              <a:rPr lang="en-US" sz="3000" dirty="0" smtClean="0">
                <a:latin typeface="Times New Roman" pitchFamily="18" charset="0"/>
                <a:cs typeface="Times New Roman" pitchFamily="18" charset="0"/>
              </a:rPr>
              <a:t> lo </a:t>
            </a:r>
            <a:r>
              <a:rPr lang="en-US" sz="3000" dirty="0" err="1" smtClean="0">
                <a:latin typeface="Times New Roman" pitchFamily="18" charset="0"/>
                <a:cs typeface="Times New Roman" pitchFamily="18" charset="0"/>
              </a:rPr>
              <a:t>lắng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sự</a:t>
            </a:r>
            <a:r>
              <a:rPr lang="en-US" sz="3000" dirty="0" smtClean="0">
                <a:latin typeface="Times New Roman" pitchFamily="18" charset="0"/>
                <a:cs typeface="Times New Roman" pitchFamily="18" charset="0"/>
              </a:rPr>
              <a:t> an </a:t>
            </a:r>
            <a:r>
              <a:rPr lang="en-US" sz="3000" dirty="0" err="1" smtClean="0">
                <a:latin typeface="Times New Roman" pitchFamily="18" charset="0"/>
                <a:cs typeface="Times New Roman" pitchFamily="18" charset="0"/>
              </a:rPr>
              <a:t>toàn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con </a:t>
            </a:r>
            <a:r>
              <a:rPr lang="en-US" sz="3000" dirty="0" err="1" smtClean="0">
                <a:latin typeface="Times New Roman" pitchFamily="18" charset="0"/>
                <a:cs typeface="Times New Roman" pitchFamily="18" charset="0"/>
              </a:rPr>
              <a:t>cái</a:t>
            </a:r>
            <a:r>
              <a:rPr lang="en-US" sz="3000" dirty="0" smtClean="0">
                <a:latin typeface="Times New Roman" pitchFamily="18" charset="0"/>
                <a:cs typeface="Times New Roman" pitchFamily="18" charset="0"/>
              </a:rPr>
              <a:t>, lo </a:t>
            </a:r>
            <a:r>
              <a:rPr lang="en-US" sz="3000" dirty="0" err="1" smtClean="0">
                <a:latin typeface="Times New Roman" pitchFamily="18" charset="0"/>
                <a:cs typeface="Times New Roman" pitchFamily="18" charset="0"/>
              </a:rPr>
              <a:t>lắng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tương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lai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tính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con </a:t>
            </a:r>
            <a:r>
              <a:rPr lang="en-US" sz="3000" dirty="0" err="1" smtClean="0">
                <a:latin typeface="Times New Roman" pitchFamily="18" charset="0"/>
                <a:cs typeface="Times New Roman" pitchFamily="18" charset="0"/>
              </a:rPr>
              <a:t>mình</a:t>
            </a:r>
            <a:r>
              <a:rPr lang="en-US" sz="3000" dirty="0" smtClean="0">
                <a:latin typeface="Times New Roman" pitchFamily="18" charset="0"/>
                <a:cs typeface="Times New Roman" pitchFamily="18" charset="0"/>
              </a:rPr>
              <a:t>.</a:t>
            </a:r>
          </a:p>
          <a:p>
            <a:pPr>
              <a:buNone/>
            </a:pPr>
            <a:endParaRPr lang="en-US" sz="2500" dirty="0" smtClean="0">
              <a:latin typeface="Times New Roman" pitchFamily="18" charset="0"/>
              <a:cs typeface="Times New Roman" pitchFamily="18" charset="0"/>
            </a:endParaRPr>
          </a:p>
          <a:p>
            <a:pPr algn="just"/>
            <a:endParaRPr lang="en-US" sz="2500" dirty="0">
              <a:latin typeface="Times New Roman" pitchFamily="18" charset="0"/>
              <a:cs typeface="Times New Roman" pitchFamily="18" charset="0"/>
            </a:endParaRPr>
          </a:p>
        </p:txBody>
      </p:sp>
      <p:sp>
        <p:nvSpPr>
          <p:cNvPr id="2" name="Title 1"/>
          <p:cNvSpPr>
            <a:spLocks noGrp="1"/>
          </p:cNvSpPr>
          <p:nvPr>
            <p:ph type="title"/>
          </p:nvPr>
        </p:nvSpPr>
        <p:spPr>
          <a:xfrm>
            <a:off x="304800" y="0"/>
            <a:ext cx="8229600" cy="1143000"/>
          </a:xfrm>
        </p:spPr>
        <p:txBody>
          <a:bodyPr/>
          <a:lstStyle/>
          <a:p>
            <a:pPr algn="l"/>
            <a:r>
              <a:rPr lang="en-US" b="1" dirty="0" err="1" smtClean="0">
                <a:latin typeface="Times New Roman" pitchFamily="18" charset="0"/>
                <a:cs typeface="Times New Roman" pitchFamily="18" charset="0"/>
              </a:rPr>
              <a:t>Hậu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quả</a:t>
            </a:r>
            <a:r>
              <a:rPr lang="en-US" b="1" dirty="0" smtClean="0">
                <a:latin typeface="Times New Roman" pitchFamily="18" charset="0"/>
                <a:cs typeface="Times New Roman" pitchFamily="18" charset="0"/>
              </a:rPr>
              <a:t> :</a:t>
            </a:r>
            <a:endParaRPr lang="en-US"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066800"/>
            <a:ext cx="8229600" cy="4525963"/>
          </a:xfrm>
        </p:spPr>
        <p:txBody>
          <a:bodyPr>
            <a:normAutofit/>
          </a:bodyPr>
          <a:lstStyle/>
          <a:p>
            <a:pPr algn="just"/>
            <a:r>
              <a:rPr lang="en-US" b="1" i="1" dirty="0" err="1" smtClean="0">
                <a:latin typeface="Times New Roman" pitchFamily="18" charset="0"/>
                <a:cs typeface="Times New Roman" pitchFamily="18" charset="0"/>
              </a:rPr>
              <a:t>Ảnh</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hưởng</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đến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nhà</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trường</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trở</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nặng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thẳn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bất</a:t>
            </a:r>
            <a:r>
              <a:rPr lang="en-US" dirty="0" smtClean="0">
                <a:latin typeface="Times New Roman" pitchFamily="18" charset="0"/>
                <a:cs typeface="Times New Roman" pitchFamily="18" charset="0"/>
              </a:rPr>
              <a:t> an </a:t>
            </a:r>
            <a:r>
              <a:rPr lang="en-US" dirty="0" err="1" smtClean="0">
                <a:latin typeface="Times New Roman" pitchFamily="18" charset="0"/>
                <a:cs typeface="Times New Roman" pitchFamily="18" charset="0"/>
              </a:rPr>
              <a:t>luôn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trùm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thấy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môi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còn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mạnh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hấp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sinh</a:t>
            </a:r>
            <a:r>
              <a:rPr lang="en-US" dirty="0" smtClean="0">
                <a:latin typeface="Times New Roman" pitchFamily="18" charset="0"/>
                <a:cs typeface="Times New Roman" pitchFamily="18" charset="0"/>
              </a:rPr>
              <a:t>.</a:t>
            </a:r>
          </a:p>
          <a:p>
            <a:pPr algn="just"/>
            <a:r>
              <a:rPr lang="en-US"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Ảnh</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hưởng</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đến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xã</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r>
              <a:rPr lang="vi-VN" dirty="0">
                <a:latin typeface="Times New Roman" pitchFamily="18" charset="0"/>
                <a:cs typeface="Times New Roman" pitchFamily="18" charset="0"/>
              </a:rPr>
              <a:t>. Với xã hội là sự lệch lạc của những quy chuẩn đạo đức, an ninh trật tự, an toàn xã hội bị đe </a:t>
            </a:r>
            <a:r>
              <a:rPr lang="vi-VN" dirty="0" smtClean="0">
                <a:latin typeface="Times New Roman" pitchFamily="18" charset="0"/>
                <a:cs typeface="Times New Roman" pitchFamily="18" charset="0"/>
              </a:rPr>
              <a:t>dọa.</a:t>
            </a:r>
            <a:r>
              <a:rPr lang="en-US" dirty="0" err="1">
                <a:latin typeface="Times New Roman" pitchFamily="18" charset="0"/>
                <a:cs typeface="Times New Roman" pitchFamily="18" charset="0"/>
              </a:rPr>
              <a:t>Ả</a:t>
            </a:r>
            <a:r>
              <a:rPr lang="en-US" dirty="0" err="1" smtClean="0">
                <a:latin typeface="Times New Roman" pitchFamily="18" charset="0"/>
                <a:cs typeface="Times New Roman" pitchFamily="18" charset="0"/>
              </a:rPr>
              <a:t>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hóa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môi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còn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mạnh</a:t>
            </a:r>
            <a:r>
              <a:rPr lang="en-US" dirty="0" smtClean="0">
                <a:latin typeface="Times New Roman" pitchFamily="18" charset="0"/>
                <a:cs typeface="Times New Roman" pitchFamily="18" charset="0"/>
              </a:rPr>
              <a:t>.</a:t>
            </a:r>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19200"/>
            <a:ext cx="8229600" cy="4525963"/>
          </a:xfrm>
        </p:spPr>
        <p:txBody>
          <a:bodyPr>
            <a:normAutofit/>
          </a:bodyPr>
          <a:lstStyle/>
          <a:p>
            <a:pPr algn="just">
              <a:buFont typeface="Wingdings" panose="05000000000000000000" pitchFamily="2" charset="2"/>
              <a:buChar char="v"/>
            </a:pPr>
            <a:r>
              <a:rPr lang="vi-VN" sz="2600" dirty="0" smtClean="0">
                <a:latin typeface="Times New Roman" pitchFamily="18" charset="0"/>
                <a:cs typeface="Times New Roman" pitchFamily="18" charset="0"/>
              </a:rPr>
              <a:t>Luật </a:t>
            </a:r>
            <a:r>
              <a:rPr lang="vi-VN" sz="2600" dirty="0">
                <a:latin typeface="Times New Roman" pitchFamily="18" charset="0"/>
                <a:cs typeface="Times New Roman" pitchFamily="18" charset="0"/>
              </a:rPr>
              <a:t>phòng, chống bạo lực gia đình năm 2007 </a:t>
            </a:r>
            <a:r>
              <a:rPr lang="en-US" sz="2600" dirty="0" err="1" smtClean="0">
                <a:latin typeface="Times New Roman" pitchFamily="18" charset="0"/>
                <a:cs typeface="Times New Roman" pitchFamily="18" charset="0"/>
              </a:rPr>
              <a:t>thì</a:t>
            </a:r>
            <a:r>
              <a:rPr lang="en-US" sz="2600" dirty="0" smtClean="0">
                <a:latin typeface="Times New Roman" pitchFamily="18" charset="0"/>
                <a:cs typeface="Times New Roman" pitchFamily="18" charset="0"/>
              </a:rPr>
              <a:t>:</a:t>
            </a:r>
          </a:p>
          <a:p>
            <a:pPr algn="just">
              <a:buNone/>
            </a:pP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Bạo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lực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đình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hành</a:t>
            </a:r>
            <a:r>
              <a:rPr lang="en-US" sz="2600" dirty="0" smtClean="0">
                <a:latin typeface="Times New Roman" pitchFamily="18" charset="0"/>
                <a:cs typeface="Times New Roman" pitchFamily="18" charset="0"/>
              </a:rPr>
              <a:t> vi </a:t>
            </a:r>
            <a:r>
              <a:rPr lang="en-US" sz="2600" dirty="0" err="1" smtClean="0">
                <a:latin typeface="Times New Roman" pitchFamily="18" charset="0"/>
                <a:cs typeface="Times New Roman" pitchFamily="18" charset="0"/>
              </a:rPr>
              <a:t>cố</a:t>
            </a:r>
            <a:r>
              <a:rPr lang="en-US" sz="2600" dirty="0" smtClean="0">
                <a:latin typeface="Times New Roman" pitchFamily="18" charset="0"/>
                <a:cs typeface="Times New Roman" pitchFamily="18" charset="0"/>
              </a:rPr>
              <a:t> ý </a:t>
            </a:r>
            <a:r>
              <a:rPr lang="en-US" sz="2600" dirty="0" err="1" smtClean="0">
                <a:latin typeface="Times New Roman" pitchFamily="18" charset="0"/>
                <a:cs typeface="Times New Roman" pitchFamily="18" charset="0"/>
              </a:rPr>
              <a:t>của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thành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viên</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đình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gây</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tổn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hoặc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có</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khả</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năng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gây</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tổn</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về</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thể</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chất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tinh</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thần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kinh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tế</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đối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với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thành</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viên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trong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đình</a:t>
            </a:r>
            <a:r>
              <a:rPr lang="en-US" sz="2600"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p:txBody>
      </p:sp>
      <p:sp>
        <p:nvSpPr>
          <p:cNvPr id="2" name="Title 1"/>
          <p:cNvSpPr>
            <a:spLocks noGrp="1"/>
          </p:cNvSpPr>
          <p:nvPr>
            <p:ph type="title"/>
          </p:nvPr>
        </p:nvSpPr>
        <p:spPr>
          <a:xfrm>
            <a:off x="0" y="0"/>
            <a:ext cx="8229600" cy="1143000"/>
          </a:xfrm>
        </p:spPr>
        <p:txBody>
          <a:bodyPr/>
          <a:lstStyle/>
          <a:p>
            <a:pPr algn="l"/>
            <a:r>
              <a:rPr lang="en-US" b="1" dirty="0" smtClean="0">
                <a:solidFill>
                  <a:srgbClr val="00B050"/>
                </a:solidFill>
                <a:latin typeface="Times New Roman" pitchFamily="18" charset="0"/>
                <a:cs typeface="Times New Roman" pitchFamily="18" charset="0"/>
              </a:rPr>
              <a:t>2.2 </a:t>
            </a:r>
            <a:r>
              <a:rPr lang="en-US" b="1" dirty="0" err="1" smtClean="0">
                <a:solidFill>
                  <a:srgbClr val="00B050"/>
                </a:solidFill>
                <a:latin typeface="Times New Roman" pitchFamily="18" charset="0"/>
                <a:cs typeface="Times New Roman" pitchFamily="18" charset="0"/>
              </a:rPr>
              <a:t>Bạo</a:t>
            </a:r>
            <a:r>
              <a:rPr lang="en-US" b="1" dirty="0" smtClean="0">
                <a:solidFill>
                  <a:srgbClr val="00B050"/>
                </a:solidFill>
                <a:latin typeface="Times New Roman" pitchFamily="18" charset="0"/>
                <a:cs typeface="Times New Roman" pitchFamily="18" charset="0"/>
              </a:rPr>
              <a:t> </a:t>
            </a:r>
            <a:r>
              <a:rPr lang="en-US" b="1" dirty="0" err="1" smtClean="0">
                <a:solidFill>
                  <a:srgbClr val="00B050"/>
                </a:solidFill>
                <a:latin typeface="Times New Roman" pitchFamily="18" charset="0"/>
                <a:cs typeface="Times New Roman" pitchFamily="18" charset="0"/>
              </a:rPr>
              <a:t>lực</a:t>
            </a:r>
            <a:r>
              <a:rPr lang="en-US" b="1" dirty="0" smtClean="0">
                <a:solidFill>
                  <a:srgbClr val="00B050"/>
                </a:solidFill>
                <a:latin typeface="Times New Roman" pitchFamily="18" charset="0"/>
                <a:cs typeface="Times New Roman" pitchFamily="18" charset="0"/>
              </a:rPr>
              <a:t> </a:t>
            </a:r>
            <a:r>
              <a:rPr lang="en-US" b="1" dirty="0" err="1" smtClean="0">
                <a:solidFill>
                  <a:srgbClr val="00B050"/>
                </a:solidFill>
                <a:latin typeface="Times New Roman" pitchFamily="18" charset="0"/>
                <a:cs typeface="Times New Roman" pitchFamily="18" charset="0"/>
              </a:rPr>
              <a:t>gia</a:t>
            </a:r>
            <a:r>
              <a:rPr lang="en-US" b="1" dirty="0" smtClean="0">
                <a:solidFill>
                  <a:srgbClr val="00B050"/>
                </a:solidFill>
                <a:latin typeface="Times New Roman" pitchFamily="18" charset="0"/>
                <a:cs typeface="Times New Roman" pitchFamily="18" charset="0"/>
              </a:rPr>
              <a:t> </a:t>
            </a:r>
            <a:r>
              <a:rPr lang="en-US" b="1" dirty="0" err="1" smtClean="0">
                <a:solidFill>
                  <a:srgbClr val="00B050"/>
                </a:solidFill>
                <a:latin typeface="Times New Roman" pitchFamily="18" charset="0"/>
                <a:cs typeface="Times New Roman" pitchFamily="18" charset="0"/>
              </a:rPr>
              <a:t>đình</a:t>
            </a:r>
            <a:endParaRPr lang="en-US" b="1" dirty="0">
              <a:solidFill>
                <a:srgbClr val="00B050"/>
              </a:solidFill>
              <a:latin typeface="Times New Roman" pitchFamily="18" charset="0"/>
              <a:cs typeface="Times New Roman" pitchFamily="18" charset="0"/>
            </a:endParaRPr>
          </a:p>
        </p:txBody>
      </p:sp>
      <p:pic>
        <p:nvPicPr>
          <p:cNvPr id="4" name="Picture 3" descr="D:\New folder\20937382-images2040202_1268489018_danh21232010.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9655" r="11724"/>
          <a:stretch/>
        </p:blipFill>
        <p:spPr bwMode="auto">
          <a:xfrm>
            <a:off x="152400" y="3124200"/>
            <a:ext cx="4572000" cy="373380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D:\New folder\bo-danh-me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24400" y="3200400"/>
            <a:ext cx="4419600" cy="36576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76201"/>
            <a:ext cx="9143999" cy="1534297"/>
          </a:xfrm>
          <a:solidFill>
            <a:schemeClr val="bg2">
              <a:lumMod val="90000"/>
            </a:schemeClr>
          </a:solidFill>
        </p:spPr>
        <p:txBody>
          <a:bodyPr>
            <a:normAutofit/>
          </a:bodyPr>
          <a:lstStyle/>
          <a:p>
            <a:r>
              <a:rPr lang="en-US" sz="3600" dirty="0" err="1" smtClean="0"/>
              <a:t>Thực</a:t>
            </a:r>
            <a:r>
              <a:rPr lang="en-US" sz="3600" dirty="0" smtClean="0"/>
              <a:t> </a:t>
            </a:r>
            <a:r>
              <a:rPr lang="en-US" sz="3600" dirty="0" err="1" smtClean="0"/>
              <a:t>trạng</a:t>
            </a:r>
            <a:endParaRPr lang="en-US" sz="3600" dirty="0"/>
          </a:p>
        </p:txBody>
      </p:sp>
      <p:sp>
        <p:nvSpPr>
          <p:cNvPr id="5" name="Text Placeholder 4"/>
          <p:cNvSpPr>
            <a:spLocks noGrp="1"/>
          </p:cNvSpPr>
          <p:nvPr>
            <p:ph type="body" idx="1"/>
          </p:nvPr>
        </p:nvSpPr>
        <p:spPr/>
        <p:txBody>
          <a:bodyPr/>
          <a:lstStyle/>
          <a:p>
            <a:endParaRPr lang="en-US"/>
          </a:p>
        </p:txBody>
      </p:sp>
      <p:sp>
        <p:nvSpPr>
          <p:cNvPr id="7" name="Text Placeholder 6"/>
          <p:cNvSpPr>
            <a:spLocks noGrp="1"/>
          </p:cNvSpPr>
          <p:nvPr>
            <p:ph type="body" sz="half" idx="3"/>
          </p:nvPr>
        </p:nvSpPr>
        <p:spPr/>
        <p:txBody>
          <a:bodyPr/>
          <a:lstStyle/>
          <a:p>
            <a:endParaRPr lang="en-US"/>
          </a:p>
        </p:txBody>
      </p:sp>
      <p:sp>
        <p:nvSpPr>
          <p:cNvPr id="6" name="Content Placeholder 5"/>
          <p:cNvSpPr>
            <a:spLocks noGrp="1"/>
          </p:cNvSpPr>
          <p:nvPr>
            <p:ph sz="quarter" idx="2"/>
          </p:nvPr>
        </p:nvSpPr>
        <p:spPr/>
        <p:txBody>
          <a:bodyPr/>
          <a:lstStyle/>
          <a:p>
            <a:endParaRPr lang="en-US"/>
          </a:p>
        </p:txBody>
      </p:sp>
      <p:sp>
        <p:nvSpPr>
          <p:cNvPr id="8" name="Content Placeholder 7"/>
          <p:cNvSpPr>
            <a:spLocks noGrp="1"/>
          </p:cNvSpPr>
          <p:nvPr>
            <p:ph sz="quarter" idx="4"/>
          </p:nvPr>
        </p:nvSpPr>
        <p:spPr/>
        <p:txBody>
          <a:bodyPr/>
          <a:lstStyle/>
          <a:p>
            <a:endParaRPr lang="en-US" dirty="0"/>
          </a:p>
        </p:txBody>
      </p:sp>
      <p:pic>
        <p:nvPicPr>
          <p:cNvPr id="1026" name="Picture 2" descr="C:\Users\Administrator\Downloads\Baohanh.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2400" y="1458097"/>
            <a:ext cx="4460585" cy="4775886"/>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Administrator\Downloads\BLthexachoactinhduc.bmp"/>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12985" y="1429265"/>
            <a:ext cx="4531016" cy="4666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1287617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8229600" cy="4525963"/>
          </a:xfrm>
        </p:spPr>
        <p:txBody>
          <a:bodyPr>
            <a:normAutofit/>
          </a:bodyPr>
          <a:lstStyle/>
          <a:p>
            <a:pPr>
              <a:buNone/>
            </a:pPr>
            <a:r>
              <a:rPr lang="en-US" sz="3600" b="1" dirty="0" smtClean="0">
                <a:latin typeface="Times New Roman" pitchFamily="18" charset="0"/>
                <a:cs typeface="Times New Roman" pitchFamily="18" charset="0"/>
              </a:rPr>
              <a:t>Theo </a:t>
            </a:r>
            <a:r>
              <a:rPr lang="en-US" sz="3600" b="1" dirty="0" err="1" smtClean="0">
                <a:latin typeface="Times New Roman" pitchFamily="18" charset="0"/>
                <a:cs typeface="Times New Roman" pitchFamily="18" charset="0"/>
              </a:rPr>
              <a:t>báo</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dân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trí</a:t>
            </a:r>
            <a:r>
              <a:rPr lang="en-US" sz="3600" b="1" dirty="0" smtClean="0">
                <a:latin typeface="Times New Roman" pitchFamily="18" charset="0"/>
                <a:cs typeface="Times New Roman" pitchFamily="18" charset="0"/>
              </a:rPr>
              <a:t> :</a:t>
            </a:r>
          </a:p>
          <a:p>
            <a:pPr>
              <a:buNone/>
            </a:pPr>
            <a:r>
              <a:rPr lang="en-US" b="1" dirty="0" err="1" smtClean="0">
                <a:latin typeface="Times New Roman" pitchFamily="18" charset="0"/>
                <a:cs typeface="Times New Roman" pitchFamily="18" charset="0"/>
              </a:rPr>
              <a:t>Cả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nước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có</a:t>
            </a:r>
            <a:r>
              <a:rPr lang="en-US" b="1" dirty="0" smtClean="0">
                <a:latin typeface="Times New Roman" pitchFamily="18" charset="0"/>
                <a:cs typeface="Times New Roman" pitchFamily="18" charset="0"/>
              </a:rPr>
              <a:t> 178.847 </a:t>
            </a:r>
            <a:r>
              <a:rPr lang="en-US" b="1" dirty="0" err="1" smtClean="0">
                <a:latin typeface="Times New Roman" pitchFamily="18" charset="0"/>
                <a:cs typeface="Times New Roman" pitchFamily="18" charset="0"/>
              </a:rPr>
              <a:t>vụ</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lực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đình</a:t>
            </a:r>
            <a:endParaRPr lang="en-US" b="1" dirty="0" smtClean="0">
              <a:latin typeface="Times New Roman" pitchFamily="18" charset="0"/>
              <a:cs typeface="Times New Roman" pitchFamily="18" charset="0"/>
            </a:endParaRPr>
          </a:p>
          <a:p>
            <a:pPr>
              <a:buNone/>
            </a:pPr>
            <a:r>
              <a:rPr lang="en-US" b="1" dirty="0" err="1" smtClean="0">
                <a:latin typeface="Times New Roman" pitchFamily="18" charset="0"/>
                <a:cs typeface="Times New Roman" pitchFamily="18" charset="0"/>
              </a:rPr>
              <a:t>Trong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đó</a:t>
            </a:r>
            <a:r>
              <a:rPr lang="en-US" b="1" dirty="0" smtClean="0">
                <a:latin typeface="Times New Roman" pitchFamily="18" charset="0"/>
                <a:cs typeface="Times New Roman" pitchFamily="18" charset="0"/>
              </a:rPr>
              <a:t> :</a:t>
            </a:r>
          </a:p>
          <a:p>
            <a:pPr lvl="1" algn="just">
              <a:buFont typeface="Wingdings" pitchFamily="2" charset="2"/>
              <a:buChar char="v"/>
            </a:pPr>
            <a:r>
              <a:rPr lang="en-US" sz="3200" b="1" dirty="0" err="1" smtClean="0">
                <a:latin typeface="Times New Roman" pitchFamily="18" charset="0"/>
                <a:cs typeface="Times New Roman" pitchFamily="18" charset="0"/>
              </a:rPr>
              <a:t>bạo</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lực</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gia</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với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phụ</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nữ</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là</a:t>
            </a:r>
            <a:r>
              <a:rPr lang="en-US" sz="3200" b="1" dirty="0" smtClean="0">
                <a:latin typeface="Times New Roman" pitchFamily="18" charset="0"/>
                <a:cs typeface="Times New Roman" pitchFamily="18" charset="0"/>
              </a:rPr>
              <a:t> 106.520 </a:t>
            </a:r>
            <a:r>
              <a:rPr lang="en-US" sz="3200" b="1" dirty="0" err="1" smtClean="0">
                <a:latin typeface="Times New Roman" pitchFamily="18" charset="0"/>
                <a:cs typeface="Times New Roman" pitchFamily="18" charset="0"/>
              </a:rPr>
              <a:t>vụ</a:t>
            </a:r>
            <a:endParaRPr lang="en-US" sz="3200" b="1" dirty="0" smtClean="0">
              <a:latin typeface="Times New Roman" pitchFamily="18" charset="0"/>
              <a:cs typeface="Times New Roman" pitchFamily="18" charset="0"/>
            </a:endParaRPr>
          </a:p>
          <a:p>
            <a:pPr lvl="1" algn="just">
              <a:buFont typeface="Wingdings" pitchFamily="2" charset="2"/>
              <a:buChar char="v"/>
            </a:pPr>
            <a:r>
              <a:rPr lang="en-US" sz="3200" b="1" dirty="0" err="1" smtClean="0">
                <a:latin typeface="Times New Roman" pitchFamily="18" charset="0"/>
                <a:cs typeface="Times New Roman" pitchFamily="18" charset="0"/>
              </a:rPr>
              <a:t>bạo</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lực</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gia</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với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trẻ</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em</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là</a:t>
            </a:r>
            <a:r>
              <a:rPr lang="en-US" sz="3200" b="1" dirty="0" smtClean="0">
                <a:latin typeface="Times New Roman" pitchFamily="18" charset="0"/>
                <a:cs typeface="Times New Roman" pitchFamily="18" charset="0"/>
              </a:rPr>
              <a:t> 23.346 </a:t>
            </a:r>
            <a:r>
              <a:rPr lang="en-US" sz="3200" b="1" dirty="0" err="1" smtClean="0">
                <a:latin typeface="Times New Roman" pitchFamily="18" charset="0"/>
                <a:cs typeface="Times New Roman" pitchFamily="18" charset="0"/>
              </a:rPr>
              <a:t>vụ</a:t>
            </a:r>
            <a:endParaRPr lang="en-US" sz="3200" b="1" dirty="0" smtClean="0">
              <a:latin typeface="Times New Roman" pitchFamily="18" charset="0"/>
              <a:cs typeface="Times New Roman" pitchFamily="18" charset="0"/>
            </a:endParaRPr>
          </a:p>
          <a:p>
            <a:pPr lvl="1" algn="just">
              <a:buFont typeface="Wingdings" pitchFamily="2" charset="2"/>
              <a:buChar char="v"/>
            </a:pPr>
            <a:r>
              <a:rPr lang="en-US" sz="3200" b="1" dirty="0" err="1" smtClean="0">
                <a:latin typeface="Times New Roman" pitchFamily="18" charset="0"/>
                <a:cs typeface="Times New Roman" pitchFamily="18" charset="0"/>
              </a:rPr>
              <a:t>bạo</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lực</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gia</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với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người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cao</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tuổi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là</a:t>
            </a:r>
            <a:r>
              <a:rPr lang="en-US" sz="3200" b="1" dirty="0" smtClean="0">
                <a:latin typeface="Times New Roman" pitchFamily="18" charset="0"/>
                <a:cs typeface="Times New Roman" pitchFamily="18" charset="0"/>
              </a:rPr>
              <a:t>       16.148 </a:t>
            </a:r>
            <a:r>
              <a:rPr lang="en-US" sz="3200" b="1" dirty="0" err="1" smtClean="0">
                <a:latin typeface="Times New Roman" pitchFamily="18" charset="0"/>
                <a:cs typeface="Times New Roman" pitchFamily="18" charset="0"/>
              </a:rPr>
              <a:t>vụ</a:t>
            </a:r>
            <a:endParaRPr lang="en-US" sz="3200" b="1" dirty="0" smtClean="0">
              <a:latin typeface="Times New Roman" pitchFamily="18" charset="0"/>
              <a:cs typeface="Times New Roman" pitchFamily="18" charset="0"/>
            </a:endParaRPr>
          </a:p>
          <a:p>
            <a:pPr>
              <a:buNone/>
            </a:pPr>
            <a:endParaRPr lang="en-US" b="1"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53291" y="1004455"/>
            <a:ext cx="8229600" cy="4525963"/>
          </a:xfrm>
        </p:spPr>
        <p:txBody>
          <a:bodyPr>
            <a:noAutofit/>
          </a:bodyPr>
          <a:lstStyle/>
          <a:p>
            <a:pPr>
              <a:buFont typeface="Wingdings" pitchFamily="2" charset="2"/>
              <a:buChar char="v"/>
            </a:pPr>
            <a:r>
              <a:rPr lang="en-US" sz="2500" b="1" i="1" dirty="0" err="1" smtClean="0">
                <a:latin typeface="Times New Roman" pitchFamily="18" charset="0"/>
                <a:cs typeface="Times New Roman" pitchFamily="18" charset="0"/>
              </a:rPr>
              <a:t>Hậu</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quả</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đối</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với</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nạn</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nhân:</a:t>
            </a:r>
            <a:r>
              <a:rPr lang="en-US" sz="2500" dirty="0" err="1" smtClean="0">
                <a:latin typeface="Times New Roman" pitchFamily="18" charset="0"/>
                <a:cs typeface="Times New Roman" pitchFamily="18" charset="0"/>
              </a:rPr>
              <a:t>bị</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xâm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phạm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các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quyền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về</a:t>
            </a:r>
            <a:r>
              <a:rPr lang="en-US" sz="2500" dirty="0" smtClean="0">
                <a:latin typeface="Times New Roman" pitchFamily="18" charset="0"/>
                <a:cs typeface="Times New Roman" pitchFamily="18" charset="0"/>
              </a:rPr>
              <a:t> con </a:t>
            </a:r>
            <a:r>
              <a:rPr lang="en-US" sz="2500" dirty="0" err="1" smtClean="0">
                <a:latin typeface="Times New Roman" pitchFamily="18" charset="0"/>
                <a:cs typeface="Times New Roman" pitchFamily="18" charset="0"/>
              </a:rPr>
              <a:t>người</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bị</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xúc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phạm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đến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danh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dự</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nhân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phẩm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và</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xâm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hại</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về</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thân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thể</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ảnh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hưởng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đến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sức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khỏe</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gây</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đau</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đớn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thương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tích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dẫn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đến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suy</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giảm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khả</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năng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lao</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động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và</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có</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thể</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dẫn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tới</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cái</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chết</a:t>
            </a:r>
            <a:endParaRPr lang="en-US" sz="2500" dirty="0" smtClean="0">
              <a:latin typeface="Times New Roman" pitchFamily="18" charset="0"/>
              <a:cs typeface="Times New Roman" pitchFamily="18" charset="0"/>
            </a:endParaRPr>
          </a:p>
          <a:p>
            <a:pPr>
              <a:buFont typeface="Wingdings" pitchFamily="2" charset="2"/>
              <a:buChar char="v"/>
            </a:pPr>
            <a:r>
              <a:rPr lang="en-US" sz="2500" b="1" i="1" dirty="0" err="1" smtClean="0">
                <a:latin typeface="Times New Roman" pitchFamily="18" charset="0"/>
                <a:cs typeface="Times New Roman" pitchFamily="18" charset="0"/>
              </a:rPr>
              <a:t>Hậu</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quả</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đối</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với</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gia</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đình</a:t>
            </a:r>
            <a:r>
              <a:rPr lang="en-US" sz="2500" b="1" i="1" dirty="0" smtClean="0">
                <a:latin typeface="Times New Roman" pitchFamily="18" charset="0"/>
                <a:cs typeface="Times New Roman" pitchFamily="18" charset="0"/>
              </a:rPr>
              <a: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làm</a:t>
            </a:r>
            <a:r>
              <a:rPr lang="en-US" sz="2500" dirty="0" smtClean="0">
                <a:latin typeface="Times New Roman" pitchFamily="18" charset="0"/>
                <a:cs typeface="Times New Roman" pitchFamily="18" charset="0"/>
              </a:rPr>
              <a:t> tan </a:t>
            </a:r>
            <a:r>
              <a:rPr lang="en-US" sz="2500" dirty="0" err="1" smtClean="0">
                <a:latin typeface="Times New Roman" pitchFamily="18" charset="0"/>
                <a:cs typeface="Times New Roman" pitchFamily="18" charset="0"/>
              </a:rPr>
              <a:t>vỡ</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hạnh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phúc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của</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mọi</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gia</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đình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cuộc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sống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của</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họ</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luôn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bất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hòa</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mất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ổn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định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ảnh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hưởng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nghiêm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trọng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tới</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các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thành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viên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khác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trong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gia</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đình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đặc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biệt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là</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trẻ</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em</a:t>
            </a:r>
            <a:r>
              <a:rPr lang="en-US" sz="2500" dirty="0" smtClean="0">
                <a:latin typeface="Times New Roman" pitchFamily="18" charset="0"/>
                <a:cs typeface="Times New Roman" pitchFamily="18" charset="0"/>
              </a:rPr>
              <a:t>. </a:t>
            </a:r>
          </a:p>
          <a:p>
            <a:pPr>
              <a:buFont typeface="Wingdings" pitchFamily="2" charset="2"/>
              <a:buChar char="v"/>
            </a:pPr>
            <a:r>
              <a:rPr lang="en-US" sz="2500" b="1" i="1" dirty="0" err="1" smtClean="0">
                <a:latin typeface="Times New Roman" pitchFamily="18" charset="0"/>
                <a:cs typeface="Times New Roman" pitchFamily="18" charset="0"/>
              </a:rPr>
              <a:t>Hậu</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quả</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đối</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với</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cộng</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đồng</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và</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xã</a:t>
            </a:r>
            <a:r>
              <a:rPr lang="en-US" sz="2500" b="1" i="1" dirty="0" smtClean="0">
                <a:latin typeface="Times New Roman" pitchFamily="18" charset="0"/>
                <a:cs typeface="Times New Roman" pitchFamily="18" charset="0"/>
              </a:rPr>
              <a:t> </a:t>
            </a:r>
            <a:r>
              <a:rPr lang="en-US" sz="2500" b="1" i="1" dirty="0" err="1" smtClean="0">
                <a:latin typeface="Times New Roman" pitchFamily="18" charset="0"/>
                <a:cs typeface="Times New Roman" pitchFamily="18" charset="0"/>
              </a:rPr>
              <a:t>hội</a:t>
            </a:r>
            <a:r>
              <a:rPr lang="en-US" sz="2500" b="1"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giảm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đóng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góp</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của</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nạn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nhân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cho</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xã</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hội</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mầm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mống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phát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sinh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tội</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phạm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làm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tăng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áp</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lực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lên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hệ</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thống</a:t>
            </a:r>
            <a:r>
              <a:rPr lang="en-US" sz="2500" dirty="0" smtClean="0">
                <a:latin typeface="Times New Roman" pitchFamily="18" charset="0"/>
                <a:cs typeface="Times New Roman" pitchFamily="18" charset="0"/>
              </a:rPr>
              <a:t> y </a:t>
            </a:r>
            <a:r>
              <a:rPr lang="en-US" sz="2500" dirty="0" err="1" smtClean="0">
                <a:latin typeface="Times New Roman" pitchFamily="18" charset="0"/>
                <a:cs typeface="Times New Roman" pitchFamily="18" charset="0"/>
              </a:rPr>
              <a:t>tế</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và</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làm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mất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ổn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định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trật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tự</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trong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xã</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hội</a:t>
            </a:r>
            <a:r>
              <a:rPr lang="en-US" sz="2500" dirty="0" smtClean="0">
                <a:latin typeface="Times New Roman" pitchFamily="18" charset="0"/>
                <a:cs typeface="Times New Roman" pitchFamily="18" charset="0"/>
              </a:rPr>
              <a:t>.</a:t>
            </a:r>
            <a:endParaRPr lang="en-US" sz="2500" dirty="0">
              <a:latin typeface="Times New Roman" pitchFamily="18" charset="0"/>
              <a:cs typeface="Times New Roman" pitchFamily="18" charset="0"/>
            </a:endParaRPr>
          </a:p>
        </p:txBody>
      </p:sp>
      <p:sp>
        <p:nvSpPr>
          <p:cNvPr id="2" name="Title 1"/>
          <p:cNvSpPr>
            <a:spLocks noGrp="1"/>
          </p:cNvSpPr>
          <p:nvPr>
            <p:ph type="title"/>
          </p:nvPr>
        </p:nvSpPr>
        <p:spPr>
          <a:xfrm>
            <a:off x="457200" y="0"/>
            <a:ext cx="8229600" cy="1143000"/>
          </a:xfrm>
        </p:spPr>
        <p:txBody>
          <a:bodyPr/>
          <a:lstStyle/>
          <a:p>
            <a:pPr algn="l"/>
            <a:r>
              <a:rPr lang="en-US" b="1" dirty="0" err="1" smtClean="0">
                <a:latin typeface="Times New Roman" pitchFamily="18" charset="0"/>
                <a:cs typeface="Times New Roman" pitchFamily="18" charset="0"/>
              </a:rPr>
              <a:t>Hậu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quả</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flipV="1">
            <a:off x="457200" y="6126163"/>
            <a:ext cx="8229600" cy="122237"/>
          </a:xfrm>
        </p:spPr>
        <p:txBody>
          <a:bodyPr>
            <a:normAutofit fontScale="25000" lnSpcReduction="20000"/>
          </a:bodyPr>
          <a:lstStyle/>
          <a:p>
            <a:endParaRPr lang="en-US" dirty="0"/>
          </a:p>
        </p:txBody>
      </p:sp>
      <p:sp>
        <p:nvSpPr>
          <p:cNvPr id="2" name="Title 1"/>
          <p:cNvSpPr>
            <a:spLocks noGrp="1"/>
          </p:cNvSpPr>
          <p:nvPr>
            <p:ph type="title"/>
          </p:nvPr>
        </p:nvSpPr>
        <p:spPr/>
        <p:txBody>
          <a:bodyPr>
            <a:normAutofit fontScale="90000"/>
          </a:bodyPr>
          <a:lstStyle/>
          <a:p>
            <a:r>
              <a:rPr lang="en-US" b="1" dirty="0">
                <a:solidFill>
                  <a:schemeClr val="tx2">
                    <a:lumMod val="75000"/>
                  </a:schemeClr>
                </a:solidFill>
                <a:latin typeface="Times New Roman" pitchFamily="18" charset="0"/>
                <a:cs typeface="Times New Roman" pitchFamily="18" charset="0"/>
              </a:rPr>
              <a:t/>
            </a:r>
            <a:br>
              <a:rPr lang="en-US" b="1" dirty="0">
                <a:solidFill>
                  <a:schemeClr val="tx2">
                    <a:lumMod val="75000"/>
                  </a:schemeClr>
                </a:solidFill>
                <a:latin typeface="Times New Roman" pitchFamily="18" charset="0"/>
                <a:cs typeface="Times New Roman" pitchFamily="18" charset="0"/>
              </a:rPr>
            </a:br>
            <a:endParaRPr lang="en-US" dirty="0">
              <a:solidFill>
                <a:schemeClr val="tx2">
                  <a:lumMod val="75000"/>
                </a:schemeClr>
              </a:solidFill>
            </a:endParaRPr>
          </a:p>
        </p:txBody>
      </p:sp>
      <p:sp>
        <p:nvSpPr>
          <p:cNvPr id="4" name="Rectangle 3"/>
          <p:cNvSpPr/>
          <p:nvPr/>
        </p:nvSpPr>
        <p:spPr>
          <a:xfrm>
            <a:off x="0" y="914400"/>
            <a:ext cx="4572000" cy="1077218"/>
          </a:xfrm>
          <a:prstGeom prst="rect">
            <a:avLst/>
          </a:prstGeom>
        </p:spPr>
        <p:txBody>
          <a:bodyPr>
            <a:spAutoFit/>
          </a:bodyPr>
          <a:lstStyle/>
          <a:p>
            <a:pPr lvl="0"/>
            <a:endParaRPr lang="en-US" sz="3200" b="1" dirty="0">
              <a:solidFill>
                <a:srgbClr val="FF0000"/>
              </a:solidFill>
              <a:latin typeface="Times New Roman" pitchFamily="18" charset="0"/>
              <a:cs typeface="Times New Roman" pitchFamily="18" charset="0"/>
            </a:endParaRPr>
          </a:p>
          <a:p>
            <a:endParaRPr lang="en-US" sz="3200" dirty="0">
              <a:solidFill>
                <a:srgbClr val="C00000"/>
              </a:solidFill>
              <a:latin typeface="Arial" pitchFamily="34" charset="0"/>
              <a:cs typeface="Arial" pitchFamily="34" charset="0"/>
            </a:endParaRPr>
          </a:p>
        </p:txBody>
      </p:sp>
      <p:sp>
        <p:nvSpPr>
          <p:cNvPr id="5" name="Rectangle 4"/>
          <p:cNvSpPr/>
          <p:nvPr/>
        </p:nvSpPr>
        <p:spPr>
          <a:xfrm>
            <a:off x="0" y="381000"/>
            <a:ext cx="4572000" cy="1446550"/>
          </a:xfrm>
          <a:prstGeom prst="rect">
            <a:avLst/>
          </a:prstGeom>
        </p:spPr>
        <p:txBody>
          <a:bodyPr>
            <a:spAutoFit/>
          </a:bodyPr>
          <a:lstStyle/>
          <a:p>
            <a:pPr lvl="0"/>
            <a:r>
              <a:rPr lang="en-US" sz="4400" b="1" dirty="0" smtClean="0">
                <a:solidFill>
                  <a:srgbClr val="00B050"/>
                </a:solidFill>
                <a:latin typeface="Times New Roman" pitchFamily="18" charset="0"/>
                <a:cs typeface="Times New Roman" pitchFamily="18" charset="0"/>
              </a:rPr>
              <a:t>2.3 </a:t>
            </a:r>
            <a:r>
              <a:rPr lang="en-US" sz="4400" b="1" dirty="0" err="1" smtClean="0">
                <a:solidFill>
                  <a:srgbClr val="00B050"/>
                </a:solidFill>
                <a:latin typeface="Times New Roman" pitchFamily="18" charset="0"/>
                <a:cs typeface="Times New Roman" pitchFamily="18" charset="0"/>
              </a:rPr>
              <a:t>Bạo</a:t>
            </a:r>
            <a:r>
              <a:rPr lang="en-US" sz="4400" b="1" dirty="0" smtClean="0">
                <a:solidFill>
                  <a:srgbClr val="00B050"/>
                </a:solidFill>
                <a:latin typeface="Times New Roman" pitchFamily="18" charset="0"/>
                <a:cs typeface="Times New Roman" pitchFamily="18" charset="0"/>
              </a:rPr>
              <a:t> </a:t>
            </a:r>
            <a:r>
              <a:rPr lang="en-US" sz="4400" b="1" dirty="0" err="1" smtClean="0">
                <a:solidFill>
                  <a:srgbClr val="00B050"/>
                </a:solidFill>
                <a:latin typeface="Times New Roman" pitchFamily="18" charset="0"/>
                <a:cs typeface="Times New Roman" pitchFamily="18" charset="0"/>
              </a:rPr>
              <a:t>lực</a:t>
            </a:r>
            <a:r>
              <a:rPr lang="en-US" sz="4400" b="1" dirty="0" smtClean="0">
                <a:solidFill>
                  <a:srgbClr val="00B050"/>
                </a:solidFill>
                <a:latin typeface="Times New Roman" pitchFamily="18" charset="0"/>
                <a:cs typeface="Times New Roman" pitchFamily="18" charset="0"/>
              </a:rPr>
              <a:t> </a:t>
            </a:r>
            <a:r>
              <a:rPr lang="en-US" sz="4400" b="1" dirty="0" err="1" smtClean="0">
                <a:solidFill>
                  <a:srgbClr val="00B050"/>
                </a:solidFill>
                <a:latin typeface="Times New Roman" pitchFamily="18" charset="0"/>
                <a:cs typeface="Times New Roman" pitchFamily="18" charset="0"/>
              </a:rPr>
              <a:t>xã</a:t>
            </a:r>
            <a:r>
              <a:rPr lang="en-US" sz="4400" b="1" dirty="0" smtClean="0">
                <a:solidFill>
                  <a:srgbClr val="00B050"/>
                </a:solidFill>
                <a:latin typeface="Times New Roman" pitchFamily="18" charset="0"/>
                <a:cs typeface="Times New Roman" pitchFamily="18" charset="0"/>
              </a:rPr>
              <a:t> </a:t>
            </a:r>
            <a:r>
              <a:rPr lang="en-US" sz="4400" b="1" dirty="0" err="1" smtClean="0">
                <a:solidFill>
                  <a:srgbClr val="00B050"/>
                </a:solidFill>
                <a:latin typeface="Times New Roman" pitchFamily="18" charset="0"/>
                <a:cs typeface="Times New Roman" pitchFamily="18" charset="0"/>
              </a:rPr>
              <a:t>hội</a:t>
            </a:r>
            <a:endParaRPr lang="en-US" sz="4400" b="1" dirty="0">
              <a:solidFill>
                <a:srgbClr val="00B050"/>
              </a:solidFill>
              <a:latin typeface="Times New Roman" pitchFamily="18" charset="0"/>
              <a:cs typeface="Times New Roman" pitchFamily="18" charset="0"/>
            </a:endParaRPr>
          </a:p>
          <a:p>
            <a:endParaRPr lang="en-US" sz="4400" dirty="0">
              <a:solidFill>
                <a:srgbClr val="C00000"/>
              </a:solidFill>
              <a:latin typeface="Arial" pitchFamily="34" charset="0"/>
              <a:cs typeface="Arial" pitchFamily="34" charset="0"/>
            </a:endParaRPr>
          </a:p>
        </p:txBody>
      </p:sp>
      <p:pic>
        <p:nvPicPr>
          <p:cNvPr id="3074" name="Picture 2" descr="D:\New folder\1305819367_bao luc.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3505200"/>
            <a:ext cx="4495800" cy="3352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xmlns="">
                <a:solidFill>
                  <a:srgbClr val="FFFFFF"/>
                </a:solidFill>
              </a14:hiddenFill>
            </a:ext>
          </a:extLst>
        </p:spPr>
      </p:pic>
      <p:pic>
        <p:nvPicPr>
          <p:cNvPr id="3075" name="Picture 3" descr="D:\New folder\65191156-small_263985.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24400" y="3505200"/>
            <a:ext cx="4419600" cy="3352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xmlns="">
                <a:solidFill>
                  <a:srgbClr val="FFFFFF"/>
                </a:solidFill>
              </a14:hiddenFill>
            </a:ext>
          </a:extLst>
        </p:spPr>
      </p:pic>
      <p:pic>
        <p:nvPicPr>
          <p:cNvPr id="1026" name="Picture 2" descr="E:\khoai tay\tải xuống (10).jpg"/>
          <p:cNvPicPr>
            <a:picLocks noChangeAspect="1" noChangeArrowheads="1"/>
          </p:cNvPicPr>
          <p:nvPr/>
        </p:nvPicPr>
        <p:blipFill>
          <a:blip r:embed="rId4"/>
          <a:srcRect/>
          <a:stretch>
            <a:fillRect/>
          </a:stretch>
        </p:blipFill>
        <p:spPr bwMode="auto">
          <a:xfrm>
            <a:off x="4724400" y="1143000"/>
            <a:ext cx="4419600" cy="2286000"/>
          </a:xfrm>
          <a:prstGeom prst="rect">
            <a:avLst/>
          </a:prstGeom>
          <a:noFill/>
        </p:spPr>
      </p:pic>
    </p:spTree>
    <p:extLst>
      <p:ext uri="{BB962C8B-B14F-4D97-AF65-F5344CB8AC3E}">
        <p14:creationId xmlns:p14="http://schemas.microsoft.com/office/powerpoint/2010/main" xmlns="" val="93123885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flipV="1">
            <a:off x="457200" y="6126163"/>
            <a:ext cx="8229600" cy="122237"/>
          </a:xfrm>
        </p:spPr>
        <p:txBody>
          <a:bodyPr>
            <a:normAutofit fontScale="25000" lnSpcReduction="20000"/>
          </a:bodyPr>
          <a:lstStyle/>
          <a:p>
            <a:endParaRPr lang="en-US" dirty="0"/>
          </a:p>
        </p:txBody>
      </p:sp>
      <p:sp>
        <p:nvSpPr>
          <p:cNvPr id="2" name="Title 1"/>
          <p:cNvSpPr>
            <a:spLocks noGrp="1"/>
          </p:cNvSpPr>
          <p:nvPr>
            <p:ph type="title"/>
          </p:nvPr>
        </p:nvSpPr>
        <p:spPr/>
        <p:txBody>
          <a:bodyPr>
            <a:normAutofit fontScale="90000"/>
          </a:bodyPr>
          <a:lstStyle/>
          <a:p>
            <a:r>
              <a:rPr lang="en-US" b="1" dirty="0">
                <a:solidFill>
                  <a:schemeClr val="accent1">
                    <a:lumMod val="75000"/>
                  </a:schemeClr>
                </a:solidFill>
                <a:latin typeface="Times New Roman" pitchFamily="18" charset="0"/>
                <a:cs typeface="Times New Roman" pitchFamily="18" charset="0"/>
              </a:rPr>
              <a:t>I. BẠO </a:t>
            </a:r>
            <a:r>
              <a:rPr lang="en-US" b="1" dirty="0" smtClean="0">
                <a:solidFill>
                  <a:schemeClr val="accent1">
                    <a:lumMod val="75000"/>
                  </a:schemeClr>
                </a:solidFill>
                <a:latin typeface="Times New Roman" pitchFamily="18" charset="0"/>
                <a:cs typeface="Times New Roman" pitchFamily="18" charset="0"/>
              </a:rPr>
              <a:t>LỰC</a:t>
            </a:r>
            <a:r>
              <a:rPr lang="en-US" b="1" dirty="0">
                <a:solidFill>
                  <a:schemeClr val="accent1">
                    <a:lumMod val="75000"/>
                  </a:schemeClr>
                </a:solidFill>
                <a:latin typeface="Times New Roman" pitchFamily="18" charset="0"/>
                <a:cs typeface="Times New Roman" pitchFamily="18" charset="0"/>
              </a:rPr>
              <a:t/>
            </a:r>
            <a:br>
              <a:rPr lang="en-US" b="1" dirty="0">
                <a:solidFill>
                  <a:schemeClr val="accent1">
                    <a:lumMod val="75000"/>
                  </a:schemeClr>
                </a:solidFill>
                <a:latin typeface="Times New Roman" pitchFamily="18" charset="0"/>
                <a:cs typeface="Times New Roman" pitchFamily="18" charset="0"/>
              </a:rPr>
            </a:br>
            <a:endParaRPr lang="en-US" dirty="0">
              <a:solidFill>
                <a:schemeClr val="accent1">
                  <a:lumMod val="75000"/>
                </a:schemeClr>
              </a:solidFill>
            </a:endParaRPr>
          </a:p>
        </p:txBody>
      </p:sp>
      <p:sp>
        <p:nvSpPr>
          <p:cNvPr id="4" name="Rectangle 3"/>
          <p:cNvSpPr/>
          <p:nvPr/>
        </p:nvSpPr>
        <p:spPr>
          <a:xfrm>
            <a:off x="0" y="990600"/>
            <a:ext cx="7640233" cy="584775"/>
          </a:xfrm>
          <a:prstGeom prst="rect">
            <a:avLst/>
          </a:prstGeom>
        </p:spPr>
        <p:txBody>
          <a:bodyPr wrap="none">
            <a:spAutoFit/>
          </a:bodyPr>
          <a:lstStyle/>
          <a:p>
            <a:r>
              <a:rPr lang="en-US" sz="3200" b="1" dirty="0" smtClean="0">
                <a:solidFill>
                  <a:srgbClr val="FF0000"/>
                </a:solidFill>
                <a:latin typeface="Times New Roman" pitchFamily="18" charset="0"/>
                <a:cs typeface="Times New Roman" pitchFamily="18" charset="0"/>
              </a:rPr>
              <a:t>3. NGUYÊN NHÂN DẪN ĐẾN BẠO LỰC</a:t>
            </a:r>
            <a:endParaRPr lang="en-US" sz="3200" b="1" dirty="0">
              <a:solidFill>
                <a:srgbClr val="FF0000"/>
              </a:solidFill>
              <a:latin typeface="Times New Roman" pitchFamily="18" charset="0"/>
              <a:cs typeface="Times New Roman" pitchFamily="18" charset="0"/>
            </a:endParaRPr>
          </a:p>
        </p:txBody>
      </p:sp>
      <p:sp>
        <p:nvSpPr>
          <p:cNvPr id="5" name="Rectangle 4"/>
          <p:cNvSpPr/>
          <p:nvPr/>
        </p:nvSpPr>
        <p:spPr>
          <a:xfrm>
            <a:off x="750337" y="1636931"/>
            <a:ext cx="3242362" cy="584775"/>
          </a:xfrm>
          <a:prstGeom prst="rect">
            <a:avLst/>
          </a:prstGeom>
        </p:spPr>
        <p:txBody>
          <a:bodyPr wrap="none">
            <a:spAutoFit/>
          </a:bodyPr>
          <a:lstStyle/>
          <a:p>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Yếu</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tố</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nhận</a:t>
            </a:r>
            <a:r>
              <a:rPr lang="en-US" sz="3200" dirty="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thức</a:t>
            </a:r>
            <a:endParaRPr lang="en-US" sz="3200" dirty="0">
              <a:latin typeface="Times New Roman" pitchFamily="18" charset="0"/>
              <a:cs typeface="Times New Roman" pitchFamily="18" charset="0"/>
            </a:endParaRPr>
          </a:p>
        </p:txBody>
      </p:sp>
      <p:sp>
        <p:nvSpPr>
          <p:cNvPr id="6" name="Rectangle 5"/>
          <p:cNvSpPr/>
          <p:nvPr/>
        </p:nvSpPr>
        <p:spPr>
          <a:xfrm>
            <a:off x="685800" y="2295435"/>
            <a:ext cx="7467600" cy="1077218"/>
          </a:xfrm>
          <a:prstGeom prst="rect">
            <a:avLst/>
          </a:prstGeom>
        </p:spPr>
        <p:txBody>
          <a:bodyPr wrap="square">
            <a:spAutoFit/>
          </a:bodyPr>
          <a:lstStyle/>
          <a:p>
            <a:r>
              <a:rPr lang="vi-VN" sz="3200" dirty="0">
                <a:latin typeface="Times New Roman" pitchFamily="18" charset="0"/>
                <a:cs typeface="Times New Roman" pitchFamily="18" charset="0"/>
              </a:rPr>
              <a:t> </a:t>
            </a:r>
            <a:r>
              <a:rPr lang="en-US" sz="3200" dirty="0" smtClean="0">
                <a:latin typeface="Times New Roman" pitchFamily="18" charset="0"/>
                <a:cs typeface="Times New Roman" pitchFamily="18" charset="0"/>
              </a:rPr>
              <a:t>- </a:t>
            </a:r>
            <a:r>
              <a:rPr lang="vi-VN" sz="3200" dirty="0" smtClean="0">
                <a:latin typeface="Times New Roman" pitchFamily="18" charset="0"/>
                <a:cs typeface="Times New Roman" pitchFamily="18" charset="0"/>
              </a:rPr>
              <a:t>Tệ </a:t>
            </a:r>
            <a:r>
              <a:rPr lang="vi-VN" sz="3200" dirty="0">
                <a:latin typeface="Times New Roman" pitchFamily="18" charset="0"/>
                <a:cs typeface="Times New Roman" pitchFamily="18" charset="0"/>
              </a:rPr>
              <a:t>nạn xã hội : rượu chè, cờ bạc, ma túy, mại </a:t>
            </a:r>
            <a:r>
              <a:rPr lang="vi-VN" sz="3200" dirty="0" smtClean="0">
                <a:latin typeface="Times New Roman" pitchFamily="18" charset="0"/>
                <a:cs typeface="Times New Roman" pitchFamily="18" charset="0"/>
              </a:rPr>
              <a:t>dâm</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7" name="Rectangle 6"/>
          <p:cNvSpPr/>
          <p:nvPr/>
        </p:nvSpPr>
        <p:spPr>
          <a:xfrm>
            <a:off x="685800" y="3352799"/>
            <a:ext cx="3669594" cy="584775"/>
          </a:xfrm>
          <a:prstGeom prst="rect">
            <a:avLst/>
          </a:prstGeom>
        </p:spPr>
        <p:txBody>
          <a:bodyPr wrap="none">
            <a:spAutoFit/>
          </a:bodyPr>
          <a:lstStyle/>
          <a:p>
            <a:r>
              <a:rPr lang="vi-VN" sz="3200" dirty="0">
                <a:latin typeface="+mj-lt"/>
                <a:cs typeface="Arial" pitchFamily="34" charset="0"/>
              </a:rPr>
              <a:t> </a:t>
            </a:r>
            <a:r>
              <a:rPr lang="en-US" sz="3200" dirty="0" smtClean="0">
                <a:latin typeface="+mj-lt"/>
                <a:cs typeface="Arial" pitchFamily="34" charset="0"/>
              </a:rPr>
              <a:t>- </a:t>
            </a:r>
            <a:r>
              <a:rPr lang="vi-VN" sz="3200" dirty="0" smtClean="0">
                <a:latin typeface="Times New Roman" pitchFamily="18" charset="0"/>
                <a:cs typeface="Times New Roman" pitchFamily="18" charset="0"/>
              </a:rPr>
              <a:t>Mâu </a:t>
            </a:r>
            <a:r>
              <a:rPr lang="vi-VN" sz="3200" dirty="0">
                <a:latin typeface="Times New Roman" pitchFamily="18" charset="0"/>
                <a:cs typeface="Times New Roman" pitchFamily="18" charset="0"/>
              </a:rPr>
              <a:t>thuẫn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8" name="Rectangle 7"/>
          <p:cNvSpPr/>
          <p:nvPr/>
        </p:nvSpPr>
        <p:spPr>
          <a:xfrm>
            <a:off x="762000" y="3999130"/>
            <a:ext cx="7961119" cy="3046988"/>
          </a:xfrm>
          <a:prstGeom prst="rect">
            <a:avLst/>
          </a:prstGeom>
        </p:spPr>
        <p:txBody>
          <a:bodyPr wrap="square">
            <a:spAutoFit/>
          </a:bodyPr>
          <a:lstStyle/>
          <a:p>
            <a:r>
              <a:rPr lang="vi-VN" sz="3200" dirty="0">
                <a:latin typeface="Times New Roman" pitchFamily="18" charset="0"/>
                <a:cs typeface="Times New Roman" pitchFamily="18" charset="0"/>
              </a:rPr>
              <a:t> </a:t>
            </a:r>
            <a:r>
              <a:rPr lang="en-US" sz="3200" dirty="0" smtClean="0">
                <a:latin typeface="Times New Roman" pitchFamily="18" charset="0"/>
                <a:cs typeface="Times New Roman" pitchFamily="18" charset="0"/>
              </a:rPr>
              <a:t>- </a:t>
            </a:r>
            <a:r>
              <a:rPr lang="vi-VN" sz="3200" dirty="0" smtClean="0">
                <a:latin typeface="Times New Roman" pitchFamily="18" charset="0"/>
                <a:cs typeface="Times New Roman" pitchFamily="18" charset="0"/>
              </a:rPr>
              <a:t>Sự </a:t>
            </a:r>
            <a:r>
              <a:rPr lang="vi-VN" sz="3200" dirty="0">
                <a:latin typeface="Times New Roman" pitchFamily="18" charset="0"/>
                <a:cs typeface="Times New Roman" pitchFamily="18" charset="0"/>
              </a:rPr>
              <a:t>tham gia mờ nhạt của chính quyền và các tổ chức đoàn </a:t>
            </a:r>
            <a:r>
              <a:rPr lang="vi-VN" sz="3200" dirty="0" smtClean="0">
                <a:latin typeface="Times New Roman" pitchFamily="18" charset="0"/>
                <a:cs typeface="Times New Roman" pitchFamily="18" charset="0"/>
              </a:rPr>
              <a:t>thể</a:t>
            </a:r>
            <a:r>
              <a:rPr lang="en-US" sz="3200" dirty="0" smtClean="0">
                <a:latin typeface="Times New Roman" pitchFamily="18" charset="0"/>
                <a:cs typeface="Times New Roman" pitchFamily="18" charset="0"/>
              </a:rPr>
              <a:t>.</a:t>
            </a:r>
          </a:p>
          <a:p>
            <a:pPr>
              <a:buFontTx/>
              <a:buChar char="-"/>
            </a:pP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hóa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nói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chung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trẻ</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nói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riêng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ngày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càng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tăng</a:t>
            </a:r>
            <a:r>
              <a:rPr lang="en-US" sz="3200" dirty="0" smtClean="0">
                <a:latin typeface="Times New Roman" pitchFamily="18" charset="0"/>
                <a:cs typeface="Times New Roman" pitchFamily="18" charset="0"/>
              </a:rPr>
              <a:t>.</a:t>
            </a:r>
          </a:p>
          <a:p>
            <a:pPr>
              <a:buFontTx/>
              <a:buChar char="-"/>
            </a:pPr>
            <a:endParaRPr lang="en-US" sz="3200" dirty="0" smtClean="0">
              <a:latin typeface="Times New Roman" pitchFamily="18" charset="0"/>
              <a:cs typeface="Times New Roman" pitchFamily="18" charset="0"/>
            </a:endParaRPr>
          </a:p>
          <a:p>
            <a:pPr>
              <a:buFontTx/>
              <a:buChar char="-"/>
            </a:pPr>
            <a:endParaRPr lang="en-US" sz="3200" dirty="0">
              <a:latin typeface="Times New Roman" pitchFamily="18" charset="0"/>
              <a:cs typeface="Times New Roman" pitchFamily="18" charset="0"/>
            </a:endParaRPr>
          </a:p>
        </p:txBody>
      </p:sp>
      <p:sp>
        <p:nvSpPr>
          <p:cNvPr id="9" name="Rectangle 8"/>
          <p:cNvSpPr/>
          <p:nvPr/>
        </p:nvSpPr>
        <p:spPr>
          <a:xfrm>
            <a:off x="685800" y="5486400"/>
            <a:ext cx="7467565" cy="1077218"/>
          </a:xfrm>
          <a:prstGeom prst="rect">
            <a:avLst/>
          </a:prstGeom>
        </p:spPr>
        <p:txBody>
          <a:bodyPr wrap="square">
            <a:spAutoFit/>
          </a:bodyPr>
          <a:lstStyle/>
          <a:p>
            <a:r>
              <a:rPr lang="en-US" sz="3200" b="1" i="1" dirty="0" smtClean="0">
                <a:solidFill>
                  <a:srgbClr val="002060"/>
                </a:solidFill>
                <a:latin typeface="Times New Roman" pitchFamily="18" charset="0"/>
                <a:cs typeface="Times New Roman" pitchFamily="18" charset="0"/>
              </a:rPr>
              <a:t> </a:t>
            </a:r>
          </a:p>
          <a:p>
            <a:r>
              <a:rPr lang="en-US" sz="3200" b="1" i="1" dirty="0" err="1" smtClean="0">
                <a:solidFill>
                  <a:srgbClr val="002060"/>
                </a:solidFill>
                <a:latin typeface="Times New Roman" pitchFamily="18" charset="0"/>
                <a:cs typeface="Times New Roman" pitchFamily="18" charset="0"/>
              </a:rPr>
              <a:t>Ảnh</a:t>
            </a:r>
            <a:r>
              <a:rPr lang="en-US" sz="3200" b="1" i="1" dirty="0" smtClean="0">
                <a:solidFill>
                  <a:srgbClr val="002060"/>
                </a:solidFill>
                <a:latin typeface="Times New Roman" pitchFamily="18" charset="0"/>
                <a:cs typeface="Times New Roman" pitchFamily="18" charset="0"/>
              </a:rPr>
              <a:t> </a:t>
            </a:r>
            <a:r>
              <a:rPr lang="en-US" sz="3200" b="1" i="1" dirty="0" err="1" smtClean="0">
                <a:solidFill>
                  <a:srgbClr val="002060"/>
                </a:solidFill>
                <a:latin typeface="Times New Roman" pitchFamily="18" charset="0"/>
                <a:cs typeface="Times New Roman" pitchFamily="18" charset="0"/>
              </a:rPr>
              <a:t>hưởng</a:t>
            </a:r>
            <a:r>
              <a:rPr lang="en-US" sz="3200" b="1" i="1" dirty="0" smtClean="0">
                <a:solidFill>
                  <a:srgbClr val="002060"/>
                </a:solidFill>
                <a:latin typeface="Times New Roman" pitchFamily="18" charset="0"/>
                <a:cs typeface="Times New Roman" pitchFamily="18" charset="0"/>
              </a:rPr>
              <a:t> </a:t>
            </a:r>
            <a:r>
              <a:rPr lang="en-US" sz="3200" b="1" i="1" dirty="0" err="1" smtClean="0">
                <a:solidFill>
                  <a:srgbClr val="002060"/>
                </a:solidFill>
                <a:latin typeface="Times New Roman" pitchFamily="18" charset="0"/>
                <a:cs typeface="Times New Roman" pitchFamily="18" charset="0"/>
              </a:rPr>
              <a:t>từ</a:t>
            </a:r>
            <a:r>
              <a:rPr lang="en-US" sz="3200" b="1" i="1" dirty="0" smtClean="0">
                <a:solidFill>
                  <a:srgbClr val="002060"/>
                </a:solidFill>
                <a:latin typeface="Times New Roman" pitchFamily="18" charset="0"/>
                <a:cs typeface="Times New Roman" pitchFamily="18" charset="0"/>
              </a:rPr>
              <a:t> </a:t>
            </a:r>
            <a:r>
              <a:rPr lang="en-US" sz="3200" b="1" i="1" dirty="0" err="1" smtClean="0">
                <a:solidFill>
                  <a:srgbClr val="002060"/>
                </a:solidFill>
                <a:latin typeface="Times New Roman" pitchFamily="18" charset="0"/>
                <a:cs typeface="Times New Roman" pitchFamily="18" charset="0"/>
              </a:rPr>
              <a:t>truyền</a:t>
            </a:r>
            <a:r>
              <a:rPr lang="en-US" sz="3200" b="1" i="1" dirty="0" smtClean="0">
                <a:solidFill>
                  <a:srgbClr val="002060"/>
                </a:solidFill>
                <a:latin typeface="Times New Roman" pitchFamily="18" charset="0"/>
                <a:cs typeface="Times New Roman" pitchFamily="18" charset="0"/>
              </a:rPr>
              <a:t> </a:t>
            </a:r>
            <a:r>
              <a:rPr lang="en-US" sz="3200" b="1" i="1" dirty="0" err="1" smtClean="0">
                <a:solidFill>
                  <a:srgbClr val="002060"/>
                </a:solidFill>
                <a:latin typeface="Times New Roman" pitchFamily="18" charset="0"/>
                <a:cs typeface="Times New Roman" pitchFamily="18" charset="0"/>
              </a:rPr>
              <a:t>thông</a:t>
            </a:r>
            <a:r>
              <a:rPr lang="en-US" sz="3200" b="1" i="1" dirty="0" smtClean="0">
                <a:solidFill>
                  <a:srgbClr val="002060"/>
                </a:solidFill>
                <a:latin typeface="Times New Roman" pitchFamily="18" charset="0"/>
                <a:cs typeface="Times New Roman" pitchFamily="18" charset="0"/>
              </a:rPr>
              <a:t> </a:t>
            </a:r>
            <a:r>
              <a:rPr lang="en-US" sz="3200" b="1" i="1" dirty="0" err="1" smtClean="0">
                <a:solidFill>
                  <a:srgbClr val="002060"/>
                </a:solidFill>
                <a:latin typeface="Times New Roman" pitchFamily="18" charset="0"/>
                <a:cs typeface="Times New Roman" pitchFamily="18" charset="0"/>
              </a:rPr>
              <a:t>đại</a:t>
            </a:r>
            <a:r>
              <a:rPr lang="en-US" sz="3200" b="1" i="1" dirty="0" smtClean="0">
                <a:solidFill>
                  <a:srgbClr val="002060"/>
                </a:solidFill>
                <a:latin typeface="Times New Roman" pitchFamily="18" charset="0"/>
                <a:cs typeface="Times New Roman" pitchFamily="18" charset="0"/>
              </a:rPr>
              <a:t> </a:t>
            </a:r>
            <a:r>
              <a:rPr lang="en-US" sz="3200" b="1" i="1" dirty="0" err="1" smtClean="0">
                <a:solidFill>
                  <a:srgbClr val="002060"/>
                </a:solidFill>
                <a:latin typeface="Times New Roman" pitchFamily="18" charset="0"/>
                <a:cs typeface="Times New Roman" pitchFamily="18" charset="0"/>
              </a:rPr>
              <a:t>chúng</a:t>
            </a:r>
            <a:r>
              <a:rPr lang="en-US" sz="3200" b="1" i="1" dirty="0" smtClean="0">
                <a:solidFill>
                  <a:srgbClr val="002060"/>
                </a:solidFill>
                <a:latin typeface="Times New Roman" pitchFamily="18" charset="0"/>
                <a:cs typeface="Times New Roman" pitchFamily="18" charset="0"/>
              </a:rPr>
              <a:t>.</a:t>
            </a:r>
            <a:endParaRPr lang="en-US" sz="3200" b="1" i="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78099254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7000"/>
            <a:lum/>
          </a:blip>
          <a:srcRect/>
          <a:stretch>
            <a:fillRect l="-15000" r="-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a:solidFill>
                  <a:schemeClr val="accent1">
                    <a:lumMod val="75000"/>
                  </a:schemeClr>
                </a:solidFill>
                <a:latin typeface="Times New Roman" pitchFamily="18" charset="0"/>
                <a:cs typeface="Times New Roman" pitchFamily="18" charset="0"/>
              </a:rPr>
              <a:t>II. TRUYỀN THÔNG ĐẠI CHÚNG</a:t>
            </a:r>
            <a:br>
              <a:rPr lang="en-US" b="1" dirty="0">
                <a:solidFill>
                  <a:schemeClr val="accent1">
                    <a:lumMod val="75000"/>
                  </a:schemeClr>
                </a:solidFill>
                <a:latin typeface="Times New Roman" pitchFamily="18" charset="0"/>
                <a:cs typeface="Times New Roman" pitchFamily="18" charset="0"/>
              </a:rPr>
            </a:br>
            <a:endParaRPr lang="en-US" b="1" dirty="0">
              <a:solidFill>
                <a:schemeClr val="accent1">
                  <a:lumMod val="75000"/>
                </a:schemeClr>
              </a:solidFill>
            </a:endParaRPr>
          </a:p>
        </p:txBody>
      </p:sp>
      <p:sp>
        <p:nvSpPr>
          <p:cNvPr id="4" name="Rectangle 3"/>
          <p:cNvSpPr/>
          <p:nvPr/>
        </p:nvSpPr>
        <p:spPr>
          <a:xfrm>
            <a:off x="416256" y="1110018"/>
            <a:ext cx="2847254" cy="1077218"/>
          </a:xfrm>
          <a:prstGeom prst="rect">
            <a:avLst/>
          </a:prstGeom>
        </p:spPr>
        <p:txBody>
          <a:bodyPr wrap="none">
            <a:spAutoFit/>
          </a:bodyPr>
          <a:lstStyle/>
          <a:p>
            <a:pPr marL="342900" lvl="0" indent="-342900">
              <a:buAutoNum type="arabicPeriod"/>
            </a:pPr>
            <a:r>
              <a:rPr lang="en-US" sz="3200" b="1" dirty="0" smtClean="0">
                <a:solidFill>
                  <a:srgbClr val="FF0000"/>
                </a:solidFill>
                <a:latin typeface="Times New Roman" pitchFamily="18" charset="0"/>
                <a:cs typeface="Times New Roman" pitchFamily="18" charset="0"/>
              </a:rPr>
              <a:t>KHÁI NIỆM</a:t>
            </a:r>
          </a:p>
          <a:p>
            <a:pPr marL="342900" lvl="0" indent="-342900">
              <a:buAutoNum type="arabicPeriod"/>
            </a:pPr>
            <a:endParaRPr lang="en-US" sz="3200" b="1" dirty="0">
              <a:solidFill>
                <a:srgbClr val="FF0000"/>
              </a:solidFill>
              <a:latin typeface="Arial" pitchFamily="34" charset="0"/>
              <a:cs typeface="Arial" pitchFamily="34" charset="0"/>
            </a:endParaRPr>
          </a:p>
        </p:txBody>
      </p:sp>
      <p:sp>
        <p:nvSpPr>
          <p:cNvPr id="5" name="Rectangle 4"/>
          <p:cNvSpPr/>
          <p:nvPr/>
        </p:nvSpPr>
        <p:spPr>
          <a:xfrm>
            <a:off x="0" y="2059576"/>
            <a:ext cx="9144000" cy="2369880"/>
          </a:xfrm>
          <a:prstGeom prst="rect">
            <a:avLst/>
          </a:prstGeom>
        </p:spPr>
        <p:txBody>
          <a:bodyPr wrap="square">
            <a:spAutoFit/>
          </a:bodyPr>
          <a:lstStyle/>
          <a:p>
            <a:pPr algn="just"/>
            <a:r>
              <a:rPr lang="vi-VN" sz="4000" dirty="0" smtClean="0">
                <a:latin typeface="+mj-lt"/>
              </a:rPr>
              <a:t> </a:t>
            </a:r>
            <a:r>
              <a:rPr lang="en-US" sz="3600" dirty="0">
                <a:latin typeface="Times New Roman" pitchFamily="18" charset="0"/>
                <a:cs typeface="Times New Roman" pitchFamily="18" charset="0"/>
              </a:rPr>
              <a:t>T</a:t>
            </a:r>
            <a:r>
              <a:rPr lang="vi-VN" sz="3600" dirty="0" smtClean="0">
                <a:latin typeface="Times New Roman" pitchFamily="18" charset="0"/>
                <a:cs typeface="Times New Roman" pitchFamily="18" charset="0"/>
              </a:rPr>
              <a:t>ruyền </a:t>
            </a:r>
            <a:r>
              <a:rPr lang="vi-VN" sz="3600" dirty="0">
                <a:latin typeface="Times New Roman" pitchFamily="18" charset="0"/>
                <a:cs typeface="Times New Roman" pitchFamily="18" charset="0"/>
              </a:rPr>
              <a:t>thông đại chúng được hiểu là </a:t>
            </a:r>
            <a:r>
              <a:rPr lang="vi-VN" sz="3600" dirty="0" smtClean="0">
                <a:latin typeface="Times New Roman" pitchFamily="18" charset="0"/>
                <a:cs typeface="Times New Roman" pitchFamily="18" charset="0"/>
              </a:rPr>
              <a:t>quá </a:t>
            </a:r>
            <a:r>
              <a:rPr lang="vi-VN" sz="3600" dirty="0">
                <a:latin typeface="Times New Roman" pitchFamily="18" charset="0"/>
                <a:cs typeface="Times New Roman" pitchFamily="18" charset="0"/>
              </a:rPr>
              <a:t>trình </a:t>
            </a:r>
            <a:r>
              <a:rPr lang="en-US" sz="3600" dirty="0" smtClean="0">
                <a:latin typeface="Times New Roman" pitchFamily="18" charset="0"/>
                <a:cs typeface="Times New Roman" pitchFamily="18" charset="0"/>
              </a:rPr>
              <a:t> </a:t>
            </a:r>
            <a:r>
              <a:rPr lang="vi-VN" sz="3600" dirty="0" smtClean="0">
                <a:latin typeface="Times New Roman" pitchFamily="18" charset="0"/>
                <a:cs typeface="Times New Roman" pitchFamily="18" charset="0"/>
              </a:rPr>
              <a:t>truyền </a:t>
            </a:r>
            <a:r>
              <a:rPr lang="vi-VN" sz="3600" dirty="0">
                <a:latin typeface="Times New Roman" pitchFamily="18" charset="0"/>
                <a:cs typeface="Times New Roman" pitchFamily="18" charset="0"/>
              </a:rPr>
              <a:t>đạt thông tin đến các nhóm cộng </a:t>
            </a:r>
            <a:r>
              <a:rPr lang="vi-VN" sz="3600" dirty="0" smtClean="0">
                <a:latin typeface="Times New Roman" pitchFamily="18" charset="0"/>
                <a:cs typeface="Times New Roman" pitchFamily="18" charset="0"/>
              </a:rPr>
              <a:t>đồng,</a:t>
            </a:r>
            <a:r>
              <a:rPr lang="en-US" sz="3600" dirty="0" smtClean="0">
                <a:latin typeface="Times New Roman" pitchFamily="18" charset="0"/>
                <a:cs typeface="Times New Roman" pitchFamily="18" charset="0"/>
              </a:rPr>
              <a:t> </a:t>
            </a:r>
            <a:r>
              <a:rPr lang="vi-VN" sz="3600" dirty="0" smtClean="0">
                <a:latin typeface="Times New Roman" pitchFamily="18" charset="0"/>
                <a:cs typeface="Times New Roman" pitchFamily="18" charset="0"/>
              </a:rPr>
              <a:t>đông </a:t>
            </a:r>
            <a:r>
              <a:rPr lang="vi-VN" sz="3600" dirty="0">
                <a:latin typeface="Times New Roman" pitchFamily="18" charset="0"/>
                <a:cs typeface="Times New Roman" pitchFamily="18" charset="0"/>
              </a:rPr>
              <a:t>đảo trong xã hội thông qua các phương </a:t>
            </a:r>
            <a:r>
              <a:rPr lang="vi-VN" sz="3600" dirty="0" smtClean="0">
                <a:latin typeface="Times New Roman" pitchFamily="18" charset="0"/>
                <a:cs typeface="Times New Roman" pitchFamily="18" charset="0"/>
              </a:rPr>
              <a:t>tiện </a:t>
            </a:r>
            <a:r>
              <a:rPr lang="vi-VN" sz="3600" dirty="0">
                <a:latin typeface="Times New Roman" pitchFamily="18" charset="0"/>
                <a:cs typeface="Times New Roman" pitchFamily="18" charset="0"/>
              </a:rPr>
              <a:t>đại chúng .</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xmlns="" val="307362142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accent1">
                    <a:lumMod val="75000"/>
                  </a:schemeClr>
                </a:solidFill>
                <a:latin typeface="Times New Roman" pitchFamily="18" charset="0"/>
                <a:cs typeface="Times New Roman" pitchFamily="18" charset="0"/>
              </a:rPr>
              <a:t>II. TRUYỀN THÔNG ĐẠI CHÚNG</a:t>
            </a:r>
            <a:br>
              <a:rPr lang="en-US" b="1" dirty="0">
                <a:solidFill>
                  <a:schemeClr val="accent1">
                    <a:lumMod val="75000"/>
                  </a:schemeClr>
                </a:solidFill>
                <a:latin typeface="Times New Roman" pitchFamily="18" charset="0"/>
                <a:cs typeface="Times New Roman" pitchFamily="18" charset="0"/>
              </a:rPr>
            </a:br>
            <a:endParaRPr lang="en-US" dirty="0">
              <a:solidFill>
                <a:schemeClr val="accent1">
                  <a:lumMod val="75000"/>
                </a:schemeClr>
              </a:solidFill>
            </a:endParaRPr>
          </a:p>
        </p:txBody>
      </p:sp>
      <p:sp>
        <p:nvSpPr>
          <p:cNvPr id="4" name="Rectangle 3"/>
          <p:cNvSpPr/>
          <p:nvPr/>
        </p:nvSpPr>
        <p:spPr>
          <a:xfrm>
            <a:off x="457200" y="1154668"/>
            <a:ext cx="8582799" cy="492443"/>
          </a:xfrm>
          <a:prstGeom prst="rect">
            <a:avLst/>
          </a:prstGeom>
        </p:spPr>
        <p:txBody>
          <a:bodyPr wrap="none">
            <a:spAutoFit/>
          </a:bodyPr>
          <a:lstStyle/>
          <a:p>
            <a:r>
              <a:rPr lang="vi-VN" sz="2600" b="1" dirty="0" smtClean="0">
                <a:solidFill>
                  <a:srgbClr val="FF0000"/>
                </a:solidFill>
                <a:latin typeface="+mj-lt"/>
              </a:rPr>
              <a:t>2.</a:t>
            </a:r>
            <a:r>
              <a:rPr lang="en-US" sz="2600" b="1" dirty="0">
                <a:solidFill>
                  <a:srgbClr val="FF0000"/>
                </a:solidFill>
                <a:latin typeface="+mj-lt"/>
              </a:rPr>
              <a:t> </a:t>
            </a:r>
            <a:r>
              <a:rPr lang="en-US" sz="2600" b="1" dirty="0" smtClean="0">
                <a:solidFill>
                  <a:srgbClr val="FF0000"/>
                </a:solidFill>
                <a:latin typeface="+mj-lt"/>
              </a:rPr>
              <a:t>CÁC LOẠI PHƯƠNG TIỆN THÔNG TIN ĐẠI CHÚNG</a:t>
            </a:r>
            <a:endParaRPr lang="en-US" sz="2600" b="1" dirty="0">
              <a:solidFill>
                <a:srgbClr val="FF0000"/>
              </a:solidFill>
              <a:latin typeface="+mj-lt"/>
            </a:endParaRPr>
          </a:p>
        </p:txBody>
      </p:sp>
      <p:pic>
        <p:nvPicPr>
          <p:cNvPr id="1026" name="Picture 2" descr="D:\downloads\Documents\tet pic\dscf21642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2400" y="1828800"/>
            <a:ext cx="3048000" cy="2395537"/>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D:\downloads\Documents\tet pic\truyen-hinh.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791200" y="1828800"/>
            <a:ext cx="3276600" cy="2417146"/>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D:\downloads\Documents\tet pic\9.png"/>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5817" t="7539" r="30877"/>
          <a:stretch/>
        </p:blipFill>
        <p:spPr bwMode="auto">
          <a:xfrm>
            <a:off x="0" y="4302812"/>
            <a:ext cx="3316406" cy="2591582"/>
          </a:xfrm>
          <a:prstGeom prst="rect">
            <a:avLst/>
          </a:prstGeom>
          <a:noFill/>
          <a:extLst>
            <a:ext uri="{909E8E84-426E-40DD-AFC4-6F175D3DCCD1}">
              <a14:hiddenFill xmlns:a14="http://schemas.microsoft.com/office/drawing/2010/main" xmlns="">
                <a:solidFill>
                  <a:srgbClr val="FFFFFF"/>
                </a:solidFill>
              </a14:hiddenFill>
            </a:ext>
          </a:extLst>
        </p:spPr>
      </p:pic>
      <p:pic>
        <p:nvPicPr>
          <p:cNvPr id="1031" name="Picture 7" descr="D:\downloads\Documents\tet pic\---FOR-500x500.jp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l="10454" r="10454"/>
          <a:stretch/>
        </p:blipFill>
        <p:spPr bwMode="auto">
          <a:xfrm>
            <a:off x="3200401" y="1828800"/>
            <a:ext cx="2971799" cy="2395537"/>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D:\downloads\Documents\tet pic\images.jpg"/>
          <p:cNvPicPr>
            <a:picLocks noChangeAspect="1" noChangeArrowheads="1"/>
          </p:cNvPicPr>
          <p:nvPr/>
        </p:nvPicPr>
        <p:blipFill rotWithShape="1">
          <a:blip r:embed="rId6">
            <a:extLst>
              <a:ext uri="{28A0092B-C50C-407E-A947-70E740481C1C}">
                <a14:useLocalDpi xmlns:a14="http://schemas.microsoft.com/office/drawing/2010/main" xmlns="" val="0"/>
              </a:ext>
            </a:extLst>
          </a:blip>
          <a:srcRect l="6410" r="13178" b="14792"/>
          <a:stretch/>
        </p:blipFill>
        <p:spPr bwMode="auto">
          <a:xfrm>
            <a:off x="3684895" y="4302813"/>
            <a:ext cx="2487305" cy="2402788"/>
          </a:xfrm>
          <a:prstGeom prst="rect">
            <a:avLst/>
          </a:prstGeom>
          <a:noFill/>
          <a:extLst>
            <a:ext uri="{909E8E84-426E-40DD-AFC4-6F175D3DCCD1}">
              <a14:hiddenFill xmlns:a14="http://schemas.microsoft.com/office/drawing/2010/main" xmlns="">
                <a:solidFill>
                  <a:srgbClr val="FFFFFF"/>
                </a:solidFill>
              </a14:hiddenFill>
            </a:ext>
          </a:extLst>
        </p:spPr>
      </p:pic>
      <p:pic>
        <p:nvPicPr>
          <p:cNvPr id="1033" name="Picture 9" descr="D:\downloads\Documents\tet pic\tải xuống.jp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248400" y="4302813"/>
            <a:ext cx="2819400" cy="238306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3434699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buNone/>
            </a:pPr>
            <a:r>
              <a:rPr lang="en-US" sz="3600" dirty="0" smtClean="0">
                <a:solidFill>
                  <a:srgbClr val="FF0000"/>
                </a:solidFill>
                <a:latin typeface="Times New Roman" pitchFamily="18" charset="0"/>
                <a:cs typeface="Times New Roman" pitchFamily="18" charset="0"/>
              </a:rPr>
              <a:t>NHÓM </a:t>
            </a:r>
            <a:r>
              <a:rPr lang="en-US" sz="3600" dirty="0" smtClean="0">
                <a:solidFill>
                  <a:srgbClr val="FF0000"/>
                </a:solidFill>
                <a:latin typeface="Times New Roman" pitchFamily="18" charset="0"/>
                <a:cs typeface="Times New Roman" pitchFamily="18" charset="0"/>
              </a:rPr>
              <a:t>12</a:t>
            </a:r>
            <a:endParaRPr lang="en-US" sz="3600" dirty="0" smtClean="0">
              <a:solidFill>
                <a:srgbClr val="FF0000"/>
              </a:solidFill>
              <a:latin typeface="Times New Roman" pitchFamily="18" charset="0"/>
              <a:cs typeface="Times New Roman" pitchFamily="18" charset="0"/>
            </a:endParaRPr>
          </a:p>
          <a:p>
            <a:pPr algn="just">
              <a:buNone/>
            </a:pPr>
            <a:r>
              <a:rPr lang="en-US" sz="2800" dirty="0" smtClean="0">
                <a:latin typeface="Times New Roman" pitchFamily="18" charset="0"/>
                <a:cs typeface="Times New Roman" pitchFamily="18" charset="0"/>
              </a:rPr>
              <a:t>LÝ THỊ HOA				12120072</a:t>
            </a:r>
          </a:p>
          <a:p>
            <a:pPr algn="just">
              <a:buNone/>
            </a:pPr>
            <a:r>
              <a:rPr lang="en-US" sz="2800" dirty="0" smtClean="0">
                <a:latin typeface="Times New Roman" pitchFamily="18" charset="0"/>
                <a:cs typeface="Times New Roman" pitchFamily="18" charset="0"/>
              </a:rPr>
              <a:t>NINH THỊ THẮM			</a:t>
            </a:r>
            <a:r>
              <a:rPr lang="en-US" sz="2800" dirty="0" smtClean="0">
                <a:latin typeface="Times New Roman" pitchFamily="18" charset="0"/>
                <a:cs typeface="Times New Roman" pitchFamily="18" charset="0"/>
              </a:rPr>
              <a:t>12120562</a:t>
            </a:r>
            <a:endParaRPr lang="en-US" sz="2800" dirty="0" smtClean="0">
              <a:latin typeface="Times New Roman" pitchFamily="18" charset="0"/>
              <a:cs typeface="Times New Roman" pitchFamily="18" charset="0"/>
            </a:endParaRPr>
          </a:p>
          <a:p>
            <a:pPr algn="just">
              <a:buNone/>
            </a:pPr>
            <a:r>
              <a:rPr lang="en-US" sz="2800" dirty="0" smtClean="0">
                <a:latin typeface="Times New Roman" pitchFamily="18" charset="0"/>
                <a:cs typeface="Times New Roman" pitchFamily="18" charset="0"/>
              </a:rPr>
              <a:t>LÊ THỊ THÚY QUỲNH			12123167</a:t>
            </a:r>
          </a:p>
          <a:p>
            <a:pPr algn="just">
              <a:buNone/>
            </a:pPr>
            <a:r>
              <a:rPr lang="en-US" sz="2800" dirty="0" smtClean="0">
                <a:latin typeface="Times New Roman" pitchFamily="18" charset="0"/>
                <a:cs typeface="Times New Roman" pitchFamily="18" charset="0"/>
              </a:rPr>
              <a:t>NGÔ THỊ HỒNG NGỌC		</a:t>
            </a:r>
            <a:r>
              <a:rPr lang="en-US" sz="2800" dirty="0" smtClean="0">
                <a:latin typeface="Times New Roman" pitchFamily="18" charset="0"/>
                <a:cs typeface="Times New Roman" pitchFamily="18" charset="0"/>
              </a:rPr>
              <a:t>12113038</a:t>
            </a:r>
            <a:endParaRPr lang="en-US" sz="2800" dirty="0" smtClean="0">
              <a:latin typeface="Times New Roman" pitchFamily="18" charset="0"/>
              <a:cs typeface="Times New Roman" pitchFamily="18" charset="0"/>
            </a:endParaRPr>
          </a:p>
          <a:p>
            <a:pPr algn="just">
              <a:buNone/>
            </a:pPr>
            <a:r>
              <a:rPr lang="en-US" sz="2800" dirty="0" smtClean="0">
                <a:latin typeface="Times New Roman" pitchFamily="18" charset="0"/>
                <a:cs typeface="Times New Roman" pitchFamily="18" charset="0"/>
              </a:rPr>
              <a:t>HỒ HUỲNH CẨM TÚ			12124342</a:t>
            </a:r>
          </a:p>
          <a:p>
            <a:pPr algn="just">
              <a:buNone/>
            </a:pPr>
            <a:r>
              <a:rPr lang="en-US" sz="2800" dirty="0" smtClean="0">
                <a:latin typeface="Times New Roman" pitchFamily="18" charset="0"/>
                <a:cs typeface="Times New Roman" pitchFamily="18" charset="0"/>
              </a:rPr>
              <a:t>NGUYỄN THỊ HUYỀN TRÂN	</a:t>
            </a:r>
            <a:r>
              <a:rPr lang="en-US" sz="2800" dirty="0" smtClean="0">
                <a:latin typeface="Times New Roman" pitchFamily="18" charset="0"/>
                <a:cs typeface="Times New Roman" pitchFamily="18" charset="0"/>
              </a:rPr>
              <a:t>12155078</a:t>
            </a:r>
            <a:endParaRPr lang="en-US" sz="2800" dirty="0" smtClean="0">
              <a:latin typeface="Times New Roman" pitchFamily="18" charset="0"/>
              <a:cs typeface="Times New Roman" pitchFamily="18" charset="0"/>
            </a:endParaRPr>
          </a:p>
          <a:p>
            <a:pPr algn="just">
              <a:buNone/>
            </a:pPr>
            <a:r>
              <a:rPr lang="en-US" sz="2800" dirty="0" smtClean="0">
                <a:latin typeface="Times New Roman" pitchFamily="18" charset="0"/>
                <a:cs typeface="Times New Roman" pitchFamily="18" charset="0"/>
              </a:rPr>
              <a:t>NGUYỄN THỊ NHƯ QUYỀN		12125484</a:t>
            </a:r>
          </a:p>
          <a:p>
            <a:pPr algn="just">
              <a:buNone/>
            </a:pPr>
            <a:r>
              <a:rPr lang="en-US" sz="2800" dirty="0" smtClean="0">
                <a:latin typeface="Times New Roman" pitchFamily="18" charset="0"/>
                <a:cs typeface="Times New Roman" pitchFamily="18" charset="0"/>
              </a:rPr>
              <a:t>NHUYỄN MỸ DUYÊN			</a:t>
            </a:r>
            <a:r>
              <a:rPr lang="en-US" sz="2800" dirty="0" smtClean="0">
                <a:latin typeface="Times New Roman" pitchFamily="18" charset="0"/>
                <a:cs typeface="Times New Roman" pitchFamily="18" charset="0"/>
              </a:rPr>
              <a:t>12124149</a:t>
            </a:r>
          </a:p>
          <a:p>
            <a:pPr algn="just">
              <a:buNone/>
            </a:pPr>
            <a:r>
              <a:rPr lang="en-US" sz="2800" dirty="0" smtClean="0">
                <a:latin typeface="Times New Roman" pitchFamily="18" charset="0"/>
                <a:cs typeface="Times New Roman" pitchFamily="18" charset="0"/>
              </a:rPr>
              <a:t>LÊ HỮU HÒA				12139026</a:t>
            </a:r>
          </a:p>
          <a:p>
            <a:pPr algn="just">
              <a:buNone/>
            </a:pPr>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4000" b="1" dirty="0" smtClean="0">
                <a:solidFill>
                  <a:schemeClr val="accent1">
                    <a:lumMod val="75000"/>
                  </a:schemeClr>
                </a:solidFill>
                <a:latin typeface="Times New Roman" pitchFamily="18" charset="0"/>
                <a:cs typeface="Times New Roman" pitchFamily="18" charset="0"/>
              </a:rPr>
              <a:t>KÍNH CHÀO THẦY VÀ CÁC BẠN</a:t>
            </a:r>
            <a:endParaRPr lang="en-US" sz="4000" b="1" dirty="0">
              <a:solidFill>
                <a:schemeClr val="accent1">
                  <a:lumMod val="75000"/>
                </a:schemeClr>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accent1">
                    <a:lumMod val="75000"/>
                  </a:schemeClr>
                </a:solidFill>
                <a:latin typeface="Times New Roman" pitchFamily="18" charset="0"/>
                <a:cs typeface="Times New Roman" pitchFamily="18" charset="0"/>
              </a:rPr>
              <a:t>II. TRUYỀN THÔNG ĐẠI CHÚNG</a:t>
            </a:r>
            <a:r>
              <a:rPr lang="en-US" b="1" dirty="0">
                <a:solidFill>
                  <a:srgbClr val="C00000"/>
                </a:solidFill>
                <a:latin typeface="Times New Roman" pitchFamily="18" charset="0"/>
                <a:cs typeface="Times New Roman" pitchFamily="18" charset="0"/>
              </a:rPr>
              <a:t/>
            </a:r>
            <a:br>
              <a:rPr lang="en-US" b="1" dirty="0">
                <a:solidFill>
                  <a:srgbClr val="C00000"/>
                </a:solidFill>
                <a:latin typeface="Times New Roman" pitchFamily="18" charset="0"/>
                <a:cs typeface="Times New Roman" pitchFamily="18" charset="0"/>
              </a:rPr>
            </a:br>
            <a:endParaRPr lang="en-US" dirty="0"/>
          </a:p>
        </p:txBody>
      </p:sp>
      <p:sp>
        <p:nvSpPr>
          <p:cNvPr id="4" name="Rectangle 3"/>
          <p:cNvSpPr/>
          <p:nvPr/>
        </p:nvSpPr>
        <p:spPr>
          <a:xfrm>
            <a:off x="685800" y="1143000"/>
            <a:ext cx="8153400" cy="1077218"/>
          </a:xfrm>
          <a:prstGeom prst="rect">
            <a:avLst/>
          </a:prstGeom>
        </p:spPr>
        <p:txBody>
          <a:bodyPr wrap="square">
            <a:spAutoFit/>
          </a:bodyPr>
          <a:lstStyle/>
          <a:p>
            <a:r>
              <a:rPr lang="vi-VN" sz="3200" b="1" dirty="0">
                <a:solidFill>
                  <a:srgbClr val="FF0000"/>
                </a:solidFill>
                <a:latin typeface="Times New Roman" pitchFamily="18" charset="0"/>
                <a:cs typeface="Times New Roman" pitchFamily="18" charset="0"/>
              </a:rPr>
              <a:t>2.</a:t>
            </a:r>
            <a:r>
              <a:rPr lang="en-US" sz="3200" b="1" dirty="0">
                <a:solidFill>
                  <a:srgbClr val="FF0000"/>
                </a:solidFill>
                <a:latin typeface="Times New Roman" pitchFamily="18" charset="0"/>
                <a:cs typeface="Times New Roman" pitchFamily="18" charset="0"/>
              </a:rPr>
              <a:t> CÁC LOẠI PHƯƠNG TIỆN THÔNG TIN ĐẠI CHÚNG</a:t>
            </a:r>
          </a:p>
        </p:txBody>
      </p:sp>
      <p:pic>
        <p:nvPicPr>
          <p:cNvPr id="2050" name="Picture 2" descr="D:\downloads\Documents\tet pic\5-Tips-to-Get-The-Most-out-of-Internet-Usage.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438400"/>
            <a:ext cx="2971791" cy="3924300"/>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D:\downloads\Documents\tet pic\depositphotos_1305600-Global-network-the-Internet.-Isolated-3D.jpg"/>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3582" t="14023" r="5107" b="13035"/>
          <a:stretch/>
        </p:blipFill>
        <p:spPr bwMode="auto">
          <a:xfrm>
            <a:off x="3124200" y="2133600"/>
            <a:ext cx="3029803" cy="4135272"/>
          </a:xfrm>
          <a:prstGeom prst="rect">
            <a:avLst/>
          </a:prstGeom>
          <a:noFill/>
          <a:extLst>
            <a:ext uri="{909E8E84-426E-40DD-AFC4-6F175D3DCCD1}">
              <a14:hiddenFill xmlns:a14="http://schemas.microsoft.com/office/drawing/2010/main" xmlns="">
                <a:solidFill>
                  <a:srgbClr val="FFFFFF"/>
                </a:solidFill>
              </a14:hiddenFill>
            </a:ext>
          </a:extLst>
        </p:spPr>
      </p:pic>
      <p:pic>
        <p:nvPicPr>
          <p:cNvPr id="2053" name="Picture 5" descr="D:\downloads\Documents\tet pic\2495-i-com.nttdocomo.app.calllog.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155139" y="2209800"/>
            <a:ext cx="2988861" cy="4191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7428601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accent1">
                    <a:lumMod val="75000"/>
                  </a:schemeClr>
                </a:solidFill>
                <a:latin typeface="Times New Roman" pitchFamily="18" charset="0"/>
                <a:cs typeface="Times New Roman" pitchFamily="18" charset="0"/>
              </a:rPr>
              <a:t>II. TRUYỀN THÔNG ĐẠI CHÚNG</a:t>
            </a:r>
            <a:br>
              <a:rPr lang="en-US" b="1" dirty="0">
                <a:solidFill>
                  <a:schemeClr val="accent1">
                    <a:lumMod val="75000"/>
                  </a:schemeClr>
                </a:solidFill>
                <a:latin typeface="Times New Roman" pitchFamily="18" charset="0"/>
                <a:cs typeface="Times New Roman" pitchFamily="18" charset="0"/>
              </a:rPr>
            </a:br>
            <a:endParaRPr lang="en-US" dirty="0">
              <a:solidFill>
                <a:schemeClr val="accent1">
                  <a:lumMod val="75000"/>
                </a:schemeClr>
              </a:solidFill>
            </a:endParaRPr>
          </a:p>
        </p:txBody>
      </p:sp>
      <p:sp>
        <p:nvSpPr>
          <p:cNvPr id="4" name="Rectangle 3"/>
          <p:cNvSpPr/>
          <p:nvPr/>
        </p:nvSpPr>
        <p:spPr>
          <a:xfrm>
            <a:off x="609600" y="1143000"/>
            <a:ext cx="4572000" cy="1077218"/>
          </a:xfrm>
          <a:prstGeom prst="rect">
            <a:avLst/>
          </a:prstGeom>
        </p:spPr>
        <p:txBody>
          <a:bodyPr>
            <a:spAutoFit/>
          </a:bodyPr>
          <a:lstStyle/>
          <a:p>
            <a:r>
              <a:rPr lang="en-US" sz="3200" b="1" dirty="0" smtClean="0">
                <a:solidFill>
                  <a:srgbClr val="FF0000"/>
                </a:solidFill>
                <a:latin typeface="Times New Roman" pitchFamily="18" charset="0"/>
                <a:cs typeface="Times New Roman" pitchFamily="18" charset="0"/>
              </a:rPr>
              <a:t>3. VAI TRÒ</a:t>
            </a:r>
            <a:r>
              <a:rPr lang="en-US" sz="3200" b="1" dirty="0">
                <a:solidFill>
                  <a:srgbClr val="FF0000"/>
                </a:solidFill>
                <a:latin typeface="Times New Roman" pitchFamily="18" charset="0"/>
                <a:cs typeface="Times New Roman" pitchFamily="18" charset="0"/>
              </a:rPr>
              <a:t/>
            </a:r>
            <a:br>
              <a:rPr lang="en-US" sz="3200" b="1" dirty="0">
                <a:solidFill>
                  <a:srgbClr val="FF0000"/>
                </a:solidFill>
                <a:latin typeface="Times New Roman" pitchFamily="18" charset="0"/>
                <a:cs typeface="Times New Roman" pitchFamily="18" charset="0"/>
              </a:rPr>
            </a:br>
            <a:endParaRPr lang="en-US" sz="3200" dirty="0">
              <a:solidFill>
                <a:srgbClr val="FF0000"/>
              </a:solidFill>
              <a:latin typeface="Times New Roman" pitchFamily="18" charset="0"/>
              <a:cs typeface="Times New Roman" pitchFamily="18" charset="0"/>
            </a:endParaRPr>
          </a:p>
        </p:txBody>
      </p:sp>
      <p:sp>
        <p:nvSpPr>
          <p:cNvPr id="5" name="Rectangle 4"/>
          <p:cNvSpPr/>
          <p:nvPr/>
        </p:nvSpPr>
        <p:spPr>
          <a:xfrm>
            <a:off x="381000" y="2018437"/>
            <a:ext cx="8763000" cy="1077218"/>
          </a:xfrm>
          <a:prstGeom prst="rect">
            <a:avLst/>
          </a:prstGeom>
        </p:spPr>
        <p:txBody>
          <a:bodyPr wrap="square">
            <a:spAutoFit/>
          </a:bodyPr>
          <a:lstStyle/>
          <a:p>
            <a:r>
              <a:rPr lang="en-US" sz="3200" dirty="0" smtClean="0">
                <a:latin typeface="Times New Roman" pitchFamily="18" charset="0"/>
                <a:cs typeface="Times New Roman" pitchFamily="18" charset="0"/>
              </a:rPr>
              <a:t>- Đ</a:t>
            </a:r>
            <a:r>
              <a:rPr lang="vi-VN" sz="3200" dirty="0" smtClean="0">
                <a:latin typeface="Times New Roman" pitchFamily="18" charset="0"/>
                <a:cs typeface="Times New Roman" pitchFamily="18" charset="0"/>
              </a:rPr>
              <a:t>óng </a:t>
            </a:r>
            <a:r>
              <a:rPr lang="vi-VN" sz="3200" dirty="0">
                <a:latin typeface="Times New Roman" pitchFamily="18" charset="0"/>
                <a:cs typeface="Times New Roman" pitchFamily="18" charset="0"/>
              </a:rPr>
              <a:t>vai trò </a:t>
            </a:r>
            <a:r>
              <a:rPr lang="vi-VN" sz="3200" dirty="0" smtClean="0">
                <a:latin typeface="Times New Roman" pitchFamily="18" charset="0"/>
                <a:cs typeface="Times New Roman" pitchFamily="18" charset="0"/>
              </a:rPr>
              <a:t>quan</a:t>
            </a:r>
            <a:r>
              <a:rPr lang="en-US" sz="3200" dirty="0" smtClean="0">
                <a:latin typeface="Times New Roman" pitchFamily="18" charset="0"/>
                <a:cs typeface="Times New Roman" pitchFamily="18" charset="0"/>
              </a:rPr>
              <a:t> </a:t>
            </a:r>
            <a:r>
              <a:rPr lang="vi-VN" sz="3200" dirty="0" smtClean="0">
                <a:latin typeface="Times New Roman" pitchFamily="18" charset="0"/>
                <a:cs typeface="Times New Roman" pitchFamily="18" charset="0"/>
              </a:rPr>
              <a:t>trọng </a:t>
            </a:r>
            <a:r>
              <a:rPr lang="vi-VN" sz="3200" dirty="0">
                <a:latin typeface="Times New Roman" pitchFamily="18" charset="0"/>
                <a:cs typeface="Times New Roman" pitchFamily="18" charset="0"/>
              </a:rPr>
              <a:t>và đóng góp vào sự phát triển của xã </a:t>
            </a:r>
            <a:r>
              <a:rPr lang="vi-VN" sz="3200" dirty="0"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6" name="Rectangle 5"/>
          <p:cNvSpPr/>
          <p:nvPr/>
        </p:nvSpPr>
        <p:spPr>
          <a:xfrm>
            <a:off x="381000" y="3234688"/>
            <a:ext cx="8991600" cy="1138773"/>
          </a:xfrm>
          <a:prstGeom prst="rect">
            <a:avLst/>
          </a:prstGeom>
        </p:spPr>
        <p:txBody>
          <a:bodyPr wrap="square">
            <a:spAutoFit/>
          </a:bodyPr>
          <a:lstStyle/>
          <a:p>
            <a:r>
              <a:rPr lang="en-US" sz="36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C</a:t>
            </a:r>
            <a:r>
              <a:rPr lang="vi-VN" sz="3200" dirty="0" smtClean="0">
                <a:latin typeface="Times New Roman" pitchFamily="18" charset="0"/>
                <a:cs typeface="Times New Roman" pitchFamily="18" charset="0"/>
              </a:rPr>
              <a:t>ó </a:t>
            </a:r>
            <a:r>
              <a:rPr lang="vi-VN" sz="3200" dirty="0">
                <a:latin typeface="Times New Roman" pitchFamily="18" charset="0"/>
                <a:cs typeface="Times New Roman" pitchFamily="18" charset="0"/>
              </a:rPr>
              <a:t>ảnh hưởng và tác động rất lớn đến lối </a:t>
            </a:r>
            <a:r>
              <a:rPr lang="vi-VN" sz="3200" dirty="0" smtClean="0">
                <a:latin typeface="Times New Roman" pitchFamily="18" charset="0"/>
                <a:cs typeface="Times New Roman" pitchFamily="18" charset="0"/>
              </a:rPr>
              <a:t>sống</a:t>
            </a:r>
            <a:r>
              <a:rPr lang="en-US" sz="3200" dirty="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nhận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thức</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7" name="Rectangle 6"/>
          <p:cNvSpPr/>
          <p:nvPr/>
        </p:nvSpPr>
        <p:spPr>
          <a:xfrm>
            <a:off x="381000" y="4572000"/>
            <a:ext cx="8991600" cy="1631216"/>
          </a:xfrm>
          <a:prstGeom prst="rect">
            <a:avLst/>
          </a:prstGeom>
        </p:spPr>
        <p:txBody>
          <a:bodyPr wrap="square">
            <a:spAutoFit/>
          </a:bodyPr>
          <a:lstStyle/>
          <a:p>
            <a:r>
              <a:rPr lang="en-US" sz="3200" dirty="0" smtClean="0">
                <a:latin typeface="Times New Roman" pitchFamily="18" charset="0"/>
                <a:cs typeface="Times New Roman" pitchFamily="18" charset="0"/>
              </a:rPr>
              <a:t>- </a:t>
            </a:r>
            <a:r>
              <a:rPr lang="vi-VN" sz="3200" dirty="0" smtClean="0">
                <a:latin typeface="Times New Roman" pitchFamily="18" charset="0"/>
                <a:cs typeface="Times New Roman" pitchFamily="18" charset="0"/>
              </a:rPr>
              <a:t>Truyền </a:t>
            </a:r>
            <a:r>
              <a:rPr lang="vi-VN" sz="3200" dirty="0">
                <a:latin typeface="Times New Roman" pitchFamily="18" charset="0"/>
                <a:cs typeface="Times New Roman" pitchFamily="18" charset="0"/>
              </a:rPr>
              <a:t>thông đại chúng tác động đến lối sống của </a:t>
            </a:r>
            <a:r>
              <a:rPr lang="vi-VN" sz="3200" dirty="0" smtClean="0">
                <a:latin typeface="Times New Roman" pitchFamily="18" charset="0"/>
                <a:cs typeface="Times New Roman" pitchFamily="18" charset="0"/>
              </a:rPr>
              <a:t>sinh </a:t>
            </a:r>
            <a:r>
              <a:rPr lang="vi-VN" sz="3200" dirty="0">
                <a:latin typeface="Times New Roman" pitchFamily="18" charset="0"/>
                <a:cs typeface="Times New Roman" pitchFamily="18" charset="0"/>
              </a:rPr>
              <a:t>viên trước hết ở ý thức về lịch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a:t>
            </a:r>
            <a:r>
              <a:rPr lang="vi-VN" sz="3200" dirty="0" smtClean="0">
                <a:latin typeface="Times New Roman" pitchFamily="18" charset="0"/>
                <a:cs typeface="Times New Roman" pitchFamily="18" charset="0"/>
              </a:rPr>
              <a:t>văn </a:t>
            </a:r>
            <a:r>
              <a:rPr lang="vi-VN" sz="3200" dirty="0">
                <a:latin typeface="Times New Roman" pitchFamily="18" charset="0"/>
                <a:cs typeface="Times New Roman" pitchFamily="18" charset="0"/>
              </a:rPr>
              <a:t>hóa cho </a:t>
            </a:r>
            <a:r>
              <a:rPr lang="en-US" sz="3200" dirty="0" err="1" smtClean="0">
                <a:latin typeface="Times New Roman" pitchFamily="18" charset="0"/>
                <a:cs typeface="Times New Roman" pitchFamily="18" charset="0"/>
              </a:rPr>
              <a:t>sinh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viên</a:t>
            </a:r>
            <a:r>
              <a:rPr lang="en-US" sz="3600" dirty="0" smtClean="0">
                <a:latin typeface="Times New Roman" pitchFamily="18" charset="0"/>
                <a:cs typeface="Times New Roman" pitchFamily="18" charset="0"/>
              </a:rPr>
              <a:t>.</a:t>
            </a:r>
            <a:endParaRPr lang="vi-VN" sz="3600" dirty="0">
              <a:latin typeface="Times New Roman" pitchFamily="18" charset="0"/>
              <a:cs typeface="Times New Roman" pitchFamily="18" charset="0"/>
            </a:endParaRPr>
          </a:p>
        </p:txBody>
      </p:sp>
    </p:spTree>
    <p:extLst>
      <p:ext uri="{BB962C8B-B14F-4D97-AF65-F5344CB8AC3E}">
        <p14:creationId xmlns:p14="http://schemas.microsoft.com/office/powerpoint/2010/main" xmlns="" val="360478205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229600" cy="1143000"/>
          </a:xfrm>
        </p:spPr>
        <p:txBody>
          <a:bodyPr>
            <a:noAutofit/>
          </a:bodyPr>
          <a:lstStyle/>
          <a:p>
            <a:pPr lvl="0"/>
            <a:r>
              <a:rPr lang="en-US" sz="3600" b="1" dirty="0">
                <a:solidFill>
                  <a:schemeClr val="accent1">
                    <a:lumMod val="75000"/>
                  </a:schemeClr>
                </a:solidFill>
                <a:latin typeface="Times New Roman" pitchFamily="18" charset="0"/>
                <a:cs typeface="Times New Roman" pitchFamily="18" charset="0"/>
              </a:rPr>
              <a:t>III. </a:t>
            </a:r>
            <a:r>
              <a:rPr lang="en-US" sz="3600" b="1" dirty="0" smtClean="0">
                <a:solidFill>
                  <a:schemeClr val="accent1">
                    <a:lumMod val="75000"/>
                  </a:schemeClr>
                </a:solidFill>
                <a:latin typeface="Times New Roman" pitchFamily="18" charset="0"/>
                <a:cs typeface="Times New Roman" pitchFamily="18" charset="0"/>
              </a:rPr>
              <a:t>ẢNH HƯỞNG GIỮA </a:t>
            </a:r>
            <a:r>
              <a:rPr lang="en-US" sz="3600" b="1" dirty="0">
                <a:solidFill>
                  <a:schemeClr val="accent1">
                    <a:lumMod val="75000"/>
                  </a:schemeClr>
                </a:solidFill>
                <a:latin typeface="Times New Roman" pitchFamily="18" charset="0"/>
                <a:cs typeface="Times New Roman" pitchFamily="18" charset="0"/>
              </a:rPr>
              <a:t>TRUYỀN THÔNG &amp; BẠO LỰC XÃ HỘI</a:t>
            </a:r>
            <a:br>
              <a:rPr lang="en-US" sz="3600" b="1" dirty="0">
                <a:solidFill>
                  <a:schemeClr val="accent1">
                    <a:lumMod val="75000"/>
                  </a:schemeClr>
                </a:solidFill>
                <a:latin typeface="Times New Roman" pitchFamily="18" charset="0"/>
                <a:cs typeface="Times New Roman" pitchFamily="18" charset="0"/>
              </a:rPr>
            </a:br>
            <a:endParaRPr lang="en-US" sz="3600" b="1" dirty="0">
              <a:solidFill>
                <a:schemeClr val="accent1">
                  <a:lumMod val="75000"/>
                </a:schemeClr>
              </a:solidFill>
            </a:endParaRPr>
          </a:p>
        </p:txBody>
      </p:sp>
      <p:sp>
        <p:nvSpPr>
          <p:cNvPr id="4" name="Rectangle 3"/>
          <p:cNvSpPr/>
          <p:nvPr/>
        </p:nvSpPr>
        <p:spPr>
          <a:xfrm>
            <a:off x="0" y="1752600"/>
            <a:ext cx="9372600" cy="4524315"/>
          </a:xfrm>
          <a:prstGeom prst="rect">
            <a:avLst/>
          </a:prstGeom>
        </p:spPr>
        <p:txBody>
          <a:bodyPr wrap="square">
            <a:spAutoFit/>
          </a:bodyPr>
          <a:lstStyle/>
          <a:p>
            <a:r>
              <a:rPr lang="en-US" sz="3200" b="1" dirty="0" smtClean="0">
                <a:solidFill>
                  <a:srgbClr val="C00000"/>
                </a:solidFill>
                <a:latin typeface="Times New Roman" pitchFamily="18" charset="0"/>
                <a:cs typeface="Times New Roman" pitchFamily="18" charset="0"/>
              </a:rPr>
              <a:t>BẠO LỰC XUẤT PHÁT TỪ NHIỀU NGUYÊN NHÂN. TRONG ĐÓ TRUYỀN THÔNG ĐẠI CHÚNG CÓ MỘT TẦM ẢNH HƯỞNG KHÔNG HỀ NHỎ ĐẾN BẠO LỰC. NHẤT LÀ TRONG THỜI ĐẠI PHƯƠNG TIỆN THÔNG TIN KỸ THUẬT PHÁT TRIỂN NHƯ HIỆN NAY. ĐÓ LÀ VIỆC TIẾP CẬN DỄ DÀNG VỚI </a:t>
            </a:r>
            <a:r>
              <a:rPr lang="en-US" sz="3200" b="1" i="1" dirty="0" smtClean="0">
                <a:solidFill>
                  <a:schemeClr val="tx2"/>
                </a:solidFill>
                <a:latin typeface="Times New Roman" pitchFamily="18" charset="0"/>
                <a:cs typeface="Times New Roman" pitchFamily="18" charset="0"/>
              </a:rPr>
              <a:t>CÁC TRÒ CHƠI, PHIM ẢNH, SÁCH BÁO, TIN TỨC….LIÊN QUAN ĐẾN BẠO LỰC.</a:t>
            </a:r>
            <a:endParaRPr lang="en-US" sz="3200" i="1" dirty="0">
              <a:solidFill>
                <a:schemeClr val="tx2"/>
              </a:solidFill>
            </a:endParaRPr>
          </a:p>
        </p:txBody>
      </p:sp>
    </p:spTree>
    <p:extLst>
      <p:ext uri="{BB962C8B-B14F-4D97-AF65-F5344CB8AC3E}">
        <p14:creationId xmlns:p14="http://schemas.microsoft.com/office/powerpoint/2010/main" xmlns="" val="391085266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10191"/>
          </a:xfrm>
        </p:spPr>
        <p:txBody>
          <a:bodyPr>
            <a:normAutofit/>
          </a:bodyPr>
          <a:lstStyle/>
          <a:p>
            <a:r>
              <a:rPr lang="vi-VN" b="1" dirty="0" smtClean="0">
                <a:solidFill>
                  <a:srgbClr val="C00000"/>
                </a:solidFill>
                <a:latin typeface="Times New Roman" pitchFamily="18" charset="0"/>
                <a:cs typeface="Times New Roman" pitchFamily="18" charset="0"/>
              </a:rPr>
              <a:t>Mê đắm trong bạo lực</a:t>
            </a:r>
            <a:endParaRPr lang="en-US" dirty="0">
              <a:solidFill>
                <a:srgbClr val="C00000"/>
              </a:solidFill>
              <a:latin typeface="Times New Roman" pitchFamily="18" charset="0"/>
              <a:cs typeface="Times New Roman" pitchFamily="18" charset="0"/>
            </a:endParaRPr>
          </a:p>
        </p:txBody>
      </p:sp>
      <p:sp>
        <p:nvSpPr>
          <p:cNvPr id="4" name="Rectangle 3"/>
          <p:cNvSpPr/>
          <p:nvPr/>
        </p:nvSpPr>
        <p:spPr>
          <a:xfrm>
            <a:off x="51179" y="1164134"/>
            <a:ext cx="9067800" cy="2585323"/>
          </a:xfrm>
          <a:prstGeom prst="rect">
            <a:avLst/>
          </a:prstGeom>
        </p:spPr>
        <p:txBody>
          <a:bodyPr wrap="square">
            <a:spAutoFit/>
          </a:bodyPr>
          <a:lstStyle/>
          <a:p>
            <a:pPr algn="just" fontAlgn="t"/>
            <a:r>
              <a:rPr lang="vi-VN" sz="2600" dirty="0" smtClean="0">
                <a:latin typeface="Times New Roman" pitchFamily="18" charset="0"/>
                <a:cs typeface="Times New Roman" pitchFamily="18" charset="0"/>
              </a:rPr>
              <a:t>Vấn </a:t>
            </a:r>
            <a:r>
              <a:rPr lang="vi-VN" sz="2600" dirty="0">
                <a:latin typeface="Times New Roman" pitchFamily="18" charset="0"/>
                <a:cs typeface="Times New Roman" pitchFamily="18" charset="0"/>
              </a:rPr>
              <a:t>đề đáng lo ngại là </a:t>
            </a:r>
            <a:r>
              <a:rPr lang="en-US" sz="2600" dirty="0" err="1" smtClean="0">
                <a:latin typeface="Times New Roman" pitchFamily="18" charset="0"/>
                <a:cs typeface="Times New Roman" pitchFamily="18" charset="0"/>
              </a:rPr>
              <a:t>nhiều</a:t>
            </a:r>
            <a:r>
              <a:rPr lang="en-US" sz="2600" dirty="0" smtClean="0">
                <a:latin typeface="Times New Roman" pitchFamily="18" charset="0"/>
                <a:cs typeface="Times New Roman" pitchFamily="18" charset="0"/>
              </a:rPr>
              <a:t> </a:t>
            </a:r>
            <a:r>
              <a:rPr lang="vi-VN" sz="2600" dirty="0" smtClean="0">
                <a:latin typeface="Times New Roman" pitchFamily="18" charset="0"/>
                <a:cs typeface="Times New Roman" pitchFamily="18" charset="0"/>
              </a:rPr>
              <a:t>trò </a:t>
            </a:r>
            <a:r>
              <a:rPr lang="vi-VN" sz="2600" dirty="0">
                <a:latin typeface="Times New Roman" pitchFamily="18" charset="0"/>
                <a:cs typeface="Times New Roman" pitchFamily="18" charset="0"/>
              </a:rPr>
              <a:t>chơi điện tử có rất nhiều cảnh đổ </a:t>
            </a:r>
            <a:r>
              <a:rPr lang="vi-VN" sz="2600" dirty="0" smtClean="0">
                <a:latin typeface="Times New Roman" pitchFamily="18" charset="0"/>
                <a:cs typeface="Times New Roman" pitchFamily="18" charset="0"/>
              </a:rPr>
              <a:t>máu.Trong </a:t>
            </a:r>
            <a:r>
              <a:rPr lang="vi-VN" sz="2600" dirty="0">
                <a:latin typeface="Times New Roman" pitchFamily="18" charset="0"/>
                <a:cs typeface="Times New Roman" pitchFamily="18" charset="0"/>
              </a:rPr>
              <a:t>mức độ nào đó, những người yêu trò chơi điện tử thì cũng yêu bạo </a:t>
            </a:r>
            <a:r>
              <a:rPr lang="vi-VN" sz="2600" dirty="0" smtClean="0">
                <a:latin typeface="Times New Roman" pitchFamily="18" charset="0"/>
                <a:cs typeface="Times New Roman" pitchFamily="18" charset="0"/>
              </a:rPr>
              <a:t>lực</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N</a:t>
            </a:r>
            <a:r>
              <a:rPr lang="vi-VN" sz="2600" dirty="0" smtClean="0">
                <a:latin typeface="Times New Roman" pitchFamily="18" charset="0"/>
                <a:cs typeface="Times New Roman" pitchFamily="18" charset="0"/>
              </a:rPr>
              <a:t>ó </a:t>
            </a:r>
            <a:r>
              <a:rPr lang="vi-VN" sz="2600" dirty="0">
                <a:latin typeface="Times New Roman" pitchFamily="18" charset="0"/>
                <a:cs typeface="Times New Roman" pitchFamily="18" charset="0"/>
              </a:rPr>
              <a:t>có thể gây ảnh hưởng mạnh mẽ và tiêu cực hơn đối với trẻ em</a:t>
            </a:r>
            <a:r>
              <a:rPr lang="vi-VN" sz="2800" dirty="0">
                <a:latin typeface="Times New Roman" pitchFamily="18" charset="0"/>
                <a:cs typeface="Times New Roman" pitchFamily="18" charset="0"/>
              </a:rPr>
              <a:t>.</a:t>
            </a:r>
          </a:p>
          <a:p>
            <a:pPr algn="just"/>
            <a:r>
              <a:rPr lang="vi-VN" sz="2800" dirty="0">
                <a:latin typeface="Times New Roman" pitchFamily="18" charset="0"/>
                <a:cs typeface="Times New Roman" pitchFamily="18" charset="0"/>
              </a:rPr>
              <a:t/>
            </a:r>
            <a:br>
              <a:rPr lang="vi-VN" sz="2800" dirty="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sp>
        <p:nvSpPr>
          <p:cNvPr id="5" name="Rectangle 4"/>
          <p:cNvSpPr/>
          <p:nvPr/>
        </p:nvSpPr>
        <p:spPr>
          <a:xfrm>
            <a:off x="26874" y="609600"/>
            <a:ext cx="3887987" cy="707886"/>
          </a:xfrm>
          <a:prstGeom prst="rect">
            <a:avLst/>
          </a:prstGeom>
        </p:spPr>
        <p:txBody>
          <a:bodyPr wrap="none">
            <a:spAutoFit/>
          </a:bodyPr>
          <a:lstStyle/>
          <a:p>
            <a:r>
              <a:rPr lang="vi-VN" sz="4000" b="1" dirty="0">
                <a:solidFill>
                  <a:srgbClr val="FF0000"/>
                </a:solidFill>
                <a:latin typeface="Times New Roman" pitchFamily="18" charset="0"/>
                <a:cs typeface="Times New Roman" pitchFamily="18" charset="0"/>
              </a:rPr>
              <a:t>Trò chơi điện tử:</a:t>
            </a:r>
            <a:endParaRPr lang="en-US" sz="4000" dirty="0">
              <a:solidFill>
                <a:srgbClr val="FF0000"/>
              </a:solidFill>
              <a:latin typeface="Times New Roman" pitchFamily="18" charset="0"/>
              <a:cs typeface="Times New Roman" pitchFamily="18" charset="0"/>
            </a:endParaRPr>
          </a:p>
        </p:txBody>
      </p:sp>
      <p:pic>
        <p:nvPicPr>
          <p:cNvPr id="6" name="Picture 2" descr="D:\downloads\Documents\tet pic\images543640_dot_kich.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8669" y="3124200"/>
            <a:ext cx="4546410" cy="3581400"/>
          </a:xfrm>
          <a:prstGeom prst="rect">
            <a:avLst/>
          </a:prstGeom>
          <a:noFill/>
          <a:extLst>
            <a:ext uri="{909E8E84-426E-40DD-AFC4-6F175D3DCCD1}">
              <a14:hiddenFill xmlns:a14="http://schemas.microsoft.com/office/drawing/2010/main" xmlns="">
                <a:solidFill>
                  <a:srgbClr val="FFFFFF"/>
                </a:solidFill>
              </a14:hiddenFill>
            </a:ext>
          </a:extLst>
        </p:spPr>
      </p:pic>
      <p:pic>
        <p:nvPicPr>
          <p:cNvPr id="12290" name="Picture 2" descr="D:\downloads\Documents\tet pic\left4dead2.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596452" y="3124200"/>
            <a:ext cx="4406522" cy="3581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91438716"/>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85800"/>
            <a:ext cx="8229600" cy="4525963"/>
          </a:xfrm>
        </p:spPr>
        <p:txBody>
          <a:bodyPr/>
          <a:lstStyle/>
          <a:p>
            <a:pPr>
              <a:buNone/>
            </a:pPr>
            <a:r>
              <a:rPr lang="en-US" sz="4000" b="1" dirty="0" err="1" smtClean="0">
                <a:solidFill>
                  <a:srgbClr val="FF0000"/>
                </a:solidFill>
                <a:latin typeface="Times New Roman" pitchFamily="18" charset="0"/>
                <a:cs typeface="Times New Roman" pitchFamily="18" charset="0"/>
              </a:rPr>
              <a:t>Trò</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chơi</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điện</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tử</a:t>
            </a:r>
            <a:endParaRPr lang="en-US" sz="4000" b="1" dirty="0" smtClean="0">
              <a:solidFill>
                <a:srgbClr val="FF0000"/>
              </a:solidFill>
              <a:latin typeface="Times New Roman" pitchFamily="18" charset="0"/>
              <a:cs typeface="Times New Roman" pitchFamily="18" charset="0"/>
            </a:endParaRPr>
          </a:p>
          <a:p>
            <a:pPr algn="just">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đang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triển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còn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biệt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giữa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còn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hồ</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hướng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bắt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chước</a:t>
            </a:r>
            <a:r>
              <a:rPr lang="en-US" dirty="0" smtClean="0">
                <a:latin typeface="Times New Roman" pitchFamily="18" charset="0"/>
                <a:cs typeface="Times New Roman" pitchFamily="18" charset="0"/>
              </a:rPr>
              <a:t>….</a:t>
            </a:r>
          </a:p>
          <a:p>
            <a:endParaRPr lang="en-US" dirty="0"/>
          </a:p>
        </p:txBody>
      </p:sp>
      <p:sp>
        <p:nvSpPr>
          <p:cNvPr id="2" name="Title 1"/>
          <p:cNvSpPr>
            <a:spLocks noGrp="1"/>
          </p:cNvSpPr>
          <p:nvPr>
            <p:ph type="title"/>
          </p:nvPr>
        </p:nvSpPr>
        <p:spPr>
          <a:xfrm>
            <a:off x="457200" y="-152400"/>
            <a:ext cx="8229600" cy="1143000"/>
          </a:xfrm>
        </p:spPr>
        <p:txBody>
          <a:bodyPr>
            <a:normAutofit/>
          </a:bodyPr>
          <a:lstStyle/>
          <a:p>
            <a:r>
              <a:rPr lang="en-US" b="1" dirty="0" err="1" smtClean="0">
                <a:solidFill>
                  <a:srgbClr val="C00000"/>
                </a:solidFill>
                <a:latin typeface="Times New Roman" pitchFamily="18" charset="0"/>
                <a:cs typeface="Times New Roman" pitchFamily="18" charset="0"/>
              </a:rPr>
              <a:t>Mê</a:t>
            </a:r>
            <a:r>
              <a:rPr lang="en-US" b="1" dirty="0" smtClean="0">
                <a:solidFill>
                  <a:srgbClr val="C00000"/>
                </a:solidFill>
                <a:latin typeface="Times New Roman" pitchFamily="18" charset="0"/>
                <a:cs typeface="Times New Roman" pitchFamily="18" charset="0"/>
              </a:rPr>
              <a:t> </a:t>
            </a:r>
            <a:r>
              <a:rPr lang="en-US" b="1" dirty="0" err="1" smtClean="0">
                <a:solidFill>
                  <a:srgbClr val="C00000"/>
                </a:solidFill>
                <a:latin typeface="Times New Roman" pitchFamily="18" charset="0"/>
                <a:cs typeface="Times New Roman" pitchFamily="18" charset="0"/>
              </a:rPr>
              <a:t>đắm</a:t>
            </a:r>
            <a:r>
              <a:rPr lang="en-US" b="1" dirty="0" smtClean="0">
                <a:solidFill>
                  <a:srgbClr val="C00000"/>
                </a:solidFill>
                <a:latin typeface="Times New Roman" pitchFamily="18" charset="0"/>
                <a:cs typeface="Times New Roman" pitchFamily="18" charset="0"/>
              </a:rPr>
              <a:t> </a:t>
            </a:r>
            <a:r>
              <a:rPr lang="en-US" b="1" dirty="0" err="1" smtClean="0">
                <a:solidFill>
                  <a:srgbClr val="C00000"/>
                </a:solidFill>
                <a:latin typeface="Times New Roman" pitchFamily="18" charset="0"/>
                <a:cs typeface="Times New Roman" pitchFamily="18" charset="0"/>
              </a:rPr>
              <a:t>trong</a:t>
            </a:r>
            <a:r>
              <a:rPr lang="en-US" b="1" dirty="0" smtClean="0">
                <a:solidFill>
                  <a:srgbClr val="C00000"/>
                </a:solidFill>
                <a:latin typeface="Times New Roman" pitchFamily="18" charset="0"/>
                <a:cs typeface="Times New Roman" pitchFamily="18" charset="0"/>
              </a:rPr>
              <a:t> </a:t>
            </a:r>
            <a:r>
              <a:rPr lang="en-US" b="1" dirty="0" err="1" smtClean="0">
                <a:solidFill>
                  <a:srgbClr val="C00000"/>
                </a:solidFill>
                <a:latin typeface="Times New Roman" pitchFamily="18" charset="0"/>
                <a:cs typeface="Times New Roman" pitchFamily="18" charset="0"/>
              </a:rPr>
              <a:t>bạo</a:t>
            </a:r>
            <a:r>
              <a:rPr lang="en-US" b="1" dirty="0" smtClean="0">
                <a:solidFill>
                  <a:srgbClr val="C00000"/>
                </a:solidFill>
                <a:latin typeface="Times New Roman" pitchFamily="18" charset="0"/>
                <a:cs typeface="Times New Roman" pitchFamily="18" charset="0"/>
              </a:rPr>
              <a:t> </a:t>
            </a:r>
            <a:r>
              <a:rPr lang="en-US" b="1" dirty="0" err="1" smtClean="0">
                <a:solidFill>
                  <a:srgbClr val="C00000"/>
                </a:solidFill>
                <a:latin typeface="Times New Roman" pitchFamily="18" charset="0"/>
                <a:cs typeface="Times New Roman" pitchFamily="18" charset="0"/>
              </a:rPr>
              <a:t>lực</a:t>
            </a:r>
            <a:endParaRPr lang="en-US" b="1" dirty="0">
              <a:solidFill>
                <a:srgbClr val="C00000"/>
              </a:solidFill>
              <a:latin typeface="Times New Roman" pitchFamily="18" charset="0"/>
              <a:cs typeface="Times New Roman" pitchFamily="18" charset="0"/>
            </a:endParaRPr>
          </a:p>
        </p:txBody>
      </p:sp>
      <p:pic>
        <p:nvPicPr>
          <p:cNvPr id="2050" name="Picture 2" descr="E:\khoai tay\images (37).jpg"/>
          <p:cNvPicPr>
            <a:picLocks noChangeAspect="1" noChangeArrowheads="1"/>
          </p:cNvPicPr>
          <p:nvPr/>
        </p:nvPicPr>
        <p:blipFill>
          <a:blip r:embed="rId3"/>
          <a:srcRect/>
          <a:stretch>
            <a:fillRect/>
          </a:stretch>
        </p:blipFill>
        <p:spPr bwMode="auto">
          <a:xfrm>
            <a:off x="0" y="3581400"/>
            <a:ext cx="2857500" cy="3276600"/>
          </a:xfrm>
          <a:prstGeom prst="rect">
            <a:avLst/>
          </a:prstGeom>
          <a:noFill/>
        </p:spPr>
      </p:pic>
      <p:pic>
        <p:nvPicPr>
          <p:cNvPr id="2051" name="Picture 3" descr="E:\khoai tay\images (40).jpg"/>
          <p:cNvPicPr>
            <a:picLocks noChangeAspect="1" noChangeArrowheads="1"/>
          </p:cNvPicPr>
          <p:nvPr/>
        </p:nvPicPr>
        <p:blipFill>
          <a:blip r:embed="rId4"/>
          <a:srcRect/>
          <a:stretch>
            <a:fillRect/>
          </a:stretch>
        </p:blipFill>
        <p:spPr bwMode="auto">
          <a:xfrm>
            <a:off x="2895600" y="3581400"/>
            <a:ext cx="2857500" cy="3276600"/>
          </a:xfrm>
          <a:prstGeom prst="rect">
            <a:avLst/>
          </a:prstGeom>
          <a:noFill/>
        </p:spPr>
      </p:pic>
      <p:pic>
        <p:nvPicPr>
          <p:cNvPr id="2052" name="Picture 4" descr="E:\khoai tay\manhunt2238814.jpg"/>
          <p:cNvPicPr>
            <a:picLocks noChangeAspect="1" noChangeArrowheads="1"/>
          </p:cNvPicPr>
          <p:nvPr/>
        </p:nvPicPr>
        <p:blipFill>
          <a:blip r:embed="rId5"/>
          <a:srcRect/>
          <a:stretch>
            <a:fillRect/>
          </a:stretch>
        </p:blipFill>
        <p:spPr bwMode="auto">
          <a:xfrm>
            <a:off x="5791200" y="3581400"/>
            <a:ext cx="3352800" cy="3276600"/>
          </a:xfrm>
          <a:prstGeom prst="rect">
            <a:avLst/>
          </a:prstGeom>
          <a:noFill/>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8000" b="-2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1143000"/>
          </a:xfrm>
        </p:spPr>
        <p:txBody>
          <a:bodyPr>
            <a:normAutofit/>
          </a:bodyPr>
          <a:lstStyle/>
          <a:p>
            <a:r>
              <a:rPr lang="en-US" sz="4000" b="1" dirty="0" err="1" smtClean="0">
                <a:solidFill>
                  <a:srgbClr val="FF0000"/>
                </a:solidFill>
                <a:latin typeface="Times New Roman" pitchFamily="18" charset="0"/>
                <a:cs typeface="Times New Roman" pitchFamily="18" charset="0"/>
              </a:rPr>
              <a:t>Phim</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ảnh</a:t>
            </a:r>
            <a:r>
              <a:rPr lang="en-US" sz="4000" b="1" dirty="0" smtClean="0">
                <a:solidFill>
                  <a:srgbClr val="FF0000"/>
                </a:solidFill>
                <a:latin typeface="Times New Roman" pitchFamily="18" charset="0"/>
                <a:cs typeface="Times New Roman" pitchFamily="18" charset="0"/>
              </a:rPr>
              <a:t> :</a:t>
            </a:r>
            <a:endParaRPr lang="en-US" sz="4000" b="1" dirty="0">
              <a:solidFill>
                <a:srgbClr val="FF0000"/>
              </a:solidFill>
              <a:latin typeface="Times New Roman" pitchFamily="18" charset="0"/>
              <a:cs typeface="Times New Roman" pitchFamily="18" charset="0"/>
            </a:endParaRPr>
          </a:p>
        </p:txBody>
      </p:sp>
      <p:sp>
        <p:nvSpPr>
          <p:cNvPr id="4" name="Rectangle 3"/>
          <p:cNvSpPr/>
          <p:nvPr/>
        </p:nvSpPr>
        <p:spPr>
          <a:xfrm>
            <a:off x="76200" y="1255410"/>
            <a:ext cx="9144000" cy="4524315"/>
          </a:xfrm>
          <a:prstGeom prst="rect">
            <a:avLst/>
          </a:prstGeom>
        </p:spPr>
        <p:txBody>
          <a:bodyPr wrap="square">
            <a:spAutoFit/>
          </a:bodyPr>
          <a:lstStyle/>
          <a:p>
            <a:r>
              <a:rPr lang="vi-VN" sz="3600" dirty="0" smtClean="0">
                <a:latin typeface="+mj-lt"/>
              </a:rPr>
              <a:t> </a:t>
            </a:r>
            <a:r>
              <a:rPr lang="en-US" sz="3600" dirty="0" smtClean="0">
                <a:latin typeface="Times New Roman" pitchFamily="18" charset="0"/>
                <a:cs typeface="Times New Roman" pitchFamily="18" charset="0"/>
              </a:rPr>
              <a:t>N</a:t>
            </a:r>
            <a:r>
              <a:rPr lang="vi-VN" sz="3600" dirty="0" smtClean="0">
                <a:latin typeface="Times New Roman" pitchFamily="18" charset="0"/>
                <a:cs typeface="Times New Roman" pitchFamily="18" charset="0"/>
              </a:rPr>
              <a:t>ạn bạo lực, tình dục và lời thoại thô tục ngày càng đầy dẫy trên phim ảnh, và một bộ phim nào đó được đánh giá cao có lẽ chưa chắc là phim có nội dung tốt. Hơn nữa, không phải chỉ có “kẻ xấu” trong phim mới là người hung bạo. gần phân nửa cảnh bạo lực được chiếu trong chương trình truyền hình, phim ảnh và video ca nhạc đều do “người tốt” thủ vai.</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xmlns="" val="422695799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endParaRPr lang="en-US"/>
          </a:p>
        </p:txBody>
      </p:sp>
      <p:pic>
        <p:nvPicPr>
          <p:cNvPr id="8194" name="Picture 2" descr="D:\downloads\Documents\tet pic\buidoi.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4800" y="228600"/>
            <a:ext cx="8610600" cy="6629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16012837"/>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endParaRPr lang="en-US"/>
          </a:p>
        </p:txBody>
      </p:sp>
      <p:pic>
        <p:nvPicPr>
          <p:cNvPr id="9219" name="Picture 3" descr="D:\downloads\Documents\tet pic\ly-tieu-long-truyen-ky-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228600"/>
            <a:ext cx="8991600" cy="64769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19784083"/>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b="1" dirty="0">
                <a:solidFill>
                  <a:srgbClr val="C00000"/>
                </a:solidFill>
                <a:latin typeface="Times New Roman" pitchFamily="18" charset="0"/>
                <a:cs typeface="Times New Roman" pitchFamily="18" charset="0"/>
              </a:rPr>
              <a:t>Mê đắm trong bạo </a:t>
            </a:r>
            <a:r>
              <a:rPr lang="vi-VN" b="1" dirty="0" smtClean="0">
                <a:solidFill>
                  <a:srgbClr val="C00000"/>
                </a:solidFill>
                <a:latin typeface="Times New Roman" pitchFamily="18" charset="0"/>
                <a:cs typeface="Times New Roman" pitchFamily="18" charset="0"/>
              </a:rPr>
              <a:t>lực</a:t>
            </a:r>
            <a:endParaRPr lang="en-US" dirty="0">
              <a:latin typeface="Times New Roman" pitchFamily="18" charset="0"/>
              <a:cs typeface="Times New Roman" pitchFamily="18" charset="0"/>
            </a:endParaRPr>
          </a:p>
        </p:txBody>
      </p:sp>
      <p:sp>
        <p:nvSpPr>
          <p:cNvPr id="5" name="Rectangle 4"/>
          <p:cNvSpPr/>
          <p:nvPr/>
        </p:nvSpPr>
        <p:spPr>
          <a:xfrm>
            <a:off x="-18197" y="1275757"/>
            <a:ext cx="2326919" cy="707886"/>
          </a:xfrm>
          <a:prstGeom prst="rect">
            <a:avLst/>
          </a:prstGeom>
        </p:spPr>
        <p:txBody>
          <a:bodyPr wrap="none">
            <a:spAutoFit/>
          </a:bodyPr>
          <a:lstStyle/>
          <a:p>
            <a:r>
              <a:rPr lang="en-US" sz="4000" b="1" dirty="0" smtClean="0">
                <a:solidFill>
                  <a:srgbClr val="C00000"/>
                </a:solidFill>
                <a:latin typeface="Times New Roman" pitchFamily="18" charset="0"/>
                <a:cs typeface="Times New Roman" pitchFamily="18" charset="0"/>
              </a:rPr>
              <a:t>  </a:t>
            </a:r>
            <a:r>
              <a:rPr lang="en-US" sz="4000" b="1" dirty="0" smtClean="0">
                <a:solidFill>
                  <a:srgbClr val="FF0000"/>
                </a:solidFill>
                <a:latin typeface="Times New Roman" pitchFamily="18" charset="0"/>
                <a:cs typeface="Times New Roman" pitchFamily="18" charset="0"/>
              </a:rPr>
              <a:t>Tin </a:t>
            </a:r>
            <a:r>
              <a:rPr lang="en-US" sz="4000" b="1" dirty="0" err="1" smtClean="0">
                <a:solidFill>
                  <a:srgbClr val="FF0000"/>
                </a:solidFill>
                <a:latin typeface="Times New Roman" pitchFamily="18" charset="0"/>
                <a:cs typeface="Times New Roman" pitchFamily="18" charset="0"/>
              </a:rPr>
              <a:t>tức</a:t>
            </a:r>
            <a:r>
              <a:rPr lang="en-US" sz="4000" b="1" dirty="0" smtClean="0">
                <a:solidFill>
                  <a:srgbClr val="FF0000"/>
                </a:solidFill>
                <a:latin typeface="Times New Roman" pitchFamily="18" charset="0"/>
                <a:cs typeface="Times New Roman" pitchFamily="18" charset="0"/>
              </a:rPr>
              <a:t> </a:t>
            </a:r>
            <a:r>
              <a:rPr lang="vi-VN" sz="4000" b="1" dirty="0" smtClean="0">
                <a:solidFill>
                  <a:srgbClr val="FF0000"/>
                </a:solidFill>
                <a:latin typeface="Times New Roman" pitchFamily="18" charset="0"/>
                <a:cs typeface="Times New Roman" pitchFamily="18" charset="0"/>
              </a:rPr>
              <a:t>:</a:t>
            </a:r>
            <a:endParaRPr lang="en-US" sz="4000" dirty="0">
              <a:solidFill>
                <a:srgbClr val="FF0000"/>
              </a:solidFill>
              <a:latin typeface="Times New Roman" pitchFamily="18" charset="0"/>
              <a:cs typeface="Times New Roman" pitchFamily="18" charset="0"/>
            </a:endParaRPr>
          </a:p>
        </p:txBody>
      </p:sp>
      <p:sp>
        <p:nvSpPr>
          <p:cNvPr id="3" name="Rectangle 2"/>
          <p:cNvSpPr/>
          <p:nvPr/>
        </p:nvSpPr>
        <p:spPr>
          <a:xfrm>
            <a:off x="152400" y="1905000"/>
            <a:ext cx="8839200" cy="4524315"/>
          </a:xfrm>
          <a:prstGeom prst="rect">
            <a:avLst/>
          </a:prstGeom>
        </p:spPr>
        <p:txBody>
          <a:bodyPr wrap="square">
            <a:spAutoFit/>
          </a:bodyPr>
          <a:lstStyle/>
          <a:p>
            <a:pPr algn="just"/>
            <a:r>
              <a:rPr lang="vi-VN" sz="3600" dirty="0">
                <a:latin typeface="Times New Roman" pitchFamily="18" charset="0"/>
                <a:cs typeface="Times New Roman" pitchFamily="18" charset="0"/>
              </a:rPr>
              <a:t> Phương châm của người chịu trách nhiệm nội dung các bản tin trên đài truyền hình là: “Có đổ máu, có nhiều khán giả”. Tin tức là ngành thương mại khổng lồ. Nhiều phóng viên biết rằng bạo lực thu hút người xem, người xem càng nhiều thì càng thu hút các nhà quảng cáo, tức nhà tài trợ cho chương trình truyền hình ở nhiều nước.</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xmlns="" val="676662672"/>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b="1" dirty="0">
                <a:solidFill>
                  <a:srgbClr val="C00000"/>
                </a:solidFill>
                <a:latin typeface="Times New Roman" pitchFamily="18" charset="0"/>
                <a:cs typeface="Times New Roman" pitchFamily="18" charset="0"/>
              </a:rPr>
              <a:t>Mê đắm trong bạo lực</a:t>
            </a:r>
            <a:endParaRPr lang="en-US" dirty="0">
              <a:latin typeface="Times New Roman" pitchFamily="18" charset="0"/>
              <a:cs typeface="Times New Roman" pitchFamily="18" charset="0"/>
            </a:endParaRPr>
          </a:p>
        </p:txBody>
      </p:sp>
      <p:sp>
        <p:nvSpPr>
          <p:cNvPr id="4" name="Rectangle 3"/>
          <p:cNvSpPr/>
          <p:nvPr/>
        </p:nvSpPr>
        <p:spPr>
          <a:xfrm>
            <a:off x="228600" y="2286000"/>
            <a:ext cx="8915400" cy="5078313"/>
          </a:xfrm>
          <a:prstGeom prst="rect">
            <a:avLst/>
          </a:prstGeom>
        </p:spPr>
        <p:txBody>
          <a:bodyPr wrap="square">
            <a:spAutoFit/>
          </a:bodyPr>
          <a:lstStyle/>
          <a:p>
            <a:pPr algn="just"/>
            <a:r>
              <a:rPr lang="vi-VN" sz="3600" b="1" dirty="0">
                <a:solidFill>
                  <a:schemeClr val="accent1">
                    <a:lumMod val="50000"/>
                  </a:schemeClr>
                </a:solidFill>
                <a:latin typeface="Times New Roman" pitchFamily="18" charset="0"/>
                <a:cs typeface="Times New Roman" pitchFamily="18" charset="0"/>
              </a:rPr>
              <a:t> Những hình ảnh hư cấu và hình thật về việc tra tấn, chặt tay chân, làm cơ thể biến dạng và giết người đều có trên Internet. Nhiều trẻ em vào các trang web này</a:t>
            </a:r>
            <a:r>
              <a:rPr lang="vi-VN" sz="3600" b="1" dirty="0" smtClean="0">
                <a:solidFill>
                  <a:schemeClr val="accent1">
                    <a:lumMod val="50000"/>
                  </a:schemeClr>
                </a:solidFill>
                <a:latin typeface="Times New Roman" pitchFamily="18" charset="0"/>
                <a:cs typeface="Times New Roman" pitchFamily="18" charset="0"/>
              </a:rPr>
              <a:t>.</a:t>
            </a:r>
            <a:r>
              <a:rPr lang="en-US" sz="3600" b="1" dirty="0" smtClean="0">
                <a:solidFill>
                  <a:schemeClr val="accent1">
                    <a:lumMod val="50000"/>
                  </a:schemeClr>
                </a:solidFill>
                <a:latin typeface="Times New Roman" pitchFamily="18" charset="0"/>
                <a:cs typeface="Times New Roman" pitchFamily="18" charset="0"/>
              </a:rPr>
              <a:t> </a:t>
            </a:r>
            <a:r>
              <a:rPr lang="en-US" sz="3600" b="1" dirty="0" err="1" smtClean="0">
                <a:solidFill>
                  <a:schemeClr val="accent1">
                    <a:lumMod val="50000"/>
                  </a:schemeClr>
                </a:solidFill>
                <a:latin typeface="Times New Roman" pitchFamily="18" charset="0"/>
                <a:cs typeface="Times New Roman" pitchFamily="18" charset="0"/>
              </a:rPr>
              <a:t>Vd</a:t>
            </a:r>
            <a:r>
              <a:rPr lang="en-US" sz="3600" b="1" dirty="0" smtClean="0">
                <a:solidFill>
                  <a:schemeClr val="accent1">
                    <a:lumMod val="50000"/>
                  </a:schemeClr>
                </a:solidFill>
                <a:latin typeface="Times New Roman" pitchFamily="18" charset="0"/>
                <a:cs typeface="Times New Roman" pitchFamily="18" charset="0"/>
              </a:rPr>
              <a:t>: video </a:t>
            </a:r>
            <a:r>
              <a:rPr lang="en-US" sz="3600" b="1" dirty="0" err="1" smtClean="0">
                <a:solidFill>
                  <a:schemeClr val="accent1">
                    <a:lumMod val="50000"/>
                  </a:schemeClr>
                </a:solidFill>
                <a:latin typeface="Times New Roman" pitchFamily="18" charset="0"/>
                <a:cs typeface="Times New Roman" pitchFamily="18" charset="0"/>
              </a:rPr>
              <a:t>đánh</a:t>
            </a:r>
            <a:r>
              <a:rPr lang="en-US" sz="3600" b="1" dirty="0" smtClean="0">
                <a:solidFill>
                  <a:schemeClr val="accent1">
                    <a:lumMod val="50000"/>
                  </a:schemeClr>
                </a:solidFill>
                <a:latin typeface="Times New Roman" pitchFamily="18" charset="0"/>
                <a:cs typeface="Times New Roman" pitchFamily="18" charset="0"/>
              </a:rPr>
              <a:t> </a:t>
            </a:r>
            <a:r>
              <a:rPr lang="en-US" sz="3600" b="1" dirty="0" err="1" smtClean="0">
                <a:solidFill>
                  <a:schemeClr val="accent1">
                    <a:lumMod val="50000"/>
                  </a:schemeClr>
                </a:solidFill>
                <a:latin typeface="Times New Roman" pitchFamily="18" charset="0"/>
                <a:cs typeface="Times New Roman" pitchFamily="18" charset="0"/>
              </a:rPr>
              <a:t>nhau</a:t>
            </a:r>
            <a:r>
              <a:rPr lang="en-US" sz="3600" b="1" dirty="0" smtClean="0">
                <a:solidFill>
                  <a:schemeClr val="accent1">
                    <a:lumMod val="50000"/>
                  </a:schemeClr>
                </a:solidFill>
                <a:latin typeface="Times New Roman" pitchFamily="18" charset="0"/>
                <a:cs typeface="Times New Roman" pitchFamily="18" charset="0"/>
              </a:rPr>
              <a:t> </a:t>
            </a:r>
            <a:r>
              <a:rPr lang="en-US" sz="3600" b="1" dirty="0" err="1" smtClean="0">
                <a:solidFill>
                  <a:schemeClr val="accent1">
                    <a:lumMod val="50000"/>
                  </a:schemeClr>
                </a:solidFill>
                <a:latin typeface="Times New Roman" pitchFamily="18" charset="0"/>
                <a:cs typeface="Times New Roman" pitchFamily="18" charset="0"/>
              </a:rPr>
              <a:t>trong</a:t>
            </a:r>
            <a:r>
              <a:rPr lang="en-US" sz="3600" b="1" dirty="0" smtClean="0">
                <a:solidFill>
                  <a:schemeClr val="accent1">
                    <a:lumMod val="50000"/>
                  </a:schemeClr>
                </a:solidFill>
                <a:latin typeface="Times New Roman" pitchFamily="18" charset="0"/>
                <a:cs typeface="Times New Roman" pitchFamily="18" charset="0"/>
              </a:rPr>
              <a:t> YOUTUBE.COM, </a:t>
            </a:r>
            <a:r>
              <a:rPr lang="en-US" sz="3600" b="1" dirty="0" err="1" smtClean="0">
                <a:solidFill>
                  <a:schemeClr val="accent1">
                    <a:lumMod val="50000"/>
                  </a:schemeClr>
                </a:solidFill>
                <a:latin typeface="Times New Roman" pitchFamily="18" charset="0"/>
                <a:cs typeface="Times New Roman" pitchFamily="18" charset="0"/>
              </a:rPr>
              <a:t>trang</a:t>
            </a:r>
            <a:r>
              <a:rPr lang="en-US" sz="3600" b="1" dirty="0" smtClean="0">
                <a:solidFill>
                  <a:schemeClr val="accent1">
                    <a:lumMod val="50000"/>
                  </a:schemeClr>
                </a:solidFill>
                <a:latin typeface="Times New Roman" pitchFamily="18" charset="0"/>
                <a:cs typeface="Times New Roman" pitchFamily="18" charset="0"/>
              </a:rPr>
              <a:t> </a:t>
            </a:r>
            <a:r>
              <a:rPr lang="en-US" sz="3600" b="1" dirty="0" err="1" smtClean="0">
                <a:solidFill>
                  <a:schemeClr val="accent1">
                    <a:lumMod val="50000"/>
                  </a:schemeClr>
                </a:solidFill>
                <a:latin typeface="Times New Roman" pitchFamily="18" charset="0"/>
                <a:cs typeface="Times New Roman" pitchFamily="18" charset="0"/>
              </a:rPr>
              <a:t>pháp</a:t>
            </a:r>
            <a:r>
              <a:rPr lang="en-US" sz="3600" b="1" dirty="0" smtClean="0">
                <a:solidFill>
                  <a:schemeClr val="accent1">
                    <a:lumMod val="50000"/>
                  </a:schemeClr>
                </a:solidFill>
                <a:latin typeface="Times New Roman" pitchFamily="18" charset="0"/>
                <a:cs typeface="Times New Roman" pitchFamily="18" charset="0"/>
              </a:rPr>
              <a:t> </a:t>
            </a:r>
            <a:r>
              <a:rPr lang="en-US" sz="3600" b="1" dirty="0" err="1" smtClean="0">
                <a:solidFill>
                  <a:schemeClr val="accent1">
                    <a:lumMod val="50000"/>
                  </a:schemeClr>
                </a:solidFill>
                <a:latin typeface="Times New Roman" pitchFamily="18" charset="0"/>
                <a:cs typeface="Times New Roman" pitchFamily="18" charset="0"/>
              </a:rPr>
              <a:t>luật</a:t>
            </a:r>
            <a:r>
              <a:rPr lang="en-US" sz="3600" b="1" dirty="0" smtClean="0">
                <a:solidFill>
                  <a:schemeClr val="accent1">
                    <a:lumMod val="50000"/>
                  </a:schemeClr>
                </a:solidFill>
                <a:latin typeface="Times New Roman" pitchFamily="18" charset="0"/>
                <a:cs typeface="Times New Roman" pitchFamily="18" charset="0"/>
              </a:rPr>
              <a:t>, ANNINH.VN, 24H.COM.VN….</a:t>
            </a:r>
          </a:p>
          <a:p>
            <a:pPr algn="just"/>
            <a:endParaRPr lang="en-US" sz="3600" b="1" dirty="0" smtClean="0">
              <a:solidFill>
                <a:schemeClr val="accent1">
                  <a:lumMod val="50000"/>
                </a:schemeClr>
              </a:solidFill>
              <a:latin typeface="Times New Roman" pitchFamily="18" charset="0"/>
              <a:cs typeface="Times New Roman" pitchFamily="18" charset="0"/>
            </a:endParaRPr>
          </a:p>
          <a:p>
            <a:pPr algn="just"/>
            <a:endParaRPr lang="en-US" sz="3600" b="1" dirty="0" smtClean="0">
              <a:solidFill>
                <a:schemeClr val="accent1">
                  <a:lumMod val="50000"/>
                </a:schemeClr>
              </a:solidFill>
              <a:latin typeface="Times New Roman" pitchFamily="18" charset="0"/>
              <a:cs typeface="Times New Roman" pitchFamily="18" charset="0"/>
            </a:endParaRPr>
          </a:p>
          <a:p>
            <a:pPr algn="just"/>
            <a:endParaRPr lang="en-US" sz="3600" b="1" dirty="0">
              <a:solidFill>
                <a:schemeClr val="accent1">
                  <a:lumMod val="50000"/>
                </a:schemeClr>
              </a:solidFill>
              <a:latin typeface="Times New Roman" pitchFamily="18" charset="0"/>
              <a:cs typeface="Times New Roman" pitchFamily="18" charset="0"/>
            </a:endParaRPr>
          </a:p>
        </p:txBody>
      </p:sp>
      <p:sp>
        <p:nvSpPr>
          <p:cNvPr id="5" name="Rectangle 4"/>
          <p:cNvSpPr/>
          <p:nvPr/>
        </p:nvSpPr>
        <p:spPr>
          <a:xfrm>
            <a:off x="-18197" y="1275757"/>
            <a:ext cx="3049233" cy="707886"/>
          </a:xfrm>
          <a:prstGeom prst="rect">
            <a:avLst/>
          </a:prstGeom>
        </p:spPr>
        <p:txBody>
          <a:bodyPr wrap="none">
            <a:spAutoFit/>
          </a:bodyPr>
          <a:lstStyle/>
          <a:p>
            <a:r>
              <a:rPr lang="en-US" sz="4000" b="1" dirty="0" smtClean="0">
                <a:solidFill>
                  <a:srgbClr val="FF0000"/>
                </a:solidFill>
                <a:latin typeface="Times New Roman" pitchFamily="18" charset="0"/>
                <a:cs typeface="Times New Roman" pitchFamily="18" charset="0"/>
              </a:rPr>
              <a:t>  </a:t>
            </a:r>
            <a:r>
              <a:rPr lang="vi-VN" sz="4000" b="1" dirty="0" smtClean="0">
                <a:solidFill>
                  <a:srgbClr val="FF0000"/>
                </a:solidFill>
                <a:latin typeface="Times New Roman" pitchFamily="18" charset="0"/>
                <a:cs typeface="Times New Roman" pitchFamily="18" charset="0"/>
              </a:rPr>
              <a:t>Trang </a:t>
            </a:r>
            <a:r>
              <a:rPr lang="vi-VN" sz="4000" b="1" dirty="0">
                <a:solidFill>
                  <a:srgbClr val="FF0000"/>
                </a:solidFill>
                <a:latin typeface="Times New Roman" pitchFamily="18" charset="0"/>
                <a:cs typeface="Times New Roman" pitchFamily="18" charset="0"/>
              </a:rPr>
              <a:t>Web:</a:t>
            </a:r>
            <a:endParaRPr lang="en-US" sz="40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44176669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181600"/>
            <a:ext cx="8229600" cy="944563"/>
          </a:xfrm>
        </p:spPr>
        <p:txBody>
          <a:bodyPr/>
          <a:lstStyle/>
          <a:p>
            <a:pPr marL="0" indent="0">
              <a:buNone/>
            </a:pPr>
            <a:endParaRPr lang="en-US" dirty="0"/>
          </a:p>
        </p:txBody>
      </p:sp>
      <p:sp>
        <p:nvSpPr>
          <p:cNvPr id="2" name="Title 1"/>
          <p:cNvSpPr>
            <a:spLocks noGrp="1"/>
          </p:cNvSpPr>
          <p:nvPr>
            <p:ph type="title"/>
          </p:nvPr>
        </p:nvSpPr>
        <p:spPr/>
        <p:txBody>
          <a:bodyPr>
            <a:normAutofit/>
          </a:bodyPr>
          <a:lstStyle/>
          <a:p>
            <a:pPr algn="ctr"/>
            <a:r>
              <a:rPr lang="en-US" sz="4800" b="1" dirty="0" smtClean="0">
                <a:solidFill>
                  <a:schemeClr val="accent1">
                    <a:lumMod val="75000"/>
                  </a:schemeClr>
                </a:solidFill>
                <a:latin typeface="Times New Roman" pitchFamily="18" charset="0"/>
                <a:cs typeface="Times New Roman" pitchFamily="18" charset="0"/>
              </a:rPr>
              <a:t>CHỦ ĐỀ THẢO LUẬN</a:t>
            </a:r>
            <a:endParaRPr lang="en-US" sz="4800" b="1" dirty="0">
              <a:solidFill>
                <a:schemeClr val="accent1">
                  <a:lumMod val="75000"/>
                </a:schemeClr>
              </a:solidFill>
              <a:latin typeface="Times New Roman" pitchFamily="18" charset="0"/>
              <a:cs typeface="Times New Roman" pitchFamily="18" charset="0"/>
            </a:endParaRPr>
          </a:p>
        </p:txBody>
      </p:sp>
      <p:sp>
        <p:nvSpPr>
          <p:cNvPr id="6" name="Rectangle 5"/>
          <p:cNvSpPr/>
          <p:nvPr/>
        </p:nvSpPr>
        <p:spPr>
          <a:xfrm>
            <a:off x="228599" y="1799426"/>
            <a:ext cx="9067799" cy="1323439"/>
          </a:xfrm>
          <a:prstGeom prst="rect">
            <a:avLst/>
          </a:prstGeom>
        </p:spPr>
        <p:txBody>
          <a:bodyPr wrap="square">
            <a:spAutoFit/>
          </a:bodyPr>
          <a:lstStyle/>
          <a:p>
            <a:r>
              <a:rPr lang="en-US" sz="4000" b="1" i="1" dirty="0" smtClean="0">
                <a:solidFill>
                  <a:srgbClr val="FF0000"/>
                </a:solidFill>
                <a:latin typeface="Times New Roman" pitchFamily="18" charset="0"/>
                <a:cs typeface="Times New Roman" pitchFamily="18" charset="0"/>
              </a:rPr>
              <a:t>“TRUYỀN THÔNG ĐẠI CHÚNG LÀM GIA TĂNG BẠO LỰC TRONG XÃ HỘI”</a:t>
            </a:r>
            <a:endParaRPr lang="en-US" sz="4000" b="1" i="1" dirty="0">
              <a:solidFill>
                <a:srgbClr val="FF0000"/>
              </a:solidFill>
              <a:latin typeface="Times New Roman" pitchFamily="18" charset="0"/>
              <a:cs typeface="Times New Roman" pitchFamily="18" charset="0"/>
            </a:endParaRPr>
          </a:p>
        </p:txBody>
      </p:sp>
      <p:pic>
        <p:nvPicPr>
          <p:cNvPr id="1026" name="Picture 2" descr="D:\downloads\Documents\tet pic\truyen-thong-truc-tuyen-cac-to-chuc-truyen-thong.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00400" y="3895299"/>
            <a:ext cx="3124200" cy="2962701"/>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D:\downloads\Documents\tet pic\phat-trien-ky-nang-truyen-dat.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3885" y="3886200"/>
            <a:ext cx="3124200" cy="29718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D:\downloads\Documents\tet pic\danh.jpga.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272285" y="3886200"/>
            <a:ext cx="2871715" cy="2971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99488009"/>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normAutofit/>
          </a:bodyPr>
          <a:lstStyle/>
          <a:p>
            <a:endParaRPr lang="en-US"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1858" t="7375" r="28004" b="10511"/>
          <a:stretch/>
        </p:blipFill>
        <p:spPr bwMode="auto">
          <a:xfrm>
            <a:off x="0" y="1"/>
            <a:ext cx="9144000" cy="6850038"/>
          </a:xfrm>
          <a:prstGeom prst="rect">
            <a:avLst/>
          </a:prstGeom>
          <a:noFill/>
          <a:ln>
            <a:noFill/>
          </a:ln>
          <a:effectLst>
            <a:glow rad="63500">
              <a:schemeClr val="accent2">
                <a:satMod val="175000"/>
                <a:alpha val="40000"/>
              </a:schemeClr>
            </a:glow>
            <a:outerShdw dist="35921" dir="2700000" algn="ctr" rotWithShape="0">
              <a:schemeClr val="bg2"/>
            </a:outerShdw>
          </a:effectLst>
          <a:scene3d>
            <a:camera prst="orthographicFront"/>
            <a:lightRig rig="threePt" dir="t"/>
          </a:scene3d>
          <a:sp3d>
            <a:bevelT w="101600" prst="riblet"/>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046047452"/>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endParaRPr lang="en-US"/>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2189" t="7835" r="27306" b="10156"/>
          <a:stretch/>
        </p:blipFill>
        <p:spPr bwMode="auto">
          <a:xfrm>
            <a:off x="0" y="0"/>
            <a:ext cx="8991600" cy="68627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81159905"/>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endParaRPr lang="en-US"/>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3287" t="11523" r="37738" b="9684"/>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7311800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endParaRPr lang="en-US"/>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14094" r="48719" b="11195"/>
          <a:stretch/>
        </p:blipFill>
        <p:spPr bwMode="auto">
          <a:xfrm>
            <a:off x="152400" y="152400"/>
            <a:ext cx="8915400" cy="65820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3568189"/>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25000" lnSpcReduction="20000"/>
          </a:bodyPr>
          <a:lstStyle/>
          <a:p>
            <a:pPr>
              <a:buNone/>
            </a:pPr>
            <a:r>
              <a:rPr lang="en-US" sz="12800" b="1" dirty="0" err="1" smtClean="0">
                <a:latin typeface="Times New Roman" pitchFamily="18" charset="0"/>
                <a:cs typeface="Times New Roman" pitchFamily="18" charset="0"/>
              </a:rPr>
              <a:t>Nhà</a:t>
            </a:r>
            <a:r>
              <a:rPr lang="en-US" sz="12800" b="1" dirty="0" smtClean="0">
                <a:latin typeface="Times New Roman" pitchFamily="18" charset="0"/>
                <a:cs typeface="Times New Roman" pitchFamily="18" charset="0"/>
              </a:rPr>
              <a:t> </a:t>
            </a:r>
            <a:r>
              <a:rPr lang="en-US" sz="12800" b="1" dirty="0" err="1" smtClean="0">
                <a:latin typeface="Times New Roman" pitchFamily="18" charset="0"/>
                <a:cs typeface="Times New Roman" pitchFamily="18" charset="0"/>
              </a:rPr>
              <a:t>nước</a:t>
            </a:r>
            <a:endParaRPr lang="en-US" sz="12800" b="1" dirty="0" smtClean="0">
              <a:latin typeface="Times New Roman" pitchFamily="18" charset="0"/>
              <a:cs typeface="Times New Roman" pitchFamily="18" charset="0"/>
            </a:endParaRPr>
          </a:p>
          <a:p>
            <a:pPr lvl="1">
              <a:buFont typeface="Wingdings" pitchFamily="2" charset="2"/>
              <a:buChar char="Ø"/>
            </a:pPr>
            <a:r>
              <a:rPr lang="en-US" sz="11200" dirty="0" err="1" smtClean="0">
                <a:latin typeface="Times New Roman" pitchFamily="18" charset="0"/>
                <a:cs typeface="Times New Roman" pitchFamily="18" charset="0"/>
              </a:rPr>
              <a:t>Còn</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phụ</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thuộc</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vào</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cách</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quản</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lý</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của</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cấp</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chính</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quyền</a:t>
            </a:r>
            <a:r>
              <a:rPr lang="en-US" sz="11200" dirty="0" smtClean="0">
                <a:latin typeface="Times New Roman" pitchFamily="18" charset="0"/>
                <a:cs typeface="Times New Roman" pitchFamily="18" charset="0"/>
              </a:rPr>
              <a:t>.</a:t>
            </a:r>
          </a:p>
          <a:p>
            <a:pPr lvl="1">
              <a:buFont typeface="Wingdings" pitchFamily="2" charset="2"/>
              <a:buChar char="Ø"/>
            </a:pPr>
            <a:r>
              <a:rPr lang="en-US" sz="11200" dirty="0" err="1" smtClean="0">
                <a:latin typeface="Times New Roman" pitchFamily="18" charset="0"/>
                <a:cs typeface="Times New Roman" pitchFamily="18" charset="0"/>
              </a:rPr>
              <a:t>Cần</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nhiều</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hơn</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sự</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quan</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tâm</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của</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nhà</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nước</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đến</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xã</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hội</a:t>
            </a:r>
            <a:r>
              <a:rPr lang="en-US" sz="11200" dirty="0" smtClean="0">
                <a:latin typeface="Times New Roman" pitchFamily="18" charset="0"/>
                <a:cs typeface="Times New Roman" pitchFamily="18" charset="0"/>
              </a:rPr>
              <a:t>.</a:t>
            </a:r>
          </a:p>
          <a:p>
            <a:pPr lvl="1">
              <a:buFont typeface="Wingdings" pitchFamily="2" charset="2"/>
              <a:buChar char="Ø"/>
            </a:pPr>
            <a:r>
              <a:rPr lang="en-US" sz="11200" dirty="0" err="1" smtClean="0">
                <a:latin typeface="Times New Roman" pitchFamily="18" charset="0"/>
                <a:cs typeface="Times New Roman" pitchFamily="18" charset="0"/>
              </a:rPr>
              <a:t>Quản</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lý</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chặt</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chẽ</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hệ</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thống</a:t>
            </a:r>
            <a:r>
              <a:rPr lang="en-US" sz="11200" dirty="0" smtClean="0">
                <a:latin typeface="Times New Roman" pitchFamily="18" charset="0"/>
                <a:cs typeface="Times New Roman" pitchFamily="18" charset="0"/>
              </a:rPr>
              <a:t> internet, game online, </a:t>
            </a:r>
            <a:r>
              <a:rPr lang="en-US" sz="11200" dirty="0" err="1" smtClean="0">
                <a:latin typeface="Times New Roman" pitchFamily="18" charset="0"/>
                <a:cs typeface="Times New Roman" pitchFamily="18" charset="0"/>
              </a:rPr>
              <a:t>chương</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trình</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tivi</a:t>
            </a:r>
            <a:r>
              <a:rPr lang="en-US" sz="11200" dirty="0" smtClean="0">
                <a:latin typeface="Times New Roman" pitchFamily="18" charset="0"/>
                <a:cs typeface="Times New Roman" pitchFamily="18" charset="0"/>
              </a:rPr>
              <a:t>…</a:t>
            </a:r>
          </a:p>
          <a:p>
            <a:pPr>
              <a:buNone/>
            </a:pPr>
            <a:r>
              <a:rPr lang="en-US" sz="12800" b="1" dirty="0" err="1" smtClean="0">
                <a:latin typeface="Times New Roman" pitchFamily="18" charset="0"/>
                <a:cs typeface="Times New Roman" pitchFamily="18" charset="0"/>
              </a:rPr>
              <a:t>Giáo</a:t>
            </a:r>
            <a:r>
              <a:rPr lang="en-US" sz="12800" b="1" dirty="0" smtClean="0">
                <a:latin typeface="Times New Roman" pitchFamily="18" charset="0"/>
                <a:cs typeface="Times New Roman" pitchFamily="18" charset="0"/>
              </a:rPr>
              <a:t> </a:t>
            </a:r>
            <a:r>
              <a:rPr lang="en-US" sz="12800" b="1" dirty="0" err="1" smtClean="0">
                <a:latin typeface="Times New Roman" pitchFamily="18" charset="0"/>
                <a:cs typeface="Times New Roman" pitchFamily="18" charset="0"/>
              </a:rPr>
              <a:t>dục</a:t>
            </a:r>
            <a:endParaRPr lang="en-US" sz="12800" b="1" dirty="0" smtClean="0">
              <a:latin typeface="Times New Roman" pitchFamily="18" charset="0"/>
              <a:cs typeface="Times New Roman" pitchFamily="18" charset="0"/>
            </a:endParaRPr>
          </a:p>
          <a:p>
            <a:pPr lvl="1">
              <a:buFont typeface="Wingdings" pitchFamily="2" charset="2"/>
              <a:buChar char="Ø"/>
            </a:pPr>
            <a:r>
              <a:rPr lang="en-US" sz="11200" dirty="0" err="1" smtClean="0">
                <a:latin typeface="Times New Roman" pitchFamily="18" charset="0"/>
                <a:cs typeface="Times New Roman" pitchFamily="18" charset="0"/>
              </a:rPr>
              <a:t>Đào</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tạo</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về</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giá</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trị</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sống</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cho</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trẻ</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em</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và</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thanh</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thiếu</a:t>
            </a:r>
            <a:r>
              <a:rPr lang="en-US" sz="11200" dirty="0" smtClean="0">
                <a:latin typeface="Times New Roman" pitchFamily="18" charset="0"/>
                <a:cs typeface="Times New Roman" pitchFamily="18" charset="0"/>
              </a:rPr>
              <a:t> </a:t>
            </a:r>
            <a:r>
              <a:rPr lang="en-US" sz="11200" dirty="0" err="1" smtClean="0">
                <a:latin typeface="Times New Roman" pitchFamily="18" charset="0"/>
                <a:cs typeface="Times New Roman" pitchFamily="18" charset="0"/>
              </a:rPr>
              <a:t>niên</a:t>
            </a:r>
            <a:r>
              <a:rPr lang="en-US" sz="11200" dirty="0" smtClean="0">
                <a:latin typeface="Times New Roman" pitchFamily="18" charset="0"/>
                <a:cs typeface="Times New Roman" pitchFamily="18" charset="0"/>
              </a:rPr>
              <a:t>.</a:t>
            </a:r>
          </a:p>
          <a:p>
            <a:pPr>
              <a:buNone/>
            </a:pPr>
            <a:endParaRPr lang="en-US" sz="8600" dirty="0" smtClean="0">
              <a:latin typeface="Times New Roman" pitchFamily="18" charset="0"/>
              <a:cs typeface="Times New Roman" pitchFamily="18" charset="0"/>
            </a:endParaRPr>
          </a:p>
          <a:p>
            <a:pPr>
              <a:buNone/>
            </a:pPr>
            <a:endParaRPr lang="en-US" dirty="0" smtClean="0">
              <a:latin typeface="Times New Roman" pitchFamily="18" charset="0"/>
              <a:cs typeface="Times New Roman" pitchFamily="18" charset="0"/>
            </a:endParaRPr>
          </a:p>
          <a:p>
            <a:pPr>
              <a:buNone/>
            </a:pP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b="1" dirty="0" smtClean="0">
                <a:solidFill>
                  <a:schemeClr val="accent1">
                    <a:lumMod val="75000"/>
                  </a:schemeClr>
                </a:solidFill>
                <a:latin typeface="Times New Roman" pitchFamily="18" charset="0"/>
                <a:cs typeface="Times New Roman" pitchFamily="18" charset="0"/>
              </a:rPr>
              <a:t>IV. GIẢI PHÁP</a:t>
            </a:r>
            <a:endParaRPr lang="en-US" b="1" dirty="0">
              <a:solidFill>
                <a:schemeClr val="accent1">
                  <a:lumMod val="75000"/>
                </a:schemeClr>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0"/>
            <a:ext cx="8229600" cy="5410200"/>
          </a:xfrm>
        </p:spPr>
        <p:txBody>
          <a:bodyPr>
            <a:normAutofit/>
          </a:bodyPr>
          <a:lstStyle/>
          <a:p>
            <a:pPr lvl="1">
              <a:buNone/>
            </a:pPr>
            <a:r>
              <a:rPr lang="en-US" sz="3500" b="1" dirty="0" err="1" smtClean="0">
                <a:latin typeface="Times New Roman" pitchFamily="18" charset="0"/>
                <a:cs typeface="Times New Roman" pitchFamily="18" charset="0"/>
              </a:rPr>
              <a:t>Bản</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thân</a:t>
            </a:r>
            <a:endParaRPr lang="en-US" sz="3500" b="1" dirty="0" smtClean="0">
              <a:latin typeface="Times New Roman" pitchFamily="18" charset="0"/>
              <a:cs typeface="Times New Roman" pitchFamily="18" charset="0"/>
            </a:endParaRPr>
          </a:p>
          <a:p>
            <a:pPr lvl="1">
              <a:buFont typeface="Wingdings" pitchFamily="2" charset="2"/>
              <a:buChar char="Ø"/>
            </a:pPr>
            <a:r>
              <a:rPr lang="en-US" dirty="0" err="1" smtClean="0">
                <a:latin typeface="Times New Roman" pitchFamily="18" charset="0"/>
                <a:cs typeface="Times New Roman" pitchFamily="18" charset="0"/>
              </a:rPr>
              <a:t>Tích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mạnh</a:t>
            </a:r>
            <a:endParaRPr lang="en-US" dirty="0" smtClean="0">
              <a:latin typeface="Times New Roman" pitchFamily="18" charset="0"/>
              <a:cs typeface="Times New Roman" pitchFamily="18" charset="0"/>
            </a:endParaRPr>
          </a:p>
          <a:p>
            <a:pPr lvl="1">
              <a:buFont typeface="Wingdings" pitchFamily="2" charset="2"/>
              <a:buChar char="Ø"/>
            </a:pPr>
            <a:r>
              <a:rPr lang="en-US" dirty="0" err="1" smtClean="0">
                <a:latin typeface="Times New Roman" pitchFamily="18" charset="0"/>
                <a:cs typeface="Times New Roman" pitchFamily="18" charset="0"/>
              </a:rPr>
              <a:t>Tham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endParaRPr lang="en-US" dirty="0" smtClean="0">
              <a:latin typeface="Times New Roman" pitchFamily="18" charset="0"/>
              <a:cs typeface="Times New Roman" pitchFamily="18" charset="0"/>
            </a:endParaRPr>
          </a:p>
          <a:p>
            <a:pPr lvl="1">
              <a:buFont typeface="Wingdings" pitchFamily="2" charset="2"/>
              <a:buChar char="Ø"/>
            </a:pPr>
            <a:r>
              <a:rPr lang="en-US"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thông</a:t>
            </a:r>
            <a:r>
              <a:rPr lang="en-US" dirty="0" smtClean="0">
                <a:latin typeface="Times New Roman" pitchFamily="18" charset="0"/>
                <a:cs typeface="Times New Roman" pitchFamily="18" charset="0"/>
              </a:rPr>
              <a:t> tin </a:t>
            </a:r>
            <a:r>
              <a:rPr lang="en-US" dirty="0" err="1" smtClean="0">
                <a:latin typeface="Times New Roman" pitchFamily="18" charset="0"/>
                <a:cs typeface="Times New Roman" pitchFamily="18" charset="0"/>
              </a:rPr>
              <a:t>đại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chúng</a:t>
            </a:r>
            <a:endParaRPr lang="en-US" dirty="0" smtClean="0">
              <a:latin typeface="Times New Roman" pitchFamily="18" charset="0"/>
              <a:cs typeface="Times New Roman" pitchFamily="18" charset="0"/>
            </a:endParaRPr>
          </a:p>
          <a:p>
            <a:pPr lvl="1">
              <a:buFont typeface="Wingdings" pitchFamily="2" charset="2"/>
              <a:buChar char="Ø"/>
            </a:pP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game </a:t>
            </a:r>
            <a:r>
              <a:rPr lang="en-US" dirty="0" err="1" smtClean="0">
                <a:latin typeface="Times New Roman" pitchFamily="18" charset="0"/>
                <a:cs typeface="Times New Roman" pitchFamily="18" charset="0"/>
              </a:rPr>
              <a:t>bạo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endParaRPr lang="en-US" dirty="0" smtClean="0">
              <a:latin typeface="Times New Roman" pitchFamily="18" charset="0"/>
              <a:cs typeface="Times New Roman" pitchFamily="18" charset="0"/>
            </a:endParaRPr>
          </a:p>
          <a:p>
            <a:pPr lvl="1">
              <a:buNone/>
            </a:pPr>
            <a:r>
              <a:rPr lang="en-US" sz="3500" b="1" dirty="0" err="1" smtClean="0">
                <a:latin typeface="Times New Roman" pitchFamily="18" charset="0"/>
                <a:cs typeface="Times New Roman" pitchFamily="18" charset="0"/>
              </a:rPr>
              <a:t>Gia</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đìn</a:t>
            </a:r>
            <a:r>
              <a:rPr lang="en-US" sz="3800" b="1" dirty="0" err="1" smtClean="0">
                <a:latin typeface="Times New Roman" pitchFamily="18" charset="0"/>
                <a:cs typeface="Times New Roman" pitchFamily="18" charset="0"/>
              </a:rPr>
              <a:t>h</a:t>
            </a:r>
            <a:endParaRPr lang="en-US" sz="3800" b="1" dirty="0" smtClean="0">
              <a:latin typeface="Times New Roman" pitchFamily="18" charset="0"/>
              <a:cs typeface="Times New Roman" pitchFamily="18" charset="0"/>
            </a:endParaRPr>
          </a:p>
          <a:p>
            <a:pPr lvl="1">
              <a:buFont typeface="Wingdings" pitchFamily="2" charset="2"/>
              <a:buChar char="Ø"/>
            </a:pP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trẻ</a:t>
            </a:r>
            <a:endParaRPr lang="en-US" dirty="0" smtClean="0">
              <a:latin typeface="Times New Roman" pitchFamily="18" charset="0"/>
              <a:cs typeface="Times New Roman" pitchFamily="18" charset="0"/>
            </a:endParaRPr>
          </a:p>
          <a:p>
            <a:pPr lvl="1">
              <a:buFont typeface="Wingdings" pitchFamily="2" charset="2"/>
              <a:buChar char="Ø"/>
            </a:pPr>
            <a:r>
              <a:rPr lang="en-US" dirty="0" err="1" smtClean="0">
                <a:latin typeface="Times New Roman" pitchFamily="18" charset="0"/>
                <a:cs typeface="Times New Roman" pitchFamily="18" charset="0"/>
              </a:rPr>
              <a:t>Biết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ai</a:t>
            </a:r>
            <a:endParaRPr lang="en-US" dirty="0" smtClean="0">
              <a:latin typeface="Times New Roman" pitchFamily="18" charset="0"/>
              <a:cs typeface="Times New Roman" pitchFamily="18" charset="0"/>
            </a:endParaRPr>
          </a:p>
          <a:p>
            <a:pPr lvl="1">
              <a:buFont typeface="Wingdings" pitchFamily="2" charset="2"/>
              <a:buChar char="Ø"/>
            </a:pPr>
            <a:r>
              <a:rPr lang="en-US" dirty="0" err="1" smtClean="0">
                <a:latin typeface="Times New Roman" pitchFamily="18" charset="0"/>
                <a:cs typeface="Times New Roman" pitchFamily="18" charset="0"/>
              </a:rPr>
              <a:t>Bảo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vệ</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trước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nội</a:t>
            </a:r>
            <a:r>
              <a:rPr lang="en-US" dirty="0" smtClean="0">
                <a:latin typeface="Times New Roman" pitchFamily="18" charset="0"/>
                <a:cs typeface="Times New Roman" pitchFamily="18" charset="0"/>
              </a:rPr>
              <a:t> dung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mạnh</a:t>
            </a:r>
            <a:endParaRPr lang="en-US" dirty="0" smtClean="0">
              <a:latin typeface="Times New Roman" pitchFamily="18" charset="0"/>
              <a:cs typeface="Times New Roman" pitchFamily="18" charset="0"/>
            </a:endParaRPr>
          </a:p>
          <a:p>
            <a:pPr lvl="1">
              <a:buFont typeface="Wingdings" pitchFamily="2" charset="2"/>
              <a:buChar char="Ø"/>
            </a:pPr>
            <a:r>
              <a:rPr lang="en-US" dirty="0" err="1" smtClean="0">
                <a:latin typeface="Times New Roman" pitchFamily="18" charset="0"/>
                <a:cs typeface="Times New Roman" pitchFamily="18" charset="0"/>
              </a:rPr>
              <a:t>Nói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nghe</a:t>
            </a:r>
            <a:endParaRPr lang="en-US" dirty="0" smtClean="0">
              <a:latin typeface="Times New Roman" pitchFamily="18" charset="0"/>
              <a:cs typeface="Times New Roman" pitchFamily="18" charset="0"/>
            </a:endParaRPr>
          </a:p>
          <a:p>
            <a:pPr lvl="1">
              <a:buFont typeface="Wingdings" pitchFamily="2" charset="2"/>
              <a:buChar char="Ø"/>
            </a:pP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nhằm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con</a:t>
            </a:r>
          </a:p>
          <a:p>
            <a:pPr lvl="1"/>
            <a:endParaRPr lang="en-US" dirty="0">
              <a:latin typeface="Times New Roman" pitchFamily="18" charset="0"/>
              <a:cs typeface="Times New Roman" pitchFamily="18" charset="0"/>
            </a:endParaRPr>
          </a:p>
        </p:txBody>
      </p:sp>
      <p:sp>
        <p:nvSpPr>
          <p:cNvPr id="2" name="Title 1"/>
          <p:cNvSpPr>
            <a:spLocks noGrp="1"/>
          </p:cNvSpPr>
          <p:nvPr>
            <p:ph type="title"/>
          </p:nvPr>
        </p:nvSpPr>
        <p:spPr>
          <a:xfrm>
            <a:off x="381000" y="0"/>
            <a:ext cx="8229600" cy="1143000"/>
          </a:xfrm>
        </p:spPr>
        <p:txBody>
          <a:bodyPr/>
          <a:lstStyle/>
          <a:p>
            <a:r>
              <a:rPr lang="en-US" b="1" dirty="0" smtClean="0">
                <a:solidFill>
                  <a:schemeClr val="accent1">
                    <a:lumMod val="75000"/>
                  </a:schemeClr>
                </a:solidFill>
                <a:latin typeface="Times New Roman" pitchFamily="18" charset="0"/>
                <a:cs typeface="Times New Roman" pitchFamily="18" charset="0"/>
              </a:rPr>
              <a:t>IV. GIẢI PHÁP</a:t>
            </a:r>
            <a:endParaRPr lang="en-US" b="1" dirty="0">
              <a:solidFill>
                <a:schemeClr val="accent1">
                  <a:lumMod val="75000"/>
                </a:schemeClr>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28800"/>
            <a:ext cx="8229600" cy="1249363"/>
          </a:xfrm>
        </p:spPr>
        <p:txBody>
          <a:bodyPr>
            <a:noAutofit/>
          </a:bodyPr>
          <a:lstStyle/>
          <a:p>
            <a:pPr marL="0" indent="0" algn="ctr">
              <a:buNone/>
            </a:pPr>
            <a:r>
              <a:rPr lang="en-US" sz="5400" b="1" i="1" dirty="0" smtClean="0">
                <a:solidFill>
                  <a:srgbClr val="C00000"/>
                </a:solidFill>
                <a:latin typeface="Times New Roman" pitchFamily="18" charset="0"/>
                <a:cs typeface="Times New Roman" pitchFamily="18" charset="0"/>
              </a:rPr>
              <a:t>CÁM ƠN THẦY VÀ CÁC BẠN ĐÃ THEO DÕI</a:t>
            </a:r>
            <a:endParaRPr lang="en-US" sz="5400" b="1" i="1" dirty="0">
              <a:solidFill>
                <a:srgbClr val="C00000"/>
              </a:solidFill>
              <a:latin typeface="Times New Roman" pitchFamily="18" charset="0"/>
              <a:cs typeface="Times New Roman" pitchFamily="18" charset="0"/>
            </a:endParaRPr>
          </a:p>
        </p:txBody>
      </p:sp>
      <p:sp>
        <p:nvSpPr>
          <p:cNvPr id="2" name="Title 1"/>
          <p:cNvSpPr>
            <a:spLocks noGrp="1"/>
          </p:cNvSpPr>
          <p:nvPr>
            <p:ph type="title"/>
          </p:nvPr>
        </p:nvSpPr>
        <p:spPr>
          <a:xfrm>
            <a:off x="76200" y="3962400"/>
            <a:ext cx="8229600" cy="1143000"/>
          </a:xfrm>
        </p:spPr>
        <p:txBody>
          <a:bodyPr>
            <a:noAutofit/>
          </a:bodyPr>
          <a:lstStyle/>
          <a:p>
            <a:pPr algn="ctr"/>
            <a:r>
              <a:rPr lang="en-US" sz="7200" dirty="0" smtClean="0">
                <a:latin typeface="Times New Roman" pitchFamily="18" charset="0"/>
                <a:cs typeface="Times New Roman" pitchFamily="18" charset="0"/>
              </a:rPr>
              <a:t>HẾT</a:t>
            </a:r>
            <a:endParaRPr lang="en-US" sz="7200" dirty="0">
              <a:latin typeface="Times New Roman" pitchFamily="18" charset="0"/>
              <a:cs typeface="Times New Roman" pitchFamily="18" charset="0"/>
            </a:endParaRPr>
          </a:p>
        </p:txBody>
      </p:sp>
    </p:spTree>
    <p:extLst>
      <p:ext uri="{BB962C8B-B14F-4D97-AF65-F5344CB8AC3E}">
        <p14:creationId xmlns:p14="http://schemas.microsoft.com/office/powerpoint/2010/main" xmlns="" val="72722273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29600" cy="1143000"/>
          </a:xfrm>
        </p:spPr>
        <p:txBody>
          <a:bodyPr/>
          <a:lstStyle/>
          <a:p>
            <a:pPr algn="ctr"/>
            <a:r>
              <a:rPr lang="en-US" b="1" dirty="0" smtClean="0">
                <a:solidFill>
                  <a:schemeClr val="accent1">
                    <a:lumMod val="75000"/>
                  </a:schemeClr>
                </a:solidFill>
                <a:latin typeface="Times New Roman" pitchFamily="18" charset="0"/>
                <a:cs typeface="Times New Roman" pitchFamily="18" charset="0"/>
              </a:rPr>
              <a:t>NỘI DUNG TRÌNH BÀY</a:t>
            </a:r>
            <a:endParaRPr lang="en-US" b="1" dirty="0">
              <a:solidFill>
                <a:schemeClr val="accent1">
                  <a:lumMod val="75000"/>
                </a:schemeClr>
              </a:solidFill>
              <a:latin typeface="Times New Roman" pitchFamily="18" charset="0"/>
              <a:cs typeface="Times New Roman" pitchFamily="18" charset="0"/>
            </a:endParaRPr>
          </a:p>
        </p:txBody>
      </p:sp>
      <p:grpSp>
        <p:nvGrpSpPr>
          <p:cNvPr id="28" name="Group 27"/>
          <p:cNvGrpSpPr/>
          <p:nvPr/>
        </p:nvGrpSpPr>
        <p:grpSpPr>
          <a:xfrm>
            <a:off x="381000" y="914400"/>
            <a:ext cx="7620000" cy="1295400"/>
            <a:chOff x="149284" y="1219200"/>
            <a:chExt cx="7697887" cy="1295400"/>
          </a:xfrm>
        </p:grpSpPr>
        <p:grpSp>
          <p:nvGrpSpPr>
            <p:cNvPr id="14" name="Group 13"/>
            <p:cNvGrpSpPr/>
            <p:nvPr/>
          </p:nvGrpSpPr>
          <p:grpSpPr>
            <a:xfrm>
              <a:off x="149284" y="1371600"/>
              <a:ext cx="7697887" cy="1143000"/>
              <a:chOff x="758901" y="152407"/>
              <a:chExt cx="7697887" cy="888461"/>
            </a:xfrm>
            <a:scene3d>
              <a:camera prst="orthographicFront"/>
              <a:lightRig rig="flat" dir="t"/>
            </a:scene3d>
          </p:grpSpPr>
          <p:sp>
            <p:nvSpPr>
              <p:cNvPr id="16" name="Pentagon 15"/>
              <p:cNvSpPr/>
              <p:nvPr/>
            </p:nvSpPr>
            <p:spPr>
              <a:xfrm rot="10800000">
                <a:off x="1981217" y="152407"/>
                <a:ext cx="6475571" cy="888461"/>
              </a:xfrm>
              <a:prstGeom prst="homePlate">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7" name="Pentagon 4"/>
              <p:cNvSpPr/>
              <p:nvPr/>
            </p:nvSpPr>
            <p:spPr>
              <a:xfrm>
                <a:off x="758901" y="152407"/>
                <a:ext cx="6276088" cy="85715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554392" tIns="76200" rIns="142240" bIns="76200" numCol="1" spcCol="1270" anchor="ctr" anchorCtr="0">
                <a:noAutofit/>
              </a:bodyPr>
              <a:lstStyle/>
              <a:p>
                <a:pPr lvl="0" algn="ctr" defTabSz="889000">
                  <a:lnSpc>
                    <a:spcPct val="90000"/>
                  </a:lnSpc>
                  <a:spcBef>
                    <a:spcPct val="0"/>
                  </a:spcBef>
                  <a:spcAft>
                    <a:spcPct val="35000"/>
                  </a:spcAft>
                </a:pPr>
                <a:r>
                  <a:rPr lang="en-US" sz="2800" b="1" kern="1200" dirty="0" smtClean="0">
                    <a:solidFill>
                      <a:srgbClr val="FF0000"/>
                    </a:solidFill>
                    <a:latin typeface="Times New Roman" pitchFamily="18" charset="0"/>
                    <a:cs typeface="Times New Roman" pitchFamily="18" charset="0"/>
                  </a:rPr>
                  <a:t>I. BẠO LỰC</a:t>
                </a:r>
                <a:endParaRPr lang="en-US" sz="3200" b="1" kern="1200" dirty="0">
                  <a:solidFill>
                    <a:srgbClr val="FF0000"/>
                  </a:solidFill>
                  <a:latin typeface="Times New Roman" pitchFamily="18" charset="0"/>
                  <a:cs typeface="Times New Roman" pitchFamily="18" charset="0"/>
                </a:endParaRPr>
              </a:p>
            </p:txBody>
          </p:sp>
        </p:grpSp>
        <p:sp>
          <p:nvSpPr>
            <p:cNvPr id="9" name="Oval 8"/>
            <p:cNvSpPr/>
            <p:nvPr/>
          </p:nvSpPr>
          <p:spPr>
            <a:xfrm>
              <a:off x="457200" y="1219200"/>
              <a:ext cx="1447800" cy="1295400"/>
            </a:xfrm>
            <a:prstGeom prst="ellipse">
              <a:avLst/>
            </a:prstGeom>
            <a:blipFill>
              <a:blip r:embed="rId3" cstate="print">
                <a:extLst>
                  <a:ext uri="{28A0092B-C50C-407E-A947-70E740481C1C}">
                    <a14:useLocalDpi xmlns:a14="http://schemas.microsoft.com/office/drawing/2010/main" xmlns="" val="0"/>
                  </a:ext>
                </a:extLst>
              </a:blip>
              <a:srcRect/>
              <a:stretch>
                <a:fillRect l="-1000" r="-1000"/>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grpSp>
      <p:grpSp>
        <p:nvGrpSpPr>
          <p:cNvPr id="29" name="Group 28"/>
          <p:cNvGrpSpPr/>
          <p:nvPr/>
        </p:nvGrpSpPr>
        <p:grpSpPr>
          <a:xfrm>
            <a:off x="609600" y="2438400"/>
            <a:ext cx="7391234" cy="1331322"/>
            <a:chOff x="0" y="2667000"/>
            <a:chExt cx="7389889" cy="1331322"/>
          </a:xfrm>
        </p:grpSpPr>
        <p:grpSp>
          <p:nvGrpSpPr>
            <p:cNvPr id="21" name="Group 20"/>
            <p:cNvGrpSpPr/>
            <p:nvPr/>
          </p:nvGrpSpPr>
          <p:grpSpPr>
            <a:xfrm>
              <a:off x="990420" y="2743200"/>
              <a:ext cx="6399469" cy="1255122"/>
              <a:chOff x="1600036" y="-304793"/>
              <a:chExt cx="6399469" cy="1255122"/>
            </a:xfrm>
            <a:scene3d>
              <a:camera prst="orthographicFront"/>
              <a:lightRig rig="flat" dir="t"/>
            </a:scene3d>
          </p:grpSpPr>
          <p:sp>
            <p:nvSpPr>
              <p:cNvPr id="22" name="Pentagon 21"/>
              <p:cNvSpPr/>
              <p:nvPr/>
            </p:nvSpPr>
            <p:spPr>
              <a:xfrm rot="10800000">
                <a:off x="1600036" y="-304793"/>
                <a:ext cx="6399469" cy="1219200"/>
              </a:xfrm>
              <a:prstGeom prst="homePlate">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a:lstStyle/>
              <a:p>
                <a:endParaRPr lang="en-US" dirty="0"/>
              </a:p>
            </p:txBody>
          </p:sp>
          <p:sp>
            <p:nvSpPr>
              <p:cNvPr id="23" name="Pentagon 4"/>
              <p:cNvSpPr/>
              <p:nvPr/>
            </p:nvSpPr>
            <p:spPr>
              <a:xfrm>
                <a:off x="1676222" y="-228593"/>
                <a:ext cx="6276088" cy="1178922"/>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554392" tIns="76200" rIns="142240" bIns="76200" numCol="1" spcCol="1270" anchor="ctr" anchorCtr="0">
                <a:noAutofit/>
              </a:bodyPr>
              <a:lstStyle/>
              <a:p>
                <a:pPr lvl="1" defTabSz="889000">
                  <a:lnSpc>
                    <a:spcPct val="90000"/>
                  </a:lnSpc>
                  <a:spcBef>
                    <a:spcPct val="0"/>
                  </a:spcBef>
                  <a:spcAft>
                    <a:spcPct val="35000"/>
                  </a:spcAft>
                </a:pPr>
                <a:r>
                  <a:rPr lang="en-US" sz="2800" b="1" kern="1200" dirty="0" smtClean="0">
                    <a:solidFill>
                      <a:srgbClr val="FF0000"/>
                    </a:solidFill>
                    <a:latin typeface="Times New Roman" pitchFamily="18" charset="0"/>
                    <a:cs typeface="Times New Roman" pitchFamily="18" charset="0"/>
                  </a:rPr>
                  <a:t>I</a:t>
                </a:r>
                <a:r>
                  <a:rPr lang="en-US" sz="2800" b="1" dirty="0" smtClean="0">
                    <a:solidFill>
                      <a:srgbClr val="FF0000"/>
                    </a:solidFill>
                    <a:latin typeface="Times New Roman" pitchFamily="18" charset="0"/>
                    <a:cs typeface="Times New Roman" pitchFamily="18" charset="0"/>
                  </a:rPr>
                  <a:t>I. TRUYỀN THÔNG ĐẠI CHÚNG</a:t>
                </a:r>
                <a:endParaRPr lang="en-US" sz="2800" b="1" kern="1200" dirty="0">
                  <a:solidFill>
                    <a:srgbClr val="FF0000"/>
                  </a:solidFill>
                  <a:latin typeface="Times New Roman" pitchFamily="18" charset="0"/>
                  <a:cs typeface="Times New Roman" pitchFamily="18" charset="0"/>
                </a:endParaRPr>
              </a:p>
            </p:txBody>
          </p:sp>
        </p:grpSp>
        <p:sp>
          <p:nvSpPr>
            <p:cNvPr id="10" name="Oval 9"/>
            <p:cNvSpPr/>
            <p:nvPr/>
          </p:nvSpPr>
          <p:spPr>
            <a:xfrm>
              <a:off x="0" y="2667000"/>
              <a:ext cx="1447800" cy="1214434"/>
            </a:xfrm>
            <a:prstGeom prst="ellipse">
              <a:avLst/>
            </a:prstGeom>
            <a:blipFill>
              <a:blip r:embed="rId4">
                <a:extLst>
                  <a:ext uri="{28A0092B-C50C-407E-A947-70E740481C1C}">
                    <a14:useLocalDpi xmlns:a14="http://schemas.microsoft.com/office/drawing/2010/main" xmlns="" val="0"/>
                  </a:ext>
                </a:extLst>
              </a:blip>
              <a:srcRect/>
              <a:stretch>
                <a:fillRect l="-17000" r="-17000"/>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grpSp>
      <p:grpSp>
        <p:nvGrpSpPr>
          <p:cNvPr id="30" name="Group 29"/>
          <p:cNvGrpSpPr/>
          <p:nvPr/>
        </p:nvGrpSpPr>
        <p:grpSpPr>
          <a:xfrm>
            <a:off x="685800" y="3962400"/>
            <a:ext cx="7723888" cy="1290634"/>
            <a:chOff x="533400" y="3886200"/>
            <a:chExt cx="7723888" cy="1290634"/>
          </a:xfrm>
        </p:grpSpPr>
        <p:grpSp>
          <p:nvGrpSpPr>
            <p:cNvPr id="24" name="Group 23"/>
            <p:cNvGrpSpPr/>
            <p:nvPr/>
          </p:nvGrpSpPr>
          <p:grpSpPr>
            <a:xfrm>
              <a:off x="1371599" y="3900054"/>
              <a:ext cx="6885689" cy="1241268"/>
              <a:chOff x="1143016" y="-2982"/>
              <a:chExt cx="6885689" cy="898173"/>
            </a:xfrm>
            <a:scene3d>
              <a:camera prst="orthographicFront"/>
              <a:lightRig rig="flat" dir="t"/>
            </a:scene3d>
          </p:grpSpPr>
          <p:sp>
            <p:nvSpPr>
              <p:cNvPr id="25" name="Pentagon 24"/>
              <p:cNvSpPr/>
              <p:nvPr/>
            </p:nvSpPr>
            <p:spPr>
              <a:xfrm rot="10800000">
                <a:off x="1143016" y="-2982"/>
                <a:ext cx="6475571" cy="898173"/>
              </a:xfrm>
              <a:prstGeom prst="homePlate">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a:lstStyle/>
              <a:p>
                <a:r>
                  <a:rPr lang="en-US" dirty="0" smtClean="0"/>
                  <a:t> </a:t>
                </a:r>
                <a:endParaRPr lang="en-US" dirty="0"/>
              </a:p>
            </p:txBody>
          </p:sp>
          <p:sp>
            <p:nvSpPr>
              <p:cNvPr id="26" name="Pentagon 4"/>
              <p:cNvSpPr/>
              <p:nvPr/>
            </p:nvSpPr>
            <p:spPr>
              <a:xfrm>
                <a:off x="1752617" y="42131"/>
                <a:ext cx="6276088" cy="797922"/>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554392" tIns="76200" rIns="142240" bIns="76200" numCol="1" spcCol="1270" anchor="ctr" anchorCtr="0">
                <a:noAutofit/>
              </a:bodyPr>
              <a:lstStyle/>
              <a:p>
                <a:pPr lvl="0" defTabSz="889000">
                  <a:lnSpc>
                    <a:spcPct val="90000"/>
                  </a:lnSpc>
                  <a:spcBef>
                    <a:spcPct val="0"/>
                  </a:spcBef>
                  <a:spcAft>
                    <a:spcPct val="35000"/>
                  </a:spcAft>
                </a:pPr>
                <a:r>
                  <a:rPr lang="en-US" sz="2800" b="1" kern="1200" dirty="0" smtClean="0">
                    <a:solidFill>
                      <a:srgbClr val="FF0000"/>
                    </a:solidFill>
                    <a:latin typeface="Times New Roman" pitchFamily="18" charset="0"/>
                    <a:cs typeface="Times New Roman" pitchFamily="18" charset="0"/>
                  </a:rPr>
                  <a:t>I</a:t>
                </a:r>
                <a:r>
                  <a:rPr lang="en-US" sz="2800" b="1" dirty="0" smtClean="0">
                    <a:solidFill>
                      <a:srgbClr val="FF0000"/>
                    </a:solidFill>
                    <a:latin typeface="Times New Roman" pitchFamily="18" charset="0"/>
                    <a:cs typeface="Times New Roman" pitchFamily="18" charset="0"/>
                  </a:rPr>
                  <a:t>II. ẢNH HƯỞNG GIỮA TRUYỀN THÔNG &amp; BẠO LỰC </a:t>
                </a:r>
                <a:endParaRPr lang="en-US" sz="2800" b="1" kern="1200" dirty="0">
                  <a:solidFill>
                    <a:srgbClr val="FF0000"/>
                  </a:solidFill>
                  <a:latin typeface="Times New Roman" pitchFamily="18" charset="0"/>
                  <a:cs typeface="Times New Roman" pitchFamily="18" charset="0"/>
                </a:endParaRPr>
              </a:p>
            </p:txBody>
          </p:sp>
        </p:grpSp>
        <p:sp>
          <p:nvSpPr>
            <p:cNvPr id="11" name="Oval 10"/>
            <p:cNvSpPr/>
            <p:nvPr/>
          </p:nvSpPr>
          <p:spPr>
            <a:xfrm>
              <a:off x="533400" y="3886200"/>
              <a:ext cx="1447800" cy="1290634"/>
            </a:xfrm>
            <a:prstGeom prst="ellipse">
              <a:avLst/>
            </a:prstGeom>
            <a:blipFill>
              <a:blip r:embed="rId5">
                <a:extLst>
                  <a:ext uri="{28A0092B-C50C-407E-A947-70E740481C1C}">
                    <a14:useLocalDpi xmlns:a14="http://schemas.microsoft.com/office/drawing/2010/main" xmlns="" val="0"/>
                  </a:ext>
                </a:extLst>
              </a:blip>
              <a:srcRect/>
              <a:stretch>
                <a:fillRect l="-10000" r="-10000"/>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r>
                <a:rPr lang="en-US" dirty="0" smtClean="0"/>
                <a:t>z</a:t>
              </a:r>
              <a:endParaRPr lang="en-US" dirty="0"/>
            </a:p>
          </p:txBody>
        </p:sp>
      </p:grpSp>
      <p:grpSp>
        <p:nvGrpSpPr>
          <p:cNvPr id="31" name="Group 30"/>
          <p:cNvGrpSpPr/>
          <p:nvPr/>
        </p:nvGrpSpPr>
        <p:grpSpPr>
          <a:xfrm>
            <a:off x="609600" y="5486401"/>
            <a:ext cx="7862066" cy="1371599"/>
            <a:chOff x="457200" y="5257800"/>
            <a:chExt cx="7862066" cy="1371599"/>
          </a:xfrm>
        </p:grpSpPr>
        <p:grpSp>
          <p:nvGrpSpPr>
            <p:cNvPr id="18" name="Group 17"/>
            <p:cNvGrpSpPr/>
            <p:nvPr/>
          </p:nvGrpSpPr>
          <p:grpSpPr>
            <a:xfrm>
              <a:off x="1371600" y="5333999"/>
              <a:ext cx="6947666" cy="1295400"/>
              <a:chOff x="989855" y="42130"/>
              <a:chExt cx="6878176" cy="937343"/>
            </a:xfrm>
            <a:scene3d>
              <a:camera prst="orthographicFront"/>
              <a:lightRig rig="flat" dir="t"/>
            </a:scene3d>
          </p:grpSpPr>
          <p:sp>
            <p:nvSpPr>
              <p:cNvPr id="19" name="Pentagon 18"/>
              <p:cNvSpPr/>
              <p:nvPr/>
            </p:nvSpPr>
            <p:spPr>
              <a:xfrm rot="10800000">
                <a:off x="989855" y="42130"/>
                <a:ext cx="6412218" cy="937343"/>
              </a:xfrm>
              <a:prstGeom prst="homePlate">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a:lstStyle/>
              <a:p>
                <a:endParaRPr lang="en-US" dirty="0"/>
              </a:p>
            </p:txBody>
          </p:sp>
          <p:sp>
            <p:nvSpPr>
              <p:cNvPr id="20" name="Pentagon 4"/>
              <p:cNvSpPr/>
              <p:nvPr/>
            </p:nvSpPr>
            <p:spPr>
              <a:xfrm>
                <a:off x="1591943" y="97269"/>
                <a:ext cx="6276088" cy="797922"/>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554392" tIns="76200" rIns="142240" bIns="76200" numCol="1" spcCol="1270" anchor="ctr" anchorCtr="0">
                <a:noAutofit/>
              </a:bodyPr>
              <a:lstStyle/>
              <a:p>
                <a:pPr lvl="0" defTabSz="889000">
                  <a:lnSpc>
                    <a:spcPct val="90000"/>
                  </a:lnSpc>
                  <a:spcBef>
                    <a:spcPct val="0"/>
                  </a:spcBef>
                  <a:spcAft>
                    <a:spcPct val="35000"/>
                  </a:spcAft>
                </a:pPr>
                <a:r>
                  <a:rPr lang="en-US" sz="2800" b="1" kern="1200" dirty="0" smtClean="0">
                    <a:solidFill>
                      <a:srgbClr val="FF0000"/>
                    </a:solidFill>
                    <a:latin typeface="Times New Roman" pitchFamily="18" charset="0"/>
                    <a:cs typeface="Times New Roman" pitchFamily="18" charset="0"/>
                  </a:rPr>
                  <a:t>I</a:t>
                </a:r>
                <a:r>
                  <a:rPr lang="en-US" sz="2800" b="1" dirty="0" smtClean="0">
                    <a:solidFill>
                      <a:srgbClr val="FF0000"/>
                    </a:solidFill>
                    <a:latin typeface="Times New Roman" pitchFamily="18" charset="0"/>
                    <a:cs typeface="Times New Roman" pitchFamily="18" charset="0"/>
                  </a:rPr>
                  <a:t>V. GIẢI PHÁP</a:t>
                </a:r>
                <a:endParaRPr lang="en-US" sz="2800" b="1" kern="1200" dirty="0">
                  <a:solidFill>
                    <a:srgbClr val="FF0000"/>
                  </a:solidFill>
                  <a:latin typeface="Times New Roman" pitchFamily="18" charset="0"/>
                  <a:cs typeface="Times New Roman" pitchFamily="18" charset="0"/>
                </a:endParaRPr>
              </a:p>
            </p:txBody>
          </p:sp>
        </p:grpSp>
        <p:pic>
          <p:nvPicPr>
            <p:cNvPr id="15" name="Picture 14" descr="E:\khoai tay\images (42).jpg"/>
            <p:cNvPicPr/>
            <p:nvPr/>
          </p:nvPicPr>
          <p:blipFill>
            <a:blip r:embed="rId6"/>
            <a:srcRect/>
            <a:stretch>
              <a:fillRect/>
            </a:stretch>
          </p:blipFill>
          <p:spPr bwMode="auto">
            <a:xfrm>
              <a:off x="457200" y="5257800"/>
              <a:ext cx="1447800" cy="12954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a:solidFill>
                  <a:schemeClr val="accent1">
                    <a:lumMod val="75000"/>
                  </a:schemeClr>
                </a:solidFill>
                <a:latin typeface="Times New Roman" pitchFamily="18" charset="0"/>
                <a:cs typeface="Times New Roman" pitchFamily="18" charset="0"/>
              </a:rPr>
              <a:t>I. BẠO </a:t>
            </a:r>
            <a:r>
              <a:rPr lang="en-US" b="1" dirty="0" smtClean="0">
                <a:solidFill>
                  <a:schemeClr val="accent1">
                    <a:lumMod val="75000"/>
                  </a:schemeClr>
                </a:solidFill>
                <a:latin typeface="Times New Roman" pitchFamily="18" charset="0"/>
                <a:cs typeface="Times New Roman" pitchFamily="18" charset="0"/>
              </a:rPr>
              <a:t>LỰC</a:t>
            </a:r>
            <a:r>
              <a:rPr lang="en-US" b="1" dirty="0">
                <a:solidFill>
                  <a:schemeClr val="accent1">
                    <a:lumMod val="75000"/>
                  </a:schemeClr>
                </a:solidFill>
                <a:latin typeface="Times New Roman" pitchFamily="18" charset="0"/>
                <a:cs typeface="Times New Roman" pitchFamily="18" charset="0"/>
              </a:rPr>
              <a:t/>
            </a:r>
            <a:br>
              <a:rPr lang="en-US" b="1" dirty="0">
                <a:solidFill>
                  <a:schemeClr val="accent1">
                    <a:lumMod val="75000"/>
                  </a:schemeClr>
                </a:solidFill>
                <a:latin typeface="Times New Roman" pitchFamily="18" charset="0"/>
                <a:cs typeface="Times New Roman" pitchFamily="18" charset="0"/>
              </a:rPr>
            </a:br>
            <a:endParaRPr lang="en-US" b="1" dirty="0">
              <a:solidFill>
                <a:schemeClr val="accent1">
                  <a:lumMod val="75000"/>
                </a:schemeClr>
              </a:solidFill>
            </a:endParaRPr>
          </a:p>
        </p:txBody>
      </p:sp>
      <p:sp>
        <p:nvSpPr>
          <p:cNvPr id="3" name="Rectangle 2"/>
          <p:cNvSpPr/>
          <p:nvPr/>
        </p:nvSpPr>
        <p:spPr>
          <a:xfrm>
            <a:off x="28433" y="1143000"/>
            <a:ext cx="2911374" cy="861774"/>
          </a:xfrm>
          <a:prstGeom prst="rect">
            <a:avLst/>
          </a:prstGeom>
        </p:spPr>
        <p:txBody>
          <a:bodyPr wrap="none">
            <a:spAutoFit/>
          </a:bodyPr>
          <a:lstStyle/>
          <a:p>
            <a:pPr lvl="0"/>
            <a:r>
              <a:rPr lang="en-US" sz="3200" b="1" dirty="0" smtClean="0">
                <a:solidFill>
                  <a:srgbClr val="FF0000"/>
                </a:solidFill>
                <a:latin typeface="Times New Roman" pitchFamily="18" charset="0"/>
                <a:cs typeface="Times New Roman" pitchFamily="18" charset="0"/>
              </a:rPr>
              <a:t>1. </a:t>
            </a:r>
            <a:r>
              <a:rPr lang="en-US" sz="3200" b="1" dirty="0">
                <a:solidFill>
                  <a:srgbClr val="FF0000"/>
                </a:solidFill>
                <a:latin typeface="Times New Roman" pitchFamily="18" charset="0"/>
                <a:cs typeface="Times New Roman" pitchFamily="18" charset="0"/>
              </a:rPr>
              <a:t>KHÁI NIỆM</a:t>
            </a:r>
          </a:p>
          <a:p>
            <a:endParaRPr lang="en-US" dirty="0">
              <a:solidFill>
                <a:srgbClr val="C00000"/>
              </a:solidFill>
              <a:latin typeface="Times New Roman" pitchFamily="18" charset="0"/>
              <a:cs typeface="Times New Roman" pitchFamily="18" charset="0"/>
            </a:endParaRPr>
          </a:p>
        </p:txBody>
      </p:sp>
      <p:sp>
        <p:nvSpPr>
          <p:cNvPr id="5" name="Rectangle 4"/>
          <p:cNvSpPr/>
          <p:nvPr/>
        </p:nvSpPr>
        <p:spPr>
          <a:xfrm>
            <a:off x="326408" y="4343400"/>
            <a:ext cx="8817591" cy="523220"/>
          </a:xfrm>
          <a:prstGeom prst="rect">
            <a:avLst/>
          </a:prstGeom>
        </p:spPr>
        <p:txBody>
          <a:bodyPr wrap="square">
            <a:spAutoFit/>
          </a:bodyPr>
          <a:lstStyle/>
          <a:p>
            <a:r>
              <a:rPr lang="vi-VN" sz="2800" dirty="0" smtClean="0"/>
              <a:t>.</a:t>
            </a:r>
            <a:endParaRPr lang="en-US" sz="2800" dirty="0"/>
          </a:p>
        </p:txBody>
      </p:sp>
      <p:sp>
        <p:nvSpPr>
          <p:cNvPr id="4" name="Rectangle 3"/>
          <p:cNvSpPr/>
          <p:nvPr/>
        </p:nvSpPr>
        <p:spPr>
          <a:xfrm>
            <a:off x="381000" y="2133600"/>
            <a:ext cx="8382000" cy="3908762"/>
          </a:xfrm>
          <a:prstGeom prst="rect">
            <a:avLst/>
          </a:prstGeom>
        </p:spPr>
        <p:txBody>
          <a:bodyPr wrap="square">
            <a:spAutoFit/>
          </a:bodyPr>
          <a:lstStyle/>
          <a:p>
            <a:r>
              <a:rPr lang="vi-VN" sz="3600" b="1" dirty="0" smtClean="0">
                <a:ln w="9000" cmpd="sng">
                  <a:solidFill>
                    <a:schemeClr val="accent4">
                      <a:shade val="50000"/>
                      <a:satMod val="120000"/>
                    </a:schemeClr>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Bạo lực là hành vi sử dụng sức mạnh thể chất với mục đích gây thương vong, tổn hại một ai đó. Bạo lực thể chất có thể là điểm tột đỉnh của các cuộc xung đột, ví dụ hai quốc gia có thể gây chiến với nhau nếu các nỗ lực ngoại giao bất thành.</a:t>
            </a:r>
          </a:p>
          <a:p>
            <a:endParaRPr lang="vi-VN" sz="32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ndParaRPr>
          </a:p>
        </p:txBody>
      </p:sp>
    </p:spTree>
    <p:extLst>
      <p:ext uri="{BB962C8B-B14F-4D97-AF65-F5344CB8AC3E}">
        <p14:creationId xmlns:p14="http://schemas.microsoft.com/office/powerpoint/2010/main" xmlns="" val="372377505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accent1">
                    <a:lumMod val="75000"/>
                  </a:schemeClr>
                </a:solidFill>
                <a:latin typeface="Times New Roman" pitchFamily="18" charset="0"/>
                <a:cs typeface="Times New Roman" pitchFamily="18" charset="0"/>
              </a:rPr>
              <a:t>I. BẠO </a:t>
            </a:r>
            <a:r>
              <a:rPr lang="en-US" b="1" dirty="0" smtClean="0">
                <a:solidFill>
                  <a:schemeClr val="accent1">
                    <a:lumMod val="75000"/>
                  </a:schemeClr>
                </a:solidFill>
                <a:latin typeface="Times New Roman" pitchFamily="18" charset="0"/>
                <a:cs typeface="Times New Roman" pitchFamily="18" charset="0"/>
              </a:rPr>
              <a:t>LỰC</a:t>
            </a:r>
            <a:r>
              <a:rPr lang="en-US" b="1" dirty="0">
                <a:solidFill>
                  <a:schemeClr val="accent1">
                    <a:lumMod val="75000"/>
                  </a:schemeClr>
                </a:solidFill>
                <a:latin typeface="Times New Roman" pitchFamily="18" charset="0"/>
                <a:cs typeface="Times New Roman" pitchFamily="18" charset="0"/>
              </a:rPr>
              <a:t/>
            </a:r>
            <a:br>
              <a:rPr lang="en-US" b="1" dirty="0">
                <a:solidFill>
                  <a:schemeClr val="accent1">
                    <a:lumMod val="75000"/>
                  </a:schemeClr>
                </a:solidFill>
                <a:latin typeface="Times New Roman" pitchFamily="18" charset="0"/>
                <a:cs typeface="Times New Roman" pitchFamily="18" charset="0"/>
              </a:rPr>
            </a:br>
            <a:endParaRPr lang="en-US" dirty="0">
              <a:solidFill>
                <a:schemeClr val="accent1">
                  <a:lumMod val="75000"/>
                </a:schemeClr>
              </a:solidFill>
            </a:endParaRPr>
          </a:p>
        </p:txBody>
      </p:sp>
      <p:sp>
        <p:nvSpPr>
          <p:cNvPr id="4" name="Rectangle 3"/>
          <p:cNvSpPr/>
          <p:nvPr/>
        </p:nvSpPr>
        <p:spPr>
          <a:xfrm>
            <a:off x="228600" y="1066800"/>
            <a:ext cx="4572000" cy="1200329"/>
          </a:xfrm>
          <a:prstGeom prst="rect">
            <a:avLst/>
          </a:prstGeom>
        </p:spPr>
        <p:txBody>
          <a:bodyPr>
            <a:spAutoFit/>
          </a:bodyPr>
          <a:lstStyle/>
          <a:p>
            <a:pPr lvl="0"/>
            <a:r>
              <a:rPr lang="en-US" sz="3600" b="1" dirty="0" smtClean="0">
                <a:solidFill>
                  <a:srgbClr val="FF0000"/>
                </a:solidFill>
                <a:latin typeface="Times New Roman" pitchFamily="18" charset="0"/>
                <a:cs typeface="Times New Roman" pitchFamily="18" charset="0"/>
              </a:rPr>
              <a:t>2</a:t>
            </a:r>
            <a:r>
              <a:rPr lang="en-US" sz="3600" b="1" dirty="0" smtClean="0">
                <a:solidFill>
                  <a:srgbClr val="FF0000"/>
                </a:solidFill>
                <a:latin typeface="Arial" pitchFamily="34" charset="0"/>
                <a:cs typeface="Arial" pitchFamily="34" charset="0"/>
              </a:rPr>
              <a:t>. </a:t>
            </a:r>
            <a:r>
              <a:rPr lang="en-US" sz="3600" b="1" dirty="0" smtClean="0">
                <a:solidFill>
                  <a:srgbClr val="FF0000"/>
                </a:solidFill>
                <a:latin typeface="Times New Roman" pitchFamily="18" charset="0"/>
                <a:cs typeface="Times New Roman" pitchFamily="18" charset="0"/>
              </a:rPr>
              <a:t>PHÂN LOẠI</a:t>
            </a:r>
            <a:endParaRPr lang="en-US" sz="3600" b="1" dirty="0">
              <a:solidFill>
                <a:srgbClr val="FF0000"/>
              </a:solidFill>
              <a:latin typeface="Times New Roman" pitchFamily="18" charset="0"/>
              <a:cs typeface="Times New Roman" pitchFamily="18" charset="0"/>
            </a:endParaRPr>
          </a:p>
          <a:p>
            <a:endParaRPr lang="en-US" sz="3600" dirty="0">
              <a:solidFill>
                <a:srgbClr val="C00000"/>
              </a:solidFill>
              <a:latin typeface="Arial" pitchFamily="34" charset="0"/>
              <a:cs typeface="Arial" pitchFamily="34" charset="0"/>
            </a:endParaRPr>
          </a:p>
        </p:txBody>
      </p:sp>
      <p:graphicFrame>
        <p:nvGraphicFramePr>
          <p:cNvPr id="5" name="Diagram 4"/>
          <p:cNvGraphicFramePr/>
          <p:nvPr>
            <p:extLst>
              <p:ext uri="{D42A27DB-BD31-4B8C-83A1-F6EECF244321}">
                <p14:modId xmlns:p14="http://schemas.microsoft.com/office/powerpoint/2010/main" xmlns="" val="2669628390"/>
              </p:ext>
            </p:extLst>
          </p:nvPr>
        </p:nvGraphicFramePr>
        <p:xfrm>
          <a:off x="76200" y="1828800"/>
          <a:ext cx="8839200" cy="47528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51509057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4525963"/>
          </a:xfrm>
        </p:spPr>
        <p:txBody>
          <a:bodyPr>
            <a:normAutofit/>
          </a:bodyPr>
          <a:lstStyle/>
          <a:p>
            <a:pPr algn="just">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lí</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cá</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lí</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ấy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đôi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nhặt</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phi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ghen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giỏi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thầy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kỷ</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luật,nhắc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đánh</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a:xfrm>
            <a:off x="0" y="152400"/>
            <a:ext cx="8229600" cy="1143000"/>
          </a:xfrm>
        </p:spPr>
        <p:txBody>
          <a:bodyPr/>
          <a:lstStyle/>
          <a:p>
            <a:pPr algn="l"/>
            <a:r>
              <a:rPr lang="en-US" b="1" dirty="0" smtClean="0">
                <a:solidFill>
                  <a:srgbClr val="00B050"/>
                </a:solidFill>
                <a:latin typeface="Times New Roman" pitchFamily="18" charset="0"/>
                <a:cs typeface="Times New Roman" pitchFamily="18" charset="0"/>
              </a:rPr>
              <a:t>2.1 </a:t>
            </a:r>
            <a:r>
              <a:rPr lang="en-US" b="1" dirty="0" err="1" smtClean="0">
                <a:solidFill>
                  <a:srgbClr val="00B050"/>
                </a:solidFill>
                <a:latin typeface="Times New Roman" pitchFamily="18" charset="0"/>
                <a:cs typeface="Times New Roman" pitchFamily="18" charset="0"/>
              </a:rPr>
              <a:t>Bạo</a:t>
            </a:r>
            <a:r>
              <a:rPr lang="en-US" b="1" dirty="0" smtClean="0">
                <a:solidFill>
                  <a:srgbClr val="00B050"/>
                </a:solidFill>
                <a:latin typeface="Times New Roman" pitchFamily="18" charset="0"/>
                <a:cs typeface="Times New Roman" pitchFamily="18" charset="0"/>
              </a:rPr>
              <a:t> </a:t>
            </a:r>
            <a:r>
              <a:rPr lang="en-US" b="1" dirty="0" err="1" smtClean="0">
                <a:solidFill>
                  <a:srgbClr val="00B050"/>
                </a:solidFill>
                <a:latin typeface="Times New Roman" pitchFamily="18" charset="0"/>
                <a:cs typeface="Times New Roman" pitchFamily="18" charset="0"/>
              </a:rPr>
              <a:t>lực</a:t>
            </a:r>
            <a:r>
              <a:rPr lang="en-US" b="1" dirty="0" smtClean="0">
                <a:solidFill>
                  <a:srgbClr val="00B050"/>
                </a:solidFill>
                <a:latin typeface="Times New Roman" pitchFamily="18" charset="0"/>
                <a:cs typeface="Times New Roman" pitchFamily="18" charset="0"/>
              </a:rPr>
              <a:t> </a:t>
            </a:r>
            <a:r>
              <a:rPr lang="en-US" b="1" dirty="0" err="1" smtClean="0">
                <a:solidFill>
                  <a:srgbClr val="00B050"/>
                </a:solidFill>
                <a:latin typeface="Times New Roman" pitchFamily="18" charset="0"/>
                <a:cs typeface="Times New Roman" pitchFamily="18" charset="0"/>
              </a:rPr>
              <a:t>học</a:t>
            </a:r>
            <a:r>
              <a:rPr lang="en-US" b="1" dirty="0" smtClean="0">
                <a:solidFill>
                  <a:srgbClr val="00B050"/>
                </a:solidFill>
                <a:latin typeface="Times New Roman" pitchFamily="18" charset="0"/>
                <a:cs typeface="Times New Roman" pitchFamily="18" charset="0"/>
              </a:rPr>
              <a:t> </a:t>
            </a:r>
            <a:r>
              <a:rPr lang="en-US" b="1" dirty="0" err="1" smtClean="0">
                <a:solidFill>
                  <a:srgbClr val="00B050"/>
                </a:solidFill>
                <a:latin typeface="Times New Roman" pitchFamily="18" charset="0"/>
                <a:cs typeface="Times New Roman" pitchFamily="18" charset="0"/>
              </a:rPr>
              <a:t>đường</a:t>
            </a:r>
            <a:endParaRPr lang="en-US" b="1" dirty="0">
              <a:solidFill>
                <a:srgbClr val="00B050"/>
              </a:solidFill>
              <a:latin typeface="Times New Roman" pitchFamily="18" charset="0"/>
              <a:cs typeface="Times New Roman" pitchFamily="18" charset="0"/>
            </a:endParaRPr>
          </a:p>
        </p:txBody>
      </p:sp>
      <p:pic>
        <p:nvPicPr>
          <p:cNvPr id="4" name="Picture 2" descr="D:\downloads\Documents\tet pic\hoc_sinh_danh_thay_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3581400"/>
            <a:ext cx="4572000" cy="327660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3" descr="D:\downloads\Documents\tet pic\bao-luc-hoc-duong.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48200" y="3581400"/>
            <a:ext cx="4495800" cy="32766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447800"/>
          </a:xfrm>
        </p:spPr>
        <p:style>
          <a:lnRef idx="1">
            <a:schemeClr val="accent1"/>
          </a:lnRef>
          <a:fillRef idx="2">
            <a:schemeClr val="accent1"/>
          </a:fillRef>
          <a:effectRef idx="1">
            <a:schemeClr val="accent1"/>
          </a:effectRef>
          <a:fontRef idx="minor">
            <a:schemeClr val="dk1"/>
          </a:fontRef>
        </p:style>
        <p:txBody>
          <a:bodyPr>
            <a:normAutofit/>
          </a:bodyPr>
          <a:lstStyle/>
          <a:p>
            <a:r>
              <a:rPr lang="en-US" sz="3600" dirty="0" err="1">
                <a:latin typeface="Times New Roman" pitchFamily="18" charset="0"/>
                <a:cs typeface="Times New Roman" pitchFamily="18" charset="0"/>
              </a:rPr>
              <a:t>C</a:t>
            </a:r>
            <a:r>
              <a:rPr lang="en-US" sz="3600" dirty="0" err="1" smtClean="0">
                <a:latin typeface="Times New Roman" pitchFamily="18" charset="0"/>
                <a:cs typeface="Times New Roman" pitchFamily="18" charset="0"/>
              </a:rPr>
              <a:t>ụ</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thể</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3" name="Content Placeholder 2"/>
          <p:cNvSpPr>
            <a:spLocks noGrp="1"/>
          </p:cNvSpPr>
          <p:nvPr>
            <p:ph idx="4294967295"/>
          </p:nvPr>
        </p:nvSpPr>
        <p:spPr>
          <a:xfrm>
            <a:off x="0" y="1371600"/>
            <a:ext cx="9144000" cy="5562600"/>
          </a:xfrm>
        </p:spPr>
        <p:style>
          <a:lnRef idx="1">
            <a:schemeClr val="accent1"/>
          </a:lnRef>
          <a:fillRef idx="2">
            <a:schemeClr val="accent1"/>
          </a:fillRef>
          <a:effectRef idx="1">
            <a:schemeClr val="accent1"/>
          </a:effectRef>
          <a:fontRef idx="minor">
            <a:schemeClr val="dk1"/>
          </a:fontRef>
        </p:style>
        <p:txBody>
          <a:bodyPr>
            <a:normAutofit/>
          </a:bodyPr>
          <a:lstStyle/>
          <a:p>
            <a:pPr>
              <a:lnSpc>
                <a:spcPct val="150000"/>
              </a:lnSpc>
            </a:pPr>
            <a:r>
              <a:rPr lang="vi-VN" sz="2800" dirty="0" smtClean="0">
                <a:latin typeface="Times New Roman" pitchFamily="18" charset="0"/>
                <a:cs typeface="Times New Roman" pitchFamily="18" charset="0"/>
              </a:rPr>
              <a:t>Chỉ trong tháng đầu năm 2013, giảng đường đã phải chứng kiến tới ba vụ việc đau lòng. Một nam sinh viên ĐH Kinh doanh Công nghệ mất mạng chỉ vì câu nói bênh bạn. Một sinh viên trường Kỹ thuật công nghệ bị đâm chết vì can thiệp giải quyết mâu thuẫn cá nhân cho cậu em họ. Một sinh viên Cao đẳng Công nghệ và kinh tế Thái Nguyên bị chấn thương sọ não sau trận đòn “ma cũ bắt nạt ma mới” của “băng nhóm anh chị” trong trường…</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244155362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525963"/>
          </a:xfrm>
          <a:blipFill>
            <a:blip r:embed="rId3"/>
            <a:stretch>
              <a:fillRect/>
            </a:stretch>
          </a:blipFill>
        </p:spPr>
        <p:txBody>
          <a:bodyPr>
            <a:normAutofit fontScale="92500"/>
          </a:bodyPr>
          <a:lstStyle/>
          <a:p>
            <a:pPr algn="just">
              <a:buNone/>
            </a:pPr>
            <a:r>
              <a:rPr lang="en-US" sz="4200" b="1" dirty="0" smtClean="0">
                <a:latin typeface="Times New Roman" pitchFamily="18" charset="0"/>
                <a:cs typeface="Times New Roman" pitchFamily="18" charset="0"/>
              </a:rPr>
              <a:t>Theo </a:t>
            </a:r>
            <a:r>
              <a:rPr lang="en-US" sz="4200" b="1" dirty="0" err="1" smtClean="0">
                <a:latin typeface="Times New Roman" pitchFamily="18" charset="0"/>
                <a:cs typeface="Times New Roman" pitchFamily="18" charset="0"/>
              </a:rPr>
              <a:t>thống</a:t>
            </a:r>
            <a:r>
              <a:rPr lang="en-US" sz="4200" b="1" dirty="0" smtClean="0">
                <a:latin typeface="Times New Roman" pitchFamily="18" charset="0"/>
                <a:cs typeface="Times New Roman" pitchFamily="18" charset="0"/>
              </a:rPr>
              <a:t> </a:t>
            </a:r>
            <a:r>
              <a:rPr lang="en-US" sz="4200" b="1" dirty="0" err="1" smtClean="0">
                <a:latin typeface="Times New Roman" pitchFamily="18" charset="0"/>
                <a:cs typeface="Times New Roman" pitchFamily="18" charset="0"/>
              </a:rPr>
              <a:t>kê</a:t>
            </a:r>
            <a:r>
              <a:rPr lang="en-US" sz="4200" b="1" dirty="0" smtClean="0">
                <a:latin typeface="Times New Roman" pitchFamily="18" charset="0"/>
                <a:cs typeface="Times New Roman" pitchFamily="18" charset="0"/>
              </a:rPr>
              <a:t>:</a:t>
            </a:r>
          </a:p>
          <a:p>
            <a:pPr algn="just">
              <a:buFont typeface="Wingdings" pitchFamily="2" charset="2"/>
              <a:buChar char="Ø"/>
            </a:pPr>
            <a:r>
              <a:rPr lang="en-US" sz="3500" b="1" dirty="0" smtClean="0">
                <a:latin typeface="Times New Roman" pitchFamily="18" charset="0"/>
                <a:cs typeface="Times New Roman" pitchFamily="18" charset="0"/>
              </a:rPr>
              <a:t>67% </a:t>
            </a:r>
            <a:r>
              <a:rPr lang="en-US" sz="3500" b="1" dirty="0" err="1" smtClean="0">
                <a:latin typeface="Times New Roman" pitchFamily="18" charset="0"/>
                <a:cs typeface="Times New Roman" pitchFamily="18" charset="0"/>
              </a:rPr>
              <a:t>học</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sinh</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đã</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từng</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bị</a:t>
            </a:r>
            <a:r>
              <a:rPr lang="en-US" sz="3500" b="1" dirty="0" smtClean="0">
                <a:latin typeface="Times New Roman" pitchFamily="18" charset="0"/>
                <a:cs typeface="Times New Roman" pitchFamily="18" charset="0"/>
              </a:rPr>
              <a:t> GV </a:t>
            </a:r>
            <a:r>
              <a:rPr lang="en-US" sz="3500" b="1" dirty="0" err="1" smtClean="0">
                <a:latin typeface="Times New Roman" pitchFamily="18" charset="0"/>
                <a:cs typeface="Times New Roman" pitchFamily="18" charset="0"/>
              </a:rPr>
              <a:t>thực</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hiện</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các</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hình</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phạt</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thân</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thể</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trong</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đó</a:t>
            </a:r>
            <a:r>
              <a:rPr lang="en-US" sz="3500" b="1" dirty="0" smtClean="0">
                <a:latin typeface="Times New Roman" pitchFamily="18" charset="0"/>
                <a:cs typeface="Times New Roman" pitchFamily="18" charset="0"/>
              </a:rPr>
              <a:t> 34% </a:t>
            </a:r>
            <a:r>
              <a:rPr lang="en-US" sz="3500" b="1" dirty="0" err="1" smtClean="0">
                <a:latin typeface="Times New Roman" pitchFamily="18" charset="0"/>
                <a:cs typeface="Times New Roman" pitchFamily="18" charset="0"/>
              </a:rPr>
              <a:t>bị</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đánh</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bằng</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tay</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và</a:t>
            </a:r>
            <a:r>
              <a:rPr lang="en-US" sz="3500" b="1" dirty="0" smtClean="0">
                <a:latin typeface="Times New Roman" pitchFamily="18" charset="0"/>
                <a:cs typeface="Times New Roman" pitchFamily="18" charset="0"/>
              </a:rPr>
              <a:t> 33% </a:t>
            </a:r>
            <a:r>
              <a:rPr lang="en-US" sz="3500" b="1" dirty="0" err="1" smtClean="0">
                <a:latin typeface="Times New Roman" pitchFamily="18" charset="0"/>
                <a:cs typeface="Times New Roman" pitchFamily="18" charset="0"/>
              </a:rPr>
              <a:t>bị</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đánh</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bằng</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đồ</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vật</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khác</a:t>
            </a:r>
            <a:r>
              <a:rPr lang="en-US" sz="3500" b="1" dirty="0" smtClean="0">
                <a:latin typeface="Times New Roman" pitchFamily="18" charset="0"/>
                <a:cs typeface="Times New Roman" pitchFamily="18" charset="0"/>
              </a:rPr>
              <a:t>.</a:t>
            </a:r>
          </a:p>
          <a:p>
            <a:pPr algn="just">
              <a:buFont typeface="Wingdings" pitchFamily="2" charset="2"/>
              <a:buChar char="Ø"/>
            </a:pPr>
            <a:r>
              <a:rPr lang="en-US" sz="3500" b="1" dirty="0" smtClean="0">
                <a:latin typeface="Times New Roman" pitchFamily="18" charset="0"/>
                <a:cs typeface="Times New Roman" pitchFamily="18" charset="0"/>
              </a:rPr>
              <a:t> 2/3 </a:t>
            </a:r>
            <a:r>
              <a:rPr lang="en-US" sz="3500" b="1" dirty="0" err="1" smtClean="0">
                <a:latin typeface="Times New Roman" pitchFamily="18" charset="0"/>
                <a:cs typeface="Times New Roman" pitchFamily="18" charset="0"/>
              </a:rPr>
              <a:t>các</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em</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nữ</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đã</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từng</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bị</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gây</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bạo</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lực</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thể</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chất</a:t>
            </a:r>
            <a:r>
              <a:rPr lang="en-US" sz="3500" b="1" dirty="0" smtClean="0">
                <a:latin typeface="Times New Roman" pitchFamily="18" charset="0"/>
                <a:cs typeface="Times New Roman" pitchFamily="18" charset="0"/>
              </a:rPr>
              <a:t>. </a:t>
            </a:r>
          </a:p>
          <a:p>
            <a:pPr algn="just">
              <a:buFont typeface="Wingdings" pitchFamily="2" charset="2"/>
              <a:buChar char="Ø"/>
            </a:pPr>
            <a:r>
              <a:rPr lang="en-US" sz="3500" b="1" dirty="0" err="1" smtClean="0">
                <a:latin typeface="Times New Roman" pitchFamily="18" charset="0"/>
                <a:cs typeface="Times New Roman" pitchFamily="18" charset="0"/>
              </a:rPr>
              <a:t>chỉ</a:t>
            </a:r>
            <a:r>
              <a:rPr lang="en-US" sz="3500" b="1" dirty="0" smtClean="0">
                <a:latin typeface="Times New Roman" pitchFamily="18" charset="0"/>
                <a:cs typeface="Times New Roman" pitchFamily="18" charset="0"/>
              </a:rPr>
              <a:t>  6% HS </a:t>
            </a:r>
            <a:r>
              <a:rPr lang="en-US" sz="3500" b="1" dirty="0" err="1" smtClean="0">
                <a:latin typeface="Times New Roman" pitchFamily="18" charset="0"/>
                <a:cs typeface="Times New Roman" pitchFamily="18" charset="0"/>
              </a:rPr>
              <a:t>nam</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và</a:t>
            </a:r>
            <a:r>
              <a:rPr lang="en-US" sz="3500" b="1" dirty="0" smtClean="0">
                <a:latin typeface="Times New Roman" pitchFamily="18" charset="0"/>
                <a:cs typeface="Times New Roman" pitchFamily="18" charset="0"/>
              </a:rPr>
              <a:t> 12% HS </a:t>
            </a:r>
            <a:r>
              <a:rPr lang="en-US" sz="3500" b="1" dirty="0" err="1" smtClean="0">
                <a:latin typeface="Times New Roman" pitchFamily="18" charset="0"/>
                <a:cs typeface="Times New Roman" pitchFamily="18" charset="0"/>
              </a:rPr>
              <a:t>nữ</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có</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thái</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độ</a:t>
            </a:r>
            <a:endParaRPr lang="en-US" sz="3500" b="1" dirty="0" smtClean="0">
              <a:latin typeface="Times New Roman" pitchFamily="18" charset="0"/>
              <a:cs typeface="Times New Roman" pitchFamily="18" charset="0"/>
            </a:endParaRPr>
          </a:p>
          <a:p>
            <a:pPr algn="just">
              <a:buNone/>
            </a:pP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nhận</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thức</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cao</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về</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bình</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đẳng</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giới</a:t>
            </a:r>
            <a:r>
              <a:rPr lang="en-US" sz="3500" dirty="0" smtClean="0">
                <a:latin typeface="Times New Roman" pitchFamily="18" charset="0"/>
                <a:cs typeface="Times New Roman" pitchFamily="18" charset="0"/>
              </a:rPr>
              <a:t>.</a:t>
            </a:r>
          </a:p>
          <a:p>
            <a:endParaRPr lang="en-US" dirty="0"/>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2726</TotalTime>
  <Words>1233</Words>
  <Application>Microsoft Office PowerPoint</Application>
  <PresentationFormat>On-screen Show (4:3)</PresentationFormat>
  <Paragraphs>129</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Concourse</vt:lpstr>
      <vt:lpstr>     TRƯỜNG ĐẠI HỌC NÔNG LÂM  TP. HỒ CHÍ MINH</vt:lpstr>
      <vt:lpstr>KÍNH CHÀO THẦY VÀ CÁC BẠN</vt:lpstr>
      <vt:lpstr>CHỦ ĐỀ THẢO LUẬN</vt:lpstr>
      <vt:lpstr>NỘI DUNG TRÌNH BÀY</vt:lpstr>
      <vt:lpstr>I. BẠO LỰC </vt:lpstr>
      <vt:lpstr>I. BẠO LỰC </vt:lpstr>
      <vt:lpstr>2.1 Bạo lực học đường</vt:lpstr>
      <vt:lpstr>Cụ thể:</vt:lpstr>
      <vt:lpstr>Slide 9</vt:lpstr>
      <vt:lpstr>Hậu quả :</vt:lpstr>
      <vt:lpstr>Slide 11</vt:lpstr>
      <vt:lpstr>2.2 Bạo lực gia đình</vt:lpstr>
      <vt:lpstr>Thực trạng</vt:lpstr>
      <vt:lpstr>Slide 14</vt:lpstr>
      <vt:lpstr>Hậu quả:</vt:lpstr>
      <vt:lpstr> </vt:lpstr>
      <vt:lpstr>I. BẠO LỰC </vt:lpstr>
      <vt:lpstr>II. TRUYỀN THÔNG ĐẠI CHÚNG </vt:lpstr>
      <vt:lpstr>II. TRUYỀN THÔNG ĐẠI CHÚNG </vt:lpstr>
      <vt:lpstr>II. TRUYỀN THÔNG ĐẠI CHÚNG </vt:lpstr>
      <vt:lpstr>II. TRUYỀN THÔNG ĐẠI CHÚNG </vt:lpstr>
      <vt:lpstr>III. ẢNH HƯỞNG GIỮA TRUYỀN THÔNG &amp; BẠO LỰC XÃ HỘI </vt:lpstr>
      <vt:lpstr>Mê đắm trong bạo lực</vt:lpstr>
      <vt:lpstr>Mê đắm trong bạo lực</vt:lpstr>
      <vt:lpstr>Phim ảnh :</vt:lpstr>
      <vt:lpstr>Slide 26</vt:lpstr>
      <vt:lpstr>Slide 27</vt:lpstr>
      <vt:lpstr>Mê đắm trong bạo lực</vt:lpstr>
      <vt:lpstr>Mê đắm trong bạo lực</vt:lpstr>
      <vt:lpstr>Slide 30</vt:lpstr>
      <vt:lpstr>Slide 31</vt:lpstr>
      <vt:lpstr>Slide 32</vt:lpstr>
      <vt:lpstr>Slide 33</vt:lpstr>
      <vt:lpstr>IV. GIẢI PHÁP</vt:lpstr>
      <vt:lpstr>IV. GIẢI PHÁP</vt:lpstr>
      <vt:lpstr>HẾT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WIN7</dc:creator>
  <cp:lastModifiedBy>TH.20.09.2013</cp:lastModifiedBy>
  <cp:revision>287</cp:revision>
  <dcterms:created xsi:type="dcterms:W3CDTF">2012-10-12T08:19:09Z</dcterms:created>
  <dcterms:modified xsi:type="dcterms:W3CDTF">2013-11-22T00:24:14Z</dcterms:modified>
</cp:coreProperties>
</file>