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4" r:id="rId1"/>
    <p:sldMasterId id="2147483756" r:id="rId2"/>
  </p:sldMasterIdLst>
  <p:notesMasterIdLst>
    <p:notesMasterId r:id="rId31"/>
  </p:notesMasterIdLst>
  <p:sldIdLst>
    <p:sldId id="256" r:id="rId3"/>
    <p:sldId id="257" r:id="rId4"/>
    <p:sldId id="258" r:id="rId5"/>
    <p:sldId id="259" r:id="rId6"/>
    <p:sldId id="263" r:id="rId7"/>
    <p:sldId id="270" r:id="rId8"/>
    <p:sldId id="264" r:id="rId9"/>
    <p:sldId id="266" r:id="rId10"/>
    <p:sldId id="267" r:id="rId11"/>
    <p:sldId id="273" r:id="rId12"/>
    <p:sldId id="274" r:id="rId13"/>
    <p:sldId id="293" r:id="rId14"/>
    <p:sldId id="294" r:id="rId15"/>
    <p:sldId id="295" r:id="rId16"/>
    <p:sldId id="279" r:id="rId17"/>
    <p:sldId id="280" r:id="rId18"/>
    <p:sldId id="281" r:id="rId19"/>
    <p:sldId id="269" r:id="rId20"/>
    <p:sldId id="275" r:id="rId21"/>
    <p:sldId id="277" r:id="rId22"/>
    <p:sldId id="278" r:id="rId23"/>
    <p:sldId id="282" r:id="rId24"/>
    <p:sldId id="289" r:id="rId25"/>
    <p:sldId id="287" r:id="rId26"/>
    <p:sldId id="290" r:id="rId27"/>
    <p:sldId id="291" r:id="rId28"/>
    <p:sldId id="292" r:id="rId29"/>
    <p:sldId id="276" r:id="rId3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33CC"/>
    <a:srgbClr val="66A44C"/>
    <a:srgbClr val="FF0066"/>
    <a:srgbClr val="7B3D5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716" autoAdjust="0"/>
    <p:restoredTop sz="94660"/>
  </p:normalViewPr>
  <p:slideViewPr>
    <p:cSldViewPr>
      <p:cViewPr varScale="1">
        <p:scale>
          <a:sx n="48" d="100"/>
          <a:sy n="48" d="100"/>
        </p:scale>
        <p:origin x="-1286" y="-77"/>
      </p:cViewPr>
      <p:guideLst>
        <p:guide orient="horz" pos="2160"/>
        <p:guide pos="2880"/>
      </p:guideLst>
    </p:cSldViewPr>
  </p:slideViewPr>
  <p:notesTextViewPr>
    <p:cViewPr>
      <p:scale>
        <a:sx n="1" d="1"/>
        <a:sy n="1" d="1"/>
      </p:scale>
      <p:origin x="0" y="0"/>
    </p:cViewPr>
  </p:notesTextViewPr>
  <p:gridSpacing cx="60128" cy="6012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BABD86F-E608-4418-AD46-D21AB0195453}" type="datetimeFigureOut">
              <a:rPr lang="en-US" smtClean="0"/>
              <a:t>10/15/2013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3C41EDE-D701-4963-81E9-4234C7C634AF}" type="slidenum">
              <a:rPr lang="en-US" smtClean="0"/>
              <a:t>‹#›</a:t>
            </a:fld>
            <a:endParaRPr lang="en-US"/>
          </a:p>
        </p:txBody>
      </p:sp>
    </p:spTree>
    <p:extLst>
      <p:ext uri="{BB962C8B-B14F-4D97-AF65-F5344CB8AC3E}">
        <p14:creationId xmlns:p14="http://schemas.microsoft.com/office/powerpoint/2010/main" val="18083020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73C41EDE-D701-4963-81E9-4234C7C634AF}" type="slidenum">
              <a:rPr lang="en-US" smtClean="0"/>
              <a:t>1</a:t>
            </a:fld>
            <a:endParaRPr lang="en-US"/>
          </a:p>
        </p:txBody>
      </p:sp>
    </p:spTree>
    <p:extLst>
      <p:ext uri="{BB962C8B-B14F-4D97-AF65-F5344CB8AC3E}">
        <p14:creationId xmlns:p14="http://schemas.microsoft.com/office/powerpoint/2010/main" val="6087784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F03779F3-A690-4307-9D67-A5EC0662EED2}" type="datetimeFigureOut">
              <a:rPr lang="en-US" smtClean="0"/>
              <a:t>10/15/2013</a:t>
            </a:fld>
            <a:endParaRPr lang="en-US"/>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US"/>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DB9DA8B5-4DB7-479A-B8EB-6C8E5C89705C}" type="slidenum">
              <a:rPr lang="en-US" smtClean="0"/>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03779F3-A690-4307-9D67-A5EC0662EED2}" type="datetimeFigureOut">
              <a:rPr lang="en-US" smtClean="0"/>
              <a:t>10/15/2013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9DA8B5-4DB7-479A-B8EB-6C8E5C89705C}" type="slidenum">
              <a:rPr lang="en-US" smtClean="0"/>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03779F3-A690-4307-9D67-A5EC0662EED2}" type="datetimeFigureOut">
              <a:rPr lang="en-US" smtClean="0"/>
              <a:t>10/15/2013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9DA8B5-4DB7-479A-B8EB-6C8E5C89705C}" type="slidenum">
              <a:rPr lang="en-US" smtClean="0"/>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371600" y="1859280"/>
            <a:ext cx="6400800" cy="1295400"/>
          </a:xfrm>
        </p:spPr>
        <p:txBody>
          <a:bodyPr/>
          <a:lstStyle/>
          <a:p>
            <a:r>
              <a:rPr lang="en-US" smtClean="0"/>
              <a:t>Click to edit Master title style</a:t>
            </a:r>
            <a:endParaRPr lang="en-US" dirty="0"/>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801112"/>
            <a:ext cx="9144000" cy="932688"/>
          </a:xfrm>
          <a:prstGeom prst="rect">
            <a:avLst/>
          </a:prstGeom>
        </p:spPr>
      </p:pic>
      <p:sp>
        <p:nvSpPr>
          <p:cNvPr id="3" name="Subtitle 2"/>
          <p:cNvSpPr>
            <a:spLocks noGrp="1"/>
          </p:cNvSpPr>
          <p:nvPr>
            <p:ph type="subTitle" idx="1"/>
          </p:nvPr>
        </p:nvSpPr>
        <p:spPr>
          <a:xfrm>
            <a:off x="1371600" y="3429000"/>
            <a:ext cx="6400800" cy="762000"/>
          </a:xfrm>
        </p:spPr>
        <p:txBody>
          <a:bodyPr>
            <a:normAutofit/>
          </a:bodyPr>
          <a:lstStyle>
            <a:lvl1pPr marL="0" indent="0" algn="ctr">
              <a:buNone/>
              <a:defRPr sz="2000" i="1" baseline="0">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bwMode="white"/>
        <p:txBody>
          <a:bodyPr/>
          <a:lstStyle/>
          <a:p>
            <a:fld id="{F03779F3-A690-4307-9D67-A5EC0662EED2}" type="datetimeFigureOut">
              <a:rPr lang="en-US" smtClean="0"/>
              <a:t>10/15/2013</a:t>
            </a:fld>
            <a:endParaRPr lang="en-US"/>
          </a:p>
        </p:txBody>
      </p:sp>
      <p:sp>
        <p:nvSpPr>
          <p:cNvPr id="5" name="Footer Placeholder 4"/>
          <p:cNvSpPr>
            <a:spLocks noGrp="1"/>
          </p:cNvSpPr>
          <p:nvPr>
            <p:ph type="ftr" sz="quarter" idx="11"/>
          </p:nvPr>
        </p:nvSpPr>
        <p:spPr bwMode="white"/>
        <p:txBody>
          <a:bodyPr/>
          <a:lstStyle/>
          <a:p>
            <a:endParaRPr lang="en-US"/>
          </a:p>
        </p:txBody>
      </p:sp>
      <p:sp>
        <p:nvSpPr>
          <p:cNvPr id="6" name="Slide Number Placeholder 5"/>
          <p:cNvSpPr>
            <a:spLocks noGrp="1"/>
          </p:cNvSpPr>
          <p:nvPr>
            <p:ph type="sldNum" sz="quarter" idx="12"/>
          </p:nvPr>
        </p:nvSpPr>
        <p:spPr/>
        <p:txBody>
          <a:bodyPr/>
          <a:lstStyle/>
          <a:p>
            <a:fld id="{DB9DA8B5-4DB7-479A-B8EB-6C8E5C89705C}" type="slidenum">
              <a:rPr lang="en-US" smtClean="0"/>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a:xfrm>
            <a:off x="1371600" y="2438400"/>
            <a:ext cx="6400800" cy="3048001"/>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03779F3-A690-4307-9D67-A5EC0662EED2}" type="datetimeFigureOut">
              <a:rPr lang="en-US" smtClean="0"/>
              <a:t>10/15/2013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9DA8B5-4DB7-479A-B8EB-6C8E5C89705C}" type="slidenum">
              <a:rPr lang="en-US" smtClean="0"/>
              <a:t>‹#›</a:t>
            </a:fld>
            <a:endParaRPr lang="en-US"/>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F03779F3-A690-4307-9D67-A5EC0662EED2}" type="datetimeFigureOut">
              <a:rPr lang="en-US" smtClean="0"/>
              <a:t>10/15/2013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9DA8B5-4DB7-479A-B8EB-6C8E5C89705C}" type="slidenum">
              <a:rPr lang="en-US" smtClean="0"/>
              <a:t>‹#›</a:t>
            </a:fld>
            <a:endParaRPr lang="en-US"/>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
        <p:nvSpPr>
          <p:cNvPr id="2" name="Title 1"/>
          <p:cNvSpPr>
            <a:spLocks noGrp="1"/>
          </p:cNvSpPr>
          <p:nvPr>
            <p:ph type="title"/>
          </p:nvPr>
        </p:nvSpPr>
        <p:spPr>
          <a:xfrm>
            <a:off x="1447800" y="3410267"/>
            <a:ext cx="6248400" cy="1456373"/>
          </a:xfrm>
        </p:spPr>
        <p:txBody>
          <a:bodyPr anchor="t">
            <a:normAutofit/>
          </a:bodyPr>
          <a:lstStyle>
            <a:lvl1pPr algn="ctr">
              <a:defRPr sz="3600" b="0" i="0" cap="all"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447800" y="1503680"/>
            <a:ext cx="6248400" cy="1566862"/>
          </a:xfrm>
        </p:spPr>
        <p:txBody>
          <a:bodyPr anchor="b"/>
          <a:lstStyle>
            <a:lvl1pPr marL="0" indent="0" algn="ctr">
              <a:buNone/>
              <a:defRPr sz="2000" b="0" i="1" baseline="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pic>
        <p:nvPicPr>
          <p:cNvPr id="8" name="Picture 7"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2684462"/>
            <a:ext cx="9144000" cy="932688"/>
          </a:xfrm>
          <a:prstGeom prst="rect">
            <a:avLst/>
          </a:prstGeom>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10" name="Content Placeholder 9"/>
          <p:cNvSpPr>
            <a:spLocks noGrp="1"/>
          </p:cNvSpPr>
          <p:nvPr>
            <p:ph sz="quarter" idx="13"/>
          </p:nvPr>
        </p:nvSpPr>
        <p:spPr>
          <a:xfrm>
            <a:off x="1371600" y="2438400"/>
            <a:ext cx="31242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F03779F3-A690-4307-9D67-A5EC0662EED2}" type="datetimeFigureOut">
              <a:rPr lang="en-US" smtClean="0"/>
              <a:t>10/15/2013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9DA8B5-4DB7-479A-B8EB-6C8E5C89705C}" type="slidenum">
              <a:rPr lang="en-US" smtClean="0"/>
              <a:t>‹#›</a:t>
            </a:fld>
            <a:endParaRPr lang="en-US"/>
          </a:p>
        </p:txBody>
      </p:sp>
      <p:sp>
        <p:nvSpPr>
          <p:cNvPr id="12" name="Content Placeholder 11"/>
          <p:cNvSpPr>
            <a:spLocks noGrp="1"/>
          </p:cNvSpPr>
          <p:nvPr>
            <p:ph sz="quarter" idx="14"/>
          </p:nvPr>
        </p:nvSpPr>
        <p:spPr>
          <a:xfrm>
            <a:off x="4648200" y="2438400"/>
            <a:ext cx="3124200" cy="3124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pic>
        <p:nvPicPr>
          <p:cNvPr id="9" name="Picture 8"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pic>
        <p:nvPicPr>
          <p:cNvPr id="12" name="Picture 11" descr="flourish2.png"/>
          <p:cNvPicPr>
            <a:picLocks noChangeAspect="1"/>
          </p:cNvPicPr>
          <p:nvPr/>
        </p:nvPicPr>
        <p:blipFill>
          <a:blip r:embed="rId2">
            <a:clrChange>
              <a:clrFrom>
                <a:srgbClr val="000000">
                  <a:alpha val="0"/>
                </a:srgbClr>
              </a:clrFrom>
              <a:clrTo>
                <a:srgbClr val="000000">
                  <a:alpha val="0"/>
                </a:srgbClr>
              </a:clrTo>
            </a:clrChange>
            <a:lum bright="-14000"/>
          </a:blip>
          <a:stretch>
            <a:fillRect/>
          </a:stretch>
        </p:blipFill>
        <p:spPr>
          <a:xfrm>
            <a:off x="0" y="1618488"/>
            <a:ext cx="9144000" cy="932688"/>
          </a:xfrm>
          <a:prstGeom prst="rect">
            <a:avLst/>
          </a:prstGeom>
        </p:spPr>
      </p:pic>
      <p:sp>
        <p:nvSpPr>
          <p:cNvPr id="11" name="Content Placeholder 10"/>
          <p:cNvSpPr>
            <a:spLocks noGrp="1"/>
          </p:cNvSpPr>
          <p:nvPr>
            <p:ph sz="quarter" idx="13"/>
          </p:nvPr>
        </p:nvSpPr>
        <p:spPr>
          <a:xfrm>
            <a:off x="1371600" y="2819400"/>
            <a:ext cx="31242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3" name="Content Placeholder 12"/>
          <p:cNvSpPr>
            <a:spLocks noGrp="1"/>
          </p:cNvSpPr>
          <p:nvPr>
            <p:ph sz="quarter" idx="14"/>
          </p:nvPr>
        </p:nvSpPr>
        <p:spPr>
          <a:xfrm>
            <a:off x="4648200" y="2819400"/>
            <a:ext cx="3124200" cy="2743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371600" y="2362201"/>
            <a:ext cx="3125788" cy="451338"/>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5" name="Text Placeholder 4"/>
          <p:cNvSpPr>
            <a:spLocks noGrp="1"/>
          </p:cNvSpPr>
          <p:nvPr>
            <p:ph type="body" sz="quarter" idx="3"/>
          </p:nvPr>
        </p:nvSpPr>
        <p:spPr>
          <a:xfrm>
            <a:off x="4645025" y="2359152"/>
            <a:ext cx="3127375" cy="448056"/>
          </a:xfrm>
        </p:spPr>
        <p:txBody>
          <a:bodyPr anchor="b"/>
          <a:lstStyle>
            <a:lvl1pPr marL="0" indent="0" algn="ctr">
              <a:buNone/>
              <a:defRPr sz="1800" b="1" baseline="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7" name="Date Placeholder 6"/>
          <p:cNvSpPr>
            <a:spLocks noGrp="1"/>
          </p:cNvSpPr>
          <p:nvPr>
            <p:ph type="dt" sz="half" idx="10"/>
          </p:nvPr>
        </p:nvSpPr>
        <p:spPr/>
        <p:txBody>
          <a:bodyPr/>
          <a:lstStyle/>
          <a:p>
            <a:fld id="{F03779F3-A690-4307-9D67-A5EC0662EED2}" type="datetimeFigureOut">
              <a:rPr lang="en-US" smtClean="0"/>
              <a:t>10/15/2013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B9DA8B5-4DB7-479A-B8EB-6C8E5C89705C}" type="slidenum">
              <a:rPr lang="en-US" smtClean="0"/>
              <a:t>‹#›</a:t>
            </a:fld>
            <a:endParaRPr lang="en-US"/>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03779F3-A690-4307-9D67-A5EC0662EED2}" type="datetimeFigureOut">
              <a:rPr lang="en-US" smtClean="0"/>
              <a:t>10/15/2013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DB9DA8B5-4DB7-479A-B8EB-6C8E5C89705C}" type="slidenum">
              <a:rPr lang="en-US" smtClean="0"/>
              <a:t>‹#›</a:t>
            </a:fld>
            <a:endParaRPr lang="en-US"/>
          </a:p>
        </p:txBody>
      </p:sp>
      <p:pic>
        <p:nvPicPr>
          <p:cNvPr id="7" name="Picture 6" descr="flourish2.png"/>
          <p:cNvPicPr>
            <a:picLocks noChangeAspect="1"/>
          </p:cNvPicPr>
          <p:nvPr/>
        </p:nvPicPr>
        <p:blipFill>
          <a:blip r:embed="rId2">
            <a:duotone>
              <a:prstClr val="black"/>
              <a:schemeClr val="tx2">
                <a:tint val="45000"/>
                <a:satMod val="400000"/>
              </a:schemeClr>
            </a:duotone>
            <a:lum bright="-14000"/>
          </a:blip>
          <a:stretch>
            <a:fillRect/>
          </a:stretch>
        </p:blipFill>
        <p:spPr>
          <a:xfrm>
            <a:off x="0" y="1618488"/>
            <a:ext cx="9144000" cy="932688"/>
          </a:xfrm>
          <a:prstGeom prst="rect">
            <a:avLst/>
          </a:prstGeom>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F03779F3-A690-4307-9D67-A5EC0662EED2}" type="datetimeFigureOut">
              <a:rPr lang="en-US" smtClean="0"/>
              <a:t>10/15/2013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9DA8B5-4DB7-479A-B8EB-6C8E5C89705C}" type="slidenum">
              <a:rPr lang="en-US" smtClean="0"/>
              <a:t>‹#›</a:t>
            </a:fld>
            <a:endParaRPr lang="en-US"/>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953001" y="1676400"/>
            <a:ext cx="2819399" cy="599440"/>
          </a:xfrm>
        </p:spPr>
        <p:txBody>
          <a:bodyPr anchor="b">
            <a:noAutofit/>
          </a:bodyPr>
          <a:lstStyle>
            <a:lvl1pPr algn="ctr">
              <a:defRPr sz="1700" b="1" cap="all" spc="0" baseline="0"/>
            </a:lvl1pPr>
          </a:lstStyle>
          <a:p>
            <a:r>
              <a:rPr lang="en-US" smtClean="0"/>
              <a:t>Click to edit Master title style</a:t>
            </a:r>
            <a:endParaRPr lang="en-US" dirty="0"/>
          </a:p>
        </p:txBody>
      </p:sp>
      <p:sp>
        <p:nvSpPr>
          <p:cNvPr id="4" name="Text Placeholder 3"/>
          <p:cNvSpPr>
            <a:spLocks noGrp="1"/>
          </p:cNvSpPr>
          <p:nvPr>
            <p:ph type="body" sz="half" idx="2"/>
          </p:nvPr>
        </p:nvSpPr>
        <p:spPr>
          <a:xfrm>
            <a:off x="4953001" y="2275840"/>
            <a:ext cx="2819399" cy="290576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03779F3-A690-4307-9D67-A5EC0662EED2}" type="datetimeFigureOut">
              <a:rPr lang="en-US" smtClean="0"/>
              <a:t>10/15/2013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9DA8B5-4DB7-479A-B8EB-6C8E5C89705C}" type="slidenum">
              <a:rPr lang="en-US" smtClean="0"/>
              <a:t>‹#›</a:t>
            </a:fld>
            <a:endParaRPr lang="en-US"/>
          </a:p>
        </p:txBody>
      </p:sp>
      <p:sp>
        <p:nvSpPr>
          <p:cNvPr id="9" name="Content Placeholder 8"/>
          <p:cNvSpPr>
            <a:spLocks noGrp="1"/>
          </p:cNvSpPr>
          <p:nvPr>
            <p:ph sz="quarter" idx="13"/>
          </p:nvPr>
        </p:nvSpPr>
        <p:spPr>
          <a:xfrm>
            <a:off x="1371600" y="1676400"/>
            <a:ext cx="3276600" cy="35052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F03779F3-A690-4307-9D67-A5EC0662EED2}" type="datetimeFigureOut">
              <a:rPr lang="en-US" smtClean="0"/>
              <a:t>10/15/2013</a:t>
            </a:fld>
            <a:endParaRPr lang="en-US"/>
          </a:p>
        </p:txBody>
      </p:sp>
      <p:sp>
        <p:nvSpPr>
          <p:cNvPr id="9" name="Slide Number Placeholder 8"/>
          <p:cNvSpPr>
            <a:spLocks noGrp="1"/>
          </p:cNvSpPr>
          <p:nvPr>
            <p:ph type="sldNum" sz="quarter" idx="15"/>
          </p:nvPr>
        </p:nvSpPr>
        <p:spPr/>
        <p:txBody>
          <a:bodyPr rtlCol="0"/>
          <a:lstStyle/>
          <a:p>
            <a:fld id="{DB9DA8B5-4DB7-479A-B8EB-6C8E5C89705C}" type="slidenum">
              <a:rPr lang="en-US" smtClean="0"/>
              <a:t>‹#›</a:t>
            </a:fld>
            <a:endParaRPr lang="en-US"/>
          </a:p>
        </p:txBody>
      </p:sp>
      <p:sp>
        <p:nvSpPr>
          <p:cNvPr id="10" name="Footer Placeholder 9"/>
          <p:cNvSpPr>
            <a:spLocks noGrp="1"/>
          </p:cNvSpPr>
          <p:nvPr>
            <p:ph type="ftr" sz="quarter" idx="16"/>
          </p:nvPr>
        </p:nvSpPr>
        <p:spPr/>
        <p:txBody>
          <a:bodyPr rtlCol="0"/>
          <a:lstStyle/>
          <a:p>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10" name="Plaque 9"/>
          <p:cNvSpPr/>
          <p:nvPr/>
        </p:nvSpPr>
        <p:spPr>
          <a:xfrm>
            <a:off x="1463040" y="1847088"/>
            <a:ext cx="3090672" cy="3090672"/>
          </a:xfrm>
          <a:prstGeom prst="plaque">
            <a:avLst>
              <a:gd name="adj" fmla="val 8438"/>
            </a:avLst>
          </a:prstGeom>
          <a:noFill/>
          <a:ln w="9525">
            <a:solidFill>
              <a:schemeClr val="tx2">
                <a:alpha val="17000"/>
              </a:schemeClr>
            </a:solidFill>
            <a:miter lim="800000"/>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953000" y="1676400"/>
            <a:ext cx="2819400" cy="599440"/>
          </a:xfrm>
        </p:spPr>
        <p:txBody>
          <a:bodyPr anchor="b">
            <a:noAutofit/>
          </a:bodyPr>
          <a:lstStyle>
            <a:lvl1pPr algn="ctr">
              <a:defRPr sz="1700" b="1" cap="all" spc="0" baseline="0"/>
            </a:lvl1pPr>
          </a:lstStyle>
          <a:p>
            <a:r>
              <a:rPr lang="en-US" smtClean="0"/>
              <a:t>Click to edit Master title style</a:t>
            </a:r>
            <a:endParaRPr lang="en-US" dirty="0"/>
          </a:p>
        </p:txBody>
      </p:sp>
      <p:sp>
        <p:nvSpPr>
          <p:cNvPr id="3" name="Picture Placeholder 2"/>
          <p:cNvSpPr>
            <a:spLocks noGrp="1"/>
          </p:cNvSpPr>
          <p:nvPr>
            <p:ph type="pic" idx="1"/>
          </p:nvPr>
        </p:nvSpPr>
        <p:spPr>
          <a:xfrm>
            <a:off x="1524000" y="1905000"/>
            <a:ext cx="2971800" cy="2971800"/>
          </a:xfrm>
          <a:prstGeom prst="plaque">
            <a:avLst>
              <a:gd name="adj" fmla="val 8341"/>
            </a:avLst>
          </a:prstGeom>
          <a:solidFill>
            <a:schemeClr val="bg1">
              <a:lumMod val="95000"/>
              <a:alpha val="35000"/>
            </a:schemeClr>
          </a:solidFill>
          <a:ln w="98425" cmpd="thinThick">
            <a:noFill/>
            <a:bevel/>
          </a:ln>
        </p:spPr>
        <p:txBody>
          <a:bodyPr>
            <a:normAutofit/>
          </a:bodyPr>
          <a:lstStyle>
            <a:lvl1pPr marL="0" indent="0" algn="ctr">
              <a:buNone/>
              <a:defRPr sz="1800" baseline="0">
                <a:solidFill>
                  <a:schemeClr val="tx2"/>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953000" y="2276856"/>
            <a:ext cx="2819400" cy="2875280"/>
          </a:xfrm>
        </p:spPr>
        <p:txBody>
          <a:bodyPr/>
          <a:lstStyle>
            <a:lvl1pPr marL="0" indent="0" algn="ctr">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03779F3-A690-4307-9D67-A5EC0662EED2}" type="datetimeFigureOut">
              <a:rPr lang="en-US" smtClean="0"/>
              <a:t>10/15/2013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9DA8B5-4DB7-479A-B8EB-6C8E5C89705C}" type="slidenum">
              <a:rPr lang="en-US" smtClean="0"/>
              <a:t>‹#›</a:t>
            </a:fld>
            <a:endParaRPr lang="en-US"/>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03779F3-A690-4307-9D67-A5EC0662EED2}" type="datetimeFigureOut">
              <a:rPr lang="en-US" smtClean="0"/>
              <a:t>10/15/2013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9DA8B5-4DB7-479A-B8EB-6C8E5C89705C}" type="slidenum">
              <a:rPr lang="en-US" smtClean="0"/>
              <a:t>‹#›</a:t>
            </a:fld>
            <a:endParaRPr lang="en-US"/>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209041"/>
            <a:ext cx="1295400" cy="4318000"/>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1295400" y="1219199"/>
            <a:ext cx="5181600" cy="4267201"/>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F03779F3-A690-4307-9D67-A5EC0662EED2}" type="datetimeFigureOut">
              <a:rPr lang="en-US" smtClean="0"/>
              <a:t>10/15/2013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B9DA8B5-4DB7-479A-B8EB-6C8E5C89705C}" type="slidenum">
              <a:rPr lang="en-US" smtClean="0"/>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F03779F3-A690-4307-9D67-A5EC0662EED2}" type="datetimeFigureOut">
              <a:rPr lang="en-US" smtClean="0"/>
              <a:t>10/15/2013</a:t>
            </a:fld>
            <a:endParaRPr lang="en-US"/>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US"/>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DB9DA8B5-4DB7-479A-B8EB-6C8E5C89705C}" type="slidenum">
              <a:rPr lang="en-US" smtClean="0"/>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F03779F3-A690-4307-9D67-A5EC0662EED2}" type="datetimeFigureOut">
              <a:rPr lang="en-US" smtClean="0"/>
              <a:t>10/15/2013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B9DA8B5-4DB7-479A-B8EB-6C8E5C89705C}" type="slidenum">
              <a:rPr lang="en-US" smtClean="0"/>
              <a:t>‹#›</a:t>
            </a:fld>
            <a:endParaRPr lang="en-US"/>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F03779F3-A690-4307-9D67-A5EC0662EED2}" type="datetimeFigureOut">
              <a:rPr lang="en-US" smtClean="0"/>
              <a:t>10/15/2013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DB9DA8B5-4DB7-479A-B8EB-6C8E5C89705C}" type="slidenum">
              <a:rPr lang="en-US" smtClean="0"/>
              <a:t>‹#›</a:t>
            </a:fld>
            <a:endParaRPr lang="en-US"/>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F03779F3-A690-4307-9D67-A5EC0662EED2}" type="datetimeFigureOut">
              <a:rPr lang="en-US" smtClean="0"/>
              <a:t>10/15/2013</a:t>
            </a:fld>
            <a:endParaRPr lang="en-US"/>
          </a:p>
        </p:txBody>
      </p:sp>
      <p:sp>
        <p:nvSpPr>
          <p:cNvPr id="7" name="Slide Number Placeholder 6"/>
          <p:cNvSpPr>
            <a:spLocks noGrp="1"/>
          </p:cNvSpPr>
          <p:nvPr>
            <p:ph type="sldNum" sz="quarter" idx="11"/>
          </p:nvPr>
        </p:nvSpPr>
        <p:spPr/>
        <p:txBody>
          <a:bodyPr rtlCol="0"/>
          <a:lstStyle/>
          <a:p>
            <a:fld id="{DB9DA8B5-4DB7-479A-B8EB-6C8E5C89705C}" type="slidenum">
              <a:rPr lang="en-US" smtClean="0"/>
              <a:t>‹#›</a:t>
            </a:fld>
            <a:endParaRPr lang="en-US"/>
          </a:p>
        </p:txBody>
      </p:sp>
      <p:sp>
        <p:nvSpPr>
          <p:cNvPr id="8" name="Footer Placeholder 7"/>
          <p:cNvSpPr>
            <a:spLocks noGrp="1"/>
          </p:cNvSpPr>
          <p:nvPr>
            <p:ph type="ftr" sz="quarter" idx="12"/>
          </p:nvPr>
        </p:nvSpPr>
        <p:spPr/>
        <p:txBody>
          <a:bodyPr rtlCol="0"/>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03779F3-A690-4307-9D67-A5EC0662EED2}" type="datetimeFigureOut">
              <a:rPr lang="en-US" smtClean="0"/>
              <a:t>10/15/2013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B9DA8B5-4DB7-479A-B8EB-6C8E5C89705C}" type="slidenum">
              <a:rPr lang="en-US" smtClean="0"/>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F03779F3-A690-4307-9D67-A5EC0662EED2}" type="datetimeFigureOut">
              <a:rPr lang="en-US" smtClean="0"/>
              <a:t>10/15/2013</a:t>
            </a:fld>
            <a:endParaRPr lang="en-US"/>
          </a:p>
        </p:txBody>
      </p:sp>
      <p:sp>
        <p:nvSpPr>
          <p:cNvPr id="22" name="Slide Number Placeholder 21"/>
          <p:cNvSpPr>
            <a:spLocks noGrp="1"/>
          </p:cNvSpPr>
          <p:nvPr>
            <p:ph type="sldNum" sz="quarter" idx="15"/>
          </p:nvPr>
        </p:nvSpPr>
        <p:spPr/>
        <p:txBody>
          <a:bodyPr rtlCol="0"/>
          <a:lstStyle/>
          <a:p>
            <a:fld id="{DB9DA8B5-4DB7-479A-B8EB-6C8E5C89705C}" type="slidenum">
              <a:rPr lang="en-US" smtClean="0"/>
              <a:t>‹#›</a:t>
            </a:fld>
            <a:endParaRPr lang="en-US"/>
          </a:p>
        </p:txBody>
      </p:sp>
      <p:sp>
        <p:nvSpPr>
          <p:cNvPr id="23" name="Footer Placeholder 22"/>
          <p:cNvSpPr>
            <a:spLocks noGrp="1"/>
          </p:cNvSpPr>
          <p:nvPr>
            <p:ph type="ftr" sz="quarter" idx="16"/>
          </p:nvPr>
        </p:nvSpPr>
        <p:spPr/>
        <p:txBody>
          <a:bodyPr rtlCol="0"/>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F03779F3-A690-4307-9D67-A5EC0662EED2}" type="datetimeFigureOut">
              <a:rPr lang="en-US" smtClean="0"/>
              <a:t>10/15/2013</a:t>
            </a:fld>
            <a:endParaRPr lang="en-US"/>
          </a:p>
        </p:txBody>
      </p:sp>
      <p:sp>
        <p:nvSpPr>
          <p:cNvPr id="18" name="Slide Number Placeholder 17"/>
          <p:cNvSpPr>
            <a:spLocks noGrp="1"/>
          </p:cNvSpPr>
          <p:nvPr>
            <p:ph type="sldNum" sz="quarter" idx="11"/>
          </p:nvPr>
        </p:nvSpPr>
        <p:spPr/>
        <p:txBody>
          <a:bodyPr rtlCol="0"/>
          <a:lstStyle/>
          <a:p>
            <a:fld id="{DB9DA8B5-4DB7-479A-B8EB-6C8E5C89705C}" type="slidenum">
              <a:rPr lang="en-US" smtClean="0"/>
              <a:t>‹#›</a:t>
            </a:fld>
            <a:endParaRPr lang="en-US"/>
          </a:p>
        </p:txBody>
      </p:sp>
      <p:sp>
        <p:nvSpPr>
          <p:cNvPr id="21" name="Footer Placeholder 20"/>
          <p:cNvSpPr>
            <a:spLocks noGrp="1"/>
          </p:cNvSpPr>
          <p:nvPr>
            <p:ph type="ftr" sz="quarter" idx="12"/>
          </p:nvPr>
        </p:nvSpPr>
        <p:spPr/>
        <p:txBody>
          <a:bodyPr rtlCol="0"/>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3.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F03779F3-A690-4307-9D67-A5EC0662EED2}" type="datetimeFigureOut">
              <a:rPr lang="en-US" smtClean="0"/>
              <a:t>10/15/2013</a:t>
            </a:fld>
            <a:endParaRPr lang="en-US"/>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US"/>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DB9DA8B5-4DB7-479A-B8EB-6C8E5C89705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45" r:id="rId1"/>
    <p:sldLayoutId id="2147483746" r:id="rId2"/>
    <p:sldLayoutId id="2147483747" r:id="rId3"/>
    <p:sldLayoutId id="2147483748" r:id="rId4"/>
    <p:sldLayoutId id="2147483749" r:id="rId5"/>
    <p:sldLayoutId id="2147483750" r:id="rId6"/>
    <p:sldLayoutId id="2147483751" r:id="rId7"/>
    <p:sldLayoutId id="2147483752" r:id="rId8"/>
    <p:sldLayoutId id="2147483753" r:id="rId9"/>
    <p:sldLayoutId id="2147483754" r:id="rId10"/>
    <p:sldLayoutId id="2147483755" r:id="rId11"/>
  </p:sldLayoutIdLst>
  <p:txStyles>
    <p:titleStyle>
      <a:lvl1pPr algn="l" rtl="0"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l" rtl="0"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l" rtl="0"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l" rtl="0"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l" rtl="0"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l" rtl="0"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l" rtl="0"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l" rtl="0"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l" rtl="0"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l" rtl="0"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Picture 7" descr="window3.png"/>
          <p:cNvPicPr>
            <a:picLocks noChangeAspect="1"/>
          </p:cNvPicPr>
          <p:nvPr/>
        </p:nvPicPr>
        <p:blipFill>
          <a:blip r:embed="rId13"/>
          <a:stretch>
            <a:fillRect/>
          </a:stretch>
        </p:blipFill>
        <p:spPr>
          <a:xfrm>
            <a:off x="0" y="0"/>
            <a:ext cx="9144000" cy="6858000"/>
          </a:xfrm>
          <a:prstGeom prst="rect">
            <a:avLst/>
          </a:prstGeom>
        </p:spPr>
      </p:pic>
      <p:sp>
        <p:nvSpPr>
          <p:cNvPr id="2" name="Title Placeholder 1"/>
          <p:cNvSpPr>
            <a:spLocks noGrp="1"/>
          </p:cNvSpPr>
          <p:nvPr>
            <p:ph type="title"/>
          </p:nvPr>
        </p:nvSpPr>
        <p:spPr>
          <a:xfrm>
            <a:off x="1371600" y="1295400"/>
            <a:ext cx="6400800" cy="685800"/>
          </a:xfrm>
          <a:prstGeom prst="rect">
            <a:avLst/>
          </a:prstGeom>
        </p:spPr>
        <p:txBody>
          <a:bodyPr vert="horz" lIns="91440" tIns="45720" rIns="91440" bIns="45720" rtlCol="0" anchor="b" anchorCtr="0">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371600" y="2057400"/>
            <a:ext cx="6400800" cy="3429001"/>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bwMode="white">
          <a:xfrm>
            <a:off x="304800" y="6356350"/>
            <a:ext cx="2133600" cy="365125"/>
          </a:xfrm>
          <a:prstGeom prst="rect">
            <a:avLst/>
          </a:prstGeom>
          <a:ln>
            <a:noFill/>
          </a:ln>
        </p:spPr>
        <p:txBody>
          <a:bodyPr vert="horz" lIns="91440" tIns="45720" rIns="91440" bIns="45720" rtlCol="0" anchor="ctr"/>
          <a:lstStyle>
            <a:lvl1pPr algn="l">
              <a:defRPr sz="1100" baseline="0">
                <a:solidFill>
                  <a:schemeClr val="accent1">
                    <a:lumMod val="60000"/>
                    <a:lumOff val="40000"/>
                  </a:schemeClr>
                </a:solidFill>
              </a:defRPr>
            </a:lvl1pPr>
          </a:lstStyle>
          <a:p>
            <a:fld id="{F03779F3-A690-4307-9D67-A5EC0662EED2}" type="datetimeFigureOut">
              <a:rPr lang="en-US" smtClean="0"/>
              <a:t>10/15/2013</a:t>
            </a:fld>
            <a:endParaRPr lang="en-US"/>
          </a:p>
        </p:txBody>
      </p:sp>
      <p:sp>
        <p:nvSpPr>
          <p:cNvPr id="5" name="Footer Placeholder 4"/>
          <p:cNvSpPr>
            <a:spLocks noGrp="1"/>
          </p:cNvSpPr>
          <p:nvPr>
            <p:ph type="ftr" sz="quarter" idx="3"/>
          </p:nvPr>
        </p:nvSpPr>
        <p:spPr bwMode="white">
          <a:xfrm>
            <a:off x="2971800" y="6356350"/>
            <a:ext cx="3200400" cy="365125"/>
          </a:xfrm>
          <a:prstGeom prst="rect">
            <a:avLst/>
          </a:prstGeom>
        </p:spPr>
        <p:txBody>
          <a:bodyPr vert="horz" lIns="91440" tIns="45720" rIns="91440" bIns="45720" rtlCol="0" anchor="ctr"/>
          <a:lstStyle>
            <a:lvl1pPr algn="ctr">
              <a:defRPr sz="1100" baseline="0">
                <a:solidFill>
                  <a:schemeClr val="accent1">
                    <a:lumMod val="60000"/>
                    <a:lumOff val="40000"/>
                  </a:schemeClr>
                </a:solidFill>
              </a:defRPr>
            </a:lvl1pPr>
          </a:lstStyle>
          <a:p>
            <a:endParaRPr lang="en-US"/>
          </a:p>
        </p:txBody>
      </p:sp>
      <p:sp>
        <p:nvSpPr>
          <p:cNvPr id="6" name="Slide Number Placeholder 5"/>
          <p:cNvSpPr>
            <a:spLocks noGrp="1"/>
          </p:cNvSpPr>
          <p:nvPr>
            <p:ph type="sldNum" sz="quarter" idx="4"/>
          </p:nvPr>
        </p:nvSpPr>
        <p:spPr bwMode="white">
          <a:xfrm>
            <a:off x="6675120" y="6364224"/>
            <a:ext cx="2133600" cy="365125"/>
          </a:xfrm>
          <a:prstGeom prst="rect">
            <a:avLst/>
          </a:prstGeom>
        </p:spPr>
        <p:txBody>
          <a:bodyPr vert="horz" lIns="91440" tIns="45720" rIns="91440" bIns="45720" rtlCol="0" anchor="ctr"/>
          <a:lstStyle>
            <a:lvl1pPr algn="r">
              <a:defRPr sz="1200" b="1" baseline="0">
                <a:solidFill>
                  <a:schemeClr val="accent1">
                    <a:lumMod val="60000"/>
                    <a:lumOff val="40000"/>
                  </a:schemeClr>
                </a:solidFill>
              </a:defRPr>
            </a:lvl1pPr>
          </a:lstStyle>
          <a:p>
            <a:fld id="{DB9DA8B5-4DB7-479A-B8EB-6C8E5C89705C}"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txStyles>
    <p:titleStyle>
      <a:lvl1pPr algn="ctr" defTabSz="914400" rtl="0" eaLnBrk="1" latinLnBrk="0" hangingPunct="1">
        <a:spcBef>
          <a:spcPct val="0"/>
        </a:spcBef>
        <a:buNone/>
        <a:defRPr sz="3600" kern="1200" cap="all" spc="300" baseline="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0" indent="-274320" algn="l" defTabSz="914400" rtl="0" eaLnBrk="1" latinLnBrk="0" hangingPunct="1">
        <a:lnSpc>
          <a:spcPct val="150000"/>
        </a:lnSpc>
        <a:spcBef>
          <a:spcPct val="20000"/>
        </a:spcBef>
        <a:buClrTx/>
        <a:buFont typeface="Wingdings" pitchFamily="2" charset="2"/>
        <a:buChar char="v"/>
        <a:defRPr sz="1800" kern="1200" baseline="0">
          <a:solidFill>
            <a:schemeClr val="tx1"/>
          </a:solidFill>
          <a:latin typeface="+mn-lt"/>
          <a:ea typeface="+mn-ea"/>
          <a:cs typeface="+mn-cs"/>
        </a:defRPr>
      </a:lvl1pPr>
      <a:lvl2pPr marL="742950" indent="-228600" algn="l" defTabSz="914400" rtl="0" eaLnBrk="1" latinLnBrk="0" hangingPunct="1">
        <a:spcBef>
          <a:spcPct val="20000"/>
        </a:spcBef>
        <a:buClrTx/>
        <a:buFont typeface="Arial" pitchFamily="34" charset="0"/>
        <a:buChar char="•"/>
        <a:defRPr sz="1600" kern="1200" baseline="0">
          <a:solidFill>
            <a:schemeClr val="tx1"/>
          </a:solidFill>
          <a:latin typeface="+mn-lt"/>
          <a:ea typeface="+mn-ea"/>
          <a:cs typeface="+mn-cs"/>
        </a:defRPr>
      </a:lvl2pPr>
      <a:lvl3pPr marL="11430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3pPr>
      <a:lvl4pPr marL="16002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4pPr>
      <a:lvl5pPr marL="2057400" indent="-228600" algn="l" defTabSz="914400" rtl="0" eaLnBrk="1" latinLnBrk="0" hangingPunct="1">
        <a:spcBef>
          <a:spcPct val="20000"/>
        </a:spcBef>
        <a:buClrTx/>
        <a:buFont typeface="Arial" pitchFamily="34" charset="0"/>
        <a:buChar char="•"/>
        <a:defRPr sz="1400" kern="1200" baseline="0">
          <a:solidFill>
            <a:schemeClr val="tx1"/>
          </a:solidFill>
          <a:latin typeface="+mn-lt"/>
          <a:ea typeface="+mn-ea"/>
          <a:cs typeface="+mn-cs"/>
        </a:defRPr>
      </a:lvl5pPr>
      <a:lvl6pPr marL="2514600" indent="-228600" algn="l" defTabSz="914400" rtl="0" eaLnBrk="1" latinLnBrk="0" hangingPunct="1">
        <a:spcBef>
          <a:spcPct val="20000"/>
        </a:spcBef>
        <a:buClrTx/>
        <a:buFont typeface="Arial" pitchFamily="34" charset="0"/>
        <a:buChar char="•"/>
        <a:defRPr sz="1400" kern="1200">
          <a:solidFill>
            <a:schemeClr val="tx1"/>
          </a:solidFill>
          <a:latin typeface="+mn-lt"/>
          <a:ea typeface="+mn-ea"/>
          <a:cs typeface="+mn-cs"/>
        </a:defRPr>
      </a:lvl6pPr>
      <a:lvl7pPr marL="29718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7pPr>
      <a:lvl8pPr marL="3429000" indent="-228600" algn="l" defTabSz="914400" rtl="0" eaLnBrk="1" latinLnBrk="0" hangingPunct="1">
        <a:spcBef>
          <a:spcPct val="20000"/>
        </a:spcBef>
        <a:buClrTx/>
        <a:buFont typeface="Arial" pitchFamily="34" charset="0"/>
        <a:buChar char="•"/>
        <a:defRPr sz="1200" kern="1200" baseline="0">
          <a:solidFill>
            <a:schemeClr val="tx1"/>
          </a:solidFill>
          <a:latin typeface="+mn-lt"/>
          <a:ea typeface="+mn-ea"/>
          <a:cs typeface="+mn-cs"/>
        </a:defRPr>
      </a:lvl8pPr>
      <a:lvl9pPr marL="3886200" indent="-228600" algn="l" defTabSz="914400" rtl="0" eaLnBrk="1" latinLnBrk="0" hangingPunct="1">
        <a:spcBef>
          <a:spcPct val="20000"/>
        </a:spcBef>
        <a:buClrTx/>
        <a:buFont typeface="Arial" pitchFamily="34" charset="0"/>
        <a:buChar char="•"/>
        <a:defRPr sz="12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835696" y="188640"/>
            <a:ext cx="7200800" cy="792088"/>
          </a:xfrm>
        </p:spPr>
        <p:txBody>
          <a:bodyPr>
            <a:normAutofit/>
          </a:bodyPr>
          <a:lstStyle/>
          <a:p>
            <a:r>
              <a:rPr lang="en-US" sz="1900" dirty="0" smtClean="0">
                <a:solidFill>
                  <a:schemeClr val="tx1"/>
                </a:solidFill>
                <a:latin typeface="Times New Roman" pitchFamily="18" charset="0"/>
                <a:cs typeface="Times New Roman" pitchFamily="18" charset="0"/>
              </a:rPr>
              <a:t>TRƯỜNG ĐẠI HỌC NÔNG LÂM THÀNH PHỐ HỒ CHÍ MINH</a:t>
            </a:r>
            <a:endParaRPr lang="en-US" sz="1900" dirty="0">
              <a:solidFill>
                <a:schemeClr val="tx1"/>
              </a:solidFill>
              <a:latin typeface="Times New Roman" pitchFamily="18" charset="0"/>
              <a:cs typeface="Times New Roman" pitchFamily="18" charset="0"/>
            </a:endParaRPr>
          </a:p>
        </p:txBody>
      </p:sp>
      <p:sp>
        <p:nvSpPr>
          <p:cNvPr id="3" name="Subtitle 2"/>
          <p:cNvSpPr>
            <a:spLocks noGrp="1"/>
          </p:cNvSpPr>
          <p:nvPr>
            <p:ph type="subTitle" idx="1"/>
          </p:nvPr>
        </p:nvSpPr>
        <p:spPr>
          <a:xfrm>
            <a:off x="179512" y="1916832"/>
            <a:ext cx="8784976" cy="4680520"/>
          </a:xfrm>
        </p:spPr>
        <p:txBody>
          <a:bodyPr>
            <a:normAutofit/>
          </a:bodyPr>
          <a:lstStyle/>
          <a:p>
            <a:pPr algn="ctr"/>
            <a:r>
              <a:rPr lang="en-US" sz="4400" dirty="0" smtClean="0">
                <a:solidFill>
                  <a:schemeClr val="accent2">
                    <a:lumMod val="75000"/>
                  </a:schemeClr>
                </a:solidFill>
                <a:latin typeface="Times New Roman" pitchFamily="18" charset="0"/>
                <a:cs typeface="Times New Roman" pitchFamily="18" charset="0"/>
              </a:rPr>
              <a:t>MÔN:XÃ HỘI HỌC ĐẠI CƯƠNG</a:t>
            </a:r>
          </a:p>
          <a:p>
            <a:r>
              <a:rPr lang="en-US" sz="4400" dirty="0" smtClean="0">
                <a:solidFill>
                  <a:schemeClr val="accent1">
                    <a:lumMod val="75000"/>
                  </a:schemeClr>
                </a:solidFill>
                <a:latin typeface="Times New Roman" pitchFamily="18" charset="0"/>
                <a:cs typeface="Times New Roman" pitchFamily="18" charset="0"/>
              </a:rPr>
              <a:t>ĐỀ TÀI</a:t>
            </a:r>
            <a:r>
              <a:rPr lang="en-US" sz="3200" dirty="0" smtClean="0">
                <a:solidFill>
                  <a:schemeClr val="accent1">
                    <a:lumMod val="75000"/>
                  </a:schemeClr>
                </a:solidFill>
                <a:latin typeface="Times New Roman" pitchFamily="18" charset="0"/>
                <a:cs typeface="Times New Roman" pitchFamily="18" charset="0"/>
              </a:rPr>
              <a:t>: </a:t>
            </a:r>
            <a:r>
              <a:rPr lang="en-US" sz="3200" dirty="0" smtClean="0">
                <a:solidFill>
                  <a:srgbClr val="7B3D5C"/>
                </a:solidFill>
                <a:latin typeface="Times New Roman" pitchFamily="18" charset="0"/>
                <a:cs typeface="Times New Roman" pitchFamily="18" charset="0"/>
              </a:rPr>
              <a:t>VẤN ĐỀ NHẬP CƯ VÀO CÁC THÀNH PHỐ LỚN Ở VIỆT NAM HIỆN NAY NGÀY CÀNG GIA TĂNG SẼ TẠO NÊN NHỮNG VẤN ĐỀ GÌ ĐỐI VỚI PHÂN TẦNG XÃ HỘI VÀ SỰ PHÁT TRIỂN CỦA XÃ HỘI</a:t>
            </a:r>
            <a:endParaRPr lang="en-US" sz="3200" dirty="0">
              <a:solidFill>
                <a:srgbClr val="7B3D5C"/>
              </a:solidFill>
              <a:latin typeface="Times New Roman" pitchFamily="18" charset="0"/>
              <a:cs typeface="Times New Roman" pitchFamily="18" charset="0"/>
            </a:endParaRPr>
          </a:p>
        </p:txBody>
      </p:sp>
      <p:pic>
        <p:nvPicPr>
          <p:cNvPr id="4" name="Picture 3" descr="LOGONONGLAM.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9512" y="0"/>
            <a:ext cx="1584176" cy="137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9170240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30026"/>
          </a:xfrm>
        </p:spPr>
        <p:txBody>
          <a:bodyPr>
            <a:normAutofit fontScale="90000"/>
          </a:bodyPr>
          <a:lstStyle/>
          <a:p>
            <a:endParaRPr lang="en-US" dirty="0"/>
          </a:p>
        </p:txBody>
      </p:sp>
      <p:sp>
        <p:nvSpPr>
          <p:cNvPr id="3" name="Content Placeholder 2"/>
          <p:cNvSpPr>
            <a:spLocks noGrp="1"/>
          </p:cNvSpPr>
          <p:nvPr>
            <p:ph sz="quarter" idx="1"/>
          </p:nvPr>
        </p:nvSpPr>
        <p:spPr>
          <a:xfrm>
            <a:off x="457200" y="1925800"/>
            <a:ext cx="8291264" cy="2946272"/>
          </a:xfrm>
        </p:spPr>
        <p:txBody>
          <a:bodyPr/>
          <a:lstStyle/>
          <a:p>
            <a:pPr marL="0" indent="0">
              <a:buNone/>
            </a:pPr>
            <a:r>
              <a:rPr lang="en-US" dirty="0" smtClean="0"/>
              <a:t>+</a:t>
            </a:r>
            <a:r>
              <a:rPr lang="vi-VN" dirty="0"/>
              <a:t>Bất công xã hội, được hiểu là: một người nào đó có phẩm chất, năng lực cao hơn, có cống hiến cho xã hội nhiều hơn người kia, nhưng lại không được xã hội nhìn nhận, đánh giá và cho ân </a:t>
            </a:r>
            <a:r>
              <a:rPr lang="vi-VN" dirty="0" smtClean="0"/>
              <a:t>huệ</a:t>
            </a:r>
            <a:r>
              <a:rPr lang="en-US" dirty="0"/>
              <a:t> </a:t>
            </a:r>
            <a:r>
              <a:rPr lang="en-US" dirty="0" err="1" smtClean="0"/>
              <a:t>và</a:t>
            </a:r>
            <a:r>
              <a:rPr lang="en-US" dirty="0" smtClean="0"/>
              <a:t> </a:t>
            </a:r>
            <a:r>
              <a:rPr lang="en-US" dirty="0" err="1" smtClean="0"/>
              <a:t>ngược</a:t>
            </a:r>
            <a:r>
              <a:rPr lang="en-US" dirty="0" smtClean="0"/>
              <a:t> </a:t>
            </a:r>
            <a:r>
              <a:rPr lang="en-US" dirty="0" err="1" smtClean="0"/>
              <a:t>lại</a:t>
            </a:r>
            <a:r>
              <a:rPr lang="en-US" dirty="0" smtClean="0"/>
              <a:t>.</a:t>
            </a:r>
          </a:p>
          <a:p>
            <a:pPr marL="0" indent="0">
              <a:buNone/>
            </a:pPr>
            <a:endParaRPr lang="en-US" dirty="0"/>
          </a:p>
        </p:txBody>
      </p:sp>
    </p:spTree>
    <p:extLst>
      <p:ext uri="{BB962C8B-B14F-4D97-AF65-F5344CB8AC3E}">
        <p14:creationId xmlns:p14="http://schemas.microsoft.com/office/powerpoint/2010/main" val="314352694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endParaRPr lang="en-US"/>
          </a:p>
        </p:txBody>
      </p:sp>
      <p:sp>
        <p:nvSpPr>
          <p:cNvPr id="3" name="Content Placeholder 2"/>
          <p:cNvSpPr>
            <a:spLocks noGrp="1"/>
          </p:cNvSpPr>
          <p:nvPr>
            <p:ph sz="quarter" idx="1"/>
          </p:nvPr>
        </p:nvSpPr>
        <p:spPr/>
        <p:txBody>
          <a:bodyPr/>
          <a:lstStyle/>
          <a:p>
            <a:pPr marL="0" indent="0" algn="just">
              <a:buNone/>
            </a:pPr>
            <a:r>
              <a:rPr lang="en-US" dirty="0" smtClean="0">
                <a:latin typeface="Times New Roman" pitchFamily="18" charset="0"/>
                <a:cs typeface="Times New Roman" pitchFamily="18" charset="0"/>
              </a:rPr>
              <a:t>-</a:t>
            </a:r>
            <a:r>
              <a:rPr lang="en-US" dirty="0" err="1">
                <a:latin typeface="Times New Roman" pitchFamily="18" charset="0"/>
                <a:cs typeface="Times New Roman" pitchFamily="18" charset="0"/>
              </a:rPr>
              <a:t>H</a:t>
            </a:r>
            <a:r>
              <a:rPr lang="en-US" dirty="0" err="1" smtClean="0">
                <a:latin typeface="Times New Roman" pitchFamily="18" charset="0"/>
                <a:cs typeface="Times New Roman" pitchFamily="18" charset="0"/>
              </a:rPr>
              <a:t>ình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lao</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động,biểu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hiện</a:t>
            </a:r>
            <a:r>
              <a:rPr lang="en-US" dirty="0" smtClean="0">
                <a:latin typeface="Times New Roman" pitchFamily="18" charset="0"/>
                <a:cs typeface="Times New Roman" pitchFamily="18" charset="0"/>
              </a:rPr>
              <a:t> ở:</a:t>
            </a:r>
          </a:p>
          <a:p>
            <a:pPr marL="0" indent="0" algn="just">
              <a:buNone/>
            </a:pPr>
            <a:r>
              <a:rPr lang="en-US" dirty="0" smtClean="0">
                <a:latin typeface="Times New Roman" pitchFamily="18" charset="0"/>
                <a:cs typeface="Times New Roman" pitchFamily="18" charset="0"/>
              </a:rPr>
              <a:t>+</a:t>
            </a:r>
            <a:r>
              <a:rPr lang="vi-VN" dirty="0" smtClean="0">
                <a:latin typeface="Times New Roman" pitchFamily="18" charset="0"/>
                <a:cs typeface="Times New Roman" pitchFamily="18" charset="0"/>
              </a:rPr>
              <a:t>Sự phân công lao động nghề nghiệp, tạo ra những nghành, những ngư</a:t>
            </a:r>
            <a:r>
              <a:rPr lang="en-US" dirty="0" smtClean="0">
                <a:latin typeface="Times New Roman" pitchFamily="18" charset="0"/>
                <a:cs typeface="Times New Roman" pitchFamily="18" charset="0"/>
              </a:rPr>
              <a:t>ờ</a:t>
            </a:r>
            <a:r>
              <a:rPr lang="vi-VN" dirty="0" smtClean="0">
                <a:latin typeface="Times New Roman" pitchFamily="18" charset="0"/>
                <a:cs typeface="Times New Roman" pitchFamily="18" charset="0"/>
              </a:rPr>
              <a:t>i có thu nhập cao, </a:t>
            </a:r>
            <a:r>
              <a:rPr lang="en-US" dirty="0" err="1" smtClean="0">
                <a:latin typeface="Times New Roman" pitchFamily="18" charset="0"/>
                <a:cs typeface="Times New Roman" pitchFamily="18" charset="0"/>
              </a:rPr>
              <a:t>dần</a:t>
            </a:r>
            <a:r>
              <a:rPr lang="vi-VN" dirty="0" smtClean="0">
                <a:latin typeface="Times New Roman" pitchFamily="18" charset="0"/>
                <a:cs typeface="Times New Roman" pitchFamily="18" charset="0"/>
              </a:rPr>
              <a:t> dần họ tham gia vào tầng lớp trên của xã hội, có địa vị cao trong hệ thống cơ cấu xã 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ngược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lại</a:t>
            </a:r>
            <a:r>
              <a:rPr lang="en-US" dirty="0" smtClean="0">
                <a:latin typeface="Times New Roman" pitchFamily="18" charset="0"/>
                <a:cs typeface="Times New Roman" pitchFamily="18" charset="0"/>
              </a:rPr>
              <a:t>.</a:t>
            </a:r>
          </a:p>
          <a:p>
            <a:pPr algn="just"/>
            <a:endParaRPr lang="en-US" dirty="0" smtClean="0">
              <a:latin typeface="Times New Roman" pitchFamily="18" charset="0"/>
              <a:cs typeface="Times New Roman" pitchFamily="18" charset="0"/>
            </a:endParaRPr>
          </a:p>
          <a:p>
            <a:pPr marL="0" indent="0" algn="just">
              <a:buNone/>
            </a:pPr>
            <a:r>
              <a:rPr lang="en-US" dirty="0" smtClean="0">
                <a:latin typeface="Times New Roman" pitchFamily="18" charset="0"/>
                <a:cs typeface="Times New Roman" pitchFamily="18" charset="0"/>
              </a:rPr>
              <a:t>+</a:t>
            </a:r>
            <a:r>
              <a:rPr lang="vi-VN" dirty="0" smtClean="0">
                <a:latin typeface="Times New Roman" pitchFamily="18" charset="0"/>
                <a:cs typeface="Times New Roman" pitchFamily="18" charset="0"/>
              </a:rPr>
              <a:t>Biểu hiên thứ 2 của sự khác nhau trong phân công lao động xã hội là sự phân công về mặt vị thế có ưu thế </a:t>
            </a:r>
            <a:r>
              <a:rPr lang="en-US" dirty="0" smtClean="0">
                <a:latin typeface="Times New Roman" pitchFamily="18" charset="0"/>
                <a:cs typeface="Times New Roman" pitchFamily="18" charset="0"/>
              </a:rPr>
              <a:t>t</a:t>
            </a:r>
            <a:r>
              <a:rPr lang="vi-VN" dirty="0" smtClean="0">
                <a:latin typeface="Times New Roman" pitchFamily="18" charset="0"/>
                <a:cs typeface="Times New Roman" pitchFamily="18" charset="0"/>
              </a:rPr>
              <a:t>rong xã hội.</a:t>
            </a:r>
            <a:endParaRPr lang="en-US" dirty="0" smtClean="0">
              <a:latin typeface="Times New Roman" pitchFamily="18" charset="0"/>
              <a:cs typeface="Times New Roman" pitchFamily="18" charset="0"/>
            </a:endParaRPr>
          </a:p>
          <a:p>
            <a:pPr marL="0" indent="0" algn="just">
              <a:buNone/>
            </a:pPr>
            <a:r>
              <a:rPr lang="en-US" dirty="0" smtClean="0">
                <a:latin typeface="Times New Roman" pitchFamily="18" charset="0"/>
                <a:cs typeface="Times New Roman" pitchFamily="18" charset="0"/>
              </a:rPr>
              <a:t>+</a:t>
            </a:r>
            <a:r>
              <a:rPr lang="en-US" dirty="0" err="1" smtClean="0">
                <a:latin typeface="Times New Roman" pitchFamily="18" charset="0"/>
                <a:cs typeface="Times New Roman" pitchFamily="18" charset="0"/>
              </a:rPr>
              <a:t>Biểu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hiện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thứ</a:t>
            </a:r>
            <a:r>
              <a:rPr lang="en-US" dirty="0" smtClean="0">
                <a:latin typeface="Times New Roman" pitchFamily="18" charset="0"/>
                <a:cs typeface="Times New Roman" pitchFamily="18" charset="0"/>
              </a:rPr>
              <a:t> 3 p</a:t>
            </a:r>
            <a:r>
              <a:rPr lang="vi-VN" dirty="0" smtClean="0">
                <a:latin typeface="Times New Roman" pitchFamily="18" charset="0"/>
                <a:cs typeface="Times New Roman" pitchFamily="18" charset="0"/>
              </a:rPr>
              <a:t>hân </a:t>
            </a:r>
            <a:r>
              <a:rPr lang="vi-VN" dirty="0">
                <a:latin typeface="Times New Roman" pitchFamily="18" charset="0"/>
                <a:cs typeface="Times New Roman" pitchFamily="18" charset="0"/>
              </a:rPr>
              <a:t>tầng xã hội thường được lưu truyền từ thế hệ này sang thế hệ khác, nhưng không phải là bất biến mà có thể có sự thay đổi nhất </a:t>
            </a:r>
            <a:r>
              <a:rPr lang="vi-VN" dirty="0" smtClean="0">
                <a:latin typeface="Times New Roman" pitchFamily="18" charset="0"/>
                <a:cs typeface="Times New Roman" pitchFamily="18" charset="0"/>
              </a:rPr>
              <a:t>định</a:t>
            </a:r>
            <a:r>
              <a:rPr lang="en-US" dirty="0" smtClean="0">
                <a:latin typeface="Times New Roman" pitchFamily="18" charset="0"/>
                <a:cs typeface="Times New Roman" pitchFamily="18" charset="0"/>
              </a:rPr>
              <a:t>.</a:t>
            </a:r>
            <a:r>
              <a:rPr lang="vi-VN" dirty="0" smtClean="0">
                <a:latin typeface="Times New Roman" pitchFamily="18" charset="0"/>
                <a:cs typeface="Times New Roman" pitchFamily="18" charset="0"/>
              </a:rPr>
              <a:t> </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260018131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47962"/>
          </a:xfrm>
        </p:spPr>
        <p:txBody>
          <a:bodyPr>
            <a:normAutofit fontScale="90000"/>
          </a:bodyPr>
          <a:lstStyle/>
          <a:p>
            <a:endParaRPr lang="en-US" dirty="0"/>
          </a:p>
        </p:txBody>
      </p:sp>
      <p:sp>
        <p:nvSpPr>
          <p:cNvPr id="3" name="Content Placeholder 2"/>
          <p:cNvSpPr>
            <a:spLocks noGrp="1"/>
          </p:cNvSpPr>
          <p:nvPr>
            <p:ph sz="quarter" idx="1"/>
          </p:nvPr>
        </p:nvSpPr>
        <p:spPr>
          <a:xfrm>
            <a:off x="302912" y="602984"/>
            <a:ext cx="8357792" cy="5870968"/>
          </a:xfrm>
        </p:spPr>
        <p:txBody>
          <a:bodyPr>
            <a:normAutofit/>
          </a:bodyPr>
          <a:lstStyle/>
          <a:p>
            <a:pPr marL="0" indent="0">
              <a:buNone/>
            </a:pPr>
            <a:r>
              <a:rPr lang="en-US" dirty="0" smtClean="0"/>
              <a:t>-</a:t>
            </a:r>
            <a:r>
              <a:rPr lang="en-US" dirty="0" err="1" smtClean="0">
                <a:latin typeface="Times New Roman" pitchFamily="18" charset="0"/>
                <a:cs typeface="Times New Roman" pitchFamily="18" charset="0"/>
              </a:rPr>
              <a:t>Gây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sự</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tầng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về</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nhập</a:t>
            </a:r>
            <a:r>
              <a:rPr lang="en-US" dirty="0" smtClean="0">
                <a:latin typeface="Times New Roman" pitchFamily="18" charset="0"/>
                <a:cs typeface="Times New Roman" pitchFamily="18" charset="0"/>
              </a:rPr>
              <a:t>.</a:t>
            </a:r>
          </a:p>
          <a:p>
            <a:pPr marL="0" indent="0">
              <a:buNone/>
            </a:pPr>
            <a:r>
              <a:rPr lang="en-US" sz="2000" dirty="0" err="1">
                <a:latin typeface="Times New Roman" pitchFamily="18" charset="0"/>
                <a:cs typeface="Times New Roman" pitchFamily="18" charset="0"/>
              </a:rPr>
              <a:t>Bảng</a:t>
            </a:r>
            <a:r>
              <a:rPr lang="en-US" sz="2000" dirty="0">
                <a:latin typeface="Times New Roman" pitchFamily="18" charset="0"/>
                <a:cs typeface="Times New Roman" pitchFamily="18" charset="0"/>
              </a:rPr>
              <a:t> 1. Thu </a:t>
            </a:r>
            <a:r>
              <a:rPr lang="en-US" sz="2000" dirty="0" err="1">
                <a:latin typeface="Times New Roman" pitchFamily="18" charset="0"/>
                <a:cs typeface="Times New Roman" pitchFamily="18" charset="0"/>
              </a:rPr>
              <a:t>nhập</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bình</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quân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đầu</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người</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từ</a:t>
            </a:r>
            <a:r>
              <a:rPr lang="en-US" sz="2000" dirty="0">
                <a:latin typeface="Times New Roman" pitchFamily="18" charset="0"/>
                <a:cs typeface="Times New Roman" pitchFamily="18" charset="0"/>
              </a:rPr>
              <a:t> 1999-2008 (</a:t>
            </a:r>
            <a:r>
              <a:rPr lang="en-US" sz="2000" dirty="0" err="1">
                <a:latin typeface="Times New Roman" pitchFamily="18" charset="0"/>
                <a:cs typeface="Times New Roman" pitchFamily="18" charset="0"/>
              </a:rPr>
              <a:t>nghìn</a:t>
            </a:r>
            <a:r>
              <a:rPr lang="en-US" sz="2000" dirty="0">
                <a:latin typeface="Times New Roman" pitchFamily="18" charset="0"/>
                <a:cs typeface="Times New Roman" pitchFamily="18" charset="0"/>
              </a:rPr>
              <a:t> </a:t>
            </a:r>
            <a:r>
              <a:rPr lang="en-US" sz="2000" dirty="0" err="1">
                <a:latin typeface="Times New Roman" pitchFamily="18" charset="0"/>
                <a:cs typeface="Times New Roman" pitchFamily="18" charset="0"/>
              </a:rPr>
              <a:t>đồng</a:t>
            </a:r>
            <a:r>
              <a:rPr lang="en-US" sz="2000" dirty="0" smtClean="0">
                <a:latin typeface="Times New Roman" pitchFamily="18" charset="0"/>
                <a:cs typeface="Times New Roman" pitchFamily="18" charset="0"/>
              </a:rPr>
              <a:t>)</a:t>
            </a:r>
          </a:p>
          <a:p>
            <a:pPr marL="0" indent="0">
              <a:buNone/>
            </a:pPr>
            <a:endParaRPr lang="en-US" sz="2000" dirty="0">
              <a:latin typeface="Times New Roman" pitchFamily="18" charset="0"/>
              <a:cs typeface="Times New Roman" pitchFamily="18" charset="0"/>
            </a:endParaRPr>
          </a:p>
          <a:p>
            <a:pPr marL="0" indent="0">
              <a:buNone/>
            </a:pPr>
            <a:endParaRPr lang="en-US" sz="2000" dirty="0" smtClean="0">
              <a:latin typeface="Times New Roman" pitchFamily="18" charset="0"/>
              <a:cs typeface="Times New Roman" pitchFamily="18" charset="0"/>
            </a:endParaRPr>
          </a:p>
          <a:p>
            <a:pPr marL="0" indent="0">
              <a:buNone/>
            </a:pPr>
            <a:endParaRPr lang="en-US" sz="2000" dirty="0">
              <a:latin typeface="Times New Roman" pitchFamily="18" charset="0"/>
              <a:cs typeface="Times New Roman" pitchFamily="18" charset="0"/>
            </a:endParaRPr>
          </a:p>
          <a:p>
            <a:pPr marL="0" indent="0">
              <a:buNone/>
            </a:pPr>
            <a:endParaRPr lang="en-US" sz="2000" dirty="0" smtClean="0">
              <a:latin typeface="Times New Roman" pitchFamily="18" charset="0"/>
              <a:cs typeface="Times New Roman" pitchFamily="18" charset="0"/>
            </a:endParaRPr>
          </a:p>
          <a:p>
            <a:pPr marL="0" indent="0">
              <a:buNone/>
            </a:pPr>
            <a:endParaRPr lang="en-US" sz="2000" dirty="0">
              <a:latin typeface="Times New Roman" pitchFamily="18" charset="0"/>
              <a:cs typeface="Times New Roman" pitchFamily="18" charset="0"/>
            </a:endParaRPr>
          </a:p>
          <a:p>
            <a:pPr marL="0" indent="0">
              <a:buNone/>
            </a:pPr>
            <a:endParaRPr lang="en-US" sz="2000" dirty="0" smtClean="0">
              <a:latin typeface="Times New Roman" pitchFamily="18" charset="0"/>
              <a:cs typeface="Times New Roman" pitchFamily="18" charset="0"/>
            </a:endParaRPr>
          </a:p>
          <a:p>
            <a:pPr marL="0" indent="0">
              <a:buNone/>
            </a:pPr>
            <a:endParaRPr lang="en-US" sz="2000" dirty="0">
              <a:latin typeface="Times New Roman" pitchFamily="18" charset="0"/>
              <a:cs typeface="Times New Roman" pitchFamily="18" charset="0"/>
            </a:endParaRPr>
          </a:p>
          <a:p>
            <a:pPr marL="0" indent="0">
              <a:buNone/>
            </a:pPr>
            <a:endParaRPr lang="en-US" sz="2000" dirty="0" smtClean="0">
              <a:latin typeface="Times New Roman" pitchFamily="18" charset="0"/>
              <a:cs typeface="Times New Roman" pitchFamily="18" charset="0"/>
            </a:endParaRPr>
          </a:p>
          <a:p>
            <a:pPr marL="0" indent="0">
              <a:buNone/>
            </a:pPr>
            <a:endParaRPr lang="en-US" sz="2000" dirty="0">
              <a:latin typeface="Times New Roman" pitchFamily="18" charset="0"/>
              <a:cs typeface="Times New Roman" pitchFamily="18" charset="0"/>
            </a:endParaRPr>
          </a:p>
          <a:p>
            <a:pPr marL="0" indent="0">
              <a:buNone/>
            </a:pPr>
            <a:endParaRPr lang="en-US" sz="2000" dirty="0" smtClean="0">
              <a:latin typeface="Times New Roman" pitchFamily="18" charset="0"/>
              <a:cs typeface="Times New Roman" pitchFamily="18" charset="0"/>
            </a:endParaRPr>
          </a:p>
          <a:p>
            <a:pPr marL="0" indent="0">
              <a:buNone/>
            </a:pPr>
            <a:endParaRPr lang="en-US" sz="2000" dirty="0">
              <a:latin typeface="Times New Roman" pitchFamily="18" charset="0"/>
              <a:cs typeface="Times New Roman" pitchFamily="18" charset="0"/>
            </a:endParaRPr>
          </a:p>
          <a:p>
            <a:pPr marL="0" indent="0">
              <a:buNone/>
            </a:pPr>
            <a:endParaRPr lang="en-US" sz="2000" dirty="0">
              <a:latin typeface="Times New Roman" pitchFamily="18" charset="0"/>
              <a:cs typeface="Times New Roman" pitchFamily="18" charset="0"/>
            </a:endParaRPr>
          </a:p>
          <a:p>
            <a:pPr marL="0" indent="0">
              <a:buNone/>
            </a:pPr>
            <a:r>
              <a:rPr lang="en-US" sz="2000" dirty="0" smtClean="0">
                <a:latin typeface="Times New Roman" pitchFamily="18" charset="0"/>
                <a:cs typeface="Times New Roman" pitchFamily="18" charset="0"/>
              </a:rPr>
              <a:t>		</a:t>
            </a:r>
            <a:r>
              <a:rPr lang="en-US" sz="2000" i="1" dirty="0" err="1" smtClean="0">
                <a:latin typeface="Times New Roman" pitchFamily="18" charset="0"/>
                <a:cs typeface="Times New Roman" pitchFamily="18" charset="0"/>
              </a:rPr>
              <a:t>Nguồn</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Niên</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giám</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thống</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kê</a:t>
            </a:r>
            <a:r>
              <a:rPr lang="en-US" sz="2000" i="1" dirty="0">
                <a:latin typeface="Times New Roman" pitchFamily="18" charset="0"/>
                <a:cs typeface="Times New Roman" pitchFamily="18" charset="0"/>
              </a:rPr>
              <a:t> 2009, </a:t>
            </a:r>
            <a:r>
              <a:rPr lang="en-US" sz="2000" i="1" dirty="0" err="1">
                <a:latin typeface="Times New Roman" pitchFamily="18" charset="0"/>
                <a:cs typeface="Times New Roman" pitchFamily="18" charset="0"/>
              </a:rPr>
              <a:t>Nxb</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Thống</a:t>
            </a:r>
            <a:r>
              <a:rPr lang="en-US" sz="2000" i="1" dirty="0">
                <a:latin typeface="Times New Roman" pitchFamily="18" charset="0"/>
                <a:cs typeface="Times New Roman" pitchFamily="18" charset="0"/>
              </a:rPr>
              <a:t> </a:t>
            </a:r>
            <a:r>
              <a:rPr lang="en-US" sz="2000" i="1" dirty="0" err="1">
                <a:latin typeface="Times New Roman" pitchFamily="18" charset="0"/>
                <a:cs typeface="Times New Roman" pitchFamily="18" charset="0"/>
              </a:rPr>
              <a:t>kê</a:t>
            </a:r>
            <a:r>
              <a:rPr lang="en-US" sz="2000" i="1" dirty="0">
                <a:latin typeface="Times New Roman" pitchFamily="18" charset="0"/>
                <a:cs typeface="Times New Roman" pitchFamily="18" charset="0"/>
              </a:rPr>
              <a:t>, 2010</a:t>
            </a:r>
            <a:r>
              <a:rPr lang="en-US" sz="2000" dirty="0">
                <a:latin typeface="Times New Roman" pitchFamily="18" charset="0"/>
                <a:cs typeface="Times New Roman" pitchFamily="18" charset="0"/>
              </a:rPr>
              <a:t> </a:t>
            </a:r>
          </a:p>
          <a:p>
            <a:pPr marL="0" indent="0">
              <a:buNone/>
            </a:pPr>
            <a:endParaRPr lang="en-US" dirty="0"/>
          </a:p>
        </p:txBody>
      </p:sp>
      <p:graphicFrame>
        <p:nvGraphicFramePr>
          <p:cNvPr id="6" name="Table 5"/>
          <p:cNvGraphicFramePr>
            <a:graphicFrameLocks noGrp="1"/>
          </p:cNvGraphicFramePr>
          <p:nvPr>
            <p:extLst>
              <p:ext uri="{D42A27DB-BD31-4B8C-83A1-F6EECF244321}">
                <p14:modId xmlns:p14="http://schemas.microsoft.com/office/powerpoint/2010/main" val="2204979823"/>
              </p:ext>
            </p:extLst>
          </p:nvPr>
        </p:nvGraphicFramePr>
        <p:xfrm>
          <a:off x="242784" y="1625160"/>
          <a:ext cx="8478049" cy="4389344"/>
        </p:xfrm>
        <a:graphic>
          <a:graphicData uri="http://schemas.openxmlformats.org/drawingml/2006/table">
            <a:tbl>
              <a:tblPr firstRow="1" firstCol="1" bandRow="1">
                <a:tableStyleId>{5C22544A-7EE6-4342-B048-85BDC9FD1C3A}</a:tableStyleId>
              </a:tblPr>
              <a:tblGrid>
                <a:gridCol w="1123947"/>
                <a:gridCol w="1123947"/>
                <a:gridCol w="1123947"/>
                <a:gridCol w="1123947"/>
                <a:gridCol w="1123947"/>
                <a:gridCol w="1123947"/>
                <a:gridCol w="1734367"/>
              </a:tblGrid>
              <a:tr h="1491259">
                <a:tc>
                  <a:txBody>
                    <a:bodyPr/>
                    <a:lstStyle/>
                    <a:p>
                      <a:pPr indent="228600" algn="ctr">
                        <a:lnSpc>
                          <a:spcPct val="115000"/>
                        </a:lnSpc>
                        <a:spcAft>
                          <a:spcPts val="0"/>
                        </a:spcAft>
                      </a:pPr>
                      <a:r>
                        <a:rPr lang="en-US" sz="900" dirty="0">
                          <a:effectLst/>
                        </a:rPr>
                        <a:t>TT</a:t>
                      </a:r>
                      <a:endParaRPr lang="en-US" sz="1100" dirty="0">
                        <a:effectLst/>
                        <a:latin typeface="Calibri"/>
                        <a:ea typeface="Times New Roman"/>
                        <a:cs typeface="Times New Roman"/>
                      </a:endParaRPr>
                    </a:p>
                  </a:txBody>
                  <a:tcPr marL="9525" marR="9525" marT="9525" marB="9525" anchor="ctr"/>
                </a:tc>
                <a:tc>
                  <a:txBody>
                    <a:bodyPr/>
                    <a:lstStyle/>
                    <a:p>
                      <a:pPr indent="228600" algn="ctr">
                        <a:lnSpc>
                          <a:spcPct val="115000"/>
                        </a:lnSpc>
                        <a:spcAft>
                          <a:spcPts val="0"/>
                        </a:spcAft>
                      </a:pPr>
                      <a:r>
                        <a:rPr lang="en-US" sz="900">
                          <a:effectLst/>
                        </a:rPr>
                        <a:t>Năm/ khu vực</a:t>
                      </a:r>
                      <a:endParaRPr lang="en-US" sz="1100">
                        <a:effectLst/>
                        <a:latin typeface="Calibri"/>
                        <a:ea typeface="Times New Roman"/>
                        <a:cs typeface="Times New Roman"/>
                      </a:endParaRPr>
                    </a:p>
                  </a:txBody>
                  <a:tcPr marL="9525" marR="9525" marT="9525" marB="9525" anchor="ctr"/>
                </a:tc>
                <a:tc>
                  <a:txBody>
                    <a:bodyPr/>
                    <a:lstStyle/>
                    <a:p>
                      <a:pPr indent="228600" algn="ctr">
                        <a:lnSpc>
                          <a:spcPct val="115000"/>
                        </a:lnSpc>
                        <a:spcAft>
                          <a:spcPts val="0"/>
                        </a:spcAft>
                      </a:pPr>
                      <a:r>
                        <a:rPr lang="en-US" sz="900">
                          <a:effectLst/>
                        </a:rPr>
                        <a:t>1999</a:t>
                      </a:r>
                      <a:endParaRPr lang="en-US" sz="1100">
                        <a:effectLst/>
                        <a:latin typeface="Calibri"/>
                        <a:ea typeface="Times New Roman"/>
                        <a:cs typeface="Times New Roman"/>
                      </a:endParaRPr>
                    </a:p>
                  </a:txBody>
                  <a:tcPr marL="9525" marR="9525" marT="9525" marB="9525" anchor="ctr"/>
                </a:tc>
                <a:tc>
                  <a:txBody>
                    <a:bodyPr/>
                    <a:lstStyle/>
                    <a:p>
                      <a:pPr indent="228600" algn="ctr">
                        <a:lnSpc>
                          <a:spcPct val="115000"/>
                        </a:lnSpc>
                        <a:spcAft>
                          <a:spcPts val="0"/>
                        </a:spcAft>
                      </a:pPr>
                      <a:r>
                        <a:rPr lang="en-US" sz="900">
                          <a:effectLst/>
                        </a:rPr>
                        <a:t>2002</a:t>
                      </a:r>
                      <a:endParaRPr lang="en-US" sz="1100">
                        <a:effectLst/>
                        <a:latin typeface="Calibri"/>
                        <a:ea typeface="Times New Roman"/>
                        <a:cs typeface="Times New Roman"/>
                      </a:endParaRPr>
                    </a:p>
                  </a:txBody>
                  <a:tcPr marL="9525" marR="9525" marT="9525" marB="9525" anchor="ctr"/>
                </a:tc>
                <a:tc>
                  <a:txBody>
                    <a:bodyPr/>
                    <a:lstStyle/>
                    <a:p>
                      <a:pPr indent="228600" algn="ctr">
                        <a:lnSpc>
                          <a:spcPct val="115000"/>
                        </a:lnSpc>
                        <a:spcAft>
                          <a:spcPts val="0"/>
                        </a:spcAft>
                      </a:pPr>
                      <a:r>
                        <a:rPr lang="en-US" sz="900">
                          <a:effectLst/>
                        </a:rPr>
                        <a:t>2004</a:t>
                      </a:r>
                      <a:endParaRPr lang="en-US" sz="1100">
                        <a:effectLst/>
                        <a:latin typeface="Calibri"/>
                        <a:ea typeface="Times New Roman"/>
                        <a:cs typeface="Times New Roman"/>
                      </a:endParaRPr>
                    </a:p>
                  </a:txBody>
                  <a:tcPr marL="9525" marR="9525" marT="9525" marB="9525" anchor="ctr"/>
                </a:tc>
                <a:tc>
                  <a:txBody>
                    <a:bodyPr/>
                    <a:lstStyle/>
                    <a:p>
                      <a:pPr indent="228600" algn="ctr">
                        <a:lnSpc>
                          <a:spcPct val="115000"/>
                        </a:lnSpc>
                        <a:spcAft>
                          <a:spcPts val="0"/>
                        </a:spcAft>
                      </a:pPr>
                      <a:r>
                        <a:rPr lang="en-US" sz="900">
                          <a:effectLst/>
                        </a:rPr>
                        <a:t>2006</a:t>
                      </a:r>
                      <a:endParaRPr lang="en-US" sz="1100">
                        <a:effectLst/>
                        <a:latin typeface="Calibri"/>
                        <a:ea typeface="Times New Roman"/>
                        <a:cs typeface="Times New Roman"/>
                      </a:endParaRPr>
                    </a:p>
                  </a:txBody>
                  <a:tcPr marL="9525" marR="9525" marT="9525" marB="9525" anchor="ctr"/>
                </a:tc>
                <a:tc>
                  <a:txBody>
                    <a:bodyPr/>
                    <a:lstStyle/>
                    <a:p>
                      <a:pPr indent="228600" algn="ctr">
                        <a:lnSpc>
                          <a:spcPct val="115000"/>
                        </a:lnSpc>
                        <a:spcAft>
                          <a:spcPts val="0"/>
                        </a:spcAft>
                      </a:pPr>
                      <a:r>
                        <a:rPr lang="en-US" sz="900">
                          <a:effectLst/>
                        </a:rPr>
                        <a:t>2008</a:t>
                      </a:r>
                      <a:endParaRPr lang="en-US" sz="1100">
                        <a:effectLst/>
                        <a:latin typeface="Calibri"/>
                        <a:ea typeface="Times New Roman"/>
                        <a:cs typeface="Times New Roman"/>
                      </a:endParaRPr>
                    </a:p>
                  </a:txBody>
                  <a:tcPr marL="9525" marR="9525" marT="9525" marB="9525" anchor="ctr"/>
                </a:tc>
              </a:tr>
              <a:tr h="449350">
                <a:tc>
                  <a:txBody>
                    <a:bodyPr/>
                    <a:lstStyle/>
                    <a:p>
                      <a:pPr indent="228600" algn="ctr">
                        <a:lnSpc>
                          <a:spcPct val="115000"/>
                        </a:lnSpc>
                        <a:spcAft>
                          <a:spcPts val="0"/>
                        </a:spcAft>
                      </a:pPr>
                      <a:r>
                        <a:rPr lang="en-US" sz="900">
                          <a:effectLst/>
                        </a:rPr>
                        <a:t>1</a:t>
                      </a:r>
                      <a:endParaRPr lang="en-US" sz="1100">
                        <a:effectLst/>
                        <a:latin typeface="Calibri"/>
                        <a:ea typeface="Times New Roman"/>
                        <a:cs typeface="Times New Roman"/>
                      </a:endParaRPr>
                    </a:p>
                  </a:txBody>
                  <a:tcPr marL="9525" marR="9525" marT="9525" marB="9525" anchor="ctr"/>
                </a:tc>
                <a:tc>
                  <a:txBody>
                    <a:bodyPr/>
                    <a:lstStyle/>
                    <a:p>
                      <a:pPr indent="228600" algn="ctr">
                        <a:lnSpc>
                          <a:spcPct val="115000"/>
                        </a:lnSpc>
                        <a:spcAft>
                          <a:spcPts val="0"/>
                        </a:spcAft>
                      </a:pPr>
                      <a:r>
                        <a:rPr lang="en-US" sz="900">
                          <a:effectLst/>
                        </a:rPr>
                        <a:t>Cả nước</a:t>
                      </a:r>
                      <a:endParaRPr lang="en-US" sz="1100">
                        <a:effectLst/>
                        <a:latin typeface="Calibri"/>
                        <a:ea typeface="Times New Roman"/>
                        <a:cs typeface="Times New Roman"/>
                      </a:endParaRPr>
                    </a:p>
                  </a:txBody>
                  <a:tcPr marL="9525" marR="9525" marT="9525" marB="9525" anchor="ctr"/>
                </a:tc>
                <a:tc>
                  <a:txBody>
                    <a:bodyPr/>
                    <a:lstStyle/>
                    <a:p>
                      <a:pPr indent="228600" algn="ctr">
                        <a:lnSpc>
                          <a:spcPct val="115000"/>
                        </a:lnSpc>
                        <a:spcAft>
                          <a:spcPts val="0"/>
                        </a:spcAft>
                      </a:pPr>
                      <a:r>
                        <a:rPr lang="en-US" sz="900">
                          <a:effectLst/>
                        </a:rPr>
                        <a:t>295</a:t>
                      </a:r>
                      <a:endParaRPr lang="en-US" sz="1100">
                        <a:effectLst/>
                        <a:latin typeface="Calibri"/>
                        <a:ea typeface="Times New Roman"/>
                        <a:cs typeface="Times New Roman"/>
                      </a:endParaRPr>
                    </a:p>
                  </a:txBody>
                  <a:tcPr marL="9525" marR="9525" marT="9525" marB="9525" anchor="ctr"/>
                </a:tc>
                <a:tc>
                  <a:txBody>
                    <a:bodyPr/>
                    <a:lstStyle/>
                    <a:p>
                      <a:pPr indent="228600" algn="ctr">
                        <a:lnSpc>
                          <a:spcPct val="115000"/>
                        </a:lnSpc>
                        <a:spcAft>
                          <a:spcPts val="0"/>
                        </a:spcAft>
                      </a:pPr>
                      <a:r>
                        <a:rPr lang="en-US" sz="900">
                          <a:effectLst/>
                        </a:rPr>
                        <a:t>356</a:t>
                      </a:r>
                      <a:endParaRPr lang="en-US" sz="1100">
                        <a:effectLst/>
                        <a:latin typeface="Calibri"/>
                        <a:ea typeface="Times New Roman"/>
                        <a:cs typeface="Times New Roman"/>
                      </a:endParaRPr>
                    </a:p>
                  </a:txBody>
                  <a:tcPr marL="9525" marR="9525" marT="9525" marB="9525" anchor="ctr"/>
                </a:tc>
                <a:tc>
                  <a:txBody>
                    <a:bodyPr/>
                    <a:lstStyle/>
                    <a:p>
                      <a:pPr indent="228600" algn="ctr">
                        <a:lnSpc>
                          <a:spcPct val="115000"/>
                        </a:lnSpc>
                        <a:spcAft>
                          <a:spcPts val="0"/>
                        </a:spcAft>
                      </a:pPr>
                      <a:r>
                        <a:rPr lang="en-US" sz="900">
                          <a:effectLst/>
                        </a:rPr>
                        <a:t>484</a:t>
                      </a:r>
                      <a:endParaRPr lang="en-US" sz="1100">
                        <a:effectLst/>
                        <a:latin typeface="Calibri"/>
                        <a:ea typeface="Times New Roman"/>
                        <a:cs typeface="Times New Roman"/>
                      </a:endParaRPr>
                    </a:p>
                  </a:txBody>
                  <a:tcPr marL="9525" marR="9525" marT="9525" marB="9525" anchor="ctr"/>
                </a:tc>
                <a:tc>
                  <a:txBody>
                    <a:bodyPr/>
                    <a:lstStyle/>
                    <a:p>
                      <a:pPr indent="228600" algn="ctr">
                        <a:lnSpc>
                          <a:spcPct val="115000"/>
                        </a:lnSpc>
                        <a:spcAft>
                          <a:spcPts val="0"/>
                        </a:spcAft>
                      </a:pPr>
                      <a:r>
                        <a:rPr lang="en-US" sz="900">
                          <a:effectLst/>
                        </a:rPr>
                        <a:t>636</a:t>
                      </a:r>
                      <a:endParaRPr lang="en-US" sz="1100">
                        <a:effectLst/>
                        <a:latin typeface="Calibri"/>
                        <a:ea typeface="Times New Roman"/>
                        <a:cs typeface="Times New Roman"/>
                      </a:endParaRPr>
                    </a:p>
                  </a:txBody>
                  <a:tcPr marL="9525" marR="9525" marT="9525" marB="9525" anchor="ctr"/>
                </a:tc>
                <a:tc>
                  <a:txBody>
                    <a:bodyPr/>
                    <a:lstStyle/>
                    <a:p>
                      <a:pPr indent="228600" algn="ctr">
                        <a:lnSpc>
                          <a:spcPct val="115000"/>
                        </a:lnSpc>
                        <a:spcAft>
                          <a:spcPts val="0"/>
                        </a:spcAft>
                      </a:pPr>
                      <a:r>
                        <a:rPr lang="en-US" sz="900">
                          <a:effectLst/>
                        </a:rPr>
                        <a:t>995</a:t>
                      </a:r>
                      <a:endParaRPr lang="en-US" sz="1100">
                        <a:effectLst/>
                        <a:latin typeface="Calibri"/>
                        <a:ea typeface="Times New Roman"/>
                        <a:cs typeface="Times New Roman"/>
                      </a:endParaRPr>
                    </a:p>
                  </a:txBody>
                  <a:tcPr marL="9525" marR="9525" marT="9525" marB="9525" anchor="ctr"/>
                </a:tc>
              </a:tr>
              <a:tr h="874866">
                <a:tc>
                  <a:txBody>
                    <a:bodyPr/>
                    <a:lstStyle/>
                    <a:p>
                      <a:pPr indent="228600" algn="ctr">
                        <a:lnSpc>
                          <a:spcPct val="115000"/>
                        </a:lnSpc>
                        <a:spcAft>
                          <a:spcPts val="0"/>
                        </a:spcAft>
                      </a:pPr>
                      <a:r>
                        <a:rPr lang="en-US" sz="900">
                          <a:effectLst/>
                        </a:rPr>
                        <a:t>2</a:t>
                      </a:r>
                      <a:endParaRPr lang="en-US" sz="1100">
                        <a:effectLst/>
                        <a:latin typeface="Calibri"/>
                        <a:ea typeface="Times New Roman"/>
                        <a:cs typeface="Times New Roman"/>
                      </a:endParaRPr>
                    </a:p>
                  </a:txBody>
                  <a:tcPr marL="9525" marR="9525" marT="9525" marB="9525" anchor="ctr"/>
                </a:tc>
                <a:tc>
                  <a:txBody>
                    <a:bodyPr/>
                    <a:lstStyle/>
                    <a:p>
                      <a:pPr indent="228600" algn="ctr">
                        <a:lnSpc>
                          <a:spcPct val="115000"/>
                        </a:lnSpc>
                        <a:spcAft>
                          <a:spcPts val="0"/>
                        </a:spcAft>
                      </a:pPr>
                      <a:r>
                        <a:rPr lang="en-US" sz="900">
                          <a:effectLst/>
                        </a:rPr>
                        <a:t>Thành thị</a:t>
                      </a:r>
                      <a:endParaRPr lang="en-US" sz="1100">
                        <a:effectLst/>
                        <a:latin typeface="Calibri"/>
                        <a:ea typeface="Times New Roman"/>
                        <a:cs typeface="Times New Roman"/>
                      </a:endParaRPr>
                    </a:p>
                  </a:txBody>
                  <a:tcPr marL="9525" marR="9525" marT="9525" marB="9525" anchor="ctr"/>
                </a:tc>
                <a:tc>
                  <a:txBody>
                    <a:bodyPr/>
                    <a:lstStyle/>
                    <a:p>
                      <a:pPr indent="228600" algn="ctr">
                        <a:lnSpc>
                          <a:spcPct val="115000"/>
                        </a:lnSpc>
                        <a:spcAft>
                          <a:spcPts val="0"/>
                        </a:spcAft>
                      </a:pPr>
                      <a:r>
                        <a:rPr lang="en-US" sz="900">
                          <a:effectLst/>
                        </a:rPr>
                        <a:t>517</a:t>
                      </a:r>
                      <a:endParaRPr lang="en-US" sz="1100">
                        <a:effectLst/>
                        <a:latin typeface="Calibri"/>
                        <a:ea typeface="Times New Roman"/>
                        <a:cs typeface="Times New Roman"/>
                      </a:endParaRPr>
                    </a:p>
                  </a:txBody>
                  <a:tcPr marL="9525" marR="9525" marT="9525" marB="9525" anchor="ctr"/>
                </a:tc>
                <a:tc>
                  <a:txBody>
                    <a:bodyPr/>
                    <a:lstStyle/>
                    <a:p>
                      <a:pPr indent="228600" algn="ctr">
                        <a:lnSpc>
                          <a:spcPct val="115000"/>
                        </a:lnSpc>
                        <a:spcAft>
                          <a:spcPts val="0"/>
                        </a:spcAft>
                      </a:pPr>
                      <a:r>
                        <a:rPr lang="en-US" sz="900">
                          <a:effectLst/>
                        </a:rPr>
                        <a:t>622</a:t>
                      </a:r>
                      <a:endParaRPr lang="en-US" sz="1100">
                        <a:effectLst/>
                        <a:latin typeface="Calibri"/>
                        <a:ea typeface="Times New Roman"/>
                        <a:cs typeface="Times New Roman"/>
                      </a:endParaRPr>
                    </a:p>
                  </a:txBody>
                  <a:tcPr marL="9525" marR="9525" marT="9525" marB="9525" anchor="ctr"/>
                </a:tc>
                <a:tc>
                  <a:txBody>
                    <a:bodyPr/>
                    <a:lstStyle/>
                    <a:p>
                      <a:pPr indent="228600" algn="ctr">
                        <a:lnSpc>
                          <a:spcPct val="115000"/>
                        </a:lnSpc>
                        <a:spcAft>
                          <a:spcPts val="0"/>
                        </a:spcAft>
                      </a:pPr>
                      <a:r>
                        <a:rPr lang="en-US" sz="900">
                          <a:effectLst/>
                        </a:rPr>
                        <a:t>815</a:t>
                      </a:r>
                      <a:endParaRPr lang="en-US" sz="1100">
                        <a:effectLst/>
                        <a:latin typeface="Calibri"/>
                        <a:ea typeface="Times New Roman"/>
                        <a:cs typeface="Times New Roman"/>
                      </a:endParaRPr>
                    </a:p>
                  </a:txBody>
                  <a:tcPr marL="9525" marR="9525" marT="9525" marB="9525" anchor="ctr"/>
                </a:tc>
                <a:tc>
                  <a:txBody>
                    <a:bodyPr/>
                    <a:lstStyle/>
                    <a:p>
                      <a:pPr indent="228600" algn="ctr">
                        <a:lnSpc>
                          <a:spcPct val="115000"/>
                        </a:lnSpc>
                        <a:spcAft>
                          <a:spcPts val="0"/>
                        </a:spcAft>
                      </a:pPr>
                      <a:r>
                        <a:rPr lang="en-US" sz="900">
                          <a:effectLst/>
                        </a:rPr>
                        <a:t>1058</a:t>
                      </a:r>
                      <a:endParaRPr lang="en-US" sz="1100">
                        <a:effectLst/>
                        <a:latin typeface="Calibri"/>
                        <a:ea typeface="Times New Roman"/>
                        <a:cs typeface="Times New Roman"/>
                      </a:endParaRPr>
                    </a:p>
                  </a:txBody>
                  <a:tcPr marL="9525" marR="9525" marT="9525" marB="9525" anchor="ctr"/>
                </a:tc>
                <a:tc>
                  <a:txBody>
                    <a:bodyPr/>
                    <a:lstStyle/>
                    <a:p>
                      <a:pPr indent="228600" algn="ctr">
                        <a:lnSpc>
                          <a:spcPct val="115000"/>
                        </a:lnSpc>
                        <a:spcAft>
                          <a:spcPts val="0"/>
                        </a:spcAft>
                      </a:pPr>
                      <a:r>
                        <a:rPr lang="en-US" sz="900">
                          <a:effectLst/>
                        </a:rPr>
                        <a:t>1605</a:t>
                      </a:r>
                      <a:endParaRPr lang="en-US" sz="1100">
                        <a:effectLst/>
                        <a:latin typeface="Calibri"/>
                        <a:ea typeface="Times New Roman"/>
                        <a:cs typeface="Times New Roman"/>
                      </a:endParaRPr>
                    </a:p>
                  </a:txBody>
                  <a:tcPr marL="9525" marR="9525" marT="9525" marB="9525" anchor="ctr"/>
                </a:tc>
              </a:tr>
              <a:tr h="1573869">
                <a:tc>
                  <a:txBody>
                    <a:bodyPr/>
                    <a:lstStyle/>
                    <a:p>
                      <a:pPr indent="228600" algn="ctr">
                        <a:lnSpc>
                          <a:spcPct val="115000"/>
                        </a:lnSpc>
                        <a:spcAft>
                          <a:spcPts val="0"/>
                        </a:spcAft>
                      </a:pPr>
                      <a:r>
                        <a:rPr lang="en-US" sz="900">
                          <a:effectLst/>
                        </a:rPr>
                        <a:t>3</a:t>
                      </a:r>
                      <a:endParaRPr lang="en-US" sz="1100">
                        <a:effectLst/>
                        <a:latin typeface="Calibri"/>
                        <a:ea typeface="Times New Roman"/>
                        <a:cs typeface="Times New Roman"/>
                      </a:endParaRPr>
                    </a:p>
                  </a:txBody>
                  <a:tcPr marL="9525" marR="9525" marT="9525" marB="9525" anchor="ctr"/>
                </a:tc>
                <a:tc>
                  <a:txBody>
                    <a:bodyPr/>
                    <a:lstStyle/>
                    <a:p>
                      <a:pPr indent="228600" algn="ctr">
                        <a:lnSpc>
                          <a:spcPct val="115000"/>
                        </a:lnSpc>
                        <a:spcAft>
                          <a:spcPts val="0"/>
                        </a:spcAft>
                      </a:pPr>
                      <a:r>
                        <a:rPr lang="en-US" sz="900">
                          <a:effectLst/>
                        </a:rPr>
                        <a:t> Nông thôn</a:t>
                      </a:r>
                      <a:endParaRPr lang="en-US" sz="1100">
                        <a:effectLst/>
                        <a:latin typeface="Calibri"/>
                        <a:ea typeface="Times New Roman"/>
                        <a:cs typeface="Times New Roman"/>
                      </a:endParaRPr>
                    </a:p>
                  </a:txBody>
                  <a:tcPr marL="9525" marR="9525" marT="9525" marB="9525" anchor="ctr"/>
                </a:tc>
                <a:tc>
                  <a:txBody>
                    <a:bodyPr/>
                    <a:lstStyle/>
                    <a:p>
                      <a:pPr indent="228600" algn="ctr">
                        <a:lnSpc>
                          <a:spcPct val="115000"/>
                        </a:lnSpc>
                        <a:spcAft>
                          <a:spcPts val="0"/>
                        </a:spcAft>
                      </a:pPr>
                      <a:r>
                        <a:rPr lang="en-US" sz="900" dirty="0">
                          <a:effectLst/>
                        </a:rPr>
                        <a:t>225</a:t>
                      </a:r>
                      <a:endParaRPr lang="en-US" sz="1100" dirty="0">
                        <a:effectLst/>
                        <a:latin typeface="Calibri"/>
                        <a:ea typeface="Times New Roman"/>
                        <a:cs typeface="Times New Roman"/>
                      </a:endParaRPr>
                    </a:p>
                  </a:txBody>
                  <a:tcPr marL="9525" marR="9525" marT="9525" marB="9525" anchor="ctr"/>
                </a:tc>
                <a:tc>
                  <a:txBody>
                    <a:bodyPr/>
                    <a:lstStyle/>
                    <a:p>
                      <a:pPr indent="228600" algn="ctr">
                        <a:lnSpc>
                          <a:spcPct val="115000"/>
                        </a:lnSpc>
                        <a:spcAft>
                          <a:spcPts val="0"/>
                        </a:spcAft>
                      </a:pPr>
                      <a:r>
                        <a:rPr lang="en-US" sz="900">
                          <a:effectLst/>
                        </a:rPr>
                        <a:t>275</a:t>
                      </a:r>
                      <a:endParaRPr lang="en-US" sz="1100">
                        <a:effectLst/>
                        <a:latin typeface="Calibri"/>
                        <a:ea typeface="Times New Roman"/>
                        <a:cs typeface="Times New Roman"/>
                      </a:endParaRPr>
                    </a:p>
                  </a:txBody>
                  <a:tcPr marL="9525" marR="9525" marT="9525" marB="9525" anchor="ctr"/>
                </a:tc>
                <a:tc>
                  <a:txBody>
                    <a:bodyPr/>
                    <a:lstStyle/>
                    <a:p>
                      <a:pPr indent="228600" algn="ctr">
                        <a:lnSpc>
                          <a:spcPct val="115000"/>
                        </a:lnSpc>
                        <a:spcAft>
                          <a:spcPts val="0"/>
                        </a:spcAft>
                      </a:pPr>
                      <a:r>
                        <a:rPr lang="en-US" sz="900">
                          <a:effectLst/>
                        </a:rPr>
                        <a:t>378</a:t>
                      </a:r>
                      <a:endParaRPr lang="en-US" sz="1100">
                        <a:effectLst/>
                        <a:latin typeface="Calibri"/>
                        <a:ea typeface="Times New Roman"/>
                        <a:cs typeface="Times New Roman"/>
                      </a:endParaRPr>
                    </a:p>
                  </a:txBody>
                  <a:tcPr marL="9525" marR="9525" marT="9525" marB="9525" anchor="ctr"/>
                </a:tc>
                <a:tc>
                  <a:txBody>
                    <a:bodyPr/>
                    <a:lstStyle/>
                    <a:p>
                      <a:pPr indent="228600" algn="ctr">
                        <a:lnSpc>
                          <a:spcPct val="115000"/>
                        </a:lnSpc>
                        <a:spcAft>
                          <a:spcPts val="0"/>
                        </a:spcAft>
                      </a:pPr>
                      <a:r>
                        <a:rPr lang="en-US" sz="900">
                          <a:effectLst/>
                        </a:rPr>
                        <a:t>506</a:t>
                      </a:r>
                      <a:endParaRPr lang="en-US" sz="1100">
                        <a:effectLst/>
                        <a:latin typeface="Calibri"/>
                        <a:ea typeface="Times New Roman"/>
                        <a:cs typeface="Times New Roman"/>
                      </a:endParaRPr>
                    </a:p>
                  </a:txBody>
                  <a:tcPr marL="9525" marR="9525" marT="9525" marB="9525" anchor="ctr"/>
                </a:tc>
                <a:tc>
                  <a:txBody>
                    <a:bodyPr/>
                    <a:lstStyle/>
                    <a:p>
                      <a:pPr indent="228600" algn="ctr">
                        <a:lnSpc>
                          <a:spcPct val="115000"/>
                        </a:lnSpc>
                        <a:spcAft>
                          <a:spcPts val="0"/>
                        </a:spcAft>
                      </a:pPr>
                      <a:r>
                        <a:rPr lang="en-US" sz="900" dirty="0">
                          <a:effectLst/>
                        </a:rPr>
                        <a:t>762</a:t>
                      </a:r>
                      <a:endParaRPr lang="en-US" sz="1100" dirty="0">
                        <a:effectLst/>
                        <a:latin typeface="Calibri"/>
                        <a:ea typeface="Times New Roman"/>
                        <a:cs typeface="Times New Roman"/>
                      </a:endParaRPr>
                    </a:p>
                  </a:txBody>
                  <a:tcPr marL="9525" marR="9525" marT="9525" marB="9525" anchor="ctr"/>
                </a:tc>
              </a:tr>
            </a:tbl>
          </a:graphicData>
        </a:graphic>
      </p:graphicFrame>
    </p:spTree>
    <p:extLst>
      <p:ext uri="{BB962C8B-B14F-4D97-AF65-F5344CB8AC3E}">
        <p14:creationId xmlns:p14="http://schemas.microsoft.com/office/powerpoint/2010/main" val="1536312276"/>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87834"/>
          </a:xfrm>
        </p:spPr>
        <p:txBody>
          <a:bodyPr>
            <a:normAutofit fontScale="90000"/>
          </a:bodyPr>
          <a:lstStyle/>
          <a:p>
            <a:endParaRPr lang="en-US" dirty="0"/>
          </a:p>
        </p:txBody>
      </p:sp>
      <p:sp>
        <p:nvSpPr>
          <p:cNvPr id="3" name="Content Placeholder 2"/>
          <p:cNvSpPr>
            <a:spLocks noGrp="1"/>
          </p:cNvSpPr>
          <p:nvPr>
            <p:ph sz="quarter" idx="1"/>
          </p:nvPr>
        </p:nvSpPr>
        <p:spPr>
          <a:xfrm>
            <a:off x="242784" y="963752"/>
            <a:ext cx="8658432" cy="5510200"/>
          </a:xfrm>
        </p:spPr>
        <p:txBody>
          <a:bodyPr/>
          <a:lstStyle/>
          <a:p>
            <a:pPr marL="0" indent="0" algn="just">
              <a:buNone/>
            </a:pPr>
            <a:r>
              <a:rPr lang="en-US" dirty="0">
                <a:latin typeface="Times New Roman" pitchFamily="18" charset="0"/>
                <a:cs typeface="Times New Roman" pitchFamily="18" charset="0"/>
              </a:rPr>
              <a:t>+</a:t>
            </a:r>
            <a:r>
              <a:rPr lang="en-US" dirty="0" err="1" smtClean="0">
                <a:latin typeface="Times New Roman" pitchFamily="18" charset="0"/>
                <a:cs typeface="Times New Roman" pitchFamily="18" charset="0"/>
              </a:rPr>
              <a:t>Mức</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thu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nhập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quân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đầu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người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liên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tục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tăng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phạm</a:t>
            </a:r>
            <a:r>
              <a:rPr lang="en-US" dirty="0">
                <a:latin typeface="Times New Roman" pitchFamily="18" charset="0"/>
                <a:cs typeface="Times New Roman" pitchFamily="18" charset="0"/>
              </a:rPr>
              <a:t> vi </a:t>
            </a:r>
            <a:r>
              <a:rPr lang="en-US" dirty="0" err="1">
                <a:latin typeface="Times New Roman" pitchFamily="18" charset="0"/>
                <a:cs typeface="Times New Roman" pitchFamily="18" charset="0"/>
              </a:rPr>
              <a:t>cả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nước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tăng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từ</a:t>
            </a:r>
            <a:r>
              <a:rPr lang="en-US" dirty="0">
                <a:latin typeface="Times New Roman" pitchFamily="18" charset="0"/>
                <a:cs typeface="Times New Roman" pitchFamily="18" charset="0"/>
              </a:rPr>
              <a:t> 295 </a:t>
            </a:r>
            <a:r>
              <a:rPr lang="en-US" dirty="0" err="1">
                <a:latin typeface="Times New Roman" pitchFamily="18" charset="0"/>
                <a:cs typeface="Times New Roman" pitchFamily="18" charset="0"/>
              </a:rPr>
              <a:t>nghìn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đồng</a:t>
            </a:r>
            <a:r>
              <a:rPr lang="en-US" dirty="0">
                <a:latin typeface="Times New Roman" pitchFamily="18" charset="0"/>
                <a:cs typeface="Times New Roman" pitchFamily="18" charset="0"/>
              </a:rPr>
              <a:t>/</a:t>
            </a:r>
            <a:r>
              <a:rPr lang="en-US" dirty="0" err="1">
                <a:latin typeface="Times New Roman" pitchFamily="18" charset="0"/>
                <a:cs typeface="Times New Roman" pitchFamily="18" charset="0"/>
              </a:rPr>
              <a:t>tháng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năm</a:t>
            </a:r>
            <a:r>
              <a:rPr lang="en-US" dirty="0">
                <a:latin typeface="Times New Roman" pitchFamily="18" charset="0"/>
                <a:cs typeface="Times New Roman" pitchFamily="18" charset="0"/>
              </a:rPr>
              <a:t> 1999) </a:t>
            </a:r>
            <a:r>
              <a:rPr lang="en-US" dirty="0" err="1">
                <a:latin typeface="Times New Roman" pitchFamily="18" charset="0"/>
                <a:cs typeface="Times New Roman" pitchFamily="18" charset="0"/>
              </a:rPr>
              <a:t>lên</a:t>
            </a:r>
            <a:r>
              <a:rPr lang="en-US" dirty="0">
                <a:latin typeface="Times New Roman" pitchFamily="18" charset="0"/>
                <a:cs typeface="Times New Roman" pitchFamily="18" charset="0"/>
              </a:rPr>
              <a:t> 995 </a:t>
            </a:r>
            <a:r>
              <a:rPr lang="en-US" dirty="0" err="1">
                <a:latin typeface="Times New Roman" pitchFamily="18" charset="0"/>
                <a:cs typeface="Times New Roman" pitchFamily="18" charset="0"/>
              </a:rPr>
              <a:t>nghìn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đồng</a:t>
            </a:r>
            <a:r>
              <a:rPr lang="en-US" dirty="0">
                <a:latin typeface="Times New Roman" pitchFamily="18" charset="0"/>
                <a:cs typeface="Times New Roman" pitchFamily="18" charset="0"/>
              </a:rPr>
              <a:t>/</a:t>
            </a:r>
            <a:r>
              <a:rPr lang="en-US" dirty="0" err="1">
                <a:latin typeface="Times New Roman" pitchFamily="18" charset="0"/>
                <a:cs typeface="Times New Roman" pitchFamily="18" charset="0"/>
              </a:rPr>
              <a:t>tháng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năm</a:t>
            </a:r>
            <a:r>
              <a:rPr lang="en-US" dirty="0">
                <a:latin typeface="Times New Roman" pitchFamily="18" charset="0"/>
                <a:cs typeface="Times New Roman" pitchFamily="18" charset="0"/>
              </a:rPr>
              <a:t> 2008) </a:t>
            </a:r>
            <a:r>
              <a:rPr lang="en-US" dirty="0" smtClean="0">
                <a:latin typeface="Times New Roman" pitchFamily="18" charset="0"/>
                <a:cs typeface="Times New Roman" pitchFamily="18" charset="0"/>
              </a:rPr>
              <a:t>.</a:t>
            </a:r>
          </a:p>
          <a:p>
            <a:pPr marL="0" indent="0" algn="just">
              <a:buNone/>
            </a:pPr>
            <a:r>
              <a:rPr lang="en-US" dirty="0" smtClean="0">
                <a:latin typeface="Times New Roman" pitchFamily="18" charset="0"/>
                <a:cs typeface="Times New Roman" pitchFamily="18" charset="0"/>
              </a:rPr>
              <a:t>+</a:t>
            </a:r>
            <a:r>
              <a:rPr lang="en-US" dirty="0" err="1" smtClean="0">
                <a:latin typeface="Times New Roman" pitchFamily="18" charset="0"/>
                <a:cs typeface="Times New Roman" pitchFamily="18" charset="0"/>
              </a:rPr>
              <a:t>số</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liệu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cũng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thấy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sự</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chênh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lệch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nhập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giữa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thành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thị</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thôn</a:t>
            </a:r>
            <a:r>
              <a:rPr lang="en-US" dirty="0">
                <a:latin typeface="Times New Roman" pitchFamily="18" charset="0"/>
                <a:cs typeface="Times New Roman" pitchFamily="18" charset="0"/>
              </a:rPr>
              <a:t>. Thu </a:t>
            </a:r>
            <a:r>
              <a:rPr lang="en-US" dirty="0" err="1">
                <a:latin typeface="Times New Roman" pitchFamily="18" charset="0"/>
                <a:cs typeface="Times New Roman" pitchFamily="18" charset="0"/>
              </a:rPr>
              <a:t>nhập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quân</a:t>
            </a:r>
            <a:r>
              <a:rPr lang="en-US" dirty="0">
                <a:latin typeface="Times New Roman" pitchFamily="18" charset="0"/>
                <a:cs typeface="Times New Roman" pitchFamily="18" charset="0"/>
              </a:rPr>
              <a:t> 1 </a:t>
            </a:r>
            <a:r>
              <a:rPr lang="en-US" dirty="0" err="1">
                <a:latin typeface="Times New Roman" pitchFamily="18" charset="0"/>
                <a:cs typeface="Times New Roman" pitchFamily="18" charset="0"/>
              </a:rPr>
              <a:t>người</a:t>
            </a:r>
            <a:r>
              <a:rPr lang="en-US" dirty="0">
                <a:latin typeface="Times New Roman" pitchFamily="18" charset="0"/>
                <a:cs typeface="Times New Roman" pitchFamily="18" charset="0"/>
              </a:rPr>
              <a:t> 1 </a:t>
            </a:r>
            <a:r>
              <a:rPr lang="en-US" dirty="0" err="1">
                <a:latin typeface="Times New Roman" pitchFamily="18" charset="0"/>
                <a:cs typeface="Times New Roman" pitchFamily="18" charset="0"/>
              </a:rPr>
              <a:t>tháng</a:t>
            </a:r>
            <a:r>
              <a:rPr lang="en-US" dirty="0">
                <a:latin typeface="Times New Roman" pitchFamily="18" charset="0"/>
                <a:cs typeface="Times New Roman" pitchFamily="18" charset="0"/>
              </a:rPr>
              <a:t> ở </a:t>
            </a:r>
            <a:r>
              <a:rPr lang="en-US" dirty="0" err="1">
                <a:latin typeface="Times New Roman" pitchFamily="18" charset="0"/>
                <a:cs typeface="Times New Roman" pitchFamily="18" charset="0"/>
              </a:rPr>
              <a:t>khu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vực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thành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thị</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đạt</a:t>
            </a:r>
            <a:r>
              <a:rPr lang="en-US" dirty="0">
                <a:latin typeface="Times New Roman" pitchFamily="18" charset="0"/>
                <a:cs typeface="Times New Roman" pitchFamily="18" charset="0"/>
              </a:rPr>
              <a:t> 1.605 </a:t>
            </a:r>
            <a:r>
              <a:rPr lang="en-US" dirty="0" err="1">
                <a:latin typeface="Times New Roman" pitchFamily="18" charset="0"/>
                <a:cs typeface="Times New Roman" pitchFamily="18" charset="0"/>
              </a:rPr>
              <a:t>nghìn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đồng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trong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vực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thôn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đạt</a:t>
            </a:r>
            <a:r>
              <a:rPr lang="en-US" dirty="0">
                <a:latin typeface="Times New Roman" pitchFamily="18" charset="0"/>
                <a:cs typeface="Times New Roman" pitchFamily="18" charset="0"/>
              </a:rPr>
              <a:t> 762 </a:t>
            </a:r>
            <a:r>
              <a:rPr lang="en-US" dirty="0" err="1">
                <a:latin typeface="Times New Roman" pitchFamily="18" charset="0"/>
                <a:cs typeface="Times New Roman" pitchFamily="18" charset="0"/>
              </a:rPr>
              <a:t>nghìn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đồng</a:t>
            </a:r>
            <a:r>
              <a:rPr lang="en-US" dirty="0" smtClean="0">
                <a:latin typeface="Times New Roman" pitchFamily="18" charset="0"/>
                <a:cs typeface="Times New Roman" pitchFamily="18" charset="0"/>
              </a:rPr>
              <a:t>.</a:t>
            </a:r>
          </a:p>
          <a:p>
            <a:pPr marL="0" indent="0" algn="just">
              <a:buNone/>
            </a:pPr>
            <a:r>
              <a:rPr lang="en-US" dirty="0" smtClean="0">
                <a:latin typeface="Times New Roman" pitchFamily="18" charset="0"/>
                <a:cs typeface="Times New Roman" pitchFamily="18" charset="0"/>
              </a:rPr>
              <a:t>+</a:t>
            </a:r>
            <a:r>
              <a:rPr lang="en-US" dirty="0" err="1" smtClean="0">
                <a:latin typeface="Times New Roman" pitchFamily="18" charset="0"/>
                <a:cs typeface="Times New Roman" pitchFamily="18" charset="0"/>
              </a:rPr>
              <a:t>Mức</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chênh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lệch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giàu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nghèo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về</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mặt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nhập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giữa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nhóm</a:t>
            </a:r>
            <a:r>
              <a:rPr lang="en-US" dirty="0">
                <a:latin typeface="Times New Roman" pitchFamily="18" charset="0"/>
                <a:cs typeface="Times New Roman" pitchFamily="18" charset="0"/>
              </a:rPr>
              <a:t> 20% </a:t>
            </a:r>
            <a:r>
              <a:rPr lang="en-US" dirty="0" err="1">
                <a:latin typeface="Times New Roman" pitchFamily="18" charset="0"/>
                <a:cs typeface="Times New Roman" pitchFamily="18" charset="0"/>
              </a:rPr>
              <a:t>gia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giàu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nhất</a:t>
            </a:r>
            <a:r>
              <a:rPr lang="en-US" dirty="0">
                <a:latin typeface="Times New Roman" pitchFamily="18" charset="0"/>
                <a:cs typeface="Times New Roman" pitchFamily="18" charset="0"/>
              </a:rPr>
              <a:t> so </a:t>
            </a:r>
            <a:r>
              <a:rPr lang="en-US" dirty="0" err="1">
                <a:latin typeface="Times New Roman" pitchFamily="18" charset="0"/>
                <a:cs typeface="Times New Roman" pitchFamily="18" charset="0"/>
              </a:rPr>
              <a:t>với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nhóm</a:t>
            </a:r>
            <a:r>
              <a:rPr lang="en-US" dirty="0">
                <a:latin typeface="Times New Roman" pitchFamily="18" charset="0"/>
                <a:cs typeface="Times New Roman" pitchFamily="18" charset="0"/>
              </a:rPr>
              <a:t> 20% </a:t>
            </a:r>
            <a:r>
              <a:rPr lang="en-US" dirty="0" err="1">
                <a:latin typeface="Times New Roman" pitchFamily="18" charset="0"/>
                <a:cs typeface="Times New Roman" pitchFamily="18" charset="0"/>
              </a:rPr>
              <a:t>gia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nghèo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nhất</a:t>
            </a:r>
            <a:r>
              <a:rPr lang="en-US" dirty="0">
                <a:latin typeface="Times New Roman" pitchFamily="18" charset="0"/>
                <a:cs typeface="Times New Roman" pitchFamily="18" charset="0"/>
              </a:rPr>
              <a:t> ở </a:t>
            </a:r>
            <a:r>
              <a:rPr lang="en-US" dirty="0" err="1">
                <a:latin typeface="Times New Roman" pitchFamily="18" charset="0"/>
                <a:cs typeface="Times New Roman" pitchFamily="18" charset="0"/>
              </a:rPr>
              <a:t>Việt</a:t>
            </a:r>
            <a:r>
              <a:rPr lang="en-US" dirty="0">
                <a:latin typeface="Times New Roman" pitchFamily="18" charset="0"/>
                <a:cs typeface="Times New Roman" pitchFamily="18" charset="0"/>
              </a:rPr>
              <a:t> Nam </a:t>
            </a:r>
            <a:r>
              <a:rPr lang="en-US" dirty="0" err="1">
                <a:latin typeface="Times New Roman" pitchFamily="18" charset="0"/>
                <a:cs typeface="Times New Roman" pitchFamily="18" charset="0"/>
              </a:rPr>
              <a:t>đã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tăng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từ</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mức</a:t>
            </a:r>
            <a:r>
              <a:rPr lang="en-US" dirty="0">
                <a:latin typeface="Times New Roman" pitchFamily="18" charset="0"/>
                <a:cs typeface="Times New Roman" pitchFamily="18" charset="0"/>
              </a:rPr>
              <a:t> 4,3 </a:t>
            </a:r>
            <a:r>
              <a:rPr lang="en-US" dirty="0" err="1">
                <a:latin typeface="Times New Roman" pitchFamily="18" charset="0"/>
                <a:cs typeface="Times New Roman" pitchFamily="18" charset="0"/>
              </a:rPr>
              <a:t>lần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năm</a:t>
            </a:r>
            <a:r>
              <a:rPr lang="en-US" dirty="0">
                <a:latin typeface="Times New Roman" pitchFamily="18" charset="0"/>
                <a:cs typeface="Times New Roman" pitchFamily="18" charset="0"/>
              </a:rPr>
              <a:t> 1993 </a:t>
            </a:r>
            <a:r>
              <a:rPr lang="en-US" dirty="0" err="1">
                <a:latin typeface="Times New Roman" pitchFamily="18" charset="0"/>
                <a:cs typeface="Times New Roman" pitchFamily="18" charset="0"/>
              </a:rPr>
              <a:t>lên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hơn</a:t>
            </a:r>
            <a:r>
              <a:rPr lang="en-US" dirty="0">
                <a:latin typeface="Times New Roman" pitchFamily="18" charset="0"/>
                <a:cs typeface="Times New Roman" pitchFamily="18" charset="0"/>
              </a:rPr>
              <a:t> 8,9 </a:t>
            </a:r>
            <a:r>
              <a:rPr lang="en-US" dirty="0" err="1">
                <a:latin typeface="Times New Roman" pitchFamily="18" charset="0"/>
                <a:cs typeface="Times New Roman" pitchFamily="18" charset="0"/>
              </a:rPr>
              <a:t>lần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năm</a:t>
            </a:r>
            <a:r>
              <a:rPr lang="en-US" dirty="0">
                <a:latin typeface="Times New Roman" pitchFamily="18" charset="0"/>
                <a:cs typeface="Times New Roman" pitchFamily="18" charset="0"/>
              </a:rPr>
              <a:t> 2008.</a:t>
            </a:r>
            <a:r>
              <a:rPr lang="en-US" dirty="0" smtClean="0">
                <a:latin typeface="Times New Roman" pitchFamily="18" charset="0"/>
                <a:cs typeface="Times New Roman" pitchFamily="18" charset="0"/>
              </a:rPr>
              <a:t> </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154026666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87834"/>
          </a:xfrm>
        </p:spPr>
        <p:txBody>
          <a:bodyPr>
            <a:normAutofit fontScale="90000"/>
          </a:bodyPr>
          <a:lstStyle/>
          <a:p>
            <a:endParaRPr lang="en-US" dirty="0"/>
          </a:p>
        </p:txBody>
      </p:sp>
      <p:sp>
        <p:nvSpPr>
          <p:cNvPr id="3" name="Content Placeholder 2"/>
          <p:cNvSpPr>
            <a:spLocks noGrp="1"/>
          </p:cNvSpPr>
          <p:nvPr>
            <p:ph sz="quarter" idx="1"/>
          </p:nvPr>
        </p:nvSpPr>
        <p:spPr>
          <a:xfrm>
            <a:off x="242784" y="1084008"/>
            <a:ext cx="8417920" cy="5389944"/>
          </a:xfrm>
        </p:spPr>
        <p:txBody>
          <a:bodyPr/>
          <a:lstStyle/>
          <a:p>
            <a:pPr marL="0" indent="0">
              <a:buNone/>
            </a:pPr>
            <a:r>
              <a:rPr lang="en-US" dirty="0" smtClean="0">
                <a:latin typeface="Times New Roman" pitchFamily="18" charset="0"/>
                <a:cs typeface="Times New Roman" pitchFamily="18" charset="0"/>
              </a:rPr>
              <a:t>-</a:t>
            </a:r>
            <a:r>
              <a:rPr lang="en-US" dirty="0" err="1" smtClean="0">
                <a:latin typeface="Times New Roman" pitchFamily="18" charset="0"/>
                <a:cs typeface="Times New Roman" pitchFamily="18" charset="0"/>
              </a:rPr>
              <a:t>Bên</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cạnh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sự</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phân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tầng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về</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nhập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sự</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phân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tầng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bất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đẳng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diễn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ra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mặt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giáo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dục</a:t>
            </a:r>
            <a:r>
              <a:rPr lang="en-US" dirty="0">
                <a:latin typeface="Times New Roman" pitchFamily="18" charset="0"/>
                <a:cs typeface="Times New Roman" pitchFamily="18" charset="0"/>
              </a:rPr>
              <a:t>, y </a:t>
            </a:r>
            <a:r>
              <a:rPr lang="en-US" dirty="0" err="1">
                <a:latin typeface="Times New Roman" pitchFamily="18" charset="0"/>
                <a:cs typeface="Times New Roman" pitchFamily="18" charset="0"/>
              </a:rPr>
              <a:t>tế</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văn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hóa</a:t>
            </a:r>
            <a:r>
              <a:rPr lang="en-US" dirty="0">
                <a:latin typeface="Times New Roman" pitchFamily="18" charset="0"/>
                <a:cs typeface="Times New Roman" pitchFamily="18" charset="0"/>
              </a:rPr>
              <a:t>, an </a:t>
            </a:r>
            <a:r>
              <a:rPr lang="en-US" dirty="0" err="1">
                <a:latin typeface="Times New Roman" pitchFamily="18" charset="0"/>
                <a:cs typeface="Times New Roman" pitchFamily="18" charset="0"/>
              </a:rPr>
              <a:t>sinh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hội</a:t>
            </a:r>
            <a:r>
              <a:rPr lang="en-US" dirty="0" smtClean="0">
                <a:latin typeface="Times New Roman" pitchFamily="18" charset="0"/>
                <a:cs typeface="Times New Roman" pitchFamily="18" charset="0"/>
              </a:rPr>
              <a:t>…</a:t>
            </a:r>
          </a:p>
          <a:p>
            <a:pPr marL="0" indent="0">
              <a:buNone/>
            </a:pPr>
            <a:endParaRPr lang="en-US" dirty="0" smtClean="0">
              <a:latin typeface="Times New Roman" pitchFamily="18" charset="0"/>
              <a:cs typeface="Times New Roman" pitchFamily="18" charset="0"/>
            </a:endParaRPr>
          </a:p>
          <a:p>
            <a:pPr marL="0" indent="0" algn="just">
              <a:buNone/>
            </a:pPr>
            <a:r>
              <a:rPr lang="en-US" dirty="0" smtClean="0">
                <a:latin typeface="Times New Roman" pitchFamily="18" charset="0"/>
                <a:cs typeface="Times New Roman" pitchFamily="18" charset="0"/>
              </a:rPr>
              <a:t>-</a:t>
            </a:r>
            <a:r>
              <a:rPr lang="en-US" dirty="0" err="1" smtClean="0">
                <a:latin typeface="Times New Roman" pitchFamily="18" charset="0"/>
                <a:cs typeface="Times New Roman" pitchFamily="18" charset="0"/>
              </a:rPr>
              <a:t>Điều</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đáng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lưu</a:t>
            </a:r>
            <a:r>
              <a:rPr lang="en-US" dirty="0">
                <a:latin typeface="Times New Roman" pitchFamily="18" charset="0"/>
                <a:cs typeface="Times New Roman" pitchFamily="18" charset="0"/>
              </a:rPr>
              <a:t> ý </a:t>
            </a:r>
            <a:r>
              <a:rPr lang="en-US" dirty="0" err="1">
                <a:latin typeface="Times New Roman" pitchFamily="18" charset="0"/>
                <a:cs typeface="Times New Roman" pitchFamily="18" charset="0"/>
              </a:rPr>
              <a:t>là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hiện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tượng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phân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tầng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hội</a:t>
            </a:r>
            <a:r>
              <a:rPr lang="en-US" dirty="0">
                <a:latin typeface="Times New Roman" pitchFamily="18" charset="0"/>
                <a:cs typeface="Times New Roman" pitchFamily="18" charset="0"/>
              </a:rPr>
              <a:t> ở </a:t>
            </a:r>
            <a:r>
              <a:rPr lang="en-US" dirty="0" err="1">
                <a:latin typeface="Times New Roman" pitchFamily="18" charset="0"/>
                <a:cs typeface="Times New Roman" pitchFamily="18" charset="0"/>
              </a:rPr>
              <a:t>Việt</a:t>
            </a:r>
            <a:r>
              <a:rPr lang="en-US" dirty="0">
                <a:latin typeface="Times New Roman" pitchFamily="18" charset="0"/>
                <a:cs typeface="Times New Roman" pitchFamily="18" charset="0"/>
              </a:rPr>
              <a:t> Nam </a:t>
            </a:r>
            <a:r>
              <a:rPr lang="en-US" dirty="0" err="1">
                <a:latin typeface="Times New Roman" pitchFamily="18" charset="0"/>
                <a:cs typeface="Times New Roman" pitchFamily="18" charset="0"/>
              </a:rPr>
              <a:t>hiện</a:t>
            </a:r>
            <a:r>
              <a:rPr lang="en-US" dirty="0">
                <a:latin typeface="Times New Roman" pitchFamily="18" charset="0"/>
                <a:cs typeface="Times New Roman" pitchFamily="18" charset="0"/>
              </a:rPr>
              <a:t> nay </a:t>
            </a:r>
            <a:r>
              <a:rPr lang="en-US" dirty="0" err="1">
                <a:latin typeface="Times New Roman" pitchFamily="18" charset="0"/>
                <a:cs typeface="Times New Roman" pitchFamily="18" charset="0"/>
              </a:rPr>
              <a:t>diễn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ra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đồng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thời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theo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hai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hướng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hợp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thức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không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hợp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thức</a:t>
            </a:r>
            <a:r>
              <a:rPr lang="en-US" dirty="0">
                <a:latin typeface="Times New Roman" pitchFamily="18" charset="0"/>
                <a:cs typeface="Times New Roman" pitchFamily="18" charset="0"/>
              </a:rPr>
              <a:t>.</a:t>
            </a:r>
            <a:r>
              <a:rPr lang="en-US" dirty="0" smtClean="0">
                <a:latin typeface="Times New Roman" pitchFamily="18" charset="0"/>
                <a:cs typeface="Times New Roman" pitchFamily="18" charset="0"/>
              </a:rPr>
              <a:t> </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240041146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47962"/>
          </a:xfrm>
        </p:spPr>
        <p:txBody>
          <a:bodyPr>
            <a:normAutofit fontScale="90000"/>
          </a:bodyPr>
          <a:lstStyle/>
          <a:p>
            <a:endParaRPr lang="en-US" dirty="0"/>
          </a:p>
        </p:txBody>
      </p:sp>
      <p:sp>
        <p:nvSpPr>
          <p:cNvPr id="3" name="Content Placeholder 2"/>
          <p:cNvSpPr>
            <a:spLocks noGrp="1"/>
          </p:cNvSpPr>
          <p:nvPr>
            <p:ph sz="quarter" idx="1"/>
          </p:nvPr>
        </p:nvSpPr>
        <p:spPr>
          <a:xfrm>
            <a:off x="182656" y="542856"/>
            <a:ext cx="8538176" cy="5931096"/>
          </a:xfrm>
        </p:spPr>
        <p:txBody>
          <a:bodyPr/>
          <a:lstStyle/>
          <a:p>
            <a:pPr marL="0" indent="0">
              <a:buNone/>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Gây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thị</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đẳng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đẳng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cấp</a:t>
            </a:r>
            <a:r>
              <a:rPr lang="en-US" dirty="0" smtClean="0">
                <a:latin typeface="Times New Roman" pitchFamily="18" charset="0"/>
                <a:cs typeface="Times New Roman" pitchFamily="18" charset="0"/>
              </a:rPr>
              <a:t>.</a:t>
            </a:r>
          </a:p>
          <a:p>
            <a:pPr marL="0" indent="0">
              <a:buNone/>
            </a:pPr>
            <a:endParaRPr lang="en-US" dirty="0">
              <a:latin typeface="Times New Roman" pitchFamily="18" charset="0"/>
              <a:cs typeface="Times New Roman" pitchFamily="18" charset="0"/>
            </a:endParaRPr>
          </a:p>
        </p:txBody>
      </p:sp>
      <p:pic>
        <p:nvPicPr>
          <p:cNvPr id="1026" name="Picture 2" descr="C:\Users\xxx\Desktop\hình\giai_cap_tu_san_boc_lot_nhan_dan_lao_dong_5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3680" y="1084008"/>
            <a:ext cx="7636256" cy="547164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0238357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47962"/>
          </a:xfrm>
        </p:spPr>
        <p:txBody>
          <a:bodyPr>
            <a:normAutofit fontScale="90000"/>
          </a:bodyPr>
          <a:lstStyle/>
          <a:p>
            <a:endParaRPr lang="en-US" dirty="0"/>
          </a:p>
        </p:txBody>
      </p:sp>
      <p:sp>
        <p:nvSpPr>
          <p:cNvPr id="3" name="Content Placeholder 2"/>
          <p:cNvSpPr>
            <a:spLocks noGrp="1"/>
          </p:cNvSpPr>
          <p:nvPr>
            <p:ph sz="quarter" idx="1"/>
          </p:nvPr>
        </p:nvSpPr>
        <p:spPr>
          <a:xfrm>
            <a:off x="302912" y="602984"/>
            <a:ext cx="8478048" cy="5870968"/>
          </a:xfrm>
        </p:spPr>
        <p:txBody>
          <a:bodyPr/>
          <a:lstStyle/>
          <a:p>
            <a:pPr marL="0" indent="0">
              <a:buNone/>
            </a:pPr>
            <a:r>
              <a:rPr lang="en-US" dirty="0" smtClean="0"/>
              <a:t>-</a:t>
            </a:r>
            <a:r>
              <a:rPr lang="en-US" dirty="0" err="1" smtClean="0">
                <a:latin typeface="Times New Roman" pitchFamily="18" charset="0"/>
                <a:cs typeface="Times New Roman" pitchFamily="18" charset="0"/>
              </a:rPr>
              <a:t>Nguy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cơ</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xung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đột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có</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thể</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xuất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hiện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nếu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được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kiểm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soát</a:t>
            </a:r>
            <a:r>
              <a:rPr lang="en-US" dirty="0" smtClean="0">
                <a:latin typeface="Times New Roman" pitchFamily="18" charset="0"/>
                <a:cs typeface="Times New Roman" pitchFamily="18" charset="0"/>
              </a:rPr>
              <a:t>.</a:t>
            </a:r>
          </a:p>
          <a:p>
            <a:pPr marL="0" indent="0">
              <a:buNone/>
            </a:pPr>
            <a:endParaRPr lang="en-US" dirty="0"/>
          </a:p>
        </p:txBody>
      </p:sp>
      <p:pic>
        <p:nvPicPr>
          <p:cNvPr id="2050" name="Picture 2" descr="C:\Users\xxx\Desktop\hình\3_chinh142-450 - Copy.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808" y="1565032"/>
            <a:ext cx="7696384" cy="49304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008201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45719"/>
          </a:xfrm>
        </p:spPr>
        <p:txBody>
          <a:bodyPr>
            <a:normAutofit fontScale="90000"/>
          </a:bodyPr>
          <a:lstStyle/>
          <a:p>
            <a:endParaRPr lang="en-US" dirty="0"/>
          </a:p>
        </p:txBody>
      </p:sp>
      <p:sp>
        <p:nvSpPr>
          <p:cNvPr id="3" name="Content Placeholder 2"/>
          <p:cNvSpPr>
            <a:spLocks noGrp="1"/>
          </p:cNvSpPr>
          <p:nvPr>
            <p:ph sz="quarter" idx="1"/>
          </p:nvPr>
        </p:nvSpPr>
        <p:spPr>
          <a:xfrm>
            <a:off x="457200" y="663112"/>
            <a:ext cx="8263632" cy="5810840"/>
          </a:xfrm>
        </p:spPr>
        <p:txBody>
          <a:bodyPr/>
          <a:lstStyle/>
          <a:p>
            <a:pPr marL="0" indent="0">
              <a:buNone/>
            </a:pPr>
            <a:r>
              <a:rPr lang="en-US" dirty="0" smtClean="0"/>
              <a:t>-</a:t>
            </a:r>
            <a:r>
              <a:rPr lang="en-US" dirty="0" err="1" smtClean="0">
                <a:latin typeface="Times New Roman" pitchFamily="18" charset="0"/>
                <a:cs typeface="Times New Roman" pitchFamily="18" charset="0"/>
              </a:rPr>
              <a:t>Nếu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không</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kiểm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soát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kịp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thời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sẽ</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trở</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điều</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kiện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dẩn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đến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phân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hóa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thành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giai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cấp</a:t>
            </a:r>
            <a:r>
              <a:rPr lang="en-US" dirty="0" smtClean="0">
                <a:latin typeface="Times New Roman" pitchFamily="18" charset="0"/>
                <a:cs typeface="Times New Roman" pitchFamily="18" charset="0"/>
              </a:rPr>
              <a:t>.</a:t>
            </a:r>
          </a:p>
          <a:p>
            <a:pPr marL="0" indent="0">
              <a:buNone/>
            </a:pPr>
            <a:endParaRPr lang="en-US" dirty="0"/>
          </a:p>
        </p:txBody>
      </p:sp>
      <p:pic>
        <p:nvPicPr>
          <p:cNvPr id="1026" name="Picture 2" descr="C:\Users\xxx\Desktop\hình\giai_cap_tu_san_dan_ap_quan_chung_lao_dong_5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64320" y="1745416"/>
            <a:ext cx="7275487" cy="49304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8036953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V="1">
            <a:off x="457200" y="228919"/>
            <a:ext cx="7467600" cy="45719"/>
          </a:xfrm>
        </p:spPr>
        <p:txBody>
          <a:bodyPr>
            <a:normAutofit fontScale="90000"/>
          </a:bodyPr>
          <a:lstStyle/>
          <a:p>
            <a:endParaRPr lang="en-US" dirty="0"/>
          </a:p>
        </p:txBody>
      </p:sp>
      <p:sp>
        <p:nvSpPr>
          <p:cNvPr id="3" name="Content Placeholder 2"/>
          <p:cNvSpPr>
            <a:spLocks noGrp="1"/>
          </p:cNvSpPr>
          <p:nvPr>
            <p:ph sz="quarter" idx="1"/>
          </p:nvPr>
        </p:nvSpPr>
        <p:spPr>
          <a:xfrm>
            <a:off x="251520" y="404664"/>
            <a:ext cx="8496944" cy="6069288"/>
          </a:xfrm>
        </p:spPr>
        <p:txBody>
          <a:bodyPr>
            <a:normAutofit/>
          </a:bodyPr>
          <a:lstStyle/>
          <a:p>
            <a:pPr marL="0" indent="0">
              <a:buNone/>
            </a:pPr>
            <a:r>
              <a:rPr lang="en-US" b="1" dirty="0" smtClean="0">
                <a:latin typeface="Times New Roman" pitchFamily="18" charset="0"/>
                <a:cs typeface="Times New Roman" pitchFamily="18" charset="0"/>
              </a:rPr>
              <a:t>3.</a:t>
            </a:r>
            <a:r>
              <a:rPr lang="vi-VN" b="1" dirty="0" smtClean="0"/>
              <a:t>Quan </a:t>
            </a:r>
            <a:r>
              <a:rPr lang="vi-VN" b="1" dirty="0"/>
              <a:t>niệm về phân tầng xã hội ở Việt Nam hiện </a:t>
            </a:r>
            <a:r>
              <a:rPr lang="vi-VN" b="1" dirty="0" smtClean="0"/>
              <a:t>nay</a:t>
            </a:r>
            <a:r>
              <a:rPr lang="en-US" b="1" dirty="0" smtClean="0"/>
              <a:t>.</a:t>
            </a:r>
          </a:p>
          <a:p>
            <a:pPr marL="0" indent="0">
              <a:buNone/>
            </a:pPr>
            <a:r>
              <a:rPr lang="en-US" dirty="0" smtClean="0"/>
              <a:t>-</a:t>
            </a:r>
            <a:r>
              <a:rPr lang="vi-VN" dirty="0" smtClean="0"/>
              <a:t>Hiện </a:t>
            </a:r>
            <a:r>
              <a:rPr lang="vi-VN" dirty="0"/>
              <a:t>nay ở nước ta có ý kiến không chấp nhận sự phân tầng xã hội mà chỉ chấp nhận sự phân hoá giàu nghèo</a:t>
            </a:r>
            <a:r>
              <a:rPr lang="vi-VN" dirty="0" smtClean="0"/>
              <a:t>.</a:t>
            </a:r>
            <a:endParaRPr lang="en-US" dirty="0" smtClean="0"/>
          </a:p>
          <a:p>
            <a:pPr marL="0" indent="0">
              <a:buNone/>
            </a:pPr>
            <a:r>
              <a:rPr lang="en-US" dirty="0" smtClean="0"/>
              <a:t>-</a:t>
            </a:r>
            <a:r>
              <a:rPr lang="vi-VN" dirty="0"/>
              <a:t>Phân tầng xã hội vừa mang yếu tố tiêu cực, vừa mang yếu tố tích </a:t>
            </a:r>
            <a:r>
              <a:rPr lang="vi-VN" dirty="0" smtClean="0"/>
              <a:t>cực</a:t>
            </a:r>
            <a:r>
              <a:rPr lang="en-US" dirty="0" smtClean="0"/>
              <a:t>:</a:t>
            </a:r>
          </a:p>
          <a:p>
            <a:pPr marL="0" indent="0">
              <a:buNone/>
            </a:pPr>
            <a:r>
              <a:rPr lang="en-US" dirty="0"/>
              <a:t>+</a:t>
            </a:r>
            <a:r>
              <a:rPr lang="vi-VN" dirty="0" smtClean="0"/>
              <a:t>Tiêu </a:t>
            </a:r>
            <a:r>
              <a:rPr lang="vi-VN" dirty="0"/>
              <a:t>cực: Là mầm mống tạo yếu tố xung đột xã hội, là mảnh đất để kẻ thù chống phá </a:t>
            </a:r>
            <a:r>
              <a:rPr lang="vi-VN" dirty="0" smtClean="0"/>
              <a:t>ta</a:t>
            </a:r>
            <a:r>
              <a:rPr lang="en-US" dirty="0" smtClean="0"/>
              <a:t>.</a:t>
            </a:r>
            <a:endParaRPr lang="en-US" dirty="0"/>
          </a:p>
          <a:p>
            <a:pPr marL="0" indent="0">
              <a:buNone/>
            </a:pPr>
            <a:r>
              <a:rPr lang="en-US" dirty="0"/>
              <a:t>+</a:t>
            </a:r>
            <a:r>
              <a:rPr lang="vi-VN" dirty="0" smtClean="0"/>
              <a:t>Tích </a:t>
            </a:r>
            <a:r>
              <a:rPr lang="vi-VN" dirty="0"/>
              <a:t>cực: Là yếu tố kích thích mọi người, mọi nhóm xã hội phát huy tính năng động vươn lên, thúc đẩy xã hội phát </a:t>
            </a:r>
            <a:r>
              <a:rPr lang="vi-VN" dirty="0" smtClean="0"/>
              <a:t>triển</a:t>
            </a:r>
            <a:r>
              <a:rPr lang="en-US" dirty="0" smtClean="0"/>
              <a:t>.</a:t>
            </a:r>
            <a:r>
              <a:rPr lang="vi-VN" dirty="0" smtClean="0"/>
              <a:t> </a:t>
            </a:r>
            <a:endParaRPr lang="en-US" dirty="0"/>
          </a:p>
          <a:p>
            <a:pPr marL="0" indent="0">
              <a:buNone/>
            </a:pPr>
            <a:endParaRPr lang="en-US" dirty="0" smtClean="0"/>
          </a:p>
          <a:p>
            <a:pPr>
              <a:buFontTx/>
              <a:buChar char="-"/>
            </a:pPr>
            <a:endParaRPr lang="en-US" dirty="0" smtClean="0"/>
          </a:p>
          <a:p>
            <a:pPr marL="0" indent="0">
              <a:buNone/>
            </a:pP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210596692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58018"/>
          </a:xfrm>
        </p:spPr>
        <p:txBody>
          <a:bodyPr>
            <a:normAutofit fontScale="90000"/>
          </a:bodyPr>
          <a:lstStyle/>
          <a:p>
            <a:endParaRPr lang="en-US" dirty="0"/>
          </a:p>
        </p:txBody>
      </p:sp>
      <p:sp>
        <p:nvSpPr>
          <p:cNvPr id="3" name="Content Placeholder 2"/>
          <p:cNvSpPr>
            <a:spLocks noGrp="1"/>
          </p:cNvSpPr>
          <p:nvPr>
            <p:ph sz="quarter" idx="1"/>
          </p:nvPr>
        </p:nvSpPr>
        <p:spPr>
          <a:xfrm>
            <a:off x="251520" y="362473"/>
            <a:ext cx="8496944" cy="6373568"/>
          </a:xfrm>
        </p:spPr>
        <p:txBody>
          <a:bodyPr>
            <a:normAutofit/>
          </a:bodyPr>
          <a:lstStyle/>
          <a:p>
            <a:pPr marL="0" indent="0">
              <a:buNone/>
            </a:pPr>
            <a:r>
              <a:rPr lang="en-US" sz="2800" b="1" dirty="0" err="1" smtClean="0">
                <a:latin typeface="Times New Roman" pitchFamily="18" charset="0"/>
                <a:cs typeface="Times New Roman" pitchFamily="18" charset="0"/>
              </a:rPr>
              <a:t>III.Ảnh</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hưởng</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của</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nhập</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cư</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lên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sự</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phát</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triển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của</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xã</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hội</a:t>
            </a:r>
            <a:r>
              <a:rPr lang="en-US" sz="2800" b="1" dirty="0" smtClean="0">
                <a:latin typeface="Times New Roman" pitchFamily="18" charset="0"/>
                <a:cs typeface="Times New Roman" pitchFamily="18" charset="0"/>
              </a:rPr>
              <a:t>.</a:t>
            </a:r>
          </a:p>
          <a:p>
            <a:pPr marL="0" indent="0">
              <a:buClrTx/>
              <a:buNone/>
            </a:pPr>
            <a:r>
              <a:rPr lang="en-US" b="1" dirty="0">
                <a:latin typeface="Times New Roman" pitchFamily="18" charset="0"/>
                <a:cs typeface="Times New Roman" pitchFamily="18" charset="0"/>
              </a:rPr>
              <a:t>-</a:t>
            </a:r>
            <a:r>
              <a:rPr lang="en-US" dirty="0" err="1" smtClean="0">
                <a:latin typeface="Times New Roman" pitchFamily="18" charset="0"/>
                <a:cs typeface="Times New Roman" pitchFamily="18" charset="0"/>
              </a:rPr>
              <a:t>Gây</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áp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lực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lớn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Thành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Phố</a:t>
            </a:r>
            <a:r>
              <a:rPr lang="en-US" sz="2800" dirty="0">
                <a:latin typeface="Times New Roman" pitchFamily="18" charset="0"/>
                <a:cs typeface="Times New Roman" pitchFamily="18" charset="0"/>
              </a:rPr>
              <a:t>.</a:t>
            </a:r>
          </a:p>
          <a:p>
            <a:pPr marL="0" indent="0">
              <a:buClrTx/>
              <a:buNone/>
            </a:pPr>
            <a:r>
              <a:rPr lang="vi-VN" dirty="0"/>
              <a:t>Hơn 60% dân di cư ở độ tuổi 15 - 29 thiếu việc làm đang đổ về thành phố, KCN. Không nhà ở, hộ khẩu, đứng ngoài các dịch vụ xã hội, thu nhập thấp... dân nhập cư đang gây áp lực lớn cho nhiều thành phố.</a:t>
            </a:r>
            <a:endParaRPr lang="en-US" dirty="0"/>
          </a:p>
          <a:p>
            <a:pPr marL="0" indent="0">
              <a:buClrTx/>
              <a:buNone/>
            </a:pPr>
            <a:endParaRPr lang="en-US" sz="2800" dirty="0">
              <a:latin typeface="Times New Roman" pitchFamily="18" charset="0"/>
              <a:cs typeface="Times New Roman" pitchFamily="18" charset="0"/>
            </a:endParaRPr>
          </a:p>
          <a:p>
            <a:pPr marL="0" indent="0">
              <a:buNone/>
            </a:pPr>
            <a:endParaRPr lang="en-US" sz="2800" b="1" dirty="0" smtClean="0">
              <a:latin typeface="Times New Roman" pitchFamily="18" charset="0"/>
              <a:cs typeface="Times New Roman" pitchFamily="18" charset="0"/>
            </a:endParaRPr>
          </a:p>
          <a:p>
            <a:pPr marL="0" indent="0">
              <a:buNone/>
            </a:pPr>
            <a:endParaRPr lang="en-US" sz="2800" b="1" dirty="0" smtClean="0">
              <a:latin typeface="Times New Roman" pitchFamily="18" charset="0"/>
              <a:cs typeface="Times New Roman" pitchFamily="18" charset="0"/>
            </a:endParaRPr>
          </a:p>
          <a:p>
            <a:pPr marL="0" indent="0">
              <a:buNone/>
            </a:pPr>
            <a:endParaRPr lang="en-US" sz="2800" b="1" dirty="0" smtClean="0">
              <a:latin typeface="Times New Roman" pitchFamily="18" charset="0"/>
              <a:cs typeface="Times New Roman" pitchFamily="18" charset="0"/>
            </a:endParaRPr>
          </a:p>
          <a:p>
            <a:pPr marL="0" indent="0">
              <a:buNone/>
            </a:pPr>
            <a:endParaRPr lang="en-US" dirty="0">
              <a:latin typeface="Times New Roman" pitchFamily="18" charset="0"/>
              <a:cs typeface="Times New Roman" pitchFamily="18" charset="0"/>
            </a:endParaRPr>
          </a:p>
        </p:txBody>
      </p:sp>
      <p:pic>
        <p:nvPicPr>
          <p:cNvPr id="4" name="Picture 3" descr="Dan di cu gay ap luc lon cho cac thanh pho"/>
          <p:cNvPicPr/>
          <p:nvPr/>
        </p:nvPicPr>
        <p:blipFill>
          <a:blip r:embed="rId2"/>
          <a:srcRect/>
          <a:stretch>
            <a:fillRect/>
          </a:stretch>
        </p:blipFill>
        <p:spPr bwMode="auto">
          <a:xfrm>
            <a:off x="1565600" y="3368873"/>
            <a:ext cx="5712160" cy="3246912"/>
          </a:xfrm>
          <a:prstGeom prst="rect">
            <a:avLst/>
          </a:prstGeom>
          <a:noFill/>
          <a:ln w="9525">
            <a:noFill/>
            <a:miter lim="800000"/>
            <a:headEnd/>
            <a:tailEnd/>
          </a:ln>
        </p:spPr>
      </p:pic>
    </p:spTree>
    <p:extLst>
      <p:ext uri="{BB962C8B-B14F-4D97-AF65-F5344CB8AC3E}">
        <p14:creationId xmlns:p14="http://schemas.microsoft.com/office/powerpoint/2010/main" val="280707524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426170"/>
          </a:xfrm>
        </p:spPr>
        <p:txBody>
          <a:bodyPr>
            <a:normAutofit/>
          </a:bodyPr>
          <a:lstStyle/>
          <a:p>
            <a:r>
              <a:rPr lang="en-US" sz="4400" b="1" dirty="0" smtClean="0">
                <a:solidFill>
                  <a:schemeClr val="tx1"/>
                </a:solidFill>
                <a:latin typeface="Times New Roman" pitchFamily="18" charset="0"/>
                <a:cs typeface="Times New Roman" pitchFamily="18" charset="0"/>
              </a:rPr>
              <a:t>DANH SÁCH NHÓM</a:t>
            </a:r>
            <a:endParaRPr lang="en-US" sz="4400" b="1" dirty="0">
              <a:solidFill>
                <a:schemeClr val="tx1"/>
              </a:solidFill>
              <a:latin typeface="Times New Roman" pitchFamily="18" charset="0"/>
              <a:cs typeface="Times New Roman" pitchFamily="18" charset="0"/>
            </a:endParaRPr>
          </a:p>
        </p:txBody>
      </p:sp>
      <p:sp>
        <p:nvSpPr>
          <p:cNvPr id="3" name="Content Placeholder 2"/>
          <p:cNvSpPr>
            <a:spLocks noGrp="1"/>
          </p:cNvSpPr>
          <p:nvPr>
            <p:ph sz="quarter" idx="1"/>
          </p:nvPr>
        </p:nvSpPr>
        <p:spPr>
          <a:xfrm>
            <a:off x="539552" y="2132856"/>
            <a:ext cx="7385248" cy="4341096"/>
          </a:xfrm>
        </p:spPr>
        <p:txBody>
          <a:bodyPr/>
          <a:lstStyle/>
          <a:p>
            <a:pPr marL="0" indent="0">
              <a:buNone/>
            </a:pPr>
            <a:r>
              <a:rPr lang="en-US" dirty="0" smtClean="0">
                <a:latin typeface="Times New Roman" pitchFamily="18" charset="0"/>
                <a:cs typeface="Times New Roman" pitchFamily="18" charset="0"/>
              </a:rPr>
              <a:t>1.NGUYỄN VĂN SỸ				12113084</a:t>
            </a:r>
            <a:endParaRPr lang="en-US" dirty="0">
              <a:latin typeface="Times New Roman" pitchFamily="18" charset="0"/>
              <a:cs typeface="Times New Roman" pitchFamily="18" charset="0"/>
            </a:endParaRPr>
          </a:p>
          <a:p>
            <a:pPr marL="0" indent="0">
              <a:buNone/>
            </a:pPr>
            <a:r>
              <a:rPr lang="en-US" dirty="0" smtClean="0">
                <a:latin typeface="Times New Roman" pitchFamily="18" charset="0"/>
                <a:cs typeface="Times New Roman" pitchFamily="18" charset="0"/>
              </a:rPr>
              <a:t>2.NGUYỄN ANH THƯ			12113356</a:t>
            </a:r>
          </a:p>
          <a:p>
            <a:pPr marL="0" indent="0">
              <a:buNone/>
            </a:pPr>
            <a:r>
              <a:rPr lang="en-US" dirty="0" smtClean="0">
                <a:latin typeface="Times New Roman" pitchFamily="18" charset="0"/>
                <a:cs typeface="Times New Roman" pitchFamily="18" charset="0"/>
              </a:rPr>
              <a:t>3.LÊ PHƯƠNG ÁNH VY			12123206</a:t>
            </a:r>
          </a:p>
          <a:p>
            <a:pPr marL="0" indent="0">
              <a:buNone/>
            </a:pPr>
            <a:r>
              <a:rPr lang="en-US" dirty="0" smtClean="0">
                <a:latin typeface="Times New Roman" pitchFamily="18" charset="0"/>
                <a:cs typeface="Times New Roman" pitchFamily="18" charset="0"/>
              </a:rPr>
              <a:t>4.NGUYỄN NỮ LỆ QUYÊN			12113236</a:t>
            </a:r>
          </a:p>
          <a:p>
            <a:pPr marL="0" indent="0">
              <a:buNone/>
            </a:pPr>
            <a:r>
              <a:rPr lang="en-US" smtClean="0">
                <a:latin typeface="Times New Roman" pitchFamily="18" charset="0"/>
                <a:cs typeface="Times New Roman" pitchFamily="18" charset="0"/>
              </a:rPr>
              <a:t>5.NGUYỄN HOÀNG LONG</a:t>
            </a:r>
            <a:r>
              <a:rPr lang="en-US" dirty="0" smtClean="0">
                <a:latin typeface="Times New Roman" pitchFamily="18" charset="0"/>
                <a:cs typeface="Times New Roman" pitchFamily="18" charset="0"/>
              </a:rPr>
              <a:t>				</a:t>
            </a:r>
          </a:p>
          <a:p>
            <a:pPr marL="0" indent="0">
              <a:buNone/>
            </a:pPr>
            <a:endParaRPr lang="en-US" dirty="0" smtClean="0">
              <a:latin typeface="Times New Roman" pitchFamily="18" charset="0"/>
              <a:cs typeface="Times New Roman" pitchFamily="18" charset="0"/>
            </a:endParaRPr>
          </a:p>
        </p:txBody>
      </p:sp>
    </p:spTree>
    <p:extLst>
      <p:ext uri="{BB962C8B-B14F-4D97-AF65-F5344CB8AC3E}">
        <p14:creationId xmlns:p14="http://schemas.microsoft.com/office/powerpoint/2010/main" val="271699936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208090"/>
          </a:xfrm>
        </p:spPr>
        <p:txBody>
          <a:bodyPr>
            <a:normAutofit fontScale="90000"/>
          </a:bodyPr>
          <a:lstStyle/>
          <a:p>
            <a:endParaRPr lang="en-US" dirty="0"/>
          </a:p>
        </p:txBody>
      </p:sp>
      <p:sp>
        <p:nvSpPr>
          <p:cNvPr id="3" name="Content Placeholder 2"/>
          <p:cNvSpPr>
            <a:spLocks noGrp="1"/>
          </p:cNvSpPr>
          <p:nvPr>
            <p:ph sz="quarter" idx="1"/>
          </p:nvPr>
        </p:nvSpPr>
        <p:spPr>
          <a:xfrm>
            <a:off x="242784" y="1444776"/>
            <a:ext cx="8478048" cy="3667808"/>
          </a:xfrm>
        </p:spPr>
        <p:txBody>
          <a:bodyPr/>
          <a:lstStyle/>
          <a:p>
            <a:pPr marL="0" indent="0">
              <a:buNone/>
            </a:pPr>
            <a:r>
              <a:rPr lang="en-US" dirty="0" err="1">
                <a:latin typeface="Times New Roman" pitchFamily="18" charset="0"/>
                <a:cs typeface="Times New Roman" pitchFamily="18" charset="0"/>
              </a:rPr>
              <a:t>Mục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tiêu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phát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triển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Kinh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Tế-Xã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Hội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của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nhiều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địa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phương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bị</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ảnh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hưởng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xấu</a:t>
            </a:r>
            <a:r>
              <a:rPr lang="en-US" dirty="0">
                <a:latin typeface="Times New Roman" pitchFamily="18" charset="0"/>
                <a:cs typeface="Times New Roman" pitchFamily="18" charset="0"/>
              </a:rPr>
              <a:t>(</a:t>
            </a:r>
            <a:r>
              <a:rPr lang="en-US" dirty="0" err="1">
                <a:latin typeface="Times New Roman" pitchFamily="18" charset="0"/>
                <a:cs typeface="Times New Roman" pitchFamily="18" charset="0"/>
              </a:rPr>
              <a:t>Đồng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Nai,Bình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Dương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rất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thiếu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lao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động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tay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nghề,song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chổ</a:t>
            </a:r>
            <a:r>
              <a:rPr lang="en-US" dirty="0">
                <a:latin typeface="Times New Roman" pitchFamily="18" charset="0"/>
                <a:cs typeface="Times New Roman" pitchFamily="18" charset="0"/>
              </a:rPr>
              <a:t> ở </a:t>
            </a:r>
            <a:r>
              <a:rPr lang="en-US" dirty="0" err="1">
                <a:latin typeface="Times New Roman" pitchFamily="18" charset="0"/>
                <a:cs typeface="Times New Roman" pitchFamily="18" charset="0"/>
              </a:rPr>
              <a:t>cũa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dân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lao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động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gặp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nhiều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khăn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môi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trường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hội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tự</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nhiên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bị</a:t>
            </a:r>
            <a:r>
              <a:rPr lang="en-US" dirty="0">
                <a:latin typeface="Times New Roman" pitchFamily="18" charset="0"/>
                <a:cs typeface="Times New Roman" pitchFamily="18" charset="0"/>
              </a:rPr>
              <a:t> ô </a:t>
            </a:r>
            <a:r>
              <a:rPr lang="en-US" dirty="0" err="1">
                <a:latin typeface="Times New Roman" pitchFamily="18" charset="0"/>
                <a:cs typeface="Times New Roman" pitchFamily="18" charset="0"/>
              </a:rPr>
              <a:t>nhiễm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sức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khỏe</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đời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sống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tinh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thần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suy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giãm</a:t>
            </a:r>
            <a:r>
              <a:rPr lang="en-U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a:p>
            <a:pPr marL="0" indent="0">
              <a:buNone/>
            </a:pPr>
            <a:endParaRPr lang="en-US" dirty="0"/>
          </a:p>
        </p:txBody>
      </p:sp>
    </p:spTree>
    <p:extLst>
      <p:ext uri="{BB962C8B-B14F-4D97-AF65-F5344CB8AC3E}">
        <p14:creationId xmlns:p14="http://schemas.microsoft.com/office/powerpoint/2010/main" val="295151861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45719"/>
          </a:xfrm>
        </p:spPr>
        <p:txBody>
          <a:bodyPr>
            <a:normAutofit fontScale="90000"/>
          </a:bodyPr>
          <a:lstStyle/>
          <a:p>
            <a:endParaRPr lang="en-US" dirty="0"/>
          </a:p>
        </p:txBody>
      </p:sp>
      <p:sp>
        <p:nvSpPr>
          <p:cNvPr id="3" name="Content Placeholder 2"/>
          <p:cNvSpPr>
            <a:spLocks noGrp="1"/>
          </p:cNvSpPr>
          <p:nvPr>
            <p:ph sz="quarter" idx="1"/>
          </p:nvPr>
        </p:nvSpPr>
        <p:spPr>
          <a:xfrm>
            <a:off x="182656" y="963752"/>
            <a:ext cx="8538176" cy="5510200"/>
          </a:xfrm>
        </p:spPr>
        <p:txBody>
          <a:bodyPr/>
          <a:lstStyle/>
          <a:p>
            <a:pPr marL="0" indent="0">
              <a:buClrTx/>
              <a:buNone/>
            </a:pPr>
            <a:r>
              <a:rPr lang="en-US" b="1" dirty="0">
                <a:latin typeface="Times New Roman" pitchFamily="18" charset="0"/>
                <a:cs typeface="Times New Roman" pitchFamily="18" charset="0"/>
              </a:rPr>
              <a:t>-</a:t>
            </a:r>
            <a:r>
              <a:rPr lang="en-US" dirty="0" err="1" smtClean="0">
                <a:latin typeface="Times New Roman" pitchFamily="18" charset="0"/>
                <a:cs typeface="Times New Roman" pitchFamily="18" charset="0"/>
              </a:rPr>
              <a:t>Tác</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động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trực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tiếp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người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dân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nhập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cư</a:t>
            </a:r>
            <a:r>
              <a:rPr lang="en-US" dirty="0" smtClean="0">
                <a:latin typeface="Times New Roman" pitchFamily="18" charset="0"/>
                <a:cs typeface="Times New Roman" pitchFamily="18" charset="0"/>
              </a:rPr>
              <a:t>.</a:t>
            </a:r>
          </a:p>
          <a:p>
            <a:pPr marL="0" indent="0">
              <a:buClrTx/>
              <a:buNone/>
            </a:pPr>
            <a:r>
              <a:rPr lang="en-US" dirty="0">
                <a:latin typeface="Times New Roman" pitchFamily="18" charset="0"/>
                <a:cs typeface="Times New Roman" pitchFamily="18" charset="0"/>
              </a:rPr>
              <a:t>+</a:t>
            </a:r>
            <a:r>
              <a:rPr lang="vi-VN" dirty="0" smtClean="0">
                <a:latin typeface="Times New Roman" pitchFamily="18" charset="0"/>
                <a:cs typeface="Times New Roman" pitchFamily="18" charset="0"/>
              </a:rPr>
              <a:t>Hơn </a:t>
            </a:r>
            <a:r>
              <a:rPr lang="vi-VN" dirty="0">
                <a:latin typeface="Times New Roman" pitchFamily="18" charset="0"/>
                <a:cs typeface="Times New Roman" pitchFamily="18" charset="0"/>
              </a:rPr>
              <a:t>47% số dân </a:t>
            </a:r>
            <a:r>
              <a:rPr lang="en-US" dirty="0" err="1">
                <a:latin typeface="Times New Roman" pitchFamily="18" charset="0"/>
                <a:cs typeface="Times New Roman" pitchFamily="18" charset="0"/>
              </a:rPr>
              <a:t>nhập</a:t>
            </a:r>
            <a:r>
              <a:rPr lang="vi-VN" dirty="0">
                <a:latin typeface="Times New Roman" pitchFamily="18" charset="0"/>
                <a:cs typeface="Times New Roman" pitchFamily="18" charset="0"/>
              </a:rPr>
              <a:t> cư nam và 44% dân </a:t>
            </a:r>
            <a:r>
              <a:rPr lang="en-US" dirty="0" err="1">
                <a:latin typeface="Times New Roman" pitchFamily="18" charset="0"/>
                <a:cs typeface="Times New Roman" pitchFamily="18" charset="0"/>
              </a:rPr>
              <a:t>nhập</a:t>
            </a:r>
            <a:r>
              <a:rPr lang="en-US" dirty="0">
                <a:latin typeface="Times New Roman" pitchFamily="18" charset="0"/>
                <a:cs typeface="Times New Roman" pitchFamily="18" charset="0"/>
              </a:rPr>
              <a:t> </a:t>
            </a:r>
            <a:r>
              <a:rPr lang="vi-VN" dirty="0">
                <a:latin typeface="Times New Roman" pitchFamily="18" charset="0"/>
                <a:cs typeface="Times New Roman" pitchFamily="18" charset="0"/>
              </a:rPr>
              <a:t>cư nữ gặp nhiều khó khăn trong nơi ở hiện tại. Hơn 81% dân nhập cư đến Tây Nguyên gặp khó khăn thực sự. Nhìn chung, dân nhập cư gặp khó khăn chủ yếu về nhà ở, tìm việc làm.</a:t>
            </a:r>
            <a:endParaRPr lang="en-US" dirty="0">
              <a:latin typeface="Times New Roman" pitchFamily="18" charset="0"/>
              <a:cs typeface="Times New Roman" pitchFamily="18" charset="0"/>
            </a:endParaRPr>
          </a:p>
          <a:p>
            <a:pPr marL="0" indent="0">
              <a:buClrTx/>
              <a:buNone/>
            </a:pPr>
            <a:endParaRPr lang="en-US" dirty="0" smtClean="0">
              <a:latin typeface="Times New Roman" pitchFamily="18" charset="0"/>
              <a:cs typeface="Times New Roman" pitchFamily="18" charset="0"/>
            </a:endParaRPr>
          </a:p>
          <a:p>
            <a:pPr marL="0" indent="0">
              <a:buClrTx/>
              <a:buNone/>
            </a:pPr>
            <a:r>
              <a:rPr lang="en-US" dirty="0">
                <a:latin typeface="Times New Roman" pitchFamily="18" charset="0"/>
                <a:cs typeface="Times New Roman" pitchFamily="18" charset="0"/>
              </a:rPr>
              <a:t>+</a:t>
            </a:r>
            <a:r>
              <a:rPr lang="vi-VN" dirty="0" smtClean="0">
                <a:latin typeface="Times New Roman" pitchFamily="18" charset="0"/>
                <a:cs typeface="Times New Roman" pitchFamily="18" charset="0"/>
              </a:rPr>
              <a:t>Ngoài </a:t>
            </a:r>
            <a:r>
              <a:rPr lang="vi-VN" dirty="0">
                <a:latin typeface="Times New Roman" pitchFamily="18" charset="0"/>
                <a:cs typeface="Times New Roman" pitchFamily="18" charset="0"/>
              </a:rPr>
              <a:t>việc phải chịu tác động do đột biến kinh tế, dân nhập cư nhiều nơi còn lâm vào tình trạng nợ nần; một lượng lớn dân nhập cư làm thuê không được mua bảo hiểm y tế, xã hội, và chủ sử dụng lao động trốn trách nhiệm…</a:t>
            </a:r>
            <a:endParaRPr lang="en-US" dirty="0">
              <a:latin typeface="Times New Roman" pitchFamily="18" charset="0"/>
              <a:cs typeface="Times New Roman" pitchFamily="18" charset="0"/>
            </a:endParaRPr>
          </a:p>
          <a:p>
            <a:pPr marL="0" indent="0">
              <a:buClrTx/>
              <a:buNone/>
            </a:pPr>
            <a:endParaRPr lang="en-US" dirty="0" smtClean="0">
              <a:latin typeface="Times New Roman" pitchFamily="18" charset="0"/>
              <a:cs typeface="Times New Roman" pitchFamily="18" charset="0"/>
            </a:endParaRPr>
          </a:p>
          <a:p>
            <a:pPr marL="0" indent="0">
              <a:buClrTx/>
              <a:buNone/>
            </a:pPr>
            <a:endParaRPr lang="en-US" dirty="0">
              <a:latin typeface="Times New Roman" pitchFamily="18" charset="0"/>
              <a:cs typeface="Times New Roman" pitchFamily="18" charset="0"/>
            </a:endParaRPr>
          </a:p>
          <a:p>
            <a:pPr>
              <a:buClrTx/>
              <a:buFont typeface="Wingdings" pitchFamily="2" charset="2"/>
              <a:buChar char="v"/>
            </a:pPr>
            <a:endParaRPr lang="en-US" dirty="0"/>
          </a:p>
        </p:txBody>
      </p:sp>
    </p:spTree>
    <p:extLst>
      <p:ext uri="{BB962C8B-B14F-4D97-AF65-F5344CB8AC3E}">
        <p14:creationId xmlns:p14="http://schemas.microsoft.com/office/powerpoint/2010/main" val="163275724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87834"/>
          </a:xfrm>
        </p:spPr>
        <p:txBody>
          <a:bodyPr>
            <a:normAutofit fontScale="90000"/>
          </a:bodyPr>
          <a:lstStyle/>
          <a:p>
            <a:endParaRPr lang="en-US" dirty="0"/>
          </a:p>
        </p:txBody>
      </p:sp>
      <p:sp>
        <p:nvSpPr>
          <p:cNvPr id="3" name="Content Placeholder 2"/>
          <p:cNvSpPr>
            <a:spLocks noGrp="1"/>
          </p:cNvSpPr>
          <p:nvPr>
            <p:ph sz="quarter" idx="1"/>
          </p:nvPr>
        </p:nvSpPr>
        <p:spPr>
          <a:xfrm>
            <a:off x="242784" y="1023880"/>
            <a:ext cx="8598304" cy="5450072"/>
          </a:xfrm>
        </p:spPr>
        <p:txBody>
          <a:bodyPr>
            <a:normAutofit/>
          </a:bodyPr>
          <a:lstStyle/>
          <a:p>
            <a:pPr marL="0" indent="0">
              <a:buNone/>
            </a:pPr>
            <a:r>
              <a:rPr lang="en-US" dirty="0" smtClean="0"/>
              <a:t>-</a:t>
            </a:r>
            <a:r>
              <a:rPr lang="en-US" dirty="0" err="1" smtClean="0">
                <a:latin typeface="Times New Roman" pitchFamily="18" charset="0"/>
                <a:cs typeface="Times New Roman" pitchFamily="18" charset="0"/>
              </a:rPr>
              <a:t>Gây</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ra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các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tệ</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nạn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xã</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a:t>
            </a:r>
          </a:p>
          <a:p>
            <a:pPr marL="0" indent="0">
              <a:buNone/>
            </a:pPr>
            <a:endParaRPr lang="en-US" dirty="0">
              <a:latin typeface="Times New Roman" pitchFamily="18" charset="0"/>
              <a:cs typeface="Times New Roman" pitchFamily="18" charset="0"/>
            </a:endParaRPr>
          </a:p>
          <a:p>
            <a:pPr marL="0" indent="0">
              <a:buNone/>
            </a:pPr>
            <a:endParaRPr lang="en-US" dirty="0" smtClean="0">
              <a:latin typeface="Times New Roman" pitchFamily="18" charset="0"/>
              <a:cs typeface="Times New Roman" pitchFamily="18" charset="0"/>
            </a:endParaRPr>
          </a:p>
          <a:p>
            <a:pPr marL="0" indent="0">
              <a:buNone/>
            </a:pPr>
            <a:endParaRPr lang="en-US" dirty="0">
              <a:latin typeface="Times New Roman" pitchFamily="18" charset="0"/>
              <a:cs typeface="Times New Roman" pitchFamily="18" charset="0"/>
            </a:endParaRPr>
          </a:p>
          <a:p>
            <a:pPr marL="0" indent="0">
              <a:buNone/>
            </a:pPr>
            <a:endParaRPr lang="en-US" dirty="0" smtClean="0">
              <a:latin typeface="Times New Roman" pitchFamily="18" charset="0"/>
              <a:cs typeface="Times New Roman" pitchFamily="18" charset="0"/>
            </a:endParaRPr>
          </a:p>
          <a:p>
            <a:pPr marL="0" indent="0">
              <a:buNone/>
            </a:pPr>
            <a:endParaRPr lang="en-US" dirty="0">
              <a:latin typeface="Times New Roman" pitchFamily="18" charset="0"/>
              <a:cs typeface="Times New Roman" pitchFamily="18" charset="0"/>
            </a:endParaRPr>
          </a:p>
          <a:p>
            <a:pPr marL="0" indent="0">
              <a:buNone/>
            </a:pPr>
            <a:endParaRPr lang="en-US" dirty="0" smtClean="0">
              <a:latin typeface="Times New Roman" pitchFamily="18" charset="0"/>
              <a:cs typeface="Times New Roman" pitchFamily="18" charset="0"/>
            </a:endParaRPr>
          </a:p>
          <a:p>
            <a:pPr marL="0" indent="0">
              <a:buNone/>
            </a:pPr>
            <a:endParaRPr lang="en-US" dirty="0">
              <a:latin typeface="Times New Roman" pitchFamily="18" charset="0"/>
              <a:cs typeface="Times New Roman" pitchFamily="18" charset="0"/>
            </a:endParaRPr>
          </a:p>
          <a:p>
            <a:pPr marL="0" indent="0">
              <a:buNone/>
            </a:pPr>
            <a:endParaRPr lang="en-US" dirty="0" smtClean="0">
              <a:latin typeface="Times New Roman" pitchFamily="18" charset="0"/>
              <a:cs typeface="Times New Roman" pitchFamily="18" charset="0"/>
            </a:endParaRPr>
          </a:p>
          <a:p>
            <a:pPr marL="0" indent="0">
              <a:buNone/>
            </a:pPr>
            <a:endParaRPr lang="en-US" dirty="0">
              <a:latin typeface="Times New Roman" pitchFamily="18" charset="0"/>
              <a:cs typeface="Times New Roman" pitchFamily="18" charset="0"/>
            </a:endParaRPr>
          </a:p>
          <a:p>
            <a:pPr marL="0" indent="0">
              <a:buNone/>
            </a:pPr>
            <a:endParaRPr lang="en-US" dirty="0" smtClean="0">
              <a:latin typeface="Times New Roman" pitchFamily="18" charset="0"/>
              <a:cs typeface="Times New Roman" pitchFamily="18" charset="0"/>
            </a:endParaRPr>
          </a:p>
          <a:p>
            <a:pPr marL="0" indent="0">
              <a:buNone/>
            </a:pP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Đánh</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bài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cướp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dực</a:t>
            </a:r>
            <a:endParaRPr lang="en-US" dirty="0" smtClean="0">
              <a:latin typeface="Times New Roman" pitchFamily="18" charset="0"/>
              <a:cs typeface="Times New Roman" pitchFamily="18" charset="0"/>
            </a:endParaRPr>
          </a:p>
          <a:p>
            <a:pPr marL="0" indent="0">
              <a:buNone/>
            </a:pPr>
            <a:endParaRPr lang="en-US" dirty="0">
              <a:latin typeface="Times New Roman" pitchFamily="18" charset="0"/>
              <a:cs typeface="Times New Roman" pitchFamily="18" charset="0"/>
            </a:endParaRPr>
          </a:p>
          <a:p>
            <a:pPr marL="0" indent="0">
              <a:buNone/>
            </a:pPr>
            <a:endParaRPr lang="en-US" dirty="0" smtClean="0">
              <a:latin typeface="Times New Roman" pitchFamily="18" charset="0"/>
              <a:cs typeface="Times New Roman" pitchFamily="18" charset="0"/>
            </a:endParaRPr>
          </a:p>
          <a:p>
            <a:pPr marL="0" indent="0">
              <a:buNone/>
            </a:pPr>
            <a:endParaRPr lang="en-US" dirty="0">
              <a:latin typeface="Times New Roman" pitchFamily="18" charset="0"/>
              <a:cs typeface="Times New Roman" pitchFamily="18" charset="0"/>
            </a:endParaRPr>
          </a:p>
          <a:p>
            <a:pPr marL="0" indent="0">
              <a:buNone/>
            </a:pPr>
            <a:endParaRPr lang="en-US" dirty="0" smtClean="0">
              <a:latin typeface="Times New Roman" pitchFamily="18" charset="0"/>
              <a:cs typeface="Times New Roman" pitchFamily="18" charset="0"/>
            </a:endParaRPr>
          </a:p>
          <a:p>
            <a:pPr marL="0" indent="0">
              <a:buNone/>
            </a:pPr>
            <a:endParaRPr lang="en-US" dirty="0" smtClean="0">
              <a:latin typeface="Times New Roman" pitchFamily="18" charset="0"/>
              <a:cs typeface="Times New Roman" pitchFamily="18" charset="0"/>
            </a:endParaRPr>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a:p>
        </p:txBody>
      </p:sp>
      <p:pic>
        <p:nvPicPr>
          <p:cNvPr id="2050" name="Picture 2" descr="C:\Users\xxx\Desktop\hình\images (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42784" y="1925801"/>
            <a:ext cx="4028576" cy="3968448"/>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xxx\Desktop\hình\images (6).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11871" y="1925801"/>
            <a:ext cx="4177295" cy="396844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286682604"/>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147962"/>
          </a:xfrm>
        </p:spPr>
        <p:txBody>
          <a:bodyPr>
            <a:normAutofit fontScale="90000"/>
          </a:bodyPr>
          <a:lstStyle/>
          <a:p>
            <a:endParaRPr lang="en-US" dirty="0"/>
          </a:p>
        </p:txBody>
      </p:sp>
      <p:sp>
        <p:nvSpPr>
          <p:cNvPr id="3" name="Content Placeholder 2"/>
          <p:cNvSpPr>
            <a:spLocks noGrp="1"/>
          </p:cNvSpPr>
          <p:nvPr>
            <p:ph sz="quarter" idx="1"/>
          </p:nvPr>
        </p:nvSpPr>
        <p:spPr>
          <a:xfrm>
            <a:off x="302912" y="542856"/>
            <a:ext cx="8417920" cy="5931096"/>
          </a:xfrm>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r>
              <a:rPr lang="en-US" dirty="0" smtClean="0"/>
              <a:t>	</a:t>
            </a:r>
            <a:r>
              <a:rPr lang="en-US" dirty="0" err="1" smtClean="0"/>
              <a:t>Mại</a:t>
            </a:r>
            <a:r>
              <a:rPr lang="en-US" dirty="0" smtClean="0"/>
              <a:t> </a:t>
            </a:r>
            <a:r>
              <a:rPr lang="en-US" dirty="0" err="1" smtClean="0"/>
              <a:t>dâm</a:t>
            </a:r>
            <a:r>
              <a:rPr lang="en-US" dirty="0" smtClean="0"/>
              <a:t>				</a:t>
            </a:r>
            <a:r>
              <a:rPr lang="en-US" dirty="0" err="1" smtClean="0"/>
              <a:t>Đánh</a:t>
            </a:r>
            <a:r>
              <a:rPr lang="en-US" dirty="0" smtClean="0"/>
              <a:t> </a:t>
            </a:r>
            <a:r>
              <a:rPr lang="en-US" dirty="0" err="1" smtClean="0"/>
              <a:t>nhau</a:t>
            </a:r>
            <a:endParaRPr lang="en-US" dirty="0"/>
          </a:p>
        </p:txBody>
      </p:sp>
      <p:pic>
        <p:nvPicPr>
          <p:cNvPr id="4" name="Picture 2" descr="C:\Users\xxx\Desktop\hình\images.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8983" y="1204264"/>
            <a:ext cx="4088704" cy="4629856"/>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C:\Users\xxx\Desktop\hình\tải xuống (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57390" y="1187323"/>
            <a:ext cx="3968448" cy="462985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9169330"/>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87834"/>
          </a:xfrm>
        </p:spPr>
        <p:txBody>
          <a:bodyPr>
            <a:normAutofit fontScale="90000"/>
          </a:bodyPr>
          <a:lstStyle/>
          <a:p>
            <a:endParaRPr lang="en-US" dirty="0"/>
          </a:p>
        </p:txBody>
      </p:sp>
      <p:sp>
        <p:nvSpPr>
          <p:cNvPr id="3" name="Content Placeholder 2"/>
          <p:cNvSpPr>
            <a:spLocks noGrp="1"/>
          </p:cNvSpPr>
          <p:nvPr>
            <p:ph sz="quarter" idx="1"/>
          </p:nvPr>
        </p:nvSpPr>
        <p:spPr>
          <a:xfrm>
            <a:off x="457200" y="903624"/>
            <a:ext cx="8203504" cy="5570328"/>
          </a:xfrm>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en-US" dirty="0" smtClean="0"/>
          </a:p>
          <a:p>
            <a:pPr marL="0" indent="0">
              <a:buNone/>
            </a:pPr>
            <a:r>
              <a:rPr lang="en-US" dirty="0"/>
              <a:t>	</a:t>
            </a:r>
            <a:r>
              <a:rPr lang="en-US" dirty="0" smtClean="0"/>
              <a:t>			</a:t>
            </a:r>
            <a:r>
              <a:rPr lang="en-US" dirty="0" smtClean="0">
                <a:latin typeface="Times New Roman" pitchFamily="18" charset="0"/>
                <a:cs typeface="Times New Roman" pitchFamily="18" charset="0"/>
              </a:rPr>
              <a:t>Ma </a:t>
            </a:r>
            <a:r>
              <a:rPr lang="en-US" dirty="0" err="1" smtClean="0">
                <a:latin typeface="Times New Roman" pitchFamily="18" charset="0"/>
                <a:cs typeface="Times New Roman" pitchFamily="18" charset="0"/>
              </a:rPr>
              <a:t>túy</a:t>
            </a:r>
            <a:endParaRPr lang="en-US" dirty="0"/>
          </a:p>
        </p:txBody>
      </p:sp>
      <p:pic>
        <p:nvPicPr>
          <p:cNvPr id="6147" name="Picture 3" descr="C:\Users\xxx\Desktop\hình\images (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3936" y="1153474"/>
            <a:ext cx="7275488" cy="46806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1922226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690702"/>
          </a:xfrm>
        </p:spPr>
        <p:txBody>
          <a:bodyPr/>
          <a:lstStyle/>
          <a:p>
            <a:endParaRPr lang="en-US" dirty="0"/>
          </a:p>
        </p:txBody>
      </p:sp>
      <p:sp>
        <p:nvSpPr>
          <p:cNvPr id="5" name="Text Placeholder 4"/>
          <p:cNvSpPr>
            <a:spLocks noGrp="1"/>
          </p:cNvSpPr>
          <p:nvPr>
            <p:ph type="body" sz="quarter" idx="1"/>
          </p:nvPr>
        </p:nvSpPr>
        <p:spPr>
          <a:xfrm>
            <a:off x="302912" y="1745416"/>
            <a:ext cx="3811888" cy="661408"/>
          </a:xfrm>
          <a:solidFill>
            <a:schemeClr val="bg1"/>
          </a:solidFill>
        </p:spPr>
        <p:txBody>
          <a:bodyPr/>
          <a:lstStyle/>
          <a:p>
            <a:r>
              <a:rPr lang="en-US" sz="2400" b="0" dirty="0" err="1" smtClean="0">
                <a:solidFill>
                  <a:schemeClr val="tx1"/>
                </a:solidFill>
                <a:latin typeface="Times New Roman" pitchFamily="18" charset="0"/>
                <a:cs typeface="Times New Roman" pitchFamily="18" charset="0"/>
              </a:rPr>
              <a:t>Gây</a:t>
            </a:r>
            <a:r>
              <a:rPr lang="en-US" sz="2400" b="0" dirty="0" smtClean="0">
                <a:solidFill>
                  <a:schemeClr val="tx1"/>
                </a:solidFill>
                <a:latin typeface="Times New Roman" pitchFamily="18" charset="0"/>
                <a:cs typeface="Times New Roman" pitchFamily="18" charset="0"/>
              </a:rPr>
              <a:t> </a:t>
            </a:r>
            <a:r>
              <a:rPr lang="en-US" sz="2400" b="0" dirty="0" err="1" smtClean="0">
                <a:solidFill>
                  <a:schemeClr val="tx1"/>
                </a:solidFill>
                <a:latin typeface="Times New Roman" pitchFamily="18" charset="0"/>
                <a:cs typeface="Times New Roman" pitchFamily="18" charset="0"/>
              </a:rPr>
              <a:t>ùn</a:t>
            </a:r>
            <a:r>
              <a:rPr lang="en-US" sz="2400" b="0" dirty="0" smtClean="0">
                <a:solidFill>
                  <a:schemeClr val="tx1"/>
                </a:solidFill>
                <a:latin typeface="Times New Roman" pitchFamily="18" charset="0"/>
                <a:cs typeface="Times New Roman" pitchFamily="18" charset="0"/>
              </a:rPr>
              <a:t> </a:t>
            </a:r>
            <a:r>
              <a:rPr lang="en-US" sz="2400" b="0" dirty="0" err="1" smtClean="0">
                <a:solidFill>
                  <a:schemeClr val="tx1"/>
                </a:solidFill>
                <a:latin typeface="Times New Roman" pitchFamily="18" charset="0"/>
                <a:cs typeface="Times New Roman" pitchFamily="18" charset="0"/>
              </a:rPr>
              <a:t>tắc</a:t>
            </a:r>
            <a:r>
              <a:rPr lang="en-US" sz="2400" b="0" dirty="0" smtClean="0">
                <a:solidFill>
                  <a:schemeClr val="tx1"/>
                </a:solidFill>
                <a:latin typeface="Times New Roman" pitchFamily="18" charset="0"/>
                <a:cs typeface="Times New Roman" pitchFamily="18" charset="0"/>
              </a:rPr>
              <a:t> </a:t>
            </a:r>
            <a:r>
              <a:rPr lang="en-US" sz="2400" b="0" dirty="0" err="1" smtClean="0">
                <a:solidFill>
                  <a:schemeClr val="tx1"/>
                </a:solidFill>
                <a:latin typeface="Times New Roman" pitchFamily="18" charset="0"/>
                <a:cs typeface="Times New Roman" pitchFamily="18" charset="0"/>
              </a:rPr>
              <a:t>giao</a:t>
            </a:r>
            <a:r>
              <a:rPr lang="en-US" sz="2400" b="0" dirty="0" smtClean="0">
                <a:solidFill>
                  <a:schemeClr val="tx1"/>
                </a:solidFill>
                <a:latin typeface="Times New Roman" pitchFamily="18" charset="0"/>
                <a:cs typeface="Times New Roman" pitchFamily="18" charset="0"/>
              </a:rPr>
              <a:t> </a:t>
            </a:r>
            <a:r>
              <a:rPr lang="en-US" sz="2400" b="0" dirty="0" err="1" smtClean="0">
                <a:solidFill>
                  <a:schemeClr val="tx1"/>
                </a:solidFill>
                <a:latin typeface="Times New Roman" pitchFamily="18" charset="0"/>
                <a:cs typeface="Times New Roman" pitchFamily="18" charset="0"/>
              </a:rPr>
              <a:t>thông</a:t>
            </a:r>
            <a:endParaRPr lang="en-US" sz="2400" b="0" dirty="0">
              <a:solidFill>
                <a:schemeClr val="tx1"/>
              </a:solidFill>
              <a:latin typeface="Times New Roman" pitchFamily="18" charset="0"/>
              <a:cs typeface="Times New Roman" pitchFamily="18" charset="0"/>
            </a:endParaRPr>
          </a:p>
        </p:txBody>
      </p:sp>
      <p:sp>
        <p:nvSpPr>
          <p:cNvPr id="6" name="Text Placeholder 5"/>
          <p:cNvSpPr>
            <a:spLocks noGrp="1"/>
          </p:cNvSpPr>
          <p:nvPr>
            <p:ph type="body" sz="quarter" idx="3"/>
          </p:nvPr>
        </p:nvSpPr>
        <p:spPr>
          <a:xfrm>
            <a:off x="4511872" y="1745416"/>
            <a:ext cx="3908320" cy="601280"/>
          </a:xfrm>
          <a:solidFill>
            <a:schemeClr val="bg1"/>
          </a:solidFill>
        </p:spPr>
        <p:txBody>
          <a:bodyPr/>
          <a:lstStyle/>
          <a:p>
            <a:r>
              <a:rPr lang="en-US" sz="2400" b="0" dirty="0" smtClean="0">
                <a:solidFill>
                  <a:schemeClr val="tx1"/>
                </a:solidFill>
                <a:latin typeface="Times New Roman" pitchFamily="18" charset="0"/>
                <a:cs typeface="Times New Roman" pitchFamily="18" charset="0"/>
              </a:rPr>
              <a:t>     </a:t>
            </a:r>
            <a:r>
              <a:rPr lang="en-US" sz="2400" b="0" dirty="0" err="1" smtClean="0">
                <a:solidFill>
                  <a:schemeClr val="tx1"/>
                </a:solidFill>
                <a:latin typeface="Times New Roman" pitchFamily="18" charset="0"/>
                <a:cs typeface="Times New Roman" pitchFamily="18" charset="0"/>
              </a:rPr>
              <a:t>Gây</a:t>
            </a:r>
            <a:r>
              <a:rPr lang="en-US" sz="2400" b="0" dirty="0" smtClean="0">
                <a:solidFill>
                  <a:schemeClr val="tx1"/>
                </a:solidFill>
                <a:latin typeface="Times New Roman" pitchFamily="18" charset="0"/>
                <a:cs typeface="Times New Roman" pitchFamily="18" charset="0"/>
              </a:rPr>
              <a:t> ô </a:t>
            </a:r>
            <a:r>
              <a:rPr lang="en-US" sz="2400" b="0" dirty="0" err="1" smtClean="0">
                <a:solidFill>
                  <a:schemeClr val="tx1"/>
                </a:solidFill>
                <a:latin typeface="Times New Roman" pitchFamily="18" charset="0"/>
                <a:cs typeface="Times New Roman" pitchFamily="18" charset="0"/>
              </a:rPr>
              <a:t>nhiểm</a:t>
            </a:r>
            <a:r>
              <a:rPr lang="en-US" sz="2400" b="0" dirty="0" smtClean="0">
                <a:solidFill>
                  <a:schemeClr val="tx1"/>
                </a:solidFill>
                <a:latin typeface="Times New Roman" pitchFamily="18" charset="0"/>
                <a:cs typeface="Times New Roman" pitchFamily="18" charset="0"/>
              </a:rPr>
              <a:t> </a:t>
            </a:r>
            <a:r>
              <a:rPr lang="en-US" sz="2400" b="0" dirty="0" err="1" smtClean="0">
                <a:solidFill>
                  <a:schemeClr val="tx1"/>
                </a:solidFill>
                <a:latin typeface="Times New Roman" pitchFamily="18" charset="0"/>
                <a:cs typeface="Times New Roman" pitchFamily="18" charset="0"/>
              </a:rPr>
              <a:t>môi</a:t>
            </a:r>
            <a:r>
              <a:rPr lang="en-US" sz="2400" b="0" dirty="0" smtClean="0">
                <a:solidFill>
                  <a:schemeClr val="tx1"/>
                </a:solidFill>
                <a:latin typeface="Times New Roman" pitchFamily="18" charset="0"/>
                <a:cs typeface="Times New Roman" pitchFamily="18" charset="0"/>
              </a:rPr>
              <a:t> </a:t>
            </a:r>
            <a:r>
              <a:rPr lang="en-US" sz="2400" b="0" dirty="0" err="1" smtClean="0">
                <a:solidFill>
                  <a:schemeClr val="tx1"/>
                </a:solidFill>
                <a:latin typeface="Times New Roman" pitchFamily="18" charset="0"/>
                <a:cs typeface="Times New Roman" pitchFamily="18" charset="0"/>
              </a:rPr>
              <a:t>trường</a:t>
            </a:r>
            <a:endParaRPr lang="en-US" sz="2400" b="0" dirty="0">
              <a:solidFill>
                <a:schemeClr val="tx1"/>
              </a:solidFill>
              <a:latin typeface="Times New Roman" pitchFamily="18" charset="0"/>
              <a:cs typeface="Times New Roman" pitchFamily="18" charset="0"/>
            </a:endParaRPr>
          </a:p>
        </p:txBody>
      </p:sp>
      <p:pic>
        <p:nvPicPr>
          <p:cNvPr id="7" name="Picture 2" descr="C:\Users\xxx\Desktop\hình\tải xuống (3).jpg"/>
          <p:cNvPicPr>
            <a:picLocks noGrp="1" noChangeAspect="1" noChangeArrowheads="1"/>
          </p:cNvPicPr>
          <p:nvPr>
            <p:ph sz="quarter" idx="2"/>
          </p:nvPr>
        </p:nvPicPr>
        <p:blipFill>
          <a:blip r:embed="rId2">
            <a:extLst>
              <a:ext uri="{28A0092B-C50C-407E-A947-70E740481C1C}">
                <a14:useLocalDpi xmlns:a14="http://schemas.microsoft.com/office/drawing/2010/main" val="0"/>
              </a:ext>
            </a:extLst>
          </a:blip>
          <a:srcRect/>
          <a:stretch>
            <a:fillRect/>
          </a:stretch>
        </p:blipFill>
        <p:spPr bwMode="auto">
          <a:xfrm>
            <a:off x="242784" y="2587208"/>
            <a:ext cx="3908320" cy="3727936"/>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3" descr="C:\Users\xxx\Desktop\hình\images (7).jpg"/>
          <p:cNvPicPr>
            <a:picLocks noGrp="1" noChangeAspect="1" noChangeArrowheads="1"/>
          </p:cNvPicPr>
          <p:nvPr>
            <p:ph sz="quarter" idx="4"/>
          </p:nvPr>
        </p:nvPicPr>
        <p:blipFill>
          <a:blip r:embed="rId3">
            <a:extLst>
              <a:ext uri="{28A0092B-C50C-407E-A947-70E740481C1C}">
                <a14:useLocalDpi xmlns:a14="http://schemas.microsoft.com/office/drawing/2010/main" val="0"/>
              </a:ext>
            </a:extLst>
          </a:blip>
          <a:srcRect/>
          <a:stretch>
            <a:fillRect/>
          </a:stretch>
        </p:blipFill>
        <p:spPr bwMode="auto">
          <a:xfrm>
            <a:off x="4692257" y="2587208"/>
            <a:ext cx="4028576" cy="37279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689412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268218"/>
          </a:xfrm>
        </p:spPr>
        <p:txBody>
          <a:bodyPr>
            <a:normAutofit fontScale="90000"/>
          </a:bodyPr>
          <a:lstStyle/>
          <a:p>
            <a:endParaRPr lang="en-US" dirty="0"/>
          </a:p>
        </p:txBody>
      </p:sp>
      <p:sp>
        <p:nvSpPr>
          <p:cNvPr id="3" name="Content Placeholder 2"/>
          <p:cNvSpPr>
            <a:spLocks noGrp="1"/>
          </p:cNvSpPr>
          <p:nvPr>
            <p:ph sz="quarter" idx="1"/>
          </p:nvPr>
        </p:nvSpPr>
        <p:spPr>
          <a:xfrm>
            <a:off x="302912" y="723240"/>
            <a:ext cx="8478048" cy="5750712"/>
          </a:xfrm>
        </p:spPr>
        <p:txBody>
          <a:bodyPr/>
          <a:lstStyle/>
          <a:p>
            <a:pPr marL="0" indent="0">
              <a:buNone/>
            </a:pPr>
            <a:endParaRPr lang="en-US" dirty="0" smtClean="0"/>
          </a:p>
          <a:p>
            <a:pPr marL="0" indent="0">
              <a:buNone/>
            </a:pPr>
            <a:endParaRPr lang="en-US" dirty="0"/>
          </a:p>
          <a:p>
            <a:pPr marL="0" indent="0">
              <a:buNone/>
            </a:pPr>
            <a:r>
              <a:rPr lang="en-US" dirty="0" smtClean="0"/>
              <a:t>-</a:t>
            </a:r>
            <a:r>
              <a:rPr lang="en-US" dirty="0" err="1">
                <a:latin typeface="Times New Roman" pitchFamily="18" charset="0"/>
                <a:cs typeface="Times New Roman" pitchFamily="18" charset="0"/>
              </a:rPr>
              <a:t>Yếu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tố</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tích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cưc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tiêu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cực</a:t>
            </a:r>
            <a:r>
              <a:rPr lang="en-US" dirty="0">
                <a:latin typeface="Times New Roman" pitchFamily="18" charset="0"/>
                <a:cs typeface="Times New Roman" pitchFamily="18" charset="0"/>
              </a:rPr>
              <a:t> do </a:t>
            </a:r>
            <a:r>
              <a:rPr lang="en-US" dirty="0" err="1">
                <a:latin typeface="Times New Roman" pitchFamily="18" charset="0"/>
                <a:cs typeface="Times New Roman" pitchFamily="18" charset="0"/>
              </a:rPr>
              <a:t>nhập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cư</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gây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ra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sự</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phát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triển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hội</a:t>
            </a:r>
            <a:r>
              <a:rPr lang="en-US" dirty="0">
                <a:latin typeface="Times New Roman" pitchFamily="18" charset="0"/>
                <a:cs typeface="Times New Roman" pitchFamily="18" charset="0"/>
              </a:rPr>
              <a:t>:</a:t>
            </a:r>
          </a:p>
          <a:p>
            <a:pPr marL="0" indent="0">
              <a:buNone/>
            </a:pPr>
            <a:r>
              <a:rPr lang="en-US" dirty="0">
                <a:latin typeface="Times New Roman" pitchFamily="18" charset="0"/>
                <a:cs typeface="Times New Roman" pitchFamily="18" charset="0"/>
              </a:rPr>
              <a:t>+</a:t>
            </a:r>
            <a:r>
              <a:rPr lang="en-US" dirty="0" err="1">
                <a:latin typeface="Times New Roman" pitchFamily="18" charset="0"/>
                <a:cs typeface="Times New Roman" pitchFamily="18" charset="0"/>
              </a:rPr>
              <a:t>Tích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cực:tạo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nên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một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đô</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thị</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năng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động,sáng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tạo,thu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hút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lượng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đầu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tư</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nước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ngoài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a:t>
            </a:r>
            <a:r>
              <a:rPr lang="en-US" dirty="0" err="1" smtClean="0">
                <a:latin typeface="Times New Roman" pitchFamily="18" charset="0"/>
                <a:cs typeface="Times New Roman" pitchFamily="18" charset="0"/>
              </a:rPr>
              <a:t>iệt</a:t>
            </a:r>
            <a:r>
              <a:rPr lang="en-US" dirty="0" smtClean="0">
                <a:latin typeface="Times New Roman" pitchFamily="18" charset="0"/>
                <a:cs typeface="Times New Roman" pitchFamily="18" charset="0"/>
              </a:rPr>
              <a:t> Nam</a:t>
            </a:r>
            <a:r>
              <a:rPr lang="en-US" dirty="0">
                <a:latin typeface="Times New Roman" pitchFamily="18" charset="0"/>
                <a:cs typeface="Times New Roman" pitchFamily="18" charset="0"/>
              </a:rPr>
              <a:t>.</a:t>
            </a:r>
          </a:p>
          <a:p>
            <a:pPr marL="0" indent="0">
              <a:buNone/>
            </a:pPr>
            <a:r>
              <a:rPr lang="en-US" dirty="0">
                <a:latin typeface="Times New Roman" pitchFamily="18" charset="0"/>
                <a:cs typeface="Times New Roman" pitchFamily="18" charset="0"/>
              </a:rPr>
              <a:t>+</a:t>
            </a:r>
            <a:r>
              <a:rPr lang="en-US" dirty="0" err="1">
                <a:latin typeface="Times New Roman" pitchFamily="18" charset="0"/>
                <a:cs typeface="Times New Roman" pitchFamily="18" charset="0"/>
              </a:rPr>
              <a:t>tiêu</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cực:gây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ra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hàng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loạt</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các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tệ</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nạn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xã</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hội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cướp</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dực,ma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túy,mại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dâm</a:t>
            </a:r>
            <a:r>
              <a:rPr lang="en-US" dirty="0">
                <a:latin typeface="Times New Roman" pitchFamily="18" charset="0"/>
                <a:cs typeface="Times New Roman" pitchFamily="18" charset="0"/>
              </a:rPr>
              <a:t>…</a:t>
            </a:r>
            <a:r>
              <a:rPr lang="en-US" dirty="0" err="1">
                <a:latin typeface="Times New Roman" pitchFamily="18" charset="0"/>
                <a:cs typeface="Times New Roman" pitchFamily="18" charset="0"/>
              </a:rPr>
              <a:t>tình</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trạng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thiếu</a:t>
            </a:r>
            <a:r>
              <a:rPr lang="en-US" dirty="0">
                <a:latin typeface="Times New Roman" pitchFamily="18" charset="0"/>
                <a:cs typeface="Times New Roman" pitchFamily="18" charset="0"/>
              </a:rPr>
              <a:t> </a:t>
            </a:r>
            <a:r>
              <a:rPr lang="en-US" dirty="0" err="1" smtClean="0">
                <a:latin typeface="Times New Roman" pitchFamily="18" charset="0"/>
                <a:cs typeface="Times New Roman" pitchFamily="18" charset="0"/>
              </a:rPr>
              <a:t>việc</a:t>
            </a:r>
            <a:r>
              <a:rPr lang="en-US" dirty="0" smtClean="0">
                <a:latin typeface="Times New Roman" pitchFamily="18" charset="0"/>
                <a:cs typeface="Times New Roman" pitchFamily="18" charset="0"/>
              </a:rPr>
              <a:t> </a:t>
            </a:r>
            <a:r>
              <a:rPr lang="en-US" dirty="0" err="1">
                <a:latin typeface="Times New Roman" pitchFamily="18" charset="0"/>
                <a:cs typeface="Times New Roman" pitchFamily="18" charset="0"/>
              </a:rPr>
              <a:t>làm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bùng</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nổ</a:t>
            </a:r>
            <a:r>
              <a:rPr lang="en-US" dirty="0">
                <a:latin typeface="Times New Roman" pitchFamily="18" charset="0"/>
                <a:cs typeface="Times New Roman" pitchFamily="18" charset="0"/>
              </a:rPr>
              <a:t> ở </a:t>
            </a:r>
            <a:r>
              <a:rPr lang="en-US" dirty="0" err="1">
                <a:latin typeface="Times New Roman" pitchFamily="18" charset="0"/>
                <a:cs typeface="Times New Roman" pitchFamily="18" charset="0"/>
              </a:rPr>
              <a:t>đô</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thị,ô</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nhiễm</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môi</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trường,ùn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tắc</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giao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thông,gây</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ra</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khó</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khăn</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cho</a:t>
            </a:r>
            <a:r>
              <a:rPr lang="en-US" dirty="0">
                <a:latin typeface="Times New Roman" pitchFamily="18" charset="0"/>
                <a:cs typeface="Times New Roman" pitchFamily="18" charset="0"/>
              </a:rPr>
              <a:t> y </a:t>
            </a:r>
            <a:r>
              <a:rPr lang="en-US" dirty="0" err="1">
                <a:latin typeface="Times New Roman" pitchFamily="18" charset="0"/>
                <a:cs typeface="Times New Roman" pitchFamily="18" charset="0"/>
              </a:rPr>
              <a:t>tế</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và</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giáo</a:t>
            </a:r>
            <a:r>
              <a:rPr lang="en-US" dirty="0">
                <a:latin typeface="Times New Roman" pitchFamily="18" charset="0"/>
                <a:cs typeface="Times New Roman" pitchFamily="18" charset="0"/>
              </a:rPr>
              <a:t> </a:t>
            </a:r>
            <a:r>
              <a:rPr lang="en-US" dirty="0" err="1">
                <a:latin typeface="Times New Roman" pitchFamily="18" charset="0"/>
                <a:cs typeface="Times New Roman" pitchFamily="18" charset="0"/>
              </a:rPr>
              <a:t>dục</a:t>
            </a:r>
            <a:r>
              <a:rPr lang="en-US" dirty="0">
                <a:latin typeface="Times New Roman" pitchFamily="18" charset="0"/>
                <a:cs typeface="Times New Roman" pitchFamily="18" charset="0"/>
              </a:rPr>
              <a:t>.</a:t>
            </a:r>
          </a:p>
          <a:p>
            <a:pPr marL="0" indent="0">
              <a:buNone/>
            </a:pPr>
            <a:endParaRPr lang="en-US" dirty="0"/>
          </a:p>
        </p:txBody>
      </p:sp>
    </p:spTree>
    <p:extLst>
      <p:ext uri="{BB962C8B-B14F-4D97-AF65-F5344CB8AC3E}">
        <p14:creationId xmlns:p14="http://schemas.microsoft.com/office/powerpoint/2010/main" val="304591144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208090"/>
          </a:xfrm>
        </p:spPr>
        <p:txBody>
          <a:bodyPr>
            <a:normAutofit fontScale="90000"/>
          </a:bodyPr>
          <a:lstStyle/>
          <a:p>
            <a:endParaRPr lang="en-US" dirty="0"/>
          </a:p>
        </p:txBody>
      </p:sp>
      <p:sp>
        <p:nvSpPr>
          <p:cNvPr id="3" name="Content Placeholder 2"/>
          <p:cNvSpPr>
            <a:spLocks noGrp="1"/>
          </p:cNvSpPr>
          <p:nvPr>
            <p:ph sz="quarter" idx="1"/>
          </p:nvPr>
        </p:nvSpPr>
        <p:spPr>
          <a:xfrm>
            <a:off x="242784" y="843496"/>
            <a:ext cx="8538176" cy="5630456"/>
          </a:xfrm>
        </p:spPr>
        <p:txBody>
          <a:bodyPr/>
          <a:lstStyle/>
          <a:p>
            <a:pPr marL="0" indent="0">
              <a:buNone/>
            </a:pPr>
            <a:r>
              <a:rPr lang="en-US" sz="2800" b="1" dirty="0" err="1" smtClean="0">
                <a:latin typeface="Times New Roman" pitchFamily="18" charset="0"/>
                <a:cs typeface="Times New Roman" pitchFamily="18" charset="0"/>
              </a:rPr>
              <a:t>IV.Biện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pháp</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khắc</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phục</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hiện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tượng</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nhập</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cư</a:t>
            </a:r>
            <a:r>
              <a:rPr lang="en-US" sz="2800" b="1" dirty="0" smtClean="0">
                <a:latin typeface="Times New Roman" pitchFamily="18" charset="0"/>
                <a:cs typeface="Times New Roman" pitchFamily="18" charset="0"/>
              </a:rPr>
              <a:t> ở </a:t>
            </a:r>
            <a:r>
              <a:rPr lang="en-US" sz="2800" b="1" dirty="0" err="1" smtClean="0">
                <a:latin typeface="Times New Roman" pitchFamily="18" charset="0"/>
                <a:cs typeface="Times New Roman" pitchFamily="18" charset="0"/>
              </a:rPr>
              <a:t>nước</a:t>
            </a:r>
            <a:r>
              <a:rPr lang="en-US" sz="2800" b="1" dirty="0" smtClean="0">
                <a:latin typeface="Times New Roman" pitchFamily="18" charset="0"/>
                <a:cs typeface="Times New Roman" pitchFamily="18" charset="0"/>
              </a:rPr>
              <a:t> ta.</a:t>
            </a:r>
          </a:p>
          <a:p>
            <a:pPr marL="0" indent="0" algn="just">
              <a:buNone/>
            </a:pPr>
            <a:r>
              <a:rPr lang="en-US" dirty="0" smtClean="0">
                <a:latin typeface="Times New Roman" pitchFamily="18" charset="0"/>
                <a:cs typeface="Times New Roman" pitchFamily="18" charset="0"/>
              </a:rPr>
              <a:t>-</a:t>
            </a:r>
            <a:r>
              <a:rPr lang="en-US" dirty="0" err="1"/>
              <a:t>tổ</a:t>
            </a:r>
            <a:r>
              <a:rPr lang="en-US" dirty="0"/>
              <a:t> </a:t>
            </a:r>
            <a:r>
              <a:rPr lang="en-US" dirty="0" err="1"/>
              <a:t>chức</a:t>
            </a:r>
            <a:r>
              <a:rPr lang="en-US" dirty="0"/>
              <a:t> </a:t>
            </a:r>
            <a:r>
              <a:rPr lang="en-US" dirty="0" err="1"/>
              <a:t>bộ</a:t>
            </a:r>
            <a:r>
              <a:rPr lang="en-US" dirty="0"/>
              <a:t> </a:t>
            </a:r>
            <a:r>
              <a:rPr lang="en-US" dirty="0" err="1"/>
              <a:t>máy</a:t>
            </a:r>
            <a:r>
              <a:rPr lang="en-US" dirty="0"/>
              <a:t> </a:t>
            </a:r>
            <a:r>
              <a:rPr lang="en-US" dirty="0" err="1"/>
              <a:t>làm</a:t>
            </a:r>
            <a:r>
              <a:rPr lang="en-US" dirty="0"/>
              <a:t> </a:t>
            </a:r>
            <a:r>
              <a:rPr lang="en-US" dirty="0" err="1"/>
              <a:t>công</a:t>
            </a:r>
            <a:r>
              <a:rPr lang="en-US" dirty="0"/>
              <a:t> </a:t>
            </a:r>
            <a:r>
              <a:rPr lang="en-US" dirty="0" err="1"/>
              <a:t>tác</a:t>
            </a:r>
            <a:r>
              <a:rPr lang="en-US" dirty="0"/>
              <a:t> </a:t>
            </a:r>
            <a:r>
              <a:rPr lang="en-US" dirty="0" err="1"/>
              <a:t>dân</a:t>
            </a:r>
            <a:r>
              <a:rPr lang="en-US" dirty="0"/>
              <a:t> </a:t>
            </a:r>
            <a:r>
              <a:rPr lang="en-US" dirty="0" err="1"/>
              <a:t>số</a:t>
            </a:r>
            <a:r>
              <a:rPr lang="en-US" dirty="0"/>
              <a:t> </a:t>
            </a:r>
            <a:r>
              <a:rPr lang="en-US" dirty="0" err="1"/>
              <a:t>và</a:t>
            </a:r>
            <a:r>
              <a:rPr lang="en-US" dirty="0"/>
              <a:t> </a:t>
            </a:r>
            <a:r>
              <a:rPr lang="en-US" dirty="0" err="1"/>
              <a:t>kế</a:t>
            </a:r>
            <a:r>
              <a:rPr lang="en-US" dirty="0"/>
              <a:t> </a:t>
            </a:r>
            <a:r>
              <a:rPr lang="en-US" dirty="0" err="1"/>
              <a:t>hoạch</a:t>
            </a:r>
            <a:r>
              <a:rPr lang="en-US" dirty="0"/>
              <a:t> </a:t>
            </a:r>
            <a:r>
              <a:rPr lang="en-US" dirty="0" err="1"/>
              <a:t>hoá</a:t>
            </a:r>
            <a:r>
              <a:rPr lang="en-US" dirty="0"/>
              <a:t> </a:t>
            </a:r>
            <a:r>
              <a:rPr lang="en-US" dirty="0" err="1"/>
              <a:t>gia</a:t>
            </a:r>
            <a:r>
              <a:rPr lang="en-US" dirty="0"/>
              <a:t> </a:t>
            </a:r>
            <a:r>
              <a:rPr lang="en-US" dirty="0" err="1"/>
              <a:t>đình</a:t>
            </a:r>
            <a:r>
              <a:rPr lang="en-US" dirty="0"/>
              <a:t> </a:t>
            </a:r>
            <a:r>
              <a:rPr lang="en-US" dirty="0" err="1"/>
              <a:t>trong</a:t>
            </a:r>
            <a:r>
              <a:rPr lang="en-US" dirty="0"/>
              <a:t> </a:t>
            </a:r>
            <a:r>
              <a:rPr lang="en-US" dirty="0" err="1"/>
              <a:t>hệ</a:t>
            </a:r>
            <a:r>
              <a:rPr lang="en-US" dirty="0"/>
              <a:t> </a:t>
            </a:r>
            <a:r>
              <a:rPr lang="en-US" dirty="0" err="1"/>
              <a:t>thống</a:t>
            </a:r>
            <a:r>
              <a:rPr lang="en-US" dirty="0"/>
              <a:t> </a:t>
            </a:r>
            <a:r>
              <a:rPr lang="en-US" dirty="0" err="1"/>
              <a:t>tổ</a:t>
            </a:r>
            <a:r>
              <a:rPr lang="en-US" dirty="0"/>
              <a:t> </a:t>
            </a:r>
            <a:r>
              <a:rPr lang="en-US" dirty="0" err="1"/>
              <a:t>chức</a:t>
            </a:r>
            <a:r>
              <a:rPr lang="en-US" dirty="0"/>
              <a:t> </a:t>
            </a:r>
            <a:r>
              <a:rPr lang="en-US" dirty="0" err="1"/>
              <a:t>bộ</a:t>
            </a:r>
            <a:r>
              <a:rPr lang="en-US" dirty="0"/>
              <a:t> </a:t>
            </a:r>
            <a:r>
              <a:rPr lang="en-US" dirty="0" err="1"/>
              <a:t>máy</a:t>
            </a:r>
            <a:r>
              <a:rPr lang="en-US" dirty="0"/>
              <a:t> </a:t>
            </a:r>
            <a:r>
              <a:rPr lang="en-US" dirty="0" err="1"/>
              <a:t>của</a:t>
            </a:r>
            <a:r>
              <a:rPr lang="en-US" dirty="0"/>
              <a:t> </a:t>
            </a:r>
            <a:r>
              <a:rPr lang="en-US" dirty="0" err="1"/>
              <a:t>ngành</a:t>
            </a:r>
            <a:r>
              <a:rPr lang="en-US" dirty="0"/>
              <a:t> Y </a:t>
            </a:r>
            <a:r>
              <a:rPr lang="en-US" dirty="0" err="1" smtClean="0"/>
              <a:t>tế</a:t>
            </a:r>
            <a:r>
              <a:rPr lang="en-US" dirty="0" smtClean="0"/>
              <a:t>.</a:t>
            </a:r>
          </a:p>
          <a:p>
            <a:pPr marL="0" indent="0" algn="just">
              <a:buNone/>
            </a:pPr>
            <a:r>
              <a:rPr lang="en-US" dirty="0" smtClean="0">
                <a:latin typeface="Times New Roman" pitchFamily="18" charset="0"/>
                <a:cs typeface="Times New Roman" pitchFamily="18" charset="0"/>
              </a:rPr>
              <a:t>-</a:t>
            </a:r>
            <a:r>
              <a:rPr lang="en-US" dirty="0" err="1"/>
              <a:t>đẩy</a:t>
            </a:r>
            <a:r>
              <a:rPr lang="en-US" dirty="0"/>
              <a:t> </a:t>
            </a:r>
            <a:r>
              <a:rPr lang="en-US" dirty="0" err="1"/>
              <a:t>mạnh</a:t>
            </a:r>
            <a:r>
              <a:rPr lang="en-US" dirty="0"/>
              <a:t> </a:t>
            </a:r>
            <a:r>
              <a:rPr lang="en-US" dirty="0" err="1"/>
              <a:t>và</a:t>
            </a:r>
            <a:r>
              <a:rPr lang="en-US" dirty="0"/>
              <a:t> </a:t>
            </a:r>
            <a:r>
              <a:rPr lang="en-US" dirty="0" err="1"/>
              <a:t>nâng</a:t>
            </a:r>
            <a:r>
              <a:rPr lang="en-US" dirty="0"/>
              <a:t> </a:t>
            </a:r>
            <a:r>
              <a:rPr lang="en-US" dirty="0" err="1"/>
              <a:t>cao</a:t>
            </a:r>
            <a:r>
              <a:rPr lang="en-US" dirty="0"/>
              <a:t> </a:t>
            </a:r>
            <a:r>
              <a:rPr lang="en-US" dirty="0" err="1"/>
              <a:t>hiệu</a:t>
            </a:r>
            <a:r>
              <a:rPr lang="en-US" dirty="0"/>
              <a:t> </a:t>
            </a:r>
            <a:r>
              <a:rPr lang="en-US" dirty="0" err="1"/>
              <a:t>quả</a:t>
            </a:r>
            <a:r>
              <a:rPr lang="en-US" dirty="0"/>
              <a:t> </a:t>
            </a:r>
            <a:r>
              <a:rPr lang="en-US" dirty="0" err="1"/>
              <a:t>các</a:t>
            </a:r>
            <a:r>
              <a:rPr lang="en-US" dirty="0"/>
              <a:t> </a:t>
            </a:r>
            <a:r>
              <a:rPr lang="en-US" dirty="0" err="1"/>
              <a:t>hoạt</a:t>
            </a:r>
            <a:r>
              <a:rPr lang="en-US" dirty="0"/>
              <a:t> </a:t>
            </a:r>
            <a:r>
              <a:rPr lang="en-US" dirty="0" err="1"/>
              <a:t>động</a:t>
            </a:r>
            <a:r>
              <a:rPr lang="en-US" dirty="0"/>
              <a:t> </a:t>
            </a:r>
            <a:r>
              <a:rPr lang="en-US" dirty="0" err="1"/>
              <a:t>truyền</a:t>
            </a:r>
            <a:r>
              <a:rPr lang="en-US" dirty="0"/>
              <a:t> </a:t>
            </a:r>
            <a:r>
              <a:rPr lang="en-US" dirty="0" err="1"/>
              <a:t>thông</a:t>
            </a:r>
            <a:r>
              <a:rPr lang="en-US" dirty="0"/>
              <a:t>, </a:t>
            </a:r>
            <a:r>
              <a:rPr lang="en-US" dirty="0" err="1"/>
              <a:t>giáo</a:t>
            </a:r>
            <a:r>
              <a:rPr lang="en-US" dirty="0"/>
              <a:t> </a:t>
            </a:r>
            <a:r>
              <a:rPr lang="en-US" dirty="0" err="1"/>
              <a:t>dục</a:t>
            </a:r>
            <a:r>
              <a:rPr lang="en-US" dirty="0"/>
              <a:t> </a:t>
            </a:r>
            <a:r>
              <a:rPr lang="en-US" dirty="0" err="1"/>
              <a:t>và</a:t>
            </a:r>
            <a:r>
              <a:rPr lang="en-US" dirty="0"/>
              <a:t> </a:t>
            </a:r>
            <a:r>
              <a:rPr lang="en-US" dirty="0" err="1"/>
              <a:t>vận</a:t>
            </a:r>
            <a:r>
              <a:rPr lang="en-US" dirty="0"/>
              <a:t> </a:t>
            </a:r>
            <a:r>
              <a:rPr lang="en-US" dirty="0" err="1"/>
              <a:t>động</a:t>
            </a:r>
            <a:r>
              <a:rPr lang="en-US" dirty="0"/>
              <a:t> </a:t>
            </a:r>
            <a:r>
              <a:rPr lang="en-US" dirty="0" err="1"/>
              <a:t>nhằm</a:t>
            </a:r>
            <a:r>
              <a:rPr lang="en-US" dirty="0"/>
              <a:t> </a:t>
            </a:r>
            <a:r>
              <a:rPr lang="en-US" dirty="0" err="1"/>
              <a:t>tăng</a:t>
            </a:r>
            <a:r>
              <a:rPr lang="en-US" dirty="0"/>
              <a:t> </a:t>
            </a:r>
            <a:r>
              <a:rPr lang="en-US" dirty="0" err="1"/>
              <a:t>cường</a:t>
            </a:r>
            <a:r>
              <a:rPr lang="en-US" dirty="0"/>
              <a:t> </a:t>
            </a:r>
            <a:r>
              <a:rPr lang="en-US" dirty="0" err="1"/>
              <a:t>hơn</a:t>
            </a:r>
            <a:r>
              <a:rPr lang="en-US" dirty="0"/>
              <a:t> </a:t>
            </a:r>
            <a:r>
              <a:rPr lang="en-US" dirty="0" err="1"/>
              <a:t>nữa</a:t>
            </a:r>
            <a:r>
              <a:rPr lang="en-US" dirty="0"/>
              <a:t> </a:t>
            </a:r>
            <a:r>
              <a:rPr lang="en-US" dirty="0" err="1"/>
              <a:t>sự</a:t>
            </a:r>
            <a:r>
              <a:rPr lang="en-US" dirty="0"/>
              <a:t> cam </a:t>
            </a:r>
            <a:r>
              <a:rPr lang="en-US" dirty="0" err="1"/>
              <a:t>kết</a:t>
            </a:r>
            <a:r>
              <a:rPr lang="en-US" dirty="0"/>
              <a:t> </a:t>
            </a:r>
            <a:r>
              <a:rPr lang="en-US" dirty="0" err="1"/>
              <a:t>ủng</a:t>
            </a:r>
            <a:r>
              <a:rPr lang="en-US" dirty="0"/>
              <a:t> </a:t>
            </a:r>
            <a:r>
              <a:rPr lang="en-US" dirty="0" err="1"/>
              <a:t>hộ</a:t>
            </a:r>
            <a:r>
              <a:rPr lang="en-US" dirty="0"/>
              <a:t> </a:t>
            </a:r>
            <a:r>
              <a:rPr lang="en-US" dirty="0" err="1"/>
              <a:t>của</a:t>
            </a:r>
            <a:r>
              <a:rPr lang="en-US" dirty="0"/>
              <a:t> </a:t>
            </a:r>
            <a:r>
              <a:rPr lang="en-US" dirty="0" err="1"/>
              <a:t>các</a:t>
            </a:r>
            <a:r>
              <a:rPr lang="en-US" dirty="0"/>
              <a:t> </a:t>
            </a:r>
            <a:r>
              <a:rPr lang="en-US" dirty="0" err="1"/>
              <a:t>cấp</a:t>
            </a:r>
            <a:r>
              <a:rPr lang="en-US" dirty="0"/>
              <a:t> </a:t>
            </a:r>
            <a:r>
              <a:rPr lang="en-US" dirty="0" err="1"/>
              <a:t>ủy</a:t>
            </a:r>
            <a:r>
              <a:rPr lang="en-US" dirty="0"/>
              <a:t> </a:t>
            </a:r>
            <a:r>
              <a:rPr lang="en-US" dirty="0" err="1"/>
              <a:t>đảng</a:t>
            </a:r>
            <a:r>
              <a:rPr lang="en-US" dirty="0"/>
              <a:t>, </a:t>
            </a:r>
            <a:r>
              <a:rPr lang="en-US" dirty="0" err="1"/>
              <a:t>chính</a:t>
            </a:r>
            <a:r>
              <a:rPr lang="en-US" dirty="0"/>
              <a:t> </a:t>
            </a:r>
            <a:r>
              <a:rPr lang="en-US" dirty="0" err="1"/>
              <a:t>quyền</a:t>
            </a:r>
            <a:r>
              <a:rPr lang="en-US" dirty="0"/>
              <a:t>, </a:t>
            </a:r>
            <a:r>
              <a:rPr lang="en-US" dirty="0" err="1"/>
              <a:t>các</a:t>
            </a:r>
            <a:r>
              <a:rPr lang="en-US" dirty="0"/>
              <a:t> </a:t>
            </a:r>
            <a:r>
              <a:rPr lang="en-US" dirty="0" err="1"/>
              <a:t>đại</a:t>
            </a:r>
            <a:r>
              <a:rPr lang="en-US" dirty="0"/>
              <a:t> </a:t>
            </a:r>
            <a:r>
              <a:rPr lang="en-US" dirty="0" err="1"/>
              <a:t>biểu</a:t>
            </a:r>
            <a:r>
              <a:rPr lang="en-US" dirty="0"/>
              <a:t> </a:t>
            </a:r>
            <a:r>
              <a:rPr lang="en-US" dirty="0" err="1"/>
              <a:t>dân</a:t>
            </a:r>
            <a:r>
              <a:rPr lang="en-US" dirty="0"/>
              <a:t> </a:t>
            </a:r>
            <a:r>
              <a:rPr lang="en-US" dirty="0" err="1"/>
              <a:t>cử</a:t>
            </a:r>
            <a:r>
              <a:rPr lang="en-US" dirty="0"/>
              <a:t>, </a:t>
            </a:r>
            <a:r>
              <a:rPr lang="en-US" dirty="0" err="1"/>
              <a:t>các</a:t>
            </a:r>
            <a:r>
              <a:rPr lang="en-US" dirty="0"/>
              <a:t> </a:t>
            </a:r>
            <a:r>
              <a:rPr lang="en-US" dirty="0" err="1"/>
              <a:t>ngành</a:t>
            </a:r>
            <a:r>
              <a:rPr lang="en-US" dirty="0"/>
              <a:t>, </a:t>
            </a:r>
            <a:r>
              <a:rPr lang="en-US" dirty="0" err="1"/>
              <a:t>đoàn</a:t>
            </a:r>
            <a:r>
              <a:rPr lang="en-US" dirty="0"/>
              <a:t> </a:t>
            </a:r>
            <a:r>
              <a:rPr lang="en-US" dirty="0" err="1"/>
              <a:t>thể</a:t>
            </a:r>
            <a:r>
              <a:rPr lang="en-US" dirty="0"/>
              <a:t>, </a:t>
            </a:r>
            <a:r>
              <a:rPr lang="en-US" dirty="0" err="1"/>
              <a:t>các</a:t>
            </a:r>
            <a:r>
              <a:rPr lang="en-US" dirty="0"/>
              <a:t> </a:t>
            </a:r>
            <a:r>
              <a:rPr lang="en-US" dirty="0" err="1"/>
              <a:t>tổ</a:t>
            </a:r>
            <a:r>
              <a:rPr lang="en-US" dirty="0"/>
              <a:t> </a:t>
            </a:r>
            <a:r>
              <a:rPr lang="en-US" dirty="0" err="1"/>
              <a:t>chức</a:t>
            </a:r>
            <a:r>
              <a:rPr lang="en-US" dirty="0"/>
              <a:t> </a:t>
            </a:r>
            <a:r>
              <a:rPr lang="en-US" dirty="0" err="1"/>
              <a:t>xã</a:t>
            </a:r>
            <a:r>
              <a:rPr lang="en-US" dirty="0"/>
              <a:t> </a:t>
            </a:r>
            <a:r>
              <a:rPr lang="en-US" dirty="0" err="1"/>
              <a:t>hội</a:t>
            </a:r>
            <a:r>
              <a:rPr lang="en-US" dirty="0"/>
              <a:t> </a:t>
            </a:r>
            <a:r>
              <a:rPr lang="en-US" dirty="0" err="1"/>
              <a:t>và</a:t>
            </a:r>
            <a:r>
              <a:rPr lang="en-US" dirty="0"/>
              <a:t> </a:t>
            </a:r>
            <a:r>
              <a:rPr lang="en-US" dirty="0" err="1"/>
              <a:t>những</a:t>
            </a:r>
            <a:r>
              <a:rPr lang="en-US" dirty="0"/>
              <a:t> </a:t>
            </a:r>
            <a:r>
              <a:rPr lang="en-US" dirty="0" err="1"/>
              <a:t>người</a:t>
            </a:r>
            <a:r>
              <a:rPr lang="en-US" dirty="0"/>
              <a:t> </a:t>
            </a:r>
            <a:r>
              <a:rPr lang="en-US" dirty="0" err="1"/>
              <a:t>có</a:t>
            </a:r>
            <a:r>
              <a:rPr lang="en-US" dirty="0"/>
              <a:t> </a:t>
            </a:r>
            <a:r>
              <a:rPr lang="en-US" dirty="0" err="1"/>
              <a:t>uy</a:t>
            </a:r>
            <a:r>
              <a:rPr lang="en-US" dirty="0"/>
              <a:t> </a:t>
            </a:r>
            <a:r>
              <a:rPr lang="en-US" dirty="0" err="1"/>
              <a:t>tín</a:t>
            </a:r>
            <a:r>
              <a:rPr lang="en-US" dirty="0"/>
              <a:t> </a:t>
            </a:r>
            <a:r>
              <a:rPr lang="en-US" dirty="0" err="1"/>
              <a:t>trong</a:t>
            </a:r>
            <a:r>
              <a:rPr lang="en-US" dirty="0"/>
              <a:t> </a:t>
            </a:r>
            <a:r>
              <a:rPr lang="en-US" dirty="0" err="1"/>
              <a:t>cộng</a:t>
            </a:r>
            <a:r>
              <a:rPr lang="en-US" dirty="0"/>
              <a:t> </a:t>
            </a:r>
            <a:r>
              <a:rPr lang="en-US" dirty="0" err="1"/>
              <a:t>đồng</a:t>
            </a:r>
            <a:r>
              <a:rPr lang="en-US" dirty="0"/>
              <a:t> </a:t>
            </a:r>
            <a:r>
              <a:rPr lang="en-US" dirty="0" err="1"/>
              <a:t>đối</a:t>
            </a:r>
            <a:r>
              <a:rPr lang="en-US" dirty="0"/>
              <a:t> </a:t>
            </a:r>
            <a:r>
              <a:rPr lang="en-US" dirty="0" err="1"/>
              <a:t>với</a:t>
            </a:r>
            <a:r>
              <a:rPr lang="en-US" dirty="0"/>
              <a:t> </a:t>
            </a:r>
            <a:r>
              <a:rPr lang="en-US" dirty="0" err="1"/>
              <a:t>công</a:t>
            </a:r>
            <a:r>
              <a:rPr lang="en-US" dirty="0"/>
              <a:t> </a:t>
            </a:r>
            <a:r>
              <a:rPr lang="en-US" dirty="0" err="1"/>
              <a:t>tác</a:t>
            </a:r>
            <a:r>
              <a:rPr lang="en-US" dirty="0"/>
              <a:t> </a:t>
            </a:r>
            <a:r>
              <a:rPr lang="en-US" dirty="0" err="1"/>
              <a:t>Dân</a:t>
            </a:r>
            <a:r>
              <a:rPr lang="en-US" dirty="0"/>
              <a:t> </a:t>
            </a:r>
            <a:r>
              <a:rPr lang="en-US" dirty="0" err="1"/>
              <a:t>số</a:t>
            </a:r>
            <a:r>
              <a:rPr lang="en-US" dirty="0"/>
              <a:t> - </a:t>
            </a:r>
            <a:r>
              <a:rPr lang="en-US" dirty="0" err="1"/>
              <a:t>kế</a:t>
            </a:r>
            <a:r>
              <a:rPr lang="en-US" dirty="0"/>
              <a:t> </a:t>
            </a:r>
            <a:r>
              <a:rPr lang="en-US" dirty="0" err="1"/>
              <a:t>hoạch</a:t>
            </a:r>
            <a:r>
              <a:rPr lang="en-US" dirty="0"/>
              <a:t> </a:t>
            </a:r>
            <a:r>
              <a:rPr lang="en-US" dirty="0" err="1"/>
              <a:t>hoá</a:t>
            </a:r>
            <a:r>
              <a:rPr lang="en-US" dirty="0"/>
              <a:t> </a:t>
            </a:r>
            <a:r>
              <a:rPr lang="en-US" dirty="0" err="1"/>
              <a:t>gia</a:t>
            </a:r>
            <a:r>
              <a:rPr lang="en-US" dirty="0"/>
              <a:t> </a:t>
            </a:r>
            <a:r>
              <a:rPr lang="en-US" dirty="0" err="1" smtClean="0"/>
              <a:t>đình</a:t>
            </a:r>
            <a:r>
              <a:rPr lang="en-US" dirty="0" smtClean="0"/>
              <a:t>.</a:t>
            </a:r>
          </a:p>
          <a:p>
            <a:pPr marL="0" indent="0" algn="just">
              <a:buNone/>
            </a:pPr>
            <a:r>
              <a:rPr lang="en-US" dirty="0" smtClean="0">
                <a:latin typeface="Times New Roman" pitchFamily="18" charset="0"/>
                <a:cs typeface="Times New Roman" pitchFamily="18" charset="0"/>
              </a:rPr>
              <a:t>-</a:t>
            </a:r>
            <a:r>
              <a:rPr lang="en-US" dirty="0" err="1"/>
              <a:t>tổ</a:t>
            </a:r>
            <a:r>
              <a:rPr lang="en-US" dirty="0"/>
              <a:t> </a:t>
            </a:r>
            <a:r>
              <a:rPr lang="en-US" dirty="0" err="1"/>
              <a:t>chức</a:t>
            </a:r>
            <a:r>
              <a:rPr lang="en-US" dirty="0"/>
              <a:t> </a:t>
            </a:r>
            <a:r>
              <a:rPr lang="en-US" dirty="0" err="1"/>
              <a:t>thực</a:t>
            </a:r>
            <a:r>
              <a:rPr lang="en-US" dirty="0"/>
              <a:t> </a:t>
            </a:r>
            <a:r>
              <a:rPr lang="en-US" dirty="0" err="1"/>
              <a:t>hiện</a:t>
            </a:r>
            <a:r>
              <a:rPr lang="en-US" dirty="0"/>
              <a:t> </a:t>
            </a:r>
            <a:r>
              <a:rPr lang="en-US" dirty="0" err="1"/>
              <a:t>tốt</a:t>
            </a:r>
            <a:r>
              <a:rPr lang="en-US" dirty="0"/>
              <a:t> </a:t>
            </a:r>
            <a:r>
              <a:rPr lang="en-US" dirty="0" err="1"/>
              <a:t>các</a:t>
            </a:r>
            <a:r>
              <a:rPr lang="en-US" dirty="0"/>
              <a:t> </a:t>
            </a:r>
            <a:r>
              <a:rPr lang="en-US" dirty="0" err="1"/>
              <a:t>chính</a:t>
            </a:r>
            <a:r>
              <a:rPr lang="en-US" dirty="0"/>
              <a:t> </a:t>
            </a:r>
            <a:r>
              <a:rPr lang="en-US" dirty="0" err="1"/>
              <a:t>sách</a:t>
            </a:r>
            <a:r>
              <a:rPr lang="en-US" dirty="0"/>
              <a:t> </a:t>
            </a:r>
            <a:r>
              <a:rPr lang="en-US" dirty="0" err="1"/>
              <a:t>hiện</a:t>
            </a:r>
            <a:r>
              <a:rPr lang="en-US" dirty="0"/>
              <a:t> </a:t>
            </a:r>
            <a:r>
              <a:rPr lang="en-US" dirty="0" err="1"/>
              <a:t>hành</a:t>
            </a:r>
            <a:r>
              <a:rPr lang="en-US" dirty="0"/>
              <a:t>, </a:t>
            </a:r>
            <a:r>
              <a:rPr lang="en-US" dirty="0" err="1"/>
              <a:t>khuyến</a:t>
            </a:r>
            <a:r>
              <a:rPr lang="en-US" dirty="0"/>
              <a:t> </a:t>
            </a:r>
            <a:r>
              <a:rPr lang="en-US" dirty="0" err="1"/>
              <a:t>khích</a:t>
            </a:r>
            <a:r>
              <a:rPr lang="en-US" dirty="0"/>
              <a:t> </a:t>
            </a:r>
            <a:r>
              <a:rPr lang="en-US" dirty="0" err="1"/>
              <a:t>tập</a:t>
            </a:r>
            <a:r>
              <a:rPr lang="en-US" dirty="0"/>
              <a:t> </a:t>
            </a:r>
            <a:r>
              <a:rPr lang="en-US" dirty="0" err="1"/>
              <a:t>thể</a:t>
            </a:r>
            <a:r>
              <a:rPr lang="en-US" dirty="0"/>
              <a:t> </a:t>
            </a:r>
            <a:r>
              <a:rPr lang="en-US" dirty="0" err="1"/>
              <a:t>và</a:t>
            </a:r>
            <a:r>
              <a:rPr lang="en-US" dirty="0"/>
              <a:t> </a:t>
            </a:r>
            <a:r>
              <a:rPr lang="en-US" dirty="0" err="1"/>
              <a:t>cá</a:t>
            </a:r>
            <a:r>
              <a:rPr lang="en-US" dirty="0"/>
              <a:t> </a:t>
            </a:r>
            <a:r>
              <a:rPr lang="en-US" dirty="0" err="1"/>
              <a:t>nhân</a:t>
            </a:r>
            <a:r>
              <a:rPr lang="en-US" dirty="0"/>
              <a:t> </a:t>
            </a:r>
            <a:r>
              <a:rPr lang="en-US" dirty="0" err="1"/>
              <a:t>thực</a:t>
            </a:r>
            <a:r>
              <a:rPr lang="en-US" dirty="0"/>
              <a:t> </a:t>
            </a:r>
            <a:r>
              <a:rPr lang="en-US" dirty="0" err="1"/>
              <a:t>hiện</a:t>
            </a:r>
            <a:r>
              <a:rPr lang="en-US" dirty="0"/>
              <a:t> </a:t>
            </a:r>
            <a:r>
              <a:rPr lang="en-US" dirty="0" err="1"/>
              <a:t>tốt</a:t>
            </a:r>
            <a:r>
              <a:rPr lang="en-US" dirty="0"/>
              <a:t> </a:t>
            </a:r>
            <a:r>
              <a:rPr lang="en-US" dirty="0" err="1"/>
              <a:t>mục</a:t>
            </a:r>
            <a:r>
              <a:rPr lang="en-US" dirty="0"/>
              <a:t> </a:t>
            </a:r>
            <a:r>
              <a:rPr lang="en-US" dirty="0" err="1"/>
              <a:t>tiêu</a:t>
            </a:r>
            <a:r>
              <a:rPr lang="en-US" dirty="0"/>
              <a:t> </a:t>
            </a:r>
            <a:r>
              <a:rPr lang="en-US" dirty="0" err="1"/>
              <a:t>dân</a:t>
            </a:r>
            <a:r>
              <a:rPr lang="en-US" dirty="0"/>
              <a:t> </a:t>
            </a:r>
            <a:r>
              <a:rPr lang="en-US" dirty="0" err="1"/>
              <a:t>số</a:t>
            </a:r>
            <a:r>
              <a:rPr lang="en-US" dirty="0"/>
              <a:t> - </a:t>
            </a:r>
            <a:r>
              <a:rPr lang="en-US" dirty="0" err="1"/>
              <a:t>kế</a:t>
            </a:r>
            <a:r>
              <a:rPr lang="en-US" dirty="0"/>
              <a:t> </a:t>
            </a:r>
            <a:r>
              <a:rPr lang="en-US" dirty="0" err="1"/>
              <a:t>hoạch</a:t>
            </a:r>
            <a:r>
              <a:rPr lang="en-US" dirty="0"/>
              <a:t> </a:t>
            </a:r>
            <a:r>
              <a:rPr lang="en-US" dirty="0" err="1"/>
              <a:t>hoá</a:t>
            </a:r>
            <a:r>
              <a:rPr lang="en-US" dirty="0"/>
              <a:t> </a:t>
            </a:r>
            <a:r>
              <a:rPr lang="en-US" dirty="0" err="1"/>
              <a:t>gia</a:t>
            </a:r>
            <a:r>
              <a:rPr lang="en-US" dirty="0"/>
              <a:t> </a:t>
            </a:r>
            <a:r>
              <a:rPr lang="en-US" dirty="0" err="1"/>
              <a:t>đình</a:t>
            </a:r>
            <a:r>
              <a:rPr lang="en-US" dirty="0"/>
              <a:t>, </a:t>
            </a:r>
            <a:r>
              <a:rPr lang="en-US" dirty="0" err="1"/>
              <a:t>cán</a:t>
            </a:r>
            <a:r>
              <a:rPr lang="en-US" dirty="0"/>
              <a:t> </a:t>
            </a:r>
            <a:r>
              <a:rPr lang="en-US" dirty="0" err="1"/>
              <a:t>bộ</a:t>
            </a:r>
            <a:r>
              <a:rPr lang="en-US" dirty="0"/>
              <a:t> </a:t>
            </a:r>
            <a:r>
              <a:rPr lang="en-US" dirty="0" err="1"/>
              <a:t>đạt</a:t>
            </a:r>
            <a:r>
              <a:rPr lang="en-US" dirty="0"/>
              <a:t> </a:t>
            </a:r>
            <a:r>
              <a:rPr lang="en-US" dirty="0" err="1"/>
              <a:t>kết</a:t>
            </a:r>
            <a:r>
              <a:rPr lang="en-US" dirty="0"/>
              <a:t> </a:t>
            </a:r>
            <a:r>
              <a:rPr lang="en-US" dirty="0" err="1"/>
              <a:t>quả</a:t>
            </a:r>
            <a:r>
              <a:rPr lang="en-US" dirty="0"/>
              <a:t> </a:t>
            </a:r>
            <a:r>
              <a:rPr lang="en-US" dirty="0" err="1"/>
              <a:t>cao</a:t>
            </a:r>
            <a:r>
              <a:rPr lang="en-US" dirty="0"/>
              <a:t> </a:t>
            </a:r>
            <a:r>
              <a:rPr lang="en-US" dirty="0" err="1"/>
              <a:t>trong</a:t>
            </a:r>
            <a:r>
              <a:rPr lang="en-US" dirty="0"/>
              <a:t> </a:t>
            </a:r>
            <a:r>
              <a:rPr lang="en-US" dirty="0" err="1"/>
              <a:t>tuyên</a:t>
            </a:r>
            <a:r>
              <a:rPr lang="en-US" dirty="0"/>
              <a:t> </a:t>
            </a:r>
            <a:r>
              <a:rPr lang="en-US" dirty="0" err="1"/>
              <a:t>truyền</a:t>
            </a:r>
            <a:r>
              <a:rPr lang="en-US" dirty="0"/>
              <a:t>, </a:t>
            </a:r>
            <a:r>
              <a:rPr lang="en-US" dirty="0" err="1"/>
              <a:t>vận</a:t>
            </a:r>
            <a:r>
              <a:rPr lang="en-US" dirty="0"/>
              <a:t> </a:t>
            </a:r>
            <a:r>
              <a:rPr lang="en-US" dirty="0" err="1"/>
              <a:t>động</a:t>
            </a:r>
            <a:r>
              <a:rPr lang="en-US" dirty="0"/>
              <a:t> </a:t>
            </a:r>
            <a:r>
              <a:rPr lang="en-US" dirty="0" err="1"/>
              <a:t>và</a:t>
            </a:r>
            <a:r>
              <a:rPr lang="en-US" dirty="0"/>
              <a:t> </a:t>
            </a:r>
            <a:r>
              <a:rPr lang="en-US" dirty="0" err="1"/>
              <a:t>cung</a:t>
            </a:r>
            <a:r>
              <a:rPr lang="en-US" dirty="0"/>
              <a:t> </a:t>
            </a:r>
            <a:r>
              <a:rPr lang="en-US" dirty="0" err="1"/>
              <a:t>cấp</a:t>
            </a:r>
            <a:r>
              <a:rPr lang="en-US" dirty="0"/>
              <a:t> </a:t>
            </a:r>
            <a:r>
              <a:rPr lang="en-US" dirty="0" err="1"/>
              <a:t>dịch</a:t>
            </a:r>
            <a:r>
              <a:rPr lang="en-US" dirty="0"/>
              <a:t> </a:t>
            </a:r>
            <a:r>
              <a:rPr lang="en-US" dirty="0" err="1" smtClean="0"/>
              <a:t>vụ</a:t>
            </a:r>
            <a:r>
              <a:rPr lang="en-US" dirty="0" smtClean="0"/>
              <a:t>.</a:t>
            </a: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175496251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371600" y="1295400"/>
            <a:ext cx="6400800" cy="117376"/>
          </a:xfrm>
        </p:spPr>
        <p:txBody>
          <a:bodyPr>
            <a:normAutofit fontScale="90000"/>
          </a:bodyPr>
          <a:lstStyle/>
          <a:p>
            <a:endParaRPr lang="en-US" dirty="0"/>
          </a:p>
        </p:txBody>
      </p:sp>
      <p:sp>
        <p:nvSpPr>
          <p:cNvPr id="3" name="Content Placeholder 2"/>
          <p:cNvSpPr>
            <a:spLocks noGrp="1"/>
          </p:cNvSpPr>
          <p:nvPr>
            <p:ph idx="1"/>
          </p:nvPr>
        </p:nvSpPr>
        <p:spPr>
          <a:xfrm>
            <a:off x="1084576" y="1556792"/>
            <a:ext cx="6974848" cy="3929609"/>
          </a:xfrm>
        </p:spPr>
        <p:txBody>
          <a:bodyPr>
            <a:normAutofit/>
          </a:bodyPr>
          <a:lstStyle/>
          <a:p>
            <a:pPr indent="0" algn="ctr">
              <a:buNone/>
            </a:pPr>
            <a:r>
              <a:rPr lang="en-US" sz="6000" b="1" dirty="0" err="1" smtClean="0">
                <a:solidFill>
                  <a:srgbClr val="0033CC"/>
                </a:solidFill>
                <a:latin typeface="Times New Roman" pitchFamily="18" charset="0"/>
                <a:cs typeface="Times New Roman" pitchFamily="18" charset="0"/>
              </a:rPr>
              <a:t>Cám</a:t>
            </a:r>
            <a:r>
              <a:rPr lang="en-US" sz="6000" b="1" dirty="0" smtClean="0">
                <a:solidFill>
                  <a:srgbClr val="0033CC"/>
                </a:solidFill>
                <a:latin typeface="Times New Roman" pitchFamily="18" charset="0"/>
                <a:cs typeface="Times New Roman" pitchFamily="18" charset="0"/>
              </a:rPr>
              <a:t> </a:t>
            </a:r>
            <a:r>
              <a:rPr lang="en-US" sz="6000" b="1" dirty="0" err="1" smtClean="0">
                <a:solidFill>
                  <a:srgbClr val="0033CC"/>
                </a:solidFill>
                <a:latin typeface="Times New Roman" pitchFamily="18" charset="0"/>
                <a:cs typeface="Times New Roman" pitchFamily="18" charset="0"/>
              </a:rPr>
              <a:t>ơn</a:t>
            </a:r>
            <a:r>
              <a:rPr lang="en-US" sz="6000" b="1" dirty="0" smtClean="0">
                <a:solidFill>
                  <a:srgbClr val="0033CC"/>
                </a:solidFill>
                <a:latin typeface="Times New Roman" pitchFamily="18" charset="0"/>
                <a:cs typeface="Times New Roman" pitchFamily="18" charset="0"/>
              </a:rPr>
              <a:t> </a:t>
            </a:r>
            <a:r>
              <a:rPr lang="en-US" sz="6000" b="1" dirty="0" err="1" smtClean="0">
                <a:solidFill>
                  <a:srgbClr val="0033CC"/>
                </a:solidFill>
                <a:latin typeface="Times New Roman" pitchFamily="18" charset="0"/>
                <a:cs typeface="Times New Roman" pitchFamily="18" charset="0"/>
              </a:rPr>
              <a:t>thầy</a:t>
            </a:r>
            <a:r>
              <a:rPr lang="en-US" sz="6000" b="1" dirty="0" smtClean="0">
                <a:solidFill>
                  <a:srgbClr val="0033CC"/>
                </a:solidFill>
                <a:latin typeface="Times New Roman" pitchFamily="18" charset="0"/>
                <a:cs typeface="Times New Roman" pitchFamily="18" charset="0"/>
              </a:rPr>
              <a:t> </a:t>
            </a:r>
            <a:r>
              <a:rPr lang="en-US" sz="6000" b="1" dirty="0" err="1" smtClean="0">
                <a:solidFill>
                  <a:srgbClr val="0033CC"/>
                </a:solidFill>
                <a:latin typeface="Times New Roman" pitchFamily="18" charset="0"/>
                <a:cs typeface="Times New Roman" pitchFamily="18" charset="0"/>
              </a:rPr>
              <a:t>và</a:t>
            </a:r>
            <a:r>
              <a:rPr lang="en-US" sz="6000" b="1" dirty="0" smtClean="0">
                <a:solidFill>
                  <a:srgbClr val="0033CC"/>
                </a:solidFill>
                <a:latin typeface="Times New Roman" pitchFamily="18" charset="0"/>
                <a:cs typeface="Times New Roman" pitchFamily="18" charset="0"/>
              </a:rPr>
              <a:t> </a:t>
            </a:r>
            <a:r>
              <a:rPr lang="en-US" sz="6000" b="1" dirty="0" err="1" smtClean="0">
                <a:solidFill>
                  <a:srgbClr val="0033CC"/>
                </a:solidFill>
                <a:latin typeface="Times New Roman" pitchFamily="18" charset="0"/>
                <a:cs typeface="Times New Roman" pitchFamily="18" charset="0"/>
              </a:rPr>
              <a:t>các</a:t>
            </a:r>
            <a:r>
              <a:rPr lang="en-US" sz="6000" b="1" dirty="0" smtClean="0">
                <a:solidFill>
                  <a:srgbClr val="0033CC"/>
                </a:solidFill>
                <a:latin typeface="Times New Roman" pitchFamily="18" charset="0"/>
                <a:cs typeface="Times New Roman" pitchFamily="18" charset="0"/>
              </a:rPr>
              <a:t> </a:t>
            </a:r>
            <a:r>
              <a:rPr lang="en-US" sz="6000" b="1" dirty="0" err="1" smtClean="0">
                <a:solidFill>
                  <a:srgbClr val="0033CC"/>
                </a:solidFill>
                <a:latin typeface="Times New Roman" pitchFamily="18" charset="0"/>
                <a:cs typeface="Times New Roman" pitchFamily="18" charset="0"/>
              </a:rPr>
              <a:t>bạn</a:t>
            </a:r>
            <a:r>
              <a:rPr lang="en-US" sz="6000" b="1" dirty="0" smtClean="0">
                <a:solidFill>
                  <a:srgbClr val="0033CC"/>
                </a:solidFill>
                <a:latin typeface="Times New Roman" pitchFamily="18" charset="0"/>
                <a:cs typeface="Times New Roman" pitchFamily="18" charset="0"/>
              </a:rPr>
              <a:t> </a:t>
            </a:r>
            <a:r>
              <a:rPr lang="en-US" sz="6000" b="1" dirty="0" err="1" smtClean="0">
                <a:solidFill>
                  <a:srgbClr val="0033CC"/>
                </a:solidFill>
                <a:latin typeface="Times New Roman" pitchFamily="18" charset="0"/>
                <a:cs typeface="Times New Roman" pitchFamily="18" charset="0"/>
              </a:rPr>
              <a:t>đã</a:t>
            </a:r>
            <a:r>
              <a:rPr lang="en-US" sz="6000" b="1" dirty="0" smtClean="0">
                <a:solidFill>
                  <a:srgbClr val="0033CC"/>
                </a:solidFill>
                <a:latin typeface="Times New Roman" pitchFamily="18" charset="0"/>
                <a:cs typeface="Times New Roman" pitchFamily="18" charset="0"/>
              </a:rPr>
              <a:t> </a:t>
            </a:r>
            <a:r>
              <a:rPr lang="en-US" sz="6000" b="1" dirty="0" err="1" smtClean="0">
                <a:solidFill>
                  <a:srgbClr val="0033CC"/>
                </a:solidFill>
                <a:latin typeface="Times New Roman" pitchFamily="18" charset="0"/>
                <a:cs typeface="Times New Roman" pitchFamily="18" charset="0"/>
              </a:rPr>
              <a:t>lắng</a:t>
            </a:r>
            <a:r>
              <a:rPr lang="en-US" sz="6000" b="1" dirty="0" smtClean="0">
                <a:solidFill>
                  <a:srgbClr val="0033CC"/>
                </a:solidFill>
                <a:latin typeface="Times New Roman" pitchFamily="18" charset="0"/>
                <a:cs typeface="Times New Roman" pitchFamily="18" charset="0"/>
              </a:rPr>
              <a:t> </a:t>
            </a:r>
            <a:r>
              <a:rPr lang="en-US" sz="6000" b="1" dirty="0" err="1" smtClean="0">
                <a:solidFill>
                  <a:srgbClr val="0033CC"/>
                </a:solidFill>
                <a:latin typeface="Times New Roman" pitchFamily="18" charset="0"/>
                <a:cs typeface="Times New Roman" pitchFamily="18" charset="0"/>
              </a:rPr>
              <a:t>nghe</a:t>
            </a:r>
            <a:endParaRPr lang="en-US" sz="6000" b="1" dirty="0">
              <a:solidFill>
                <a:srgbClr val="0033CC"/>
              </a:solidFill>
              <a:latin typeface="Times New Roman" pitchFamily="18" charset="0"/>
              <a:cs typeface="Times New Roman" pitchFamily="18" charset="0"/>
            </a:endParaRPr>
          </a:p>
        </p:txBody>
      </p:sp>
    </p:spTree>
    <p:extLst>
      <p:ext uri="{BB962C8B-B14F-4D97-AF65-F5344CB8AC3E}">
        <p14:creationId xmlns:p14="http://schemas.microsoft.com/office/powerpoint/2010/main" val="3785466245"/>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4" presetClass="emph" presetSubtype="0" fill="hold" nodeType="clickEffect">
                                  <p:stCondLst>
                                    <p:cond delay="0"/>
                                  </p:stCondLst>
                                  <p:iterate type="lt">
                                    <p:tmPct val="10000"/>
                                  </p:iterate>
                                  <p:childTnLst>
                                    <p:animMotion origin="layout" path="M 0 0.07223 L 0 -4.81481E-6 " pathEditMode="relative" rAng="0" ptsTypes="AA">
                                      <p:cBhvr>
                                        <p:cTn id="6" dur="250" accel="50000" decel="50000" autoRev="1" fill="hold">
                                          <p:stCondLst>
                                            <p:cond delay="0"/>
                                          </p:stCondLst>
                                        </p:cTn>
                                        <p:tgtEl>
                                          <p:spTgt spid="3">
                                            <p:txEl>
                                              <p:pRg st="0" end="0"/>
                                            </p:txEl>
                                          </p:spTgt>
                                        </p:tgtEl>
                                        <p:attrNameLst>
                                          <p:attrName>ppt_x</p:attrName>
                                          <p:attrName>ppt_y</p:attrName>
                                        </p:attrNameLst>
                                      </p:cBhvr>
                                      <p:rCtr x="0" y="-3611"/>
                                    </p:animMotion>
                                    <p:animRot by="1500000">
                                      <p:cBhvr>
                                        <p:cTn id="7" dur="125" fill="hold">
                                          <p:stCondLst>
                                            <p:cond delay="0"/>
                                          </p:stCondLst>
                                        </p:cTn>
                                        <p:tgtEl>
                                          <p:spTgt spid="3">
                                            <p:txEl>
                                              <p:pRg st="0" end="0"/>
                                            </p:txEl>
                                          </p:spTgt>
                                        </p:tgtEl>
                                        <p:attrNameLst>
                                          <p:attrName>r</p:attrName>
                                        </p:attrNameLst>
                                      </p:cBhvr>
                                    </p:animRot>
                                    <p:animRot by="-1500000">
                                      <p:cBhvr>
                                        <p:cTn id="8" dur="125" fill="hold">
                                          <p:stCondLst>
                                            <p:cond delay="125"/>
                                          </p:stCondLst>
                                        </p:cTn>
                                        <p:tgtEl>
                                          <p:spTgt spid="3">
                                            <p:txEl>
                                              <p:pRg st="0" end="0"/>
                                            </p:txEl>
                                          </p:spTgt>
                                        </p:tgtEl>
                                        <p:attrNameLst>
                                          <p:attrName>r</p:attrName>
                                        </p:attrNameLst>
                                      </p:cBhvr>
                                    </p:animRot>
                                    <p:animRot by="-1500000">
                                      <p:cBhvr>
                                        <p:cTn id="9" dur="125" fill="hold">
                                          <p:stCondLst>
                                            <p:cond delay="250"/>
                                          </p:stCondLst>
                                        </p:cTn>
                                        <p:tgtEl>
                                          <p:spTgt spid="3">
                                            <p:txEl>
                                              <p:pRg st="0" end="0"/>
                                            </p:txEl>
                                          </p:spTgt>
                                        </p:tgtEl>
                                        <p:attrNameLst>
                                          <p:attrName>r</p:attrName>
                                        </p:attrNameLst>
                                      </p:cBhvr>
                                    </p:animRot>
                                    <p:animRot by="1500000">
                                      <p:cBhvr>
                                        <p:cTn id="10" dur="125" fill="hold">
                                          <p:stCondLst>
                                            <p:cond delay="375"/>
                                          </p:stCondLst>
                                        </p:cTn>
                                        <p:tgtEl>
                                          <p:spTgt spid="3">
                                            <p:txEl>
                                              <p:pRg st="0" end="0"/>
                                            </p:txEl>
                                          </p:spTgt>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5400" b="1" dirty="0" smtClean="0">
                <a:solidFill>
                  <a:schemeClr val="tx1"/>
                </a:solidFill>
                <a:latin typeface="Times New Roman" pitchFamily="18" charset="0"/>
                <a:cs typeface="Times New Roman" pitchFamily="18" charset="0"/>
              </a:rPr>
              <a:t>MỤC LỤC</a:t>
            </a:r>
            <a:endParaRPr lang="en-US" sz="5400" b="1" dirty="0">
              <a:solidFill>
                <a:schemeClr val="tx1"/>
              </a:solidFill>
              <a:latin typeface="Times New Roman" pitchFamily="18" charset="0"/>
              <a:cs typeface="Times New Roman" pitchFamily="18" charset="0"/>
            </a:endParaRPr>
          </a:p>
        </p:txBody>
      </p:sp>
      <p:sp>
        <p:nvSpPr>
          <p:cNvPr id="3" name="Content Placeholder 2"/>
          <p:cNvSpPr>
            <a:spLocks noGrp="1"/>
          </p:cNvSpPr>
          <p:nvPr>
            <p:ph sz="quarter" idx="1"/>
          </p:nvPr>
        </p:nvSpPr>
        <p:spPr>
          <a:xfrm>
            <a:off x="251520" y="1600200"/>
            <a:ext cx="8784976" cy="4873752"/>
          </a:xfrm>
        </p:spPr>
        <p:txBody>
          <a:bodyPr>
            <a:normAutofit/>
          </a:bodyPr>
          <a:lstStyle/>
          <a:p>
            <a:pPr marL="0" indent="0">
              <a:buNone/>
            </a:pPr>
            <a:r>
              <a:rPr lang="en-US" sz="3600" dirty="0" err="1" smtClean="0">
                <a:latin typeface="Times New Roman" pitchFamily="18" charset="0"/>
                <a:cs typeface="Times New Roman" pitchFamily="18" charset="0"/>
              </a:rPr>
              <a:t>I.Sự</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nhập</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cư</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vào</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các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thành</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phố</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lớn</a:t>
            </a:r>
            <a:r>
              <a:rPr lang="en-US" sz="3600" dirty="0" smtClean="0">
                <a:latin typeface="Times New Roman" pitchFamily="18" charset="0"/>
                <a:cs typeface="Times New Roman" pitchFamily="18" charset="0"/>
              </a:rPr>
              <a:t> ở </a:t>
            </a:r>
            <a:r>
              <a:rPr lang="en-US" sz="3600" dirty="0" err="1" smtClean="0">
                <a:latin typeface="Times New Roman" pitchFamily="18" charset="0"/>
                <a:cs typeface="Times New Roman" pitchFamily="18" charset="0"/>
              </a:rPr>
              <a:t>Việt</a:t>
            </a:r>
            <a:r>
              <a:rPr lang="en-US" sz="3600" dirty="0" smtClean="0">
                <a:latin typeface="Times New Roman" pitchFamily="18" charset="0"/>
                <a:cs typeface="Times New Roman" pitchFamily="18" charset="0"/>
              </a:rPr>
              <a:t> Nam </a:t>
            </a:r>
            <a:r>
              <a:rPr lang="en-US" sz="3600" dirty="0" err="1" smtClean="0">
                <a:latin typeface="Times New Roman" pitchFamily="18" charset="0"/>
                <a:cs typeface="Times New Roman" pitchFamily="18" charset="0"/>
              </a:rPr>
              <a:t>hiên</a:t>
            </a:r>
            <a:r>
              <a:rPr lang="en-US" sz="3600" dirty="0" smtClean="0">
                <a:latin typeface="Times New Roman" pitchFamily="18" charset="0"/>
                <a:cs typeface="Times New Roman" pitchFamily="18" charset="0"/>
              </a:rPr>
              <a:t> nay.</a:t>
            </a:r>
          </a:p>
          <a:p>
            <a:pPr marL="0" indent="0">
              <a:buNone/>
            </a:pPr>
            <a:r>
              <a:rPr lang="en-US" sz="3600" dirty="0" err="1" smtClean="0">
                <a:latin typeface="Times New Roman" pitchFamily="18" charset="0"/>
                <a:cs typeface="Times New Roman" pitchFamily="18" charset="0"/>
              </a:rPr>
              <a:t>II.Ảnh</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hưởng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của</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sự</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nhập</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cư</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lên</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phân</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tầng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xã</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hội</a:t>
            </a:r>
            <a:r>
              <a:rPr lang="en-US" sz="3600" dirty="0">
                <a:latin typeface="Times New Roman" pitchFamily="18" charset="0"/>
                <a:cs typeface="Times New Roman" pitchFamily="18" charset="0"/>
              </a:rPr>
              <a:t>.</a:t>
            </a:r>
            <a:r>
              <a:rPr lang="en-US" sz="3600" dirty="0" smtClean="0">
                <a:latin typeface="Times New Roman" pitchFamily="18" charset="0"/>
                <a:cs typeface="Times New Roman" pitchFamily="18" charset="0"/>
              </a:rPr>
              <a:t>	</a:t>
            </a:r>
          </a:p>
          <a:p>
            <a:pPr marL="0" indent="0">
              <a:buNone/>
            </a:pPr>
            <a:r>
              <a:rPr lang="en-US" sz="3600" dirty="0" err="1" smtClean="0">
                <a:latin typeface="Times New Roman" pitchFamily="18" charset="0"/>
                <a:cs typeface="Times New Roman" pitchFamily="18" charset="0"/>
              </a:rPr>
              <a:t>III.Ảnh</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hưởng</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của</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nhập</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cư</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lên</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sự</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phát</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triển</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xã</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hội</a:t>
            </a:r>
            <a:r>
              <a:rPr lang="en-US" sz="3600" dirty="0" smtClean="0">
                <a:latin typeface="Times New Roman" pitchFamily="18" charset="0"/>
                <a:cs typeface="Times New Roman" pitchFamily="18" charset="0"/>
              </a:rPr>
              <a:t>.</a:t>
            </a:r>
          </a:p>
          <a:p>
            <a:pPr marL="0" indent="0">
              <a:buNone/>
            </a:pPr>
            <a:r>
              <a:rPr lang="en-US" sz="3600" dirty="0" err="1" smtClean="0">
                <a:latin typeface="Times New Roman" pitchFamily="18" charset="0"/>
                <a:cs typeface="Times New Roman" pitchFamily="18" charset="0"/>
              </a:rPr>
              <a:t>IV.Biện</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pháp</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khắc</a:t>
            </a:r>
            <a:r>
              <a:rPr lang="en-US" sz="3600" dirty="0" smtClean="0">
                <a:latin typeface="Times New Roman" pitchFamily="18" charset="0"/>
                <a:cs typeface="Times New Roman" pitchFamily="18" charset="0"/>
              </a:rPr>
              <a:t> </a:t>
            </a:r>
            <a:r>
              <a:rPr lang="en-US" sz="3600" dirty="0" err="1" smtClean="0">
                <a:latin typeface="Times New Roman" pitchFamily="18" charset="0"/>
                <a:cs typeface="Times New Roman" pitchFamily="18" charset="0"/>
              </a:rPr>
              <a:t>phục</a:t>
            </a:r>
            <a:r>
              <a:rPr lang="en-US" sz="3600" dirty="0" smtClean="0">
                <a:latin typeface="Times New Roman" pitchFamily="18" charset="0"/>
                <a:cs typeface="Times New Roman" pitchFamily="18" charset="0"/>
              </a:rPr>
              <a:t>.</a:t>
            </a:r>
          </a:p>
          <a:p>
            <a:pPr marL="0" indent="0">
              <a:buNone/>
            </a:pPr>
            <a:endParaRPr lang="en-US" sz="3600" dirty="0">
              <a:latin typeface="Times New Roman" pitchFamily="18" charset="0"/>
              <a:cs typeface="Times New Roman" pitchFamily="18" charset="0"/>
            </a:endParaRPr>
          </a:p>
        </p:txBody>
      </p:sp>
    </p:spTree>
    <p:extLst>
      <p:ext uri="{BB962C8B-B14F-4D97-AF65-F5344CB8AC3E}">
        <p14:creationId xmlns:p14="http://schemas.microsoft.com/office/powerpoint/2010/main" val="682417419"/>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58018"/>
          </a:xfrm>
        </p:spPr>
        <p:txBody>
          <a:bodyPr>
            <a:normAutofit fontScale="90000"/>
          </a:bodyPr>
          <a:lstStyle/>
          <a:p>
            <a:endParaRPr lang="en-US" sz="2800" dirty="0">
              <a:latin typeface="Times New Roman" pitchFamily="18" charset="0"/>
              <a:cs typeface="Times New Roman" pitchFamily="18" charset="0"/>
            </a:endParaRPr>
          </a:p>
        </p:txBody>
      </p:sp>
      <p:sp>
        <p:nvSpPr>
          <p:cNvPr id="3" name="Content Placeholder 2"/>
          <p:cNvSpPr>
            <a:spLocks noGrp="1"/>
          </p:cNvSpPr>
          <p:nvPr>
            <p:ph sz="quarter" idx="1"/>
          </p:nvPr>
        </p:nvSpPr>
        <p:spPr>
          <a:xfrm>
            <a:off x="457200" y="404664"/>
            <a:ext cx="8363272" cy="6069288"/>
          </a:xfrm>
        </p:spPr>
        <p:txBody>
          <a:bodyPr>
            <a:normAutofit/>
          </a:bodyPr>
          <a:lstStyle/>
          <a:p>
            <a:pPr marL="0" indent="0">
              <a:buNone/>
            </a:pPr>
            <a:r>
              <a:rPr lang="en-US" sz="2800" b="1" dirty="0" err="1" smtClean="0">
                <a:latin typeface="Times New Roman" pitchFamily="18" charset="0"/>
                <a:cs typeface="Times New Roman" pitchFamily="18" charset="0"/>
              </a:rPr>
              <a:t>I.Sự</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nhập</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cư</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vào</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các</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thành</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phố</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lớn</a:t>
            </a:r>
            <a:r>
              <a:rPr lang="en-US" sz="2800" b="1" dirty="0" smtClean="0">
                <a:latin typeface="Times New Roman" pitchFamily="18" charset="0"/>
                <a:cs typeface="Times New Roman" pitchFamily="18" charset="0"/>
              </a:rPr>
              <a:t> ở </a:t>
            </a:r>
            <a:r>
              <a:rPr lang="en-US" sz="2800" b="1" dirty="0" err="1" smtClean="0">
                <a:latin typeface="Times New Roman" pitchFamily="18" charset="0"/>
                <a:cs typeface="Times New Roman" pitchFamily="18" charset="0"/>
              </a:rPr>
              <a:t>Việt</a:t>
            </a:r>
            <a:r>
              <a:rPr lang="en-US" sz="2800" b="1" dirty="0" smtClean="0">
                <a:latin typeface="Times New Roman" pitchFamily="18" charset="0"/>
                <a:cs typeface="Times New Roman" pitchFamily="18" charset="0"/>
              </a:rPr>
              <a:t> Nam</a:t>
            </a:r>
          </a:p>
          <a:p>
            <a:pPr marL="0" indent="0">
              <a:buNone/>
            </a:pPr>
            <a:r>
              <a:rPr lang="en-US" dirty="0" err="1" smtClean="0">
                <a:latin typeface="Times New Roman" pitchFamily="18" charset="0"/>
                <a:cs typeface="Times New Roman" pitchFamily="18" charset="0"/>
              </a:rPr>
              <a:t>Khái</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niệm</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nhập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cư</a:t>
            </a:r>
            <a:r>
              <a:rPr lang="en-US" dirty="0" smtClean="0">
                <a:latin typeface="Times New Roman" pitchFamily="18" charset="0"/>
                <a:cs typeface="Times New Roman" pitchFamily="18" charset="0"/>
              </a:rPr>
              <a:t> : </a:t>
            </a:r>
            <a:r>
              <a:rPr lang="en-US" dirty="0" err="1" smtClean="0">
                <a:latin typeface="Times New Roman" pitchFamily="18" charset="0"/>
                <a:cs typeface="Times New Roman" pitchFamily="18" charset="0"/>
              </a:rPr>
              <a:t>nhập</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cư</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là</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hiên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tượng</a:t>
            </a:r>
            <a:r>
              <a:rPr lang="en-US" dirty="0" smtClean="0">
                <a:latin typeface="Times New Roman" pitchFamily="18" charset="0"/>
                <a:cs typeface="Times New Roman" pitchFamily="18" charset="0"/>
              </a:rPr>
              <a:t> di </a:t>
            </a:r>
            <a:r>
              <a:rPr lang="en-US" dirty="0" err="1" smtClean="0">
                <a:latin typeface="Times New Roman" pitchFamily="18" charset="0"/>
                <a:cs typeface="Times New Roman" pitchFamily="18" charset="0"/>
              </a:rPr>
              <a:t>chuyển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chổ</a:t>
            </a:r>
            <a:r>
              <a:rPr lang="en-US" dirty="0" smtClean="0">
                <a:latin typeface="Times New Roman" pitchFamily="18" charset="0"/>
                <a:cs typeface="Times New Roman" pitchFamily="18" charset="0"/>
              </a:rPr>
              <a:t> ở </a:t>
            </a:r>
            <a:r>
              <a:rPr lang="en-US" dirty="0" err="1" smtClean="0">
                <a:latin typeface="Times New Roman" pitchFamily="18" charset="0"/>
                <a:cs typeface="Times New Roman" pitchFamily="18" charset="0"/>
              </a:rPr>
              <a:t>đến</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một</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vùng</a:t>
            </a:r>
            <a:r>
              <a:rPr lang="en-US" dirty="0" smtClean="0">
                <a:latin typeface="Times New Roman" pitchFamily="18" charset="0"/>
                <a:cs typeface="Times New Roman" pitchFamily="18" charset="0"/>
              </a:rPr>
              <a:t> hay </a:t>
            </a:r>
            <a:r>
              <a:rPr lang="en-US" dirty="0" err="1" smtClean="0">
                <a:latin typeface="Times New Roman" pitchFamily="18" charset="0"/>
                <a:cs typeface="Times New Roman" pitchFamily="18" charset="0"/>
              </a:rPr>
              <a:t>quốc</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gia</a:t>
            </a:r>
            <a:r>
              <a:rPr lang="en-US" dirty="0" smtClean="0">
                <a:latin typeface="Times New Roman" pitchFamily="18" charset="0"/>
                <a:cs typeface="Times New Roman" pitchFamily="18" charset="0"/>
              </a:rPr>
              <a:t> </a:t>
            </a:r>
            <a:r>
              <a:rPr lang="en-US" dirty="0" err="1" smtClean="0">
                <a:latin typeface="Times New Roman" pitchFamily="18" charset="0"/>
                <a:cs typeface="Times New Roman" pitchFamily="18" charset="0"/>
              </a:rPr>
              <a:t>mới</a:t>
            </a:r>
            <a:r>
              <a:rPr lang="en-US" dirty="0" smtClean="0">
                <a:latin typeface="Times New Roman" pitchFamily="18" charset="0"/>
                <a:cs typeface="Times New Roman" pitchFamily="18" charset="0"/>
              </a:rPr>
              <a:t>.</a:t>
            </a:r>
          </a:p>
          <a:p>
            <a:pPr>
              <a:buClrTx/>
              <a:buFont typeface="Wingdings" pitchFamily="2" charset="2"/>
              <a:buChar char="v"/>
            </a:pPr>
            <a:r>
              <a:rPr lang="en-US" dirty="0" smtClean="0">
                <a:latin typeface="Times New Roman" pitchFamily="18" charset="0"/>
                <a:cs typeface="Times New Roman" pitchFamily="18" charset="0"/>
              </a:rPr>
              <a:t>T</a:t>
            </a:r>
            <a:r>
              <a:rPr lang="vi-VN" dirty="0" smtClean="0">
                <a:latin typeface="Times New Roman" pitchFamily="18" charset="0"/>
                <a:cs typeface="Times New Roman" pitchFamily="18" charset="0"/>
              </a:rPr>
              <a:t>hời</a:t>
            </a:r>
            <a:r>
              <a:rPr lang="vi-VN" dirty="0" smtClean="0"/>
              <a:t> </a:t>
            </a:r>
            <a:r>
              <a:rPr lang="vi-VN" dirty="0"/>
              <a:t>gian bắt đầu.</a:t>
            </a:r>
            <a:endParaRPr lang="en-US" dirty="0"/>
          </a:p>
          <a:p>
            <a:pPr marL="0" indent="0">
              <a:buNone/>
            </a:pPr>
            <a:r>
              <a:rPr lang="vi-VN" dirty="0"/>
              <a:t>Nhập cư là sự kiện xảy ra sau </a:t>
            </a:r>
            <a:r>
              <a:rPr lang="en-US" dirty="0" smtClean="0"/>
              <a:t>h</a:t>
            </a:r>
            <a:r>
              <a:rPr lang="vi-VN" dirty="0" smtClean="0"/>
              <a:t>iệp </a:t>
            </a:r>
            <a:r>
              <a:rPr lang="vi-VN" dirty="0"/>
              <a:t>định Geneve tại </a:t>
            </a:r>
            <a:r>
              <a:rPr lang="en-US" dirty="0" err="1" smtClean="0"/>
              <a:t>Việt</a:t>
            </a:r>
            <a:r>
              <a:rPr lang="en-US" dirty="0" smtClean="0"/>
              <a:t> Nam</a:t>
            </a:r>
            <a:r>
              <a:rPr lang="vi-VN" dirty="0" smtClean="0"/>
              <a:t>(1954)</a:t>
            </a:r>
            <a:r>
              <a:rPr lang="en-US" dirty="0" smtClean="0"/>
              <a:t>.</a:t>
            </a:r>
          </a:p>
          <a:p>
            <a:pPr marL="0" indent="0">
              <a:buNone/>
            </a:pPr>
            <a:endParaRPr lang="en-US" dirty="0"/>
          </a:p>
          <a:p>
            <a:pPr marL="0" indent="0">
              <a:buNone/>
            </a:pPr>
            <a:endParaRPr lang="en-US" b="1" dirty="0">
              <a:latin typeface="Times New Roman" pitchFamily="18" charset="0"/>
              <a:cs typeface="Times New Roman" pitchFamily="18" charset="0"/>
            </a:endParaRPr>
          </a:p>
        </p:txBody>
      </p:sp>
      <p:pic>
        <p:nvPicPr>
          <p:cNvPr id="4" name="Picture 3" descr="http://upload.wikimedia.org/wikipedia/commons/thumb/b/bb/HD-SN-99-02045.JPEG/250px-HD-SN-99-02045.JPEG"/>
          <p:cNvPicPr/>
          <p:nvPr/>
        </p:nvPicPr>
        <p:blipFill>
          <a:blip r:embed="rId2"/>
          <a:srcRect/>
          <a:stretch>
            <a:fillRect/>
          </a:stretch>
        </p:blipFill>
        <p:spPr bwMode="auto">
          <a:xfrm>
            <a:off x="1835696" y="3140968"/>
            <a:ext cx="5688632" cy="3456384"/>
          </a:xfrm>
          <a:prstGeom prst="rect">
            <a:avLst/>
          </a:prstGeom>
          <a:noFill/>
          <a:ln w="9525">
            <a:noFill/>
            <a:miter lim="800000"/>
            <a:headEnd/>
            <a:tailEnd/>
          </a:ln>
        </p:spPr>
      </p:pic>
    </p:spTree>
    <p:extLst>
      <p:ext uri="{BB962C8B-B14F-4D97-AF65-F5344CB8AC3E}">
        <p14:creationId xmlns:p14="http://schemas.microsoft.com/office/powerpoint/2010/main" val="2242735997"/>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58018"/>
          </a:xfrm>
        </p:spPr>
        <p:txBody>
          <a:bodyPr>
            <a:normAutofit fontScale="90000"/>
          </a:bodyPr>
          <a:lstStyle/>
          <a:p>
            <a:endParaRPr lang="en-US" dirty="0"/>
          </a:p>
        </p:txBody>
      </p:sp>
      <p:sp>
        <p:nvSpPr>
          <p:cNvPr id="3" name="Content Placeholder 2"/>
          <p:cNvSpPr>
            <a:spLocks noGrp="1"/>
          </p:cNvSpPr>
          <p:nvPr>
            <p:ph sz="quarter" idx="1"/>
          </p:nvPr>
        </p:nvSpPr>
        <p:spPr>
          <a:xfrm>
            <a:off x="457200" y="1412776"/>
            <a:ext cx="8323760" cy="4721984"/>
          </a:xfrm>
        </p:spPr>
        <p:txBody>
          <a:bodyPr>
            <a:normAutofit/>
          </a:bodyPr>
          <a:lstStyle/>
          <a:p>
            <a:pPr marL="0" indent="0">
              <a:buNone/>
            </a:pPr>
            <a:r>
              <a:rPr lang="en-US" sz="2800" b="1" dirty="0" err="1" smtClean="0">
                <a:latin typeface="Times New Roman" pitchFamily="18" charset="0"/>
                <a:cs typeface="Times New Roman" pitchFamily="18" charset="0"/>
              </a:rPr>
              <a:t>II.Ảnh</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hưởng</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của</a:t>
            </a:r>
            <a:r>
              <a:rPr lang="en-US" sz="2800" b="1"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nhập</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cư</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lên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phân</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tầng</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xã</a:t>
            </a:r>
            <a:r>
              <a:rPr lang="en-US" sz="2800" b="1" dirty="0" smtClean="0">
                <a:latin typeface="Times New Roman" pitchFamily="18" charset="0"/>
                <a:cs typeface="Times New Roman" pitchFamily="18" charset="0"/>
              </a:rPr>
              <a:t> </a:t>
            </a:r>
            <a:r>
              <a:rPr lang="en-US" sz="2800" b="1" dirty="0" err="1" smtClean="0">
                <a:latin typeface="Times New Roman" pitchFamily="18" charset="0"/>
                <a:cs typeface="Times New Roman" pitchFamily="18" charset="0"/>
              </a:rPr>
              <a:t>hội</a:t>
            </a:r>
            <a:r>
              <a:rPr lang="en-US" sz="2800" b="1" dirty="0" smtClean="0">
                <a:latin typeface="Times New Roman" pitchFamily="18" charset="0"/>
                <a:cs typeface="Times New Roman" pitchFamily="18" charset="0"/>
              </a:rPr>
              <a:t>.</a:t>
            </a:r>
          </a:p>
          <a:p>
            <a:pPr marL="0" indent="0">
              <a:buNone/>
            </a:pPr>
            <a:r>
              <a:rPr lang="en-US" b="1" dirty="0" smtClean="0">
                <a:latin typeface="Times New Roman" pitchFamily="18" charset="0"/>
                <a:cs typeface="Times New Roman" pitchFamily="18" charset="0"/>
              </a:rPr>
              <a:t>1.Phân </a:t>
            </a:r>
            <a:r>
              <a:rPr lang="en-US" b="1" dirty="0" err="1" smtClean="0">
                <a:latin typeface="Times New Roman" pitchFamily="18" charset="0"/>
                <a:cs typeface="Times New Roman" pitchFamily="18" charset="0"/>
              </a:rPr>
              <a:t>tầng</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xã</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hội</a:t>
            </a:r>
            <a:r>
              <a:rPr lang="en-US" b="1" dirty="0" smtClean="0">
                <a:latin typeface="Times New Roman" pitchFamily="18" charset="0"/>
                <a:cs typeface="Times New Roman" pitchFamily="18" charset="0"/>
              </a:rPr>
              <a:t>.</a:t>
            </a:r>
          </a:p>
          <a:p>
            <a:pPr>
              <a:buClrTx/>
              <a:buFont typeface="Wingdings" pitchFamily="2" charset="2"/>
              <a:buChar char="v"/>
            </a:pPr>
            <a:r>
              <a:rPr lang="vi-VN" dirty="0" smtClean="0">
                <a:latin typeface="+mj-lt"/>
                <a:cs typeface="Times New Roman" pitchFamily="18" charset="0"/>
              </a:rPr>
              <a:t>.Khái </a:t>
            </a:r>
            <a:r>
              <a:rPr lang="vi-VN" dirty="0">
                <a:latin typeface="+mj-lt"/>
                <a:cs typeface="Times New Roman" pitchFamily="18" charset="0"/>
              </a:rPr>
              <a:t>niệm về phân tầng xã hội. </a:t>
            </a:r>
            <a:endParaRPr lang="en-US" dirty="0">
              <a:latin typeface="+mj-lt"/>
              <a:cs typeface="Times New Roman" pitchFamily="18" charset="0"/>
            </a:endParaRPr>
          </a:p>
          <a:p>
            <a:pPr marL="0" indent="0">
              <a:buNone/>
            </a:pPr>
            <a:r>
              <a:rPr lang="en-US" dirty="0" smtClean="0">
                <a:latin typeface="+mj-lt"/>
                <a:cs typeface="Times New Roman" pitchFamily="18" charset="0"/>
              </a:rPr>
              <a:t>-</a:t>
            </a:r>
            <a:r>
              <a:rPr lang="en-US" dirty="0" err="1" smtClean="0">
                <a:latin typeface="+mj-lt"/>
                <a:cs typeface="Times New Roman" pitchFamily="18" charset="0"/>
              </a:rPr>
              <a:t>Phân</a:t>
            </a:r>
            <a:r>
              <a:rPr lang="en-US" dirty="0" smtClean="0">
                <a:latin typeface="+mj-lt"/>
                <a:cs typeface="Times New Roman" pitchFamily="18" charset="0"/>
              </a:rPr>
              <a:t> </a:t>
            </a:r>
            <a:r>
              <a:rPr lang="en-US" dirty="0" err="1" smtClean="0">
                <a:latin typeface="+mj-lt"/>
                <a:cs typeface="Times New Roman" pitchFamily="18" charset="0"/>
              </a:rPr>
              <a:t>tầng</a:t>
            </a:r>
            <a:r>
              <a:rPr lang="en-US" dirty="0" smtClean="0">
                <a:latin typeface="+mj-lt"/>
                <a:cs typeface="Times New Roman" pitchFamily="18" charset="0"/>
              </a:rPr>
              <a:t> </a:t>
            </a:r>
            <a:r>
              <a:rPr lang="en-US" dirty="0" err="1" smtClean="0">
                <a:latin typeface="+mj-lt"/>
                <a:cs typeface="Times New Roman" pitchFamily="18" charset="0"/>
              </a:rPr>
              <a:t>xã</a:t>
            </a:r>
            <a:r>
              <a:rPr lang="en-US" dirty="0" smtClean="0">
                <a:latin typeface="+mj-lt"/>
                <a:cs typeface="Times New Roman" pitchFamily="18" charset="0"/>
              </a:rPr>
              <a:t> </a:t>
            </a:r>
            <a:r>
              <a:rPr lang="en-US" dirty="0" err="1" smtClean="0">
                <a:latin typeface="+mj-lt"/>
                <a:cs typeface="Times New Roman" pitchFamily="18" charset="0"/>
              </a:rPr>
              <a:t>hội</a:t>
            </a:r>
            <a:r>
              <a:rPr lang="en-US" dirty="0" smtClean="0">
                <a:latin typeface="+mj-lt"/>
                <a:cs typeface="Times New Roman" pitchFamily="18" charset="0"/>
              </a:rPr>
              <a:t> </a:t>
            </a:r>
            <a:r>
              <a:rPr lang="vi-VN" dirty="0" smtClean="0">
                <a:latin typeface="+mj-lt"/>
                <a:cs typeface="Times New Roman" pitchFamily="18" charset="0"/>
              </a:rPr>
              <a:t>chỉ </a:t>
            </a:r>
            <a:r>
              <a:rPr lang="vi-VN" dirty="0">
                <a:latin typeface="+mj-lt"/>
                <a:cs typeface="Times New Roman" pitchFamily="18" charset="0"/>
              </a:rPr>
              <a:t>trạng thái phân chia xã hội thành các nhóm xã hội với các thứ bậc khác nhau trong nấc thang của cơ cấu xã hội, là kết quả vận động tổng hợp của các yếu tố về kinh tế, chính trị, xã hội, văn hoá</a:t>
            </a:r>
            <a:r>
              <a:rPr lang="vi-VN" dirty="0" smtClean="0">
                <a:latin typeface="+mj-lt"/>
                <a:cs typeface="Times New Roman" pitchFamily="18" charset="0"/>
              </a:rPr>
              <a:t>.</a:t>
            </a:r>
            <a:endParaRPr lang="en-US" dirty="0" smtClean="0">
              <a:latin typeface="+mj-lt"/>
              <a:cs typeface="Times New Roman" pitchFamily="18" charset="0"/>
            </a:endParaRPr>
          </a:p>
          <a:p>
            <a:pPr marL="0" indent="0">
              <a:buNone/>
            </a:pPr>
            <a:endParaRPr lang="en-US" dirty="0" smtClean="0">
              <a:latin typeface="+mj-lt"/>
              <a:cs typeface="Times New Roman" pitchFamily="18" charset="0"/>
            </a:endParaRPr>
          </a:p>
          <a:p>
            <a:pPr marL="0" indent="0">
              <a:buNone/>
            </a:pPr>
            <a:r>
              <a:rPr lang="en-US" dirty="0" smtClean="0">
                <a:latin typeface="+mj-lt"/>
                <a:cs typeface="Times New Roman" pitchFamily="18" charset="0"/>
              </a:rPr>
              <a:t>-</a:t>
            </a:r>
            <a:r>
              <a:rPr lang="vi-VN" dirty="0">
                <a:latin typeface="+mj-lt"/>
              </a:rPr>
              <a:t>Trong đó địa vị kinh tế trong sản xuất vật chất của đời sống xã hội giữ vai trò quyết định. </a:t>
            </a:r>
            <a:endParaRPr lang="en-US" dirty="0">
              <a:latin typeface="+mj-lt"/>
            </a:endParaRPr>
          </a:p>
          <a:p>
            <a:pPr marL="0" indent="0">
              <a:buNone/>
            </a:pPr>
            <a:endParaRPr lang="en-US" dirty="0">
              <a:latin typeface="Times New Roman" pitchFamily="18" charset="0"/>
              <a:cs typeface="Times New Roman" pitchFamily="18" charset="0"/>
            </a:endParaRPr>
          </a:p>
        </p:txBody>
      </p:sp>
    </p:spTree>
    <p:extLst>
      <p:ext uri="{BB962C8B-B14F-4D97-AF65-F5344CB8AC3E}">
        <p14:creationId xmlns:p14="http://schemas.microsoft.com/office/powerpoint/2010/main" val="333670203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58018"/>
          </a:xfrm>
        </p:spPr>
        <p:txBody>
          <a:bodyPr>
            <a:normAutofit fontScale="90000"/>
          </a:bodyPr>
          <a:lstStyle/>
          <a:p>
            <a:endParaRPr lang="en-US" dirty="0"/>
          </a:p>
        </p:txBody>
      </p:sp>
      <p:sp>
        <p:nvSpPr>
          <p:cNvPr id="3" name="Content Placeholder 2"/>
          <p:cNvSpPr>
            <a:spLocks noGrp="1"/>
          </p:cNvSpPr>
          <p:nvPr>
            <p:ph sz="quarter" idx="1"/>
          </p:nvPr>
        </p:nvSpPr>
        <p:spPr>
          <a:xfrm>
            <a:off x="251520" y="1196752"/>
            <a:ext cx="8496944" cy="4752528"/>
          </a:xfrm>
        </p:spPr>
        <p:txBody>
          <a:bodyPr>
            <a:normAutofit/>
          </a:bodyPr>
          <a:lstStyle/>
          <a:p>
            <a:pPr>
              <a:buClrTx/>
              <a:buFont typeface="Wingdings" pitchFamily="2" charset="2"/>
              <a:buChar char="v"/>
            </a:pPr>
            <a:r>
              <a:rPr lang="vi-VN" dirty="0" smtClean="0">
                <a:latin typeface="Times New Roman" pitchFamily="18" charset="0"/>
                <a:cs typeface="Times New Roman" pitchFamily="18" charset="0"/>
              </a:rPr>
              <a:t>Phân </a:t>
            </a:r>
            <a:r>
              <a:rPr lang="vi-VN" dirty="0">
                <a:latin typeface="Times New Roman" pitchFamily="18" charset="0"/>
                <a:cs typeface="Times New Roman" pitchFamily="18" charset="0"/>
              </a:rPr>
              <a:t>tầng xã hội gắn liền với các nguyên nhân như: </a:t>
            </a:r>
            <a:endParaRPr lang="en-US" dirty="0">
              <a:latin typeface="Times New Roman" pitchFamily="18" charset="0"/>
              <a:cs typeface="Times New Roman" pitchFamily="18" charset="0"/>
            </a:endParaRPr>
          </a:p>
          <a:p>
            <a:pPr marL="0" indent="0">
              <a:buNone/>
            </a:pPr>
            <a:r>
              <a:rPr lang="en-US" dirty="0">
                <a:latin typeface="Times New Roman" pitchFamily="18" charset="0"/>
                <a:cs typeface="Times New Roman" pitchFamily="18" charset="0"/>
              </a:rPr>
              <a:t>+</a:t>
            </a:r>
            <a:r>
              <a:rPr lang="vi-VN" dirty="0" smtClean="0">
                <a:latin typeface="Times New Roman" pitchFamily="18" charset="0"/>
                <a:cs typeface="Times New Roman" pitchFamily="18" charset="0"/>
              </a:rPr>
              <a:t>Bất </a:t>
            </a:r>
            <a:r>
              <a:rPr lang="vi-VN" dirty="0">
                <a:latin typeface="Times New Roman" pitchFamily="18" charset="0"/>
                <a:cs typeface="Times New Roman" pitchFamily="18" charset="0"/>
              </a:rPr>
              <a:t>bình đẳng xã hội; </a:t>
            </a:r>
            <a:endParaRPr lang="en-US" dirty="0">
              <a:latin typeface="Times New Roman" pitchFamily="18" charset="0"/>
              <a:cs typeface="Times New Roman" pitchFamily="18" charset="0"/>
            </a:endParaRPr>
          </a:p>
          <a:p>
            <a:pPr marL="0" indent="0">
              <a:buNone/>
            </a:pPr>
            <a:r>
              <a:rPr lang="en-US" dirty="0">
                <a:latin typeface="Times New Roman" pitchFamily="18" charset="0"/>
                <a:cs typeface="Times New Roman" pitchFamily="18" charset="0"/>
              </a:rPr>
              <a:t>+</a:t>
            </a:r>
            <a:r>
              <a:rPr lang="vi-VN" dirty="0" smtClean="0">
                <a:latin typeface="Times New Roman" pitchFamily="18" charset="0"/>
                <a:cs typeface="Times New Roman" pitchFamily="18" charset="0"/>
              </a:rPr>
              <a:t>Tính </a:t>
            </a:r>
            <a:r>
              <a:rPr lang="vi-VN" dirty="0">
                <a:latin typeface="Times New Roman" pitchFamily="18" charset="0"/>
                <a:cs typeface="Times New Roman" pitchFamily="18" charset="0"/>
              </a:rPr>
              <a:t>chất của xã hội; </a:t>
            </a:r>
            <a:endParaRPr lang="en-US" dirty="0">
              <a:latin typeface="Times New Roman" pitchFamily="18" charset="0"/>
              <a:cs typeface="Times New Roman" pitchFamily="18" charset="0"/>
            </a:endParaRPr>
          </a:p>
          <a:p>
            <a:pPr marL="0" indent="0">
              <a:buNone/>
            </a:pPr>
            <a:r>
              <a:rPr lang="en-US" dirty="0">
                <a:latin typeface="Times New Roman" pitchFamily="18" charset="0"/>
                <a:cs typeface="Times New Roman" pitchFamily="18" charset="0"/>
              </a:rPr>
              <a:t>+</a:t>
            </a:r>
            <a:r>
              <a:rPr lang="vi-VN" dirty="0" smtClean="0">
                <a:latin typeface="Times New Roman" pitchFamily="18" charset="0"/>
                <a:cs typeface="Times New Roman" pitchFamily="18" charset="0"/>
              </a:rPr>
              <a:t>Sự </a:t>
            </a:r>
            <a:r>
              <a:rPr lang="vi-VN" dirty="0">
                <a:latin typeface="Times New Roman" pitchFamily="18" charset="0"/>
                <a:cs typeface="Times New Roman" pitchFamily="18" charset="0"/>
              </a:rPr>
              <a:t>phân phối không đồng đều các lợi ích giữa các thành viên trong xã hội</a:t>
            </a:r>
            <a:r>
              <a:rPr lang="vi-VN" dirty="0" smtClean="0">
                <a:latin typeface="Times New Roman" pitchFamily="18" charset="0"/>
                <a:cs typeface="Times New Roman" pitchFamily="18" charset="0"/>
              </a:rPr>
              <a:t>.</a:t>
            </a:r>
            <a:endParaRPr lang="en-US" dirty="0" smtClean="0">
              <a:latin typeface="Times New Roman" pitchFamily="18" charset="0"/>
              <a:cs typeface="Times New Roman" pitchFamily="18" charset="0"/>
            </a:endParaRPr>
          </a:p>
          <a:p>
            <a:pPr marL="0" indent="0">
              <a:buNone/>
            </a:pPr>
            <a:endParaRPr lang="en-US" dirty="0" smtClean="0">
              <a:latin typeface="Times New Roman" pitchFamily="18" charset="0"/>
              <a:cs typeface="Times New Roman" pitchFamily="18" charset="0"/>
            </a:endParaRPr>
          </a:p>
          <a:p>
            <a:pPr marL="0" indent="0">
              <a:buNone/>
            </a:pPr>
            <a:r>
              <a:rPr lang="en-US" dirty="0" smtClean="0">
                <a:latin typeface="Times New Roman" pitchFamily="18" charset="0"/>
                <a:cs typeface="Times New Roman" pitchFamily="18" charset="0"/>
              </a:rPr>
              <a:t>-</a:t>
            </a:r>
            <a:r>
              <a:rPr lang="vi-VN" dirty="0">
                <a:latin typeface="Times New Roman" pitchFamily="18" charset="0"/>
                <a:cs typeface="Times New Roman" pitchFamily="18" charset="0"/>
              </a:rPr>
              <a:t>Khoảng cách giữa người giàu và người nghèo có xu hướng ngày càng lớn, bình quân khoảng 40 lần, cá biệt hàng trăm </a:t>
            </a:r>
            <a:r>
              <a:rPr lang="vi-VN" dirty="0" smtClean="0">
                <a:latin typeface="Times New Roman" pitchFamily="18" charset="0"/>
                <a:cs typeface="Times New Roman" pitchFamily="18" charset="0"/>
              </a:rPr>
              <a:t>lần</a:t>
            </a:r>
            <a:r>
              <a:rPr lang="en-US" dirty="0" smtClean="0">
                <a:latin typeface="Times New Roman" pitchFamily="18" charset="0"/>
                <a:cs typeface="Times New Roman" pitchFamily="18" charset="0"/>
              </a:rPr>
              <a:t>.</a:t>
            </a:r>
            <a:r>
              <a:rPr lang="vi-VN" dirty="0" smtClean="0">
                <a:latin typeface="Times New Roman" pitchFamily="18" charset="0"/>
                <a:cs typeface="Times New Roman" pitchFamily="18" charset="0"/>
              </a:rPr>
              <a:t> </a:t>
            </a:r>
            <a:endParaRPr lang="en-US" dirty="0" smtClean="0">
              <a:latin typeface="Times New Roman" pitchFamily="18" charset="0"/>
              <a:cs typeface="Times New Roman" pitchFamily="18" charset="0"/>
            </a:endParaRPr>
          </a:p>
          <a:p>
            <a:pPr marL="0" indent="0">
              <a:buNone/>
            </a:pPr>
            <a:endParaRPr lang="en-US" dirty="0"/>
          </a:p>
        </p:txBody>
      </p:sp>
    </p:spTree>
    <p:extLst>
      <p:ext uri="{BB962C8B-B14F-4D97-AF65-F5344CB8AC3E}">
        <p14:creationId xmlns:p14="http://schemas.microsoft.com/office/powerpoint/2010/main" val="263802621"/>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7467600" cy="58018"/>
          </a:xfrm>
        </p:spPr>
        <p:txBody>
          <a:bodyPr>
            <a:normAutofit fontScale="90000"/>
          </a:bodyPr>
          <a:lstStyle/>
          <a:p>
            <a:endParaRPr lang="en-US" dirty="0"/>
          </a:p>
        </p:txBody>
      </p:sp>
      <p:sp>
        <p:nvSpPr>
          <p:cNvPr id="3" name="Content Placeholder 2"/>
          <p:cNvSpPr>
            <a:spLocks noGrp="1"/>
          </p:cNvSpPr>
          <p:nvPr>
            <p:ph sz="quarter" idx="1"/>
          </p:nvPr>
        </p:nvSpPr>
        <p:spPr>
          <a:xfrm>
            <a:off x="457200" y="1124744"/>
            <a:ext cx="7467600" cy="4752528"/>
          </a:xfrm>
        </p:spPr>
        <p:txBody>
          <a:bodyPr/>
          <a:lstStyle/>
          <a:p>
            <a:pPr>
              <a:buClrTx/>
              <a:buFont typeface="Wingdings" pitchFamily="2" charset="2"/>
              <a:buChar char="v"/>
            </a:pPr>
            <a:r>
              <a:rPr lang="vi-VN" dirty="0" smtClean="0">
                <a:latin typeface="Times New Roman" pitchFamily="18" charset="0"/>
                <a:cs typeface="Times New Roman" pitchFamily="18" charset="0"/>
              </a:rPr>
              <a:t>Đặc </a:t>
            </a:r>
            <a:r>
              <a:rPr lang="vi-VN" dirty="0">
                <a:latin typeface="Times New Roman" pitchFamily="18" charset="0"/>
                <a:cs typeface="Times New Roman" pitchFamily="18" charset="0"/>
              </a:rPr>
              <a:t>trưng của phân tầng xã hội: </a:t>
            </a:r>
            <a:endParaRPr lang="en-US" dirty="0">
              <a:latin typeface="Times New Roman" pitchFamily="18" charset="0"/>
              <a:cs typeface="Times New Roman" pitchFamily="18" charset="0"/>
            </a:endParaRPr>
          </a:p>
          <a:p>
            <a:pPr marL="0" indent="0">
              <a:buNone/>
            </a:pPr>
            <a:r>
              <a:rPr lang="en-US" dirty="0" smtClean="0">
                <a:latin typeface="Times New Roman" pitchFamily="18" charset="0"/>
                <a:cs typeface="Times New Roman" pitchFamily="18" charset="0"/>
              </a:rPr>
              <a:t>+</a:t>
            </a:r>
            <a:r>
              <a:rPr lang="vi-VN" dirty="0">
                <a:latin typeface="Times New Roman" pitchFamily="18" charset="0"/>
                <a:cs typeface="Times New Roman" pitchFamily="18" charset="0"/>
              </a:rPr>
              <a:t>Thứ nhất, phân tầng xã hội là sự phân hoá, sắp xếp các cá nhân thành những tầng lớp, thang bậc khác nhau trong cơ cấu xã </a:t>
            </a:r>
            <a:r>
              <a:rPr lang="vi-VN" dirty="0" smtClean="0">
                <a:latin typeface="Times New Roman" pitchFamily="18" charset="0"/>
                <a:cs typeface="Times New Roman" pitchFamily="18" charset="0"/>
              </a:rPr>
              <a:t>hội</a:t>
            </a:r>
            <a:r>
              <a:rPr lang="en-US" dirty="0" smtClean="0">
                <a:latin typeface="Times New Roman" pitchFamily="18" charset="0"/>
                <a:cs typeface="Times New Roman" pitchFamily="18" charset="0"/>
              </a:rPr>
              <a:t>.</a:t>
            </a:r>
          </a:p>
          <a:p>
            <a:pPr marL="0" indent="0">
              <a:buNone/>
            </a:pPr>
            <a:endParaRPr lang="en-US" dirty="0" smtClean="0">
              <a:latin typeface="Times New Roman" pitchFamily="18" charset="0"/>
              <a:cs typeface="Times New Roman" pitchFamily="18" charset="0"/>
            </a:endParaRPr>
          </a:p>
          <a:p>
            <a:pPr marL="0" indent="0">
              <a:buNone/>
            </a:pPr>
            <a:r>
              <a:rPr lang="en-US" dirty="0" smtClean="0">
                <a:latin typeface="Times New Roman" pitchFamily="18" charset="0"/>
                <a:cs typeface="Times New Roman" pitchFamily="18" charset="0"/>
              </a:rPr>
              <a:t>+</a:t>
            </a:r>
            <a:r>
              <a:rPr lang="vi-VN" dirty="0">
                <a:latin typeface="Times New Roman" pitchFamily="18" charset="0"/>
                <a:cs typeface="Times New Roman" pitchFamily="18" charset="0"/>
              </a:rPr>
              <a:t>Thứ hai, Phân tầng xã hội luôn gắn liền với bất bình đẳng xã hội và sự phân công lao động xã hội. </a:t>
            </a:r>
            <a:endParaRPr lang="en-US" dirty="0">
              <a:latin typeface="Times New Roman" pitchFamily="18" charset="0"/>
              <a:cs typeface="Times New Roman" pitchFamily="18" charset="0"/>
            </a:endParaRPr>
          </a:p>
          <a:p>
            <a:pPr marL="0" indent="0">
              <a:buNone/>
            </a:pPr>
            <a:endParaRPr lang="en-US" dirty="0"/>
          </a:p>
        </p:txBody>
      </p:sp>
    </p:spTree>
    <p:extLst>
      <p:ext uri="{BB962C8B-B14F-4D97-AF65-F5344CB8AC3E}">
        <p14:creationId xmlns:p14="http://schemas.microsoft.com/office/powerpoint/2010/main" val="3105916116"/>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V="1">
            <a:off x="457200" y="228919"/>
            <a:ext cx="7467600" cy="45719"/>
          </a:xfrm>
        </p:spPr>
        <p:txBody>
          <a:bodyPr>
            <a:normAutofit fontScale="90000"/>
          </a:bodyPr>
          <a:lstStyle/>
          <a:p>
            <a:endParaRPr lang="en-US" dirty="0"/>
          </a:p>
        </p:txBody>
      </p:sp>
      <p:sp>
        <p:nvSpPr>
          <p:cNvPr id="3" name="Content Placeholder 2"/>
          <p:cNvSpPr>
            <a:spLocks noGrp="1"/>
          </p:cNvSpPr>
          <p:nvPr>
            <p:ph sz="quarter" idx="1"/>
          </p:nvPr>
        </p:nvSpPr>
        <p:spPr>
          <a:xfrm>
            <a:off x="179512" y="332656"/>
            <a:ext cx="8496944" cy="6141296"/>
          </a:xfrm>
        </p:spPr>
        <p:txBody>
          <a:bodyPr/>
          <a:lstStyle/>
          <a:p>
            <a:pPr marL="0" indent="0">
              <a:buNone/>
            </a:pPr>
            <a:endParaRPr lang="en-US" dirty="0"/>
          </a:p>
        </p:txBody>
      </p:sp>
      <p:sp>
        <p:nvSpPr>
          <p:cNvPr id="4" name="Rounded Rectangle 3"/>
          <p:cNvSpPr/>
          <p:nvPr/>
        </p:nvSpPr>
        <p:spPr>
          <a:xfrm>
            <a:off x="423867" y="2996952"/>
            <a:ext cx="2736304" cy="1224136"/>
          </a:xfrm>
          <a:prstGeom prst="roundRect">
            <a:avLst/>
          </a:prstGeom>
          <a:solidFill>
            <a:srgbClr val="66A44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dirty="0">
                <a:solidFill>
                  <a:schemeClr val="tx1"/>
                </a:solidFill>
              </a:rPr>
              <a:t>Phân tầng xã hội dựa vào các tiêu chí </a:t>
            </a:r>
            <a:endParaRPr lang="en-US" sz="2400" dirty="0">
              <a:solidFill>
                <a:schemeClr val="tx1"/>
              </a:solidFill>
            </a:endParaRPr>
          </a:p>
        </p:txBody>
      </p:sp>
      <p:sp>
        <p:nvSpPr>
          <p:cNvPr id="5" name="Rounded Rectangle 4"/>
          <p:cNvSpPr/>
          <p:nvPr/>
        </p:nvSpPr>
        <p:spPr>
          <a:xfrm>
            <a:off x="4788024" y="620688"/>
            <a:ext cx="3384376" cy="720080"/>
          </a:xfrm>
          <a:prstGeom prst="roundRect">
            <a:avLst/>
          </a:prstGeom>
          <a:solidFill>
            <a:srgbClr val="66A44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dirty="0">
                <a:solidFill>
                  <a:schemeClr val="tx1"/>
                </a:solidFill>
              </a:rPr>
              <a:t>Quyền sở hữu về tư liệu sản xuất</a:t>
            </a:r>
            <a:endParaRPr lang="en-US" sz="2400" dirty="0">
              <a:solidFill>
                <a:schemeClr val="tx1"/>
              </a:solidFill>
            </a:endParaRPr>
          </a:p>
        </p:txBody>
      </p:sp>
      <p:sp>
        <p:nvSpPr>
          <p:cNvPr id="6" name="Rounded Rectangle 5"/>
          <p:cNvSpPr/>
          <p:nvPr/>
        </p:nvSpPr>
        <p:spPr>
          <a:xfrm>
            <a:off x="4794776" y="1628800"/>
            <a:ext cx="3384376" cy="720080"/>
          </a:xfrm>
          <a:prstGeom prst="roundRect">
            <a:avLst/>
          </a:prstGeom>
          <a:solidFill>
            <a:srgbClr val="66A44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dirty="0">
                <a:solidFill>
                  <a:schemeClr val="tx1"/>
                </a:solidFill>
              </a:rPr>
              <a:t>Sở hữu tài sản</a:t>
            </a:r>
            <a:endParaRPr lang="en-US" sz="2400" dirty="0">
              <a:solidFill>
                <a:schemeClr val="tx1"/>
              </a:solidFill>
            </a:endParaRPr>
          </a:p>
        </p:txBody>
      </p:sp>
      <p:sp>
        <p:nvSpPr>
          <p:cNvPr id="7" name="Rounded Rectangle 6"/>
          <p:cNvSpPr/>
          <p:nvPr/>
        </p:nvSpPr>
        <p:spPr>
          <a:xfrm>
            <a:off x="4794776" y="2636912"/>
            <a:ext cx="3384376" cy="720080"/>
          </a:xfrm>
          <a:prstGeom prst="roundRect">
            <a:avLst/>
          </a:prstGeom>
          <a:solidFill>
            <a:srgbClr val="66A44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dirty="0">
                <a:solidFill>
                  <a:schemeClr val="tx1"/>
                </a:solidFill>
              </a:rPr>
              <a:t>Thu nhập</a:t>
            </a:r>
            <a:endParaRPr lang="en-US" sz="2400" dirty="0">
              <a:solidFill>
                <a:schemeClr val="tx1"/>
              </a:solidFill>
            </a:endParaRPr>
          </a:p>
        </p:txBody>
      </p:sp>
      <p:sp>
        <p:nvSpPr>
          <p:cNvPr id="8" name="Rounded Rectangle 7"/>
          <p:cNvSpPr/>
          <p:nvPr/>
        </p:nvSpPr>
        <p:spPr>
          <a:xfrm>
            <a:off x="4795418" y="3717032"/>
            <a:ext cx="3384376" cy="720080"/>
          </a:xfrm>
          <a:prstGeom prst="roundRect">
            <a:avLst/>
          </a:prstGeom>
          <a:solidFill>
            <a:srgbClr val="66A44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dirty="0">
                <a:solidFill>
                  <a:schemeClr val="tx1"/>
                </a:solidFill>
              </a:rPr>
              <a:t>Mức sống</a:t>
            </a:r>
            <a:endParaRPr lang="en-US" sz="2400" dirty="0">
              <a:solidFill>
                <a:schemeClr val="tx1"/>
              </a:solidFill>
            </a:endParaRPr>
          </a:p>
        </p:txBody>
      </p:sp>
      <p:sp>
        <p:nvSpPr>
          <p:cNvPr id="9" name="Rounded Rectangle 8"/>
          <p:cNvSpPr/>
          <p:nvPr/>
        </p:nvSpPr>
        <p:spPr>
          <a:xfrm>
            <a:off x="4795418" y="4653136"/>
            <a:ext cx="3384376" cy="720080"/>
          </a:xfrm>
          <a:prstGeom prst="roundRect">
            <a:avLst/>
          </a:prstGeom>
          <a:solidFill>
            <a:srgbClr val="66A44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sz="2400" dirty="0">
                <a:solidFill>
                  <a:schemeClr val="tx1"/>
                </a:solidFill>
              </a:rPr>
              <a:t>Quyền lực chính trị</a:t>
            </a:r>
            <a:endParaRPr lang="en-US" sz="2400" dirty="0">
              <a:solidFill>
                <a:schemeClr val="tx1"/>
              </a:solidFill>
            </a:endParaRPr>
          </a:p>
        </p:txBody>
      </p:sp>
      <p:sp>
        <p:nvSpPr>
          <p:cNvPr id="10" name="Rounded Rectangle 9"/>
          <p:cNvSpPr/>
          <p:nvPr/>
        </p:nvSpPr>
        <p:spPr>
          <a:xfrm>
            <a:off x="4795418" y="5733256"/>
            <a:ext cx="3384376" cy="720080"/>
          </a:xfrm>
          <a:prstGeom prst="roundRect">
            <a:avLst/>
          </a:prstGeom>
          <a:solidFill>
            <a:srgbClr val="66A44C"/>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vi-VN" dirty="0"/>
              <a:t> </a:t>
            </a:r>
            <a:r>
              <a:rPr lang="vi-VN" sz="2400" dirty="0">
                <a:solidFill>
                  <a:schemeClr val="tx1"/>
                </a:solidFill>
              </a:rPr>
              <a:t>Uy tín xã hội</a:t>
            </a:r>
            <a:endParaRPr lang="en-US" sz="2400" dirty="0">
              <a:solidFill>
                <a:schemeClr val="tx1"/>
              </a:solidFill>
            </a:endParaRPr>
          </a:p>
        </p:txBody>
      </p:sp>
      <p:cxnSp>
        <p:nvCxnSpPr>
          <p:cNvPr id="11" name="Straight Arrow Connector 10"/>
          <p:cNvCxnSpPr>
            <a:stCxn id="4" idx="3"/>
          </p:cNvCxnSpPr>
          <p:nvPr/>
        </p:nvCxnSpPr>
        <p:spPr>
          <a:xfrm flipV="1">
            <a:off x="3160171" y="908720"/>
            <a:ext cx="1656184" cy="270030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2" name="Straight Arrow Connector 11"/>
          <p:cNvCxnSpPr>
            <a:stCxn id="4" idx="3"/>
            <a:endCxn id="6" idx="1"/>
          </p:cNvCxnSpPr>
          <p:nvPr/>
        </p:nvCxnSpPr>
        <p:spPr>
          <a:xfrm flipV="1">
            <a:off x="3160171" y="1988840"/>
            <a:ext cx="1634605" cy="1620180"/>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3" name="Straight Arrow Connector 12"/>
          <p:cNvCxnSpPr>
            <a:stCxn id="4" idx="3"/>
            <a:endCxn id="7" idx="1"/>
          </p:cNvCxnSpPr>
          <p:nvPr/>
        </p:nvCxnSpPr>
        <p:spPr>
          <a:xfrm flipV="1">
            <a:off x="3160171" y="2996952"/>
            <a:ext cx="1634605" cy="61206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4" name="Straight Arrow Connector 13"/>
          <p:cNvCxnSpPr>
            <a:stCxn id="4" idx="3"/>
            <a:endCxn id="8" idx="1"/>
          </p:cNvCxnSpPr>
          <p:nvPr/>
        </p:nvCxnSpPr>
        <p:spPr>
          <a:xfrm>
            <a:off x="3160171" y="3609020"/>
            <a:ext cx="1635247" cy="468052"/>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5" name="Straight Arrow Connector 14"/>
          <p:cNvCxnSpPr>
            <a:stCxn id="4" idx="3"/>
          </p:cNvCxnSpPr>
          <p:nvPr/>
        </p:nvCxnSpPr>
        <p:spPr>
          <a:xfrm>
            <a:off x="3160171" y="3609020"/>
            <a:ext cx="1656184" cy="1242138"/>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cxnSp>
        <p:nvCxnSpPr>
          <p:cNvPr id="16" name="Straight Arrow Connector 15"/>
          <p:cNvCxnSpPr>
            <a:stCxn id="4" idx="3"/>
            <a:endCxn id="10" idx="1"/>
          </p:cNvCxnSpPr>
          <p:nvPr/>
        </p:nvCxnSpPr>
        <p:spPr>
          <a:xfrm>
            <a:off x="3160171" y="3609020"/>
            <a:ext cx="1635247" cy="2484276"/>
          </a:xfrm>
          <a:prstGeom prst="straightConnector1">
            <a:avLst/>
          </a:prstGeom>
          <a:ln>
            <a:tailEnd type="arrow"/>
          </a:ln>
        </p:spPr>
        <p:style>
          <a:lnRef idx="3">
            <a:schemeClr val="accent1"/>
          </a:lnRef>
          <a:fillRef idx="0">
            <a:schemeClr val="accent1"/>
          </a:fillRef>
          <a:effectRef idx="2">
            <a:schemeClr val="accent1"/>
          </a:effectRef>
          <a:fontRef idx="minor">
            <a:schemeClr val="tx1"/>
          </a:fontRef>
        </p:style>
      </p:cxnSp>
    </p:spTree>
    <p:extLst>
      <p:ext uri="{BB962C8B-B14F-4D97-AF65-F5344CB8AC3E}">
        <p14:creationId xmlns:p14="http://schemas.microsoft.com/office/powerpoint/2010/main" val="2756238980"/>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flipV="1">
            <a:off x="457200" y="188640"/>
            <a:ext cx="7467600" cy="85998"/>
          </a:xfrm>
        </p:spPr>
        <p:txBody>
          <a:bodyPr>
            <a:normAutofit fontScale="90000"/>
          </a:bodyPr>
          <a:lstStyle/>
          <a:p>
            <a:endParaRPr lang="en-US" dirty="0"/>
          </a:p>
        </p:txBody>
      </p:sp>
      <p:sp>
        <p:nvSpPr>
          <p:cNvPr id="3" name="Content Placeholder 2"/>
          <p:cNvSpPr>
            <a:spLocks noGrp="1"/>
          </p:cNvSpPr>
          <p:nvPr>
            <p:ph sz="quarter" idx="1"/>
          </p:nvPr>
        </p:nvSpPr>
        <p:spPr>
          <a:xfrm>
            <a:off x="179512" y="620688"/>
            <a:ext cx="8496944" cy="5853264"/>
          </a:xfrm>
        </p:spPr>
        <p:txBody>
          <a:bodyPr/>
          <a:lstStyle/>
          <a:p>
            <a:pPr marL="0" indent="0">
              <a:buNone/>
            </a:pPr>
            <a:r>
              <a:rPr lang="en-US" b="1" dirty="0">
                <a:latin typeface="Times New Roman" pitchFamily="18" charset="0"/>
                <a:cs typeface="Times New Roman" pitchFamily="18" charset="0"/>
              </a:rPr>
              <a:t>2</a:t>
            </a:r>
            <a:r>
              <a:rPr lang="en-US" b="1" dirty="0" smtClean="0">
                <a:latin typeface="Times New Roman" pitchFamily="18" charset="0"/>
                <a:cs typeface="Times New Roman" pitchFamily="18" charset="0"/>
              </a:rPr>
              <a:t>.Ảnh </a:t>
            </a:r>
            <a:r>
              <a:rPr lang="en-US" b="1" dirty="0" err="1" smtClean="0">
                <a:latin typeface="Times New Roman" pitchFamily="18" charset="0"/>
                <a:cs typeface="Times New Roman" pitchFamily="18" charset="0"/>
              </a:rPr>
              <a:t>hưởng</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của</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vấn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đề</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nhập</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cư</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lên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phân</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tầng</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xã</a:t>
            </a:r>
            <a:r>
              <a:rPr lang="en-US" b="1" dirty="0" smtClean="0">
                <a:latin typeface="Times New Roman" pitchFamily="18" charset="0"/>
                <a:cs typeface="Times New Roman" pitchFamily="18" charset="0"/>
              </a:rPr>
              <a:t> </a:t>
            </a:r>
            <a:r>
              <a:rPr lang="en-US" b="1" dirty="0" err="1" smtClean="0">
                <a:latin typeface="Times New Roman" pitchFamily="18" charset="0"/>
                <a:cs typeface="Times New Roman" pitchFamily="18" charset="0"/>
              </a:rPr>
              <a:t>hội</a:t>
            </a:r>
            <a:r>
              <a:rPr lang="en-US" b="1" dirty="0" smtClean="0">
                <a:latin typeface="Times New Roman" pitchFamily="18" charset="0"/>
                <a:cs typeface="Times New Roman" pitchFamily="18" charset="0"/>
              </a:rPr>
              <a:t>.</a:t>
            </a:r>
          </a:p>
          <a:p>
            <a:pPr marL="0" indent="0">
              <a:buNone/>
            </a:pPr>
            <a:r>
              <a:rPr lang="en-US" dirty="0" smtClean="0">
                <a:latin typeface="Times New Roman" pitchFamily="18" charset="0"/>
                <a:cs typeface="Times New Roman" pitchFamily="18" charset="0"/>
              </a:rPr>
              <a:t>-</a:t>
            </a:r>
            <a:r>
              <a:rPr lang="en-US" dirty="0" err="1" smtClean="0">
                <a:latin typeface="Times New Roman" pitchFamily="18" charset="0"/>
                <a:cs typeface="Times New Roman" pitchFamily="18" charset="0"/>
              </a:rPr>
              <a:t>Gây</a:t>
            </a:r>
            <a:r>
              <a:rPr lang="en-US" dirty="0" smtClean="0">
                <a:latin typeface="Times New Roman" pitchFamily="18" charset="0"/>
                <a:cs typeface="Times New Roman" pitchFamily="18" charset="0"/>
              </a:rPr>
              <a:t> b</a:t>
            </a:r>
            <a:r>
              <a:rPr lang="vi-VN" dirty="0" smtClean="0"/>
              <a:t>ất </a:t>
            </a:r>
            <a:r>
              <a:rPr lang="vi-VN" dirty="0"/>
              <a:t>bình đẳng xã </a:t>
            </a:r>
            <a:r>
              <a:rPr lang="vi-VN" dirty="0" smtClean="0"/>
              <a:t>hội</a:t>
            </a:r>
            <a:r>
              <a:rPr lang="en-US" dirty="0" smtClean="0"/>
              <a:t>:</a:t>
            </a:r>
          </a:p>
          <a:p>
            <a:pPr marL="0" indent="0">
              <a:buNone/>
            </a:pPr>
            <a:r>
              <a:rPr lang="en-US" dirty="0" smtClean="0">
                <a:latin typeface="Times New Roman" pitchFamily="18" charset="0"/>
                <a:cs typeface="Times New Roman" pitchFamily="18" charset="0"/>
              </a:rPr>
              <a:t>+</a:t>
            </a:r>
            <a:r>
              <a:rPr lang="vi-VN" dirty="0"/>
              <a:t>Mọi nguời sinh ra không ai ngang bằng ai về nhiều mặt như: thể chất, trí tuệ, năng lực, cơ may xã hội, điều kiện hoàn cảnh xuất thân… đây là sự bất bình đẳng xã hội</a:t>
            </a:r>
            <a:r>
              <a:rPr lang="vi-VN" dirty="0" smtClean="0"/>
              <a:t>.</a:t>
            </a:r>
            <a:endParaRPr lang="en-US" dirty="0" smtClean="0"/>
          </a:p>
          <a:p>
            <a:pPr marL="0" indent="0">
              <a:buNone/>
            </a:pPr>
            <a:r>
              <a:rPr lang="vi-VN" dirty="0" smtClean="0">
                <a:latin typeface="Times New Roman" pitchFamily="18" charset="0"/>
                <a:cs typeface="Times New Roman" pitchFamily="18" charset="0"/>
              </a:rPr>
              <a:t> </a:t>
            </a:r>
            <a:endParaRPr lang="en-US" dirty="0">
              <a:latin typeface="Times New Roman" pitchFamily="18" charset="0"/>
              <a:cs typeface="Times New Roman" pitchFamily="18" charset="0"/>
            </a:endParaRPr>
          </a:p>
        </p:txBody>
      </p:sp>
      <p:pic>
        <p:nvPicPr>
          <p:cNvPr id="4" name="Picture 2" descr="D:\hoc tap\xa hoi hoc do thi\New folder\67_44_1334202091_9_nguoiduatin-daigiaviettrenbaonuocngoaigiaoducvietnam4.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3140968"/>
            <a:ext cx="3816424" cy="325030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3" descr="D:\hoc tap\xa hoi hoc do thi\New folder\124430-vn_ngheo_buonthungbanbung_plnv_121410-30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788024" y="3140968"/>
            <a:ext cx="3888432" cy="32503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0899958"/>
      </p:ext>
    </p:extLst>
  </p:cSld>
  <p:clrMapOvr>
    <a:masterClrMapping/>
  </p:clrMapOvr>
  <mc:AlternateContent xmlns:mc="http://schemas.openxmlformats.org/markup-compatibility/2006" xmlns:p14="http://schemas.microsoft.com/office/powerpoint/2010/main">
    <mc:Choice Requires="p14">
      <p:transition spd="slow" p14:dur="800">
        <p:circle/>
      </p:transition>
    </mc:Choice>
    <mc:Fallback xmlns="">
      <p:transition spd="slow">
        <p:circle/>
      </p:transition>
    </mc:Fallback>
  </mc:AlternateContent>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2.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ppt/theme/theme2.xml><?xml version="1.0" encoding="utf-8"?>
<a:theme xmlns:a="http://schemas.openxmlformats.org/drawingml/2006/main" name="Couture">
  <a:themeElements>
    <a:clrScheme name="Couture">
      <a:dk1>
        <a:sysClr val="windowText" lastClr="000000"/>
      </a:dk1>
      <a:lt1>
        <a:sysClr val="window" lastClr="FFFFFF"/>
      </a:lt1>
      <a:dk2>
        <a:srgbClr val="37302A"/>
      </a:dk2>
      <a:lt2>
        <a:srgbClr val="D0CCB9"/>
      </a:lt2>
      <a:accent1>
        <a:srgbClr val="9E8E5C"/>
      </a:accent1>
      <a:accent2>
        <a:srgbClr val="A09781"/>
      </a:accent2>
      <a:accent3>
        <a:srgbClr val="85776D"/>
      </a:accent3>
      <a:accent4>
        <a:srgbClr val="AEAFA9"/>
      </a:accent4>
      <a:accent5>
        <a:srgbClr val="8D878B"/>
      </a:accent5>
      <a:accent6>
        <a:srgbClr val="6B6149"/>
      </a:accent6>
      <a:hlink>
        <a:srgbClr val="B6A272"/>
      </a:hlink>
      <a:folHlink>
        <a:srgbClr val="8A784F"/>
      </a:folHlink>
    </a:clrScheme>
    <a:fontScheme name="Black Tie">
      <a:maj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Garamond"/>
        <a:ea typeface=""/>
        <a:cs typeface=""/>
        <a:font script="Grek" typeface="Constantia"/>
        <a:font script="Cyrl" typeface="Constantia"/>
        <a:font script="Jpan" typeface="ＭＳ Ｐ明朝"/>
        <a:font script="Hang" typeface="궁서"/>
        <a:font script="Hans" typeface="仿宋"/>
        <a:font script="Hant" typeface="標楷體"/>
        <a:font script="Arab" typeface="Times New Roman"/>
        <a:font script="Hebr" typeface="Times New Roman"/>
        <a:font script="Thai" typeface="Angsan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Couture">
      <a:fillStyleLst>
        <a:solidFill>
          <a:schemeClr val="phClr"/>
        </a:solidFill>
        <a:solidFill>
          <a:schemeClr val="phClr">
            <a:tint val="65000"/>
          </a:schemeClr>
        </a:solidFill>
        <a:solidFill>
          <a:schemeClr val="phClr">
            <a:shade val="80000"/>
            <a:satMod val="180000"/>
          </a:schemeClr>
        </a:solidFill>
      </a:fillStyleLst>
      <a:lnStyleLst>
        <a:ln w="9525" cap="flat" cmpd="sng" algn="ctr">
          <a:solidFill>
            <a:schemeClr val="phClr"/>
          </a:solidFill>
          <a:prstDash val="solid"/>
        </a:ln>
        <a:ln w="10795" cap="flat" cmpd="sng" algn="ctr">
          <a:solidFill>
            <a:schemeClr val="phClr"/>
          </a:solidFill>
          <a:prstDash val="solid"/>
        </a:ln>
        <a:ln w="17145" cap="flat" cmpd="sng" algn="ctr">
          <a:solidFill>
            <a:schemeClr val="phClr">
              <a:shade val="95000"/>
              <a:alpha val="50000"/>
              <a:satMod val="150000"/>
            </a:schemeClr>
          </a:solidFill>
          <a:prstDash val="solid"/>
        </a:ln>
      </a:lnStyleLst>
      <a:effectStyleLst>
        <a:effectStyle>
          <a:effectLst/>
        </a:effectStyle>
        <a:effectStyle>
          <a:effectLst/>
        </a:effectStyle>
        <a:effectStyle>
          <a:effectLst>
            <a:outerShdw blurRad="44450" dist="13970" dir="5400000" algn="ctr" rotWithShape="0">
              <a:srgbClr val="000000">
                <a:alpha val="45000"/>
              </a:srgbClr>
            </a:outerShdw>
          </a:effectLst>
          <a:scene3d>
            <a:camera prst="orthographicFront">
              <a:rot lat="0" lon="0" rev="0"/>
            </a:camera>
            <a:lightRig rig="twoPt" dir="tl"/>
          </a:scene3d>
          <a:sp3d prstMaterial="flat">
            <a:bevelT w="19050" h="31750" prst="coolSlant"/>
          </a:sp3d>
        </a:effectStyle>
      </a:effectStyleLst>
      <a:bgFillStyleLst>
        <a:solidFill>
          <a:schemeClr val="phClr"/>
        </a:solidFill>
        <a:gradFill rotWithShape="1">
          <a:gsLst>
            <a:gs pos="0">
              <a:schemeClr val="phClr">
                <a:tint val="70000"/>
              </a:schemeClr>
            </a:gs>
            <a:gs pos="100000">
              <a:schemeClr val="phClr">
                <a:shade val="80000"/>
              </a:schemeClr>
            </a:gs>
          </a:gsLst>
          <a:path path="circle">
            <a:fillToRect l="50000" t="100000" r="100000" b="100000"/>
          </a:path>
        </a:gradFill>
        <a:blipFill rotWithShape="1">
          <a:blip xmlns:r="http://schemas.openxmlformats.org/officeDocument/2006/relationships" r:embed="rId1">
            <a:duotone>
              <a:schemeClr val="phClr">
                <a:shade val="30000"/>
                <a:satMod val="200000"/>
              </a:schemeClr>
              <a:schemeClr val="phClr">
                <a:tint val="20000"/>
              </a:schemeClr>
            </a:duotone>
          </a:blip>
          <a:stretch/>
        </a:blip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Default Theme</Template>
  <TotalTime>917</TotalTime>
  <Words>1630</Words>
  <Application>Microsoft Office PowerPoint</Application>
  <PresentationFormat>On-screen Show (4:3)</PresentationFormat>
  <Paragraphs>179</Paragraphs>
  <Slides>28</Slides>
  <Notes>1</Notes>
  <HiddenSlides>0</HiddenSlides>
  <MMClips>0</MMClips>
  <ScaleCrop>false</ScaleCrop>
  <HeadingPairs>
    <vt:vector size="4" baseType="variant">
      <vt:variant>
        <vt:lpstr>Theme</vt:lpstr>
      </vt:variant>
      <vt:variant>
        <vt:i4>2</vt:i4>
      </vt:variant>
      <vt:variant>
        <vt:lpstr>Slide Titles</vt:lpstr>
      </vt:variant>
      <vt:variant>
        <vt:i4>28</vt:i4>
      </vt:variant>
    </vt:vector>
  </HeadingPairs>
  <TitlesOfParts>
    <vt:vector size="30" baseType="lpstr">
      <vt:lpstr>Oriel</vt:lpstr>
      <vt:lpstr>Couture</vt:lpstr>
      <vt:lpstr>TRƯỜNG ĐẠI HỌC NÔNG LÂM THÀNH PHỐ HỒ CHÍ MINH</vt:lpstr>
      <vt:lpstr>DANH SÁCH NHÓM</vt:lpstr>
      <vt:lpstr>MỤC LỤC</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TRƯỜNG ĐẠI HỌC NÔNG LÂM THÀNH PHỐ HỒ CHÍ MINH</dc:title>
  <dc:creator>xxx</dc:creator>
  <cp:lastModifiedBy>user</cp:lastModifiedBy>
  <cp:revision>72</cp:revision>
  <dcterms:created xsi:type="dcterms:W3CDTF">2013-10-11T06:25:14Z</dcterms:created>
  <dcterms:modified xsi:type="dcterms:W3CDTF">2013-10-15T11:22:57Z</dcterms:modified>
</cp:coreProperties>
</file>