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9" r:id="rId3"/>
    <p:sldId id="258" r:id="rId4"/>
    <p:sldId id="260" r:id="rId5"/>
    <p:sldId id="261" r:id="rId6"/>
    <p:sldId id="263" r:id="rId7"/>
    <p:sldId id="266" r:id="rId8"/>
    <p:sldId id="265" r:id="rId9"/>
    <p:sldId id="267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146186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387623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0550342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4980876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101901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27823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08822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1345116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133548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630218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616857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31158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589900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402382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766492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9222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3931082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C189088-6148-4702-97D6-41C09CB04626}" type="datetimeFigureOut">
              <a:rPr lang="en-US" smtClean="0"/>
              <a:pPr/>
              <a:t>11/2/2013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FD0D6A6-511F-4D4B-A97E-E9F90E7F66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0591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  <p:sldLayoutId id="2147483963" r:id="rId13"/>
    <p:sldLayoutId id="2147483964" r:id="rId14"/>
    <p:sldLayoutId id="2147483965" r:id="rId15"/>
    <p:sldLayoutId id="2147483966" r:id="rId16"/>
    <p:sldLayoutId id="2147483967" r:id="rId17"/>
  </p:sldLayoutIdLst>
  <p:transition spd="slow">
    <p:push dir="u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2177244" y="1167618"/>
            <a:ext cx="8654364" cy="2507594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Xã </a:t>
            </a:r>
            <a:r>
              <a:rPr lang="en-US" sz="8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Hội Học Đại </a:t>
            </a:r>
            <a:r>
              <a:rPr lang="en-US" sz="8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Cương</a:t>
            </a:r>
            <a:endParaRPr lang="en-US" sz="88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27832" cy="2163763"/>
          </a:xfrm>
        </p:spPr>
      </p:pic>
      <p:sp>
        <p:nvSpPr>
          <p:cNvPr id="10" name="Rectangle 9"/>
          <p:cNvSpPr/>
          <p:nvPr/>
        </p:nvSpPr>
        <p:spPr>
          <a:xfrm>
            <a:off x="8139449" y="6078828"/>
            <a:ext cx="3412901" cy="6181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GVHD: Nguyễn Đức Thành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77440" y="448834"/>
            <a:ext cx="9174910" cy="604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Nông Lâm Thành Phố Hồ Chí Minh</a:t>
            </a:r>
          </a:p>
        </p:txBody>
      </p: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909689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9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 đề : sự ảnh hưởng của vấn </a:t>
            </a:r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cư đến nền kinh tế - xã hội của các thành phố lớn như thế nào</a:t>
            </a:r>
            <a:endParaRPr lang="en-US" sz="2400" b="1" dirty="0">
              <a:solidFill>
                <a:schemeClr val="accent3">
                  <a:lumMod val="7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3112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3" grpId="0"/>
      <p:bldP spid="1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1752600" y="3429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smtClean="0">
                <a:latin typeface="Arial" pitchFamily="34" charset="0"/>
                <a:cs typeface="Arial" pitchFamily="34" charset="0"/>
              </a:rPr>
              <a:t>B. ảnh hưởng của sự nhập cư đến phát triển đất nước</a:t>
            </a:r>
            <a:endParaRPr lang="en-US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1283108"/>
            <a:ext cx="3657600" cy="507523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Cực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nghèo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qua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chu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chuyển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giữ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nông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thôn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giữ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nơi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di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nơi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đến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nhu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địa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phương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….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việc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làm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Thị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thụ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….</a:t>
            </a:r>
          </a:p>
          <a:p>
            <a:pPr>
              <a:buNone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Cực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Ô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nhiễm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môi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chổ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ở …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ninh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trở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nên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phức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tạp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Việc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trình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việc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hạn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quả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….</a:t>
            </a:r>
          </a:p>
          <a:p>
            <a:pPr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+   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Giao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ùn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..</a:t>
            </a:r>
          </a:p>
        </p:txBody>
      </p:sp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1257300"/>
            <a:ext cx="2619375" cy="2438400"/>
          </a:xfrm>
          <a:prstGeom prst="rect">
            <a:avLst/>
          </a:prstGeom>
        </p:spPr>
      </p:pic>
      <p:pic>
        <p:nvPicPr>
          <p:cNvPr id="8" name="Picture 7" descr="1367111063-thi-truo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257300"/>
            <a:ext cx="2413000" cy="2438400"/>
          </a:xfrm>
          <a:prstGeom prst="rect">
            <a:avLst/>
          </a:prstGeom>
        </p:spPr>
      </p:pic>
      <p:pic>
        <p:nvPicPr>
          <p:cNvPr id="9" name="Picture 8" descr="lao_dong_sau_tet_quy_ty_noi_tap_nap_cho_diu_hiu_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3771900"/>
            <a:ext cx="2514600" cy="2209800"/>
          </a:xfrm>
          <a:prstGeom prst="rect">
            <a:avLst/>
          </a:prstGeom>
        </p:spPr>
      </p:pic>
      <p:pic>
        <p:nvPicPr>
          <p:cNvPr id="10" name="Picture 9" descr="tải xuống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3771900"/>
            <a:ext cx="2667000" cy="22098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1752600" y="617537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V. Hướng Giải Quyết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1752600" y="1714499"/>
            <a:ext cx="8686800" cy="4525963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+ Cho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cư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xã</a:t>
            </a:r>
            <a:r>
              <a:rPr lang="en-US" dirty="0" smtClean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mức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thấp</a:t>
            </a:r>
            <a:endParaRPr lang="en-US" dirty="0" smtClean="0"/>
          </a:p>
          <a:p>
            <a:r>
              <a:rPr lang="en-US" dirty="0" smtClean="0"/>
              <a:t>+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cư</a:t>
            </a:r>
            <a:r>
              <a:rPr lang="en-US" dirty="0" smtClean="0"/>
              <a:t> </a:t>
            </a:r>
            <a:r>
              <a:rPr lang="en-US" dirty="0" err="1" smtClean="0"/>
              <a:t>thuê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góp</a:t>
            </a:r>
            <a:endParaRPr lang="en-US" dirty="0" smtClean="0"/>
          </a:p>
          <a:p>
            <a:r>
              <a:rPr lang="en-US" dirty="0" smtClean="0"/>
              <a:t>+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tiết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endParaRPr lang="en-US" dirty="0" smtClean="0"/>
          </a:p>
          <a:p>
            <a:r>
              <a:rPr lang="en-US" dirty="0" smtClean="0"/>
              <a:t>+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lí</a:t>
            </a:r>
            <a:r>
              <a:rPr lang="en-US" dirty="0" smtClean="0"/>
              <a:t>,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đại</a:t>
            </a:r>
            <a:endParaRPr lang="en-US" dirty="0" smtClean="0"/>
          </a:p>
          <a:p>
            <a:r>
              <a:rPr lang="en-US" dirty="0" smtClean="0"/>
              <a:t>+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thoát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…</a:t>
            </a:r>
          </a:p>
          <a:p>
            <a:r>
              <a:rPr lang="en-US" dirty="0" smtClean="0"/>
              <a:t>+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lí</a:t>
            </a:r>
            <a:endParaRPr lang="en-US" dirty="0" smtClean="0"/>
          </a:p>
          <a:p>
            <a:r>
              <a:rPr lang="en-US" dirty="0" smtClean="0"/>
              <a:t>+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đều</a:t>
            </a:r>
            <a:r>
              <a:rPr lang="en-US" dirty="0" smtClean="0"/>
              <a:t> ở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tỉnh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tránh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sư</a:t>
            </a:r>
            <a:r>
              <a:rPr lang="en-US" dirty="0" smtClean="0"/>
              <a:t> </a:t>
            </a:r>
            <a:r>
              <a:rPr lang="en-US" dirty="0" err="1" smtClean="0"/>
              <a:t>trênh</a:t>
            </a:r>
            <a:r>
              <a:rPr lang="en-US" dirty="0" smtClean="0"/>
              <a:t> </a:t>
            </a:r>
            <a:r>
              <a:rPr lang="en-US" dirty="0" err="1" smtClean="0"/>
              <a:t>lệch</a:t>
            </a:r>
            <a:r>
              <a:rPr lang="en-US" dirty="0" smtClean="0"/>
              <a:t>……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1752600" y="617537"/>
            <a:ext cx="8686800" cy="25146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Bài Trình Bày của nhóm 9 đã kết thúc </a:t>
            </a:r>
            <a:br>
              <a:rPr lang="en-US" smtClean="0"/>
            </a:b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1752600" y="3284537"/>
            <a:ext cx="8686800" cy="295592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Cám ơn các bạn và thầy đã lắng nghe. Chúng em xin chào tạm biệt!</a:t>
            </a:r>
            <a:endParaRPr lang="en-US" sz="54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 09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mssv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13115060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13115114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uyên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13115135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13115162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13115223		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13115025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270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7751" y="447698"/>
            <a:ext cx="5561867" cy="5489463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Nông thôn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852160" y="501204"/>
            <a:ext cx="5922498" cy="5669766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 thị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85" y="1032226"/>
            <a:ext cx="2702502" cy="2680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032226"/>
            <a:ext cx="2489982" cy="26804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100" y="1032226"/>
            <a:ext cx="2685851" cy="26804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84" y="3920615"/>
            <a:ext cx="2707170" cy="26010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865" y="1032226"/>
            <a:ext cx="2663460" cy="26804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3920615"/>
            <a:ext cx="2489979" cy="26010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865" y="3920615"/>
            <a:ext cx="2771335" cy="260107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100" y="3920615"/>
            <a:ext cx="2683518" cy="26010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6882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Cấu trúc đề tài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69701" y="2524262"/>
            <a:ext cx="10903599" cy="3348504"/>
          </a:xfrm>
        </p:spPr>
        <p:txBody>
          <a:bodyPr>
            <a:normAutofit/>
          </a:bodyPr>
          <a:lstStyle/>
          <a:p>
            <a:pPr marL="514350" indent="-514350">
              <a:buAutoNum type="romanUcPeriod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UcPeriod"/>
            </a:pP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nhập cư</a:t>
            </a:r>
          </a:p>
          <a:p>
            <a:pPr marL="514350" indent="-514350">
              <a:buAutoNum type="romanUcPeriod"/>
            </a:pP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UcPeriod"/>
            </a:pP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nền kinh tế -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romanUcPeriod"/>
            </a:pP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426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348061"/>
            <a:ext cx="10364451" cy="159617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nhập cư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1944238"/>
            <a:ext cx="10364451" cy="4430804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cư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hành động di chuyển chỗ ở đến một vùng 1 quốc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Dân nhập cư là người dân di chuyển từ một vùng này đến một vùng khác để định cư hoặc tạm trú... VD: sinh viên các tỉnh tập trung các trường đại học trong thành phố, công nhân lên thành phố làm việc...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Nhập cư trái ngược với xuất cư nhưng cả hai đều là hình thức di cư.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nhập cư bị hạn chế về quyền lợi như không có sổ lương thực, nhà ở, ruộng đất, học hạnh, chữa bệnh và việc làm...</a:t>
            </a:r>
          </a:p>
        </p:txBody>
      </p:sp>
    </p:spTree>
    <p:extLst>
      <p:ext uri="{BB962C8B-B14F-4D97-AF65-F5344CB8AC3E}">
        <p14:creationId xmlns="" xmlns:p14="http://schemas.microsoft.com/office/powerpoint/2010/main" val="26479272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2"/>
          <p:cNvSpPr>
            <a:spLocks noChangeArrowheads="1"/>
          </p:cNvSpPr>
          <p:nvPr/>
        </p:nvSpPr>
        <p:spPr bwMode="gray">
          <a:xfrm>
            <a:off x="7548034" y="3098800"/>
            <a:ext cx="9781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sz="1600" b="1">
                <a:solidFill>
                  <a:schemeClr val="bg1"/>
                </a:solidFill>
              </a:rPr>
              <a:t> Contents</a:t>
            </a:r>
          </a:p>
        </p:txBody>
      </p:sp>
      <p:sp>
        <p:nvSpPr>
          <p:cNvPr id="34819" name="Rectangle 23"/>
          <p:cNvSpPr>
            <a:spLocks noChangeArrowheads="1"/>
          </p:cNvSpPr>
          <p:nvPr/>
        </p:nvSpPr>
        <p:spPr bwMode="gray">
          <a:xfrm>
            <a:off x="7533218" y="4378325"/>
            <a:ext cx="9781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sz="1600" b="1">
                <a:solidFill>
                  <a:schemeClr val="bg1"/>
                </a:solidFill>
              </a:rPr>
              <a:t> Contents</a:t>
            </a:r>
          </a:p>
        </p:txBody>
      </p:sp>
      <p:sp>
        <p:nvSpPr>
          <p:cNvPr id="34820" name="AutoShape 37"/>
          <p:cNvSpPr>
            <a:spLocks noChangeArrowheads="1"/>
          </p:cNvSpPr>
          <p:nvPr/>
        </p:nvSpPr>
        <p:spPr bwMode="gray">
          <a:xfrm>
            <a:off x="339635" y="1182369"/>
            <a:ext cx="2743200" cy="5035550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FDFDFD"/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sz="1500" b="1" dirty="0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320767" y="498566"/>
            <a:ext cx="2696633" cy="603250"/>
            <a:chOff x="2028" y="2071"/>
            <a:chExt cx="1488" cy="330"/>
          </a:xfrm>
        </p:grpSpPr>
        <p:sp>
          <p:nvSpPr>
            <p:cNvPr id="34839" name="AutoShape 39"/>
            <p:cNvSpPr>
              <a:spLocks noChangeArrowheads="1"/>
            </p:cNvSpPr>
            <p:nvPr/>
          </p:nvSpPr>
          <p:spPr bwMode="ltGray">
            <a:xfrm>
              <a:off x="2028" y="2071"/>
              <a:ext cx="1484" cy="33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0" name="AutoShape 40"/>
            <p:cNvSpPr>
              <a:spLocks noChangeArrowheads="1"/>
            </p:cNvSpPr>
            <p:nvPr/>
          </p:nvSpPr>
          <p:spPr bwMode="ltGray">
            <a:xfrm>
              <a:off x="2084" y="2091"/>
              <a:ext cx="1432" cy="134"/>
            </a:xfrm>
            <a:prstGeom prst="roundRect">
              <a:avLst>
                <a:gd name="adj" fmla="val 28356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2" name="Rectangle 41"/>
          <p:cNvSpPr>
            <a:spLocks noChangeArrowheads="1"/>
          </p:cNvSpPr>
          <p:nvPr/>
        </p:nvSpPr>
        <p:spPr bwMode="black">
          <a:xfrm>
            <a:off x="718458" y="600891"/>
            <a:ext cx="195277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II. </a:t>
            </a:r>
            <a:r>
              <a:rPr lang="en-US" sz="2000" b="1" dirty="0" err="1" smtClean="0">
                <a:solidFill>
                  <a:srgbClr val="000000"/>
                </a:solidFill>
              </a:rPr>
              <a:t>Nguyên</a:t>
            </a:r>
            <a:r>
              <a:rPr lang="en-US" sz="2000" b="1" dirty="0" smtClean="0">
                <a:solidFill>
                  <a:srgbClr val="000000"/>
                </a:solidFill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</a:rPr>
              <a:t>Nhân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19463" name="Text Box 42"/>
          <p:cNvSpPr txBox="1">
            <a:spLocks noChangeArrowheads="1"/>
          </p:cNvSpPr>
          <p:nvPr/>
        </p:nvSpPr>
        <p:spPr bwMode="gray">
          <a:xfrm>
            <a:off x="258233" y="1788459"/>
            <a:ext cx="28448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Times New Roman" pitchFamily="18" charset="0"/>
            </a:endParaRPr>
          </a:p>
        </p:txBody>
      </p:sp>
      <p:sp>
        <p:nvSpPr>
          <p:cNvPr id="24" name="Text Box 42"/>
          <p:cNvSpPr txBox="1">
            <a:spLocks noChangeArrowheads="1"/>
          </p:cNvSpPr>
          <p:nvPr/>
        </p:nvSpPr>
        <p:spPr bwMode="gray">
          <a:xfrm>
            <a:off x="8538634" y="1501775"/>
            <a:ext cx="3653367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6969B4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8738" indent="-58738">
              <a:spcBef>
                <a:spcPct val="50000"/>
              </a:spcBef>
              <a:defRPr/>
            </a:pPr>
            <a:endParaRPr lang="en-US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8013" y="1149531"/>
            <a:ext cx="2508068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tìm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việc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làm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các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khu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nghiệp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Thăng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tiến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nghề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đòi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thay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đổi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nơi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cư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trú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(SV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các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thành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phô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́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lớn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cần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lao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đơn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giản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khu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vực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phi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giàu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nghèo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đẳng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phạm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vi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vùng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cả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nước</a:t>
            </a:r>
            <a:endParaRPr lang="en-US" sz="13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Chiến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lược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đình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nghèo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đơ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̃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khó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khăn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việc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nông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thôn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thấp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nông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nghiệp</a:t>
            </a:r>
            <a:endParaRPr lang="en-US" sz="13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quân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diện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đất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SX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Đời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sống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tinh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thần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nghèo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nàn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Giáo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dục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đào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nguồn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nhân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tay</a:t>
            </a:r>
            <a:r>
              <a:rPr lang="en-US" sz="1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 smtClean="0">
                <a:latin typeface="Arial" pitchFamily="34" charset="0"/>
                <a:cs typeface="Arial" pitchFamily="34" charset="0"/>
              </a:rPr>
              <a:t>nghề</a:t>
            </a:r>
            <a:endParaRPr lang="en-US" sz="13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29" name="Picture 28" descr="KCN Hung Do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5" y="705395"/>
            <a:ext cx="4297680" cy="2873828"/>
          </a:xfrm>
          <a:prstGeom prst="rect">
            <a:avLst/>
          </a:prstGeom>
        </p:spPr>
      </p:pic>
      <p:pic>
        <p:nvPicPr>
          <p:cNvPr id="30" name="Picture 29" descr="6278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126" y="705394"/>
            <a:ext cx="4332514" cy="2877120"/>
          </a:xfrm>
          <a:prstGeom prst="rect">
            <a:avLst/>
          </a:prstGeom>
        </p:spPr>
      </p:pic>
      <p:pic>
        <p:nvPicPr>
          <p:cNvPr id="31" name="Picture 30" descr="81bd2f48-600b-4625-9f55-035ad929f6c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963" y="3607117"/>
            <a:ext cx="4321494" cy="2636929"/>
          </a:xfrm>
          <a:prstGeom prst="rect">
            <a:avLst/>
          </a:prstGeom>
        </p:spPr>
      </p:pic>
      <p:pic>
        <p:nvPicPr>
          <p:cNvPr id="32" name="Picture 31" descr="tải xuốn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1772" y="3607253"/>
            <a:ext cx="4284616" cy="269317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/>
        </p:nvSpPr>
        <p:spPr>
          <a:xfrm>
            <a:off x="1775093" y="304800"/>
            <a:ext cx="3429000" cy="9144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trạng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Content Placeholder 3" descr="1.PNG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092" y="381000"/>
            <a:ext cx="4908015" cy="61722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698893" y="1295400"/>
            <a:ext cx="3733800" cy="457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Dân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hcm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ngày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càng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tăng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quy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mô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dân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vi-VN" cap="all" noProof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lớn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nhất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là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dân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nhập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cư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tạo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sức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ép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không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nhỏ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cho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thành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phố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. Theo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liệu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thống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kê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gần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đây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tổng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dân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của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tp.hcm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tính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đến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ngày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1/4/2009 lf 7.123.340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người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tăng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2.086.185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người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tăng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41,4 % so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thời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điểm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này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năm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1999,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trong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10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năm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tốc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độ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tăng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dân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số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bình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quân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của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tp. 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Là</a:t>
            </a: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 3.5%/</a:t>
            </a:r>
            <a:r>
              <a:rPr lang="en-US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Arial" pitchFamily="34" charset="0"/>
                <a:ea typeface="+mj-ea"/>
                <a:cs typeface="Arial" pitchFamily="34" charset="0"/>
              </a:rPr>
              <a:t>năm</a:t>
            </a:r>
            <a:endParaRPr kumimoji="0" lang="en-US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704" y="-627017"/>
            <a:ext cx="5934969" cy="2023254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iv.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Ảnh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Hưởng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Placeholder 9" descr="images (1)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092" r="29092"/>
          <a:stretch>
            <a:fillRect/>
          </a:stretch>
        </p:blipFill>
        <p:spPr>
          <a:xfrm>
            <a:off x="6954540" y="287381"/>
            <a:ext cx="2934043" cy="3019885"/>
          </a:xfrm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796229" y="1783767"/>
            <a:ext cx="5934949" cy="3158347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Sự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ảnh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hướng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của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vấn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đề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nhập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cư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có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ảnh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hưởng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rất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mạnh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đến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phân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tầng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xẵ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hội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sự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phát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triển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đất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nước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đến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như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thế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nào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0" descr="gix13642110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77" y="3542755"/>
            <a:ext cx="4113057" cy="25706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 descr="images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4337" y="3404233"/>
            <a:ext cx="3372715" cy="21213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6422" y="3922059"/>
            <a:ext cx="3640600" cy="27269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Picture 13" descr="tải xuống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3714" y="365761"/>
            <a:ext cx="1803898" cy="31642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1107077" y="1375954"/>
            <a:ext cx="3505200" cy="510540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cực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b="1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Triền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Họi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lối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sông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Góp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họi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ổn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……..</a:t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Cực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b="1" dirty="0" smtClean="0">
                <a:latin typeface="Arial" pitchFamily="34" charset="0"/>
                <a:cs typeface="Arial" pitchFamily="34" charset="0"/>
              </a:rPr>
            </a:br>
            <a:r>
              <a:rPr lang="en-US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b="1" dirty="0" smtClean="0">
                <a:latin typeface="Arial" pitchFamily="34" charset="0"/>
                <a:cs typeface="Arial" pitchFamily="34" charset="0"/>
              </a:rPr>
            </a:br>
            <a:r>
              <a:rPr lang="en-US" sz="1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vi-VN" sz="1400" dirty="0" smtClean="0">
                <a:latin typeface="Arial" pitchFamily="34" charset="0"/>
                <a:cs typeface="Arial" pitchFamily="34" charset="0"/>
              </a:rPr>
              <a:t>gây nên nhiều khó khăn phức tạp cho công tác quản lý xã hội 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b="1" dirty="0" smtClean="0">
                <a:latin typeface="Arial" pitchFamily="34" charset="0"/>
                <a:cs typeface="Arial" pitchFamily="34" charset="0"/>
              </a:rPr>
            </a:b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+</a:t>
            </a:r>
            <a:r>
              <a:rPr lang="vi-VN" sz="1400" dirty="0" smtClean="0">
                <a:latin typeface="Arial" pitchFamily="34" charset="0"/>
                <a:cs typeface="Arial" pitchFamily="34" charset="0"/>
              </a:rPr>
              <a:t>nảy sinh một số vấn đề xã hội phức tạp nh­ mất trật tự an ninh, xung đột giữa ngư­ời di dân và ngư­ời địa phư­ơng, nạn cờ bạc, nghiện hút, mại dâm và cả những vụ phạm pháp hình sự ở địa bàn thành phố…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…..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ubtitle 2"/>
          <p:cNvSpPr>
            <a:spLocks noGrp="1"/>
          </p:cNvSpPr>
          <p:nvPr/>
        </p:nvSpPr>
        <p:spPr>
          <a:xfrm>
            <a:off x="1862546" y="228600"/>
            <a:ext cx="8458200" cy="9144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A. </a:t>
            </a:r>
            <a:r>
              <a:rPr lang="en-US" err="1" smtClean="0"/>
              <a:t>Ảnh</a:t>
            </a:r>
            <a:r>
              <a:rPr lang="en-US" smtClean="0"/>
              <a:t> </a:t>
            </a:r>
            <a:r>
              <a:rPr lang="en-US" err="1" smtClean="0"/>
              <a:t>Hưởng</a:t>
            </a:r>
            <a:r>
              <a:rPr lang="en-US" smtClean="0"/>
              <a:t> </a:t>
            </a:r>
            <a:r>
              <a:rPr lang="en-US" err="1" smtClean="0"/>
              <a:t>của</a:t>
            </a:r>
            <a:r>
              <a:rPr lang="en-US" smtClean="0"/>
              <a:t> </a:t>
            </a:r>
            <a:r>
              <a:rPr lang="en-US" err="1" smtClean="0"/>
              <a:t>sự</a:t>
            </a:r>
            <a:r>
              <a:rPr lang="en-US" smtClean="0"/>
              <a:t> </a:t>
            </a:r>
            <a:r>
              <a:rPr lang="en-US" err="1" smtClean="0"/>
              <a:t>nhập</a:t>
            </a:r>
            <a:r>
              <a:rPr lang="en-US" smtClean="0"/>
              <a:t> </a:t>
            </a:r>
            <a:r>
              <a:rPr lang="en-US" err="1" smtClean="0"/>
              <a:t>cư</a:t>
            </a:r>
            <a:r>
              <a:rPr lang="en-US" smtClean="0"/>
              <a:t> </a:t>
            </a:r>
            <a:r>
              <a:rPr lang="en-US" err="1" smtClean="0"/>
              <a:t>đến</a:t>
            </a:r>
            <a:r>
              <a:rPr lang="en-US" smtClean="0"/>
              <a:t> </a:t>
            </a:r>
            <a:r>
              <a:rPr lang="en-US" err="1" smtClean="0"/>
              <a:t>phân</a:t>
            </a:r>
            <a:r>
              <a:rPr lang="en-US" smtClean="0"/>
              <a:t> </a:t>
            </a:r>
            <a:r>
              <a:rPr lang="en-US" err="1" smtClean="0"/>
              <a:t>tầng</a:t>
            </a:r>
            <a:r>
              <a:rPr lang="en-US" smtClean="0"/>
              <a:t> </a:t>
            </a:r>
            <a:r>
              <a:rPr lang="en-US" err="1" smtClean="0"/>
              <a:t>xã</a:t>
            </a:r>
            <a:r>
              <a:rPr lang="en-US" smtClean="0"/>
              <a:t> </a:t>
            </a:r>
            <a:r>
              <a:rPr lang="en-US" err="1" smtClean="0"/>
              <a:t>hội</a:t>
            </a:r>
            <a:endParaRPr lang="en-US"/>
          </a:p>
        </p:txBody>
      </p:sp>
      <p:pic>
        <p:nvPicPr>
          <p:cNvPr id="7" name="Picture 6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546" y="1371600"/>
            <a:ext cx="2438400" cy="30051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khu-o-chuot-Philippines-quocte-giaoduc.net.vn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9146" y="4648200"/>
            <a:ext cx="3543300" cy="2209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 descr="e45c7_Ochuo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946" y="1371600"/>
            <a:ext cx="2346960" cy="38907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1043</TotalTime>
  <Words>681</Words>
  <Application>Microsoft Office PowerPoint</Application>
  <PresentationFormat>Custom</PresentationFormat>
  <Paragraphs>64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Droplet</vt:lpstr>
      <vt:lpstr>Xã Hội Học Đại Cương</vt:lpstr>
      <vt:lpstr>Nhóm 09</vt:lpstr>
      <vt:lpstr>Slide 3</vt:lpstr>
      <vt:lpstr>Cấu trúc đề tài</vt:lpstr>
      <vt:lpstr>I. Khái niệm nhập cư</vt:lpstr>
      <vt:lpstr>Slide 6</vt:lpstr>
      <vt:lpstr>Slide 7</vt:lpstr>
      <vt:lpstr>iv. Sự Ảnh Hưởng  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 Windows 8</dc:creator>
  <cp:lastModifiedBy>andongnhi</cp:lastModifiedBy>
  <cp:revision>95</cp:revision>
  <dcterms:created xsi:type="dcterms:W3CDTF">2013-11-01T01:36:49Z</dcterms:created>
  <dcterms:modified xsi:type="dcterms:W3CDTF">2013-11-03T01:45:33Z</dcterms:modified>
</cp:coreProperties>
</file>