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6"/>
  </p:notesMasterIdLst>
  <p:sldIdLst>
    <p:sldId id="303" r:id="rId2"/>
    <p:sldId id="300" r:id="rId3"/>
    <p:sldId id="301" r:id="rId4"/>
    <p:sldId id="345" r:id="rId5"/>
    <p:sldId id="346" r:id="rId6"/>
    <p:sldId id="312" r:id="rId7"/>
    <p:sldId id="348" r:id="rId8"/>
    <p:sldId id="313" r:id="rId9"/>
    <p:sldId id="314" r:id="rId10"/>
    <p:sldId id="347" r:id="rId11"/>
    <p:sldId id="315" r:id="rId12"/>
    <p:sldId id="316" r:id="rId13"/>
    <p:sldId id="306" r:id="rId14"/>
    <p:sldId id="339" r:id="rId15"/>
    <p:sldId id="307" r:id="rId16"/>
    <p:sldId id="340" r:id="rId17"/>
    <p:sldId id="308" r:id="rId18"/>
    <p:sldId id="309" r:id="rId19"/>
    <p:sldId id="310" r:id="rId20"/>
    <p:sldId id="317" r:id="rId21"/>
    <p:sldId id="311" r:id="rId22"/>
    <p:sldId id="321" r:id="rId23"/>
    <p:sldId id="322" r:id="rId24"/>
    <p:sldId id="323" r:id="rId25"/>
    <p:sldId id="318" r:id="rId26"/>
    <p:sldId id="319" r:id="rId27"/>
    <p:sldId id="326" r:id="rId28"/>
    <p:sldId id="325" r:id="rId29"/>
    <p:sldId id="320" r:id="rId30"/>
    <p:sldId id="338" r:id="rId31"/>
    <p:sldId id="327" r:id="rId32"/>
    <p:sldId id="328" r:id="rId33"/>
    <p:sldId id="329" r:id="rId34"/>
    <p:sldId id="330" r:id="rId35"/>
    <p:sldId id="341" r:id="rId36"/>
    <p:sldId id="331" r:id="rId37"/>
    <p:sldId id="342" r:id="rId38"/>
    <p:sldId id="332" r:id="rId39"/>
    <p:sldId id="333" r:id="rId40"/>
    <p:sldId id="343" r:id="rId41"/>
    <p:sldId id="344" r:id="rId42"/>
    <p:sldId id="334" r:id="rId43"/>
    <p:sldId id="349" r:id="rId44"/>
    <p:sldId id="297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278" autoAdjust="0"/>
  </p:normalViewPr>
  <p:slideViewPr>
    <p:cSldViewPr>
      <p:cViewPr varScale="1">
        <p:scale>
          <a:sx n="49" d="100"/>
          <a:sy n="49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5B27F7-5018-46A7-BA19-374F4C1D80FD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8A7650-5D10-45E0-8931-8DF3EAC469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83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8A7650-5D10-45E0-8931-8DF3EAC46965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5DB48-11FE-46BA-8563-0C1D6505524E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484944-8526-48AC-AAA4-2BC895BB46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5DB48-11FE-46BA-8563-0C1D6505524E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84944-8526-48AC-AAA4-2BC895BB46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5DB48-11FE-46BA-8563-0C1D6505524E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84944-8526-48AC-AAA4-2BC895BB46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5DB48-11FE-46BA-8563-0C1D6505524E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84944-8526-48AC-AAA4-2BC895BB46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5DB48-11FE-46BA-8563-0C1D6505524E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84944-8526-48AC-AAA4-2BC895BB46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5DB48-11FE-46BA-8563-0C1D6505524E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84944-8526-48AC-AAA4-2BC895BB46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5DB48-11FE-46BA-8563-0C1D6505524E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84944-8526-48AC-AAA4-2BC895BB46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5DB48-11FE-46BA-8563-0C1D6505524E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84944-8526-48AC-AAA4-2BC895BB46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5DB48-11FE-46BA-8563-0C1D6505524E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84944-8526-48AC-AAA4-2BC895BB46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5DB48-11FE-46BA-8563-0C1D6505524E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84944-8526-48AC-AAA4-2BC895BB46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5DB48-11FE-46BA-8563-0C1D6505524E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84944-8526-48AC-AAA4-2BC895BB46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415DB48-11FE-46BA-8563-0C1D6505524E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E484944-8526-48AC-AAA4-2BC895BB46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strips dir="l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vi.wikipedia.org/wiki/V%C4%83n_h%C3%B3a" TargetMode="External"/><Relationship Id="rId3" Type="http://schemas.openxmlformats.org/officeDocument/2006/relationships/hyperlink" Target="http://vi.wikipedia.org/w/index.php?title=C%C3%A1_nh%C3%A2n&amp;action=edit&amp;redlink=1" TargetMode="External"/><Relationship Id="rId7" Type="http://schemas.openxmlformats.org/officeDocument/2006/relationships/hyperlink" Target="http://vi.wikipedia.org/wiki/Ch%C3%ADnh_tr%E1%BB%8B" TargetMode="External"/><Relationship Id="rId2" Type="http://schemas.openxmlformats.org/officeDocument/2006/relationships/hyperlink" Target="http://vi.wikipedia.org/wiki/X%C3%A3_h%E1%BB%99i_h%E1%BB%8D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i.wikipedia.org/wiki/Kinh_t%E1%BA%BF" TargetMode="External"/><Relationship Id="rId5" Type="http://schemas.openxmlformats.org/officeDocument/2006/relationships/hyperlink" Target="http://vi.wikipedia.org/w/index.php?title=T%E1%BA%A7ng_l%E1%BB%9Bp&amp;action=edit&amp;redlink=1" TargetMode="External"/><Relationship Id="rId4" Type="http://schemas.openxmlformats.org/officeDocument/2006/relationships/hyperlink" Target="http://vi.wikipedia.org/wiki/Nh%C3%B3m_x%C3%A3_h%E1%BB%99i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vi.wikipedia.org/wiki/Neil_Smelser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67001"/>
            <a:ext cx="7772400" cy="914399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Cương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19600"/>
            <a:ext cx="5715000" cy="1219200"/>
          </a:xfrm>
        </p:spPr>
        <p:txBody>
          <a:bodyPr>
            <a:normAutofit/>
          </a:bodyPr>
          <a:lstStyle/>
          <a:p>
            <a:r>
              <a:rPr lang="en-US" sz="4800" b="1" dirty="0" err="1" smtClean="0">
                <a:solidFill>
                  <a:schemeClr val="accent2"/>
                </a:solidFill>
              </a:rPr>
              <a:t>Nhóm</a:t>
            </a:r>
            <a:r>
              <a:rPr lang="en-US" sz="4800" b="1" dirty="0" smtClean="0">
                <a:solidFill>
                  <a:schemeClr val="accent2"/>
                </a:solidFill>
              </a:rPr>
              <a:t> 9</a:t>
            </a:r>
            <a:endParaRPr lang="en-US" sz="48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66800" y="533400"/>
            <a:ext cx="8001000" cy="1447800"/>
          </a:xfrm>
        </p:spPr>
        <p:txBody>
          <a:bodyPr>
            <a:normAutofit/>
          </a:bodyPr>
          <a:lstStyle/>
          <a:p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đô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hóa.Hiện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nay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thách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nổi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bật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đô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b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phố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phố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gần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vượt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nhiên.Nếu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phố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Users\WIN7\Desktop\090701095233-657-2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C:\Users\WIN7\Desktop\_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7\Desktop\6721-phong-canh-thien-nhien-godscre-1--0832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66800" y="533400"/>
            <a:ext cx="8001000" cy="1447800"/>
          </a:xfrm>
        </p:spPr>
        <p:txBody>
          <a:bodyPr>
            <a:normAutofit/>
          </a:bodyPr>
          <a:lstStyle/>
          <a:p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do phi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chiếm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gần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nửa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bây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chiếm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phố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quán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G:\giao trinh\dfh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" y="0"/>
            <a:ext cx="91059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7\Desktop\6721-phong-canh-thien-nhien-godscre-1--0832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66800" y="533400"/>
            <a:ext cx="8001000" cy="1447800"/>
          </a:xfrm>
        </p:spPr>
        <p:txBody>
          <a:bodyPr>
            <a:normAutofit/>
          </a:bodyPr>
          <a:lstStyle/>
          <a:p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err="1" smtClean="0">
                <a:solidFill>
                  <a:srgbClr val="FF0000"/>
                </a:solidFill>
              </a:rPr>
              <a:t>Đối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với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người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nhập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cư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tư</a:t>
            </a:r>
            <a:r>
              <a:rPr lang="en-US" sz="2800" dirty="0" smtClean="0">
                <a:solidFill>
                  <a:srgbClr val="FF0000"/>
                </a:solidFill>
              </a:rPr>
              <a:t>̀ </a:t>
            </a:r>
            <a:r>
              <a:rPr lang="en-US" sz="2800" dirty="0" err="1" smtClean="0">
                <a:solidFill>
                  <a:srgbClr val="FF0000"/>
                </a:solidFill>
              </a:rPr>
              <a:t>các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địa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phương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khác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đặc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biệt</a:t>
            </a:r>
            <a:r>
              <a:rPr lang="en-US" sz="2800" dirty="0" smtClean="0">
                <a:solidFill>
                  <a:srgbClr val="FF0000"/>
                </a:solidFill>
              </a:rPr>
              <a:t> là </a:t>
            </a:r>
            <a:r>
              <a:rPr lang="en-US" sz="2800" dirty="0" err="1" smtClean="0">
                <a:solidFill>
                  <a:srgbClr val="FF0000"/>
                </a:solidFill>
              </a:rPr>
              <a:t>vùng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nông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thôn</a:t>
            </a:r>
            <a:r>
              <a:rPr lang="en-US" sz="2800" dirty="0" smtClean="0">
                <a:solidFill>
                  <a:srgbClr val="FF0000"/>
                </a:solidFill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</a:rPr>
              <a:t>vấn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đề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thất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nghiệp</a:t>
            </a:r>
            <a:r>
              <a:rPr lang="en-US" sz="2800" dirty="0" smtClean="0">
                <a:solidFill>
                  <a:srgbClr val="FF0000"/>
                </a:solidFill>
              </a:rPr>
              <a:t> ở </a:t>
            </a:r>
            <a:r>
              <a:rPr lang="en-US" sz="2800" dirty="0" err="1" smtClean="0">
                <a:solidFill>
                  <a:srgbClr val="FF0000"/>
                </a:solidFill>
              </a:rPr>
              <a:t>nông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thôn</a:t>
            </a:r>
            <a:r>
              <a:rPr lang="en-US" sz="2800" dirty="0" smtClean="0">
                <a:solidFill>
                  <a:srgbClr val="FF0000"/>
                </a:solidFill>
              </a:rPr>
              <a:t> hay </a:t>
            </a:r>
            <a:r>
              <a:rPr lang="en-US" sz="2800" dirty="0" err="1" smtClean="0">
                <a:solidFill>
                  <a:srgbClr val="FF0000"/>
                </a:solidFill>
              </a:rPr>
              <a:t>có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việc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làm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nhưng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thu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nhập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thấp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là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nguyên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nhân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chính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thúc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đẩy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người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di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chuyển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đến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thành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phố</a:t>
            </a:r>
            <a:r>
              <a:rPr lang="en-US" sz="2800" dirty="0" smtClean="0">
                <a:solidFill>
                  <a:srgbClr val="FF0000"/>
                </a:solidFill>
              </a:rPr>
              <a:t>.</a:t>
            </a:r>
          </a:p>
          <a:p>
            <a:pPr algn="ctr"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Điều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kiện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sinh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hoạt</a:t>
            </a:r>
            <a:r>
              <a:rPr lang="en-US" sz="2800" dirty="0" smtClean="0">
                <a:solidFill>
                  <a:srgbClr val="FF0000"/>
                </a:solidFill>
              </a:rPr>
              <a:t> ở </a:t>
            </a:r>
            <a:r>
              <a:rPr lang="en-US" sz="2800" dirty="0" err="1" smtClean="0">
                <a:solidFill>
                  <a:srgbClr val="FF0000"/>
                </a:solidFill>
              </a:rPr>
              <a:t>nơi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xuất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cư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cho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thấy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mức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sống</a:t>
            </a:r>
            <a:r>
              <a:rPr lang="en-US" sz="2800" dirty="0" smtClean="0">
                <a:solidFill>
                  <a:srgbClr val="FF0000"/>
                </a:solidFill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</a:rPr>
              <a:t>vật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chất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lẫn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tinh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thần</a:t>
            </a:r>
            <a:r>
              <a:rPr lang="en-US" sz="2800" dirty="0" smtClean="0">
                <a:solidFill>
                  <a:srgbClr val="FF0000"/>
                </a:solidFill>
              </a:rPr>
              <a:t>, ở </a:t>
            </a:r>
            <a:r>
              <a:rPr lang="en-US" sz="2800" dirty="0" err="1" smtClean="0">
                <a:solidFill>
                  <a:srgbClr val="FF0000"/>
                </a:solidFill>
              </a:rPr>
              <a:t>vùng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nông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thôn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quá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thấp</a:t>
            </a:r>
            <a:r>
              <a:rPr lang="en-US" sz="2800" dirty="0" smtClean="0">
                <a:solidFill>
                  <a:srgbClr val="FF0000"/>
                </a:solidFill>
              </a:rPr>
              <a:t> so </a:t>
            </a:r>
            <a:r>
              <a:rPr lang="en-US" sz="2800" dirty="0" err="1" smtClean="0">
                <a:solidFill>
                  <a:srgbClr val="FF0000"/>
                </a:solidFill>
              </a:rPr>
              <a:t>với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thành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phố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như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điều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kiện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học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tập</a:t>
            </a:r>
            <a:r>
              <a:rPr lang="en-US" sz="2800" dirty="0" smtClean="0">
                <a:solidFill>
                  <a:srgbClr val="FF0000"/>
                </a:solidFill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</a:rPr>
              <a:t>vui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chơi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giải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trí</a:t>
            </a:r>
            <a:r>
              <a:rPr lang="en-US" sz="2800" dirty="0" smtClean="0">
                <a:solidFill>
                  <a:srgbClr val="FF0000"/>
                </a:solidFill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</a:rPr>
              <a:t>chăm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sóc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sức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khỏe</a:t>
            </a:r>
            <a:r>
              <a:rPr lang="en-US" sz="2800" dirty="0" smtClean="0">
                <a:solidFill>
                  <a:srgbClr val="FF0000"/>
                </a:solidFill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</a:rPr>
              <a:t>nhà</a:t>
            </a:r>
            <a:r>
              <a:rPr lang="en-US" sz="2800" dirty="0" smtClean="0">
                <a:solidFill>
                  <a:srgbClr val="FF0000"/>
                </a:solidFill>
              </a:rPr>
              <a:t> ở, </a:t>
            </a:r>
            <a:r>
              <a:rPr lang="en-US" sz="2800" dirty="0" err="1" smtClean="0">
                <a:solidFill>
                  <a:srgbClr val="FF0000"/>
                </a:solidFill>
              </a:rPr>
              <a:t>giao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thông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 descr="G:\giao trinh\xfsnh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66800" y="533400"/>
            <a:ext cx="8001000" cy="1447800"/>
          </a:xfrm>
        </p:spPr>
        <p:txBody>
          <a:bodyPr>
            <a:normAutofit/>
          </a:bodyPr>
          <a:lstStyle/>
          <a:p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en-US" sz="4000" dirty="0" smtClean="0">
                <a:solidFill>
                  <a:srgbClr val="FF0000"/>
                </a:solidFill>
              </a:rPr>
              <a:t>Ở </a:t>
            </a:r>
            <a:r>
              <a:rPr lang="en-US" sz="4000" dirty="0" err="1" smtClean="0">
                <a:solidFill>
                  <a:srgbClr val="FF0000"/>
                </a:solidFill>
              </a:rPr>
              <a:t>nơi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đến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thì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động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lực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nhập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cư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vì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lý</a:t>
            </a:r>
            <a:r>
              <a:rPr lang="en-US" sz="4000" dirty="0" smtClean="0">
                <a:solidFill>
                  <a:srgbClr val="FF0000"/>
                </a:solidFill>
              </a:rPr>
              <a:t> do </a:t>
            </a:r>
            <a:r>
              <a:rPr lang="en-US" sz="4000" dirty="0" err="1" smtClean="0">
                <a:solidFill>
                  <a:srgbClr val="FF0000"/>
                </a:solidFill>
              </a:rPr>
              <a:t>kinh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tế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này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càng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được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củng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cố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và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tăng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mạnh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vì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họ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tìm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được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việc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làm</a:t>
            </a:r>
            <a:r>
              <a:rPr lang="en-US" sz="4000" dirty="0" smtClean="0">
                <a:solidFill>
                  <a:srgbClr val="FF0000"/>
                </a:solidFill>
              </a:rPr>
              <a:t> ở </a:t>
            </a:r>
            <a:r>
              <a:rPr lang="en-US" sz="4000" dirty="0" err="1" smtClean="0">
                <a:solidFill>
                  <a:srgbClr val="FF0000"/>
                </a:solidFill>
              </a:rPr>
              <a:t>thành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phố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tương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đối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dể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dàng</a:t>
            </a:r>
            <a:r>
              <a:rPr lang="en-US" sz="4000" dirty="0" smtClean="0">
                <a:solidFill>
                  <a:srgbClr val="FF0000"/>
                </a:solidFill>
              </a:rPr>
              <a:t>. </a:t>
            </a:r>
            <a:r>
              <a:rPr lang="en-US" sz="4000" dirty="0" err="1" smtClean="0">
                <a:solidFill>
                  <a:srgbClr val="FF0000"/>
                </a:solidFill>
              </a:rPr>
              <a:t>Hơn</a:t>
            </a:r>
            <a:r>
              <a:rPr lang="en-US" sz="4000" dirty="0" smtClean="0">
                <a:solidFill>
                  <a:srgbClr val="FF0000"/>
                </a:solidFill>
              </a:rPr>
              <a:t> 80% </a:t>
            </a:r>
            <a:r>
              <a:rPr lang="en-US" sz="4000" dirty="0" err="1" smtClean="0">
                <a:solidFill>
                  <a:srgbClr val="FF0000"/>
                </a:solidFill>
              </a:rPr>
              <a:t>đã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có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thể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tìm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việc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làm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trong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tháng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đầu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tiên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khi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đến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thành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phố</a:t>
            </a:r>
            <a:r>
              <a:rPr lang="en-US" sz="4000" dirty="0" smtClean="0">
                <a:solidFill>
                  <a:srgbClr val="FF0000"/>
                </a:solidFill>
              </a:rPr>
              <a:t>. </a:t>
            </a:r>
            <a:r>
              <a:rPr lang="en-US" sz="4000" dirty="0" err="1" smtClean="0">
                <a:solidFill>
                  <a:srgbClr val="FF0000"/>
                </a:solidFill>
              </a:rPr>
              <a:t>Họ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chấp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nhận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những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điều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kiện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làm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việc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khó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khăn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hơn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và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thu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nhập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có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thể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ít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hơn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người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dân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tại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chỗ</a:t>
            </a:r>
            <a:endParaRPr lang="en-US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66800" y="533400"/>
            <a:ext cx="8001000" cy="1447800"/>
          </a:xfrm>
        </p:spPr>
        <p:txBody>
          <a:bodyPr>
            <a:normAutofit/>
          </a:bodyPr>
          <a:lstStyle/>
          <a:p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1.3.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Nhập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đê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̉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học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tập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nhập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đê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̉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làm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việc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̀ </a:t>
            </a:r>
            <a:b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nhập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với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mục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đích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khác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̀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các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địa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nước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̀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̀ </a:t>
            </a:r>
            <a:b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Nam</a:t>
            </a:r>
            <a:b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66800" y="533400"/>
            <a:ext cx="8001000" cy="1447800"/>
          </a:xfrm>
        </p:spPr>
        <p:txBody>
          <a:bodyPr>
            <a:normAutofit/>
          </a:bodyPr>
          <a:lstStyle/>
          <a:p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II :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chia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dáng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ở,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trú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44762"/>
          </a:xfrm>
        </p:spPr>
        <p:txBody>
          <a:bodyPr>
            <a:normAutofit/>
          </a:bodyPr>
          <a:lstStyle/>
          <a:p>
            <a:r>
              <a:rPr lang="vi-VN" b="1" dirty="0" smtClean="0">
                <a:solidFill>
                  <a:srgbClr val="FF0000"/>
                </a:solidFill>
              </a:rPr>
              <a:t>Vấn đề nhập cư, phân tầng xã hội và sự phát triển của xã hội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953000"/>
            <a:ext cx="8229600" cy="1173163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 descr="C:\Users\WIN7\Desktop\image1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66800" y="533400"/>
            <a:ext cx="8001000" cy="1447800"/>
          </a:xfrm>
        </p:spPr>
        <p:txBody>
          <a:bodyPr>
            <a:normAutofit/>
          </a:bodyPr>
          <a:lstStyle/>
          <a:p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tooltip="Xã hội học"/>
              </a:rPr>
              <a:t>xã</a:t>
            </a:r>
            <a:r>
              <a:rPr lang="en-US" sz="40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tooltip="Xã hội học"/>
              </a:rPr>
              <a:t> </a:t>
            </a:r>
            <a:r>
              <a:rPr lang="en-US" sz="40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tooltip="Xã hội học"/>
              </a:rPr>
              <a:t>hội</a:t>
            </a:r>
            <a:r>
              <a:rPr lang="en-US" sz="40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tooltip="Xã hội học"/>
              </a:rPr>
              <a:t> </a:t>
            </a:r>
            <a:r>
              <a:rPr lang="en-US" sz="40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tooltip="Xã hội học"/>
              </a:rPr>
              <a:t>học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chia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tooltip="Cá nhân (trang chưa được viết)"/>
              </a:rPr>
              <a:t>cá</a:t>
            </a:r>
            <a:r>
              <a:rPr lang="en-US" sz="40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tooltip="Cá nhân (trang chưa được viết)"/>
              </a:rPr>
              <a:t> </a:t>
            </a:r>
            <a:r>
              <a:rPr lang="en-US" sz="40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tooltip="Cá nhân (trang chưa được viết)"/>
              </a:rPr>
              <a:t>nhân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tooltip="Nhóm xã hội"/>
              </a:rPr>
              <a:t>nhóm</a:t>
            </a:r>
            <a:r>
              <a:rPr lang="en-US" sz="40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tooltip="Nhóm xã hội"/>
              </a:rPr>
              <a:t> </a:t>
            </a:r>
            <a:r>
              <a:rPr lang="en-US" sz="40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tooltip="Nhóm xã hội"/>
              </a:rPr>
              <a:t>xã</a:t>
            </a:r>
            <a:r>
              <a:rPr lang="en-US" sz="40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tooltip="Nhóm xã hội"/>
              </a:rPr>
              <a:t> </a:t>
            </a:r>
            <a:r>
              <a:rPr lang="en-US" sz="40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tooltip="Nhóm xã hội"/>
              </a:rPr>
              <a:t>hội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tooltip="Tầng lớp (trang chưa được viết)"/>
              </a:rPr>
              <a:t>tầng</a:t>
            </a:r>
            <a:r>
              <a:rPr lang="en-US" sz="40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tooltip="Tầng lớp (trang chưa được viết)"/>
              </a:rPr>
              <a:t> </a:t>
            </a:r>
            <a:r>
              <a:rPr lang="en-US" sz="40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tooltip="Tầng lớp (trang chưa được viết)"/>
              </a:rPr>
              <a:t>lớp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tooltip="Kinh tế"/>
              </a:rPr>
              <a:t>kinh</a:t>
            </a:r>
            <a:r>
              <a:rPr lang="en-US" sz="40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tooltip="Kinh tế"/>
              </a:rPr>
              <a:t> </a:t>
            </a:r>
            <a:r>
              <a:rPr lang="en-US" sz="40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tooltip="Kinh tế"/>
              </a:rPr>
              <a:t>tế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tooltip="Chính trị"/>
              </a:rPr>
              <a:t>chính</a:t>
            </a:r>
            <a:r>
              <a:rPr lang="en-US" sz="40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tooltip="Chính trị"/>
              </a:rPr>
              <a:t> </a:t>
            </a:r>
            <a:r>
              <a:rPr lang="en-US" sz="40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tooltip="Chính trị"/>
              </a:rPr>
              <a:t>trị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uy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8" tooltip="Văn hóa"/>
              </a:rPr>
              <a:t>văn</a:t>
            </a:r>
            <a:r>
              <a:rPr lang="en-US" sz="40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8" tooltip="Văn hóa"/>
              </a:rPr>
              <a:t> </a:t>
            </a:r>
            <a:r>
              <a:rPr lang="en-US" sz="40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8" tooltip="Văn hóa"/>
              </a:rPr>
              <a:t>hóa</a:t>
            </a:r>
            <a:endParaRPr lang="en-US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 descr="C:\Users\WIN7\Desktop\giai_cap_tu_san_boc_lot_nhan_dan_lao_dong_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639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C:\Users\WIN7\Desktop\giai_cap_tu_san_dan_ap_quan_chung_lao_dong_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C:\Users\WIN7\Desktop\2NEgOQYEOq3m8c9Wn2lOe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66800" y="533400"/>
            <a:ext cx="8001000" cy="1447800"/>
          </a:xfrm>
        </p:spPr>
        <p:txBody>
          <a:bodyPr>
            <a:normAutofit/>
          </a:bodyPr>
          <a:lstStyle/>
          <a:p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cập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66800" y="533400"/>
            <a:ext cx="8001000" cy="1447800"/>
          </a:xfrm>
        </p:spPr>
        <p:txBody>
          <a:bodyPr>
            <a:normAutofit/>
          </a:bodyPr>
          <a:lstStyle/>
          <a:p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mật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ngang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C:\Users\WIN7\Desktop\pomezia_dirigente_risci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9144000" cy="62484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 descr="C:\Users\WIN7\Desktop\bat binh da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66800" y="533400"/>
            <a:ext cx="8001000" cy="1447800"/>
          </a:xfrm>
        </p:spPr>
        <p:txBody>
          <a:bodyPr>
            <a:normAutofit/>
          </a:bodyPr>
          <a:lstStyle/>
          <a:p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tuyệt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Do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hôm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nay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Bởi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nữa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: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cư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 descr="C:\Users\WIN7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WIN7\Desktop\download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Mỹ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tooltip="Neil Smelser"/>
              </a:rPr>
              <a:t>Neil </a:t>
            </a:r>
            <a:r>
              <a:rPr lang="en-US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tooltip="Neil Smelser"/>
              </a:rPr>
              <a:t>Smelser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dường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trúc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nảy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H="1">
            <a:off x="8686799" y="274638"/>
            <a:ext cx="45719" cy="114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nhằm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riêng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coflict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theory)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dirty="0" smtClean="0">
                <a:solidFill>
                  <a:srgbClr val="FF0000"/>
                </a:solidFill>
              </a:rPr>
              <a:t>Vấn đề nhập cư vào các thành phố lớn ở Việt Nam hiện nay ngày càng gia tăng sẽtạo nên những vấn đề gì đối với phân tầng xã hội, và sự phát triển của xã hội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III : </a:t>
            </a:r>
            <a:r>
              <a:rPr lang="en-US" dirty="0" err="1" smtClean="0">
                <a:solidFill>
                  <a:srgbClr val="FF0000"/>
                </a:solidFill>
              </a:rPr>
              <a:t>sự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phát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triển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xã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hội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WIN7\Desktop\anh ghep 3 KTX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Phát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triển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xa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hội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bền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vững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va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hai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hoa</a:t>
            </a:r>
            <a:r>
              <a:rPr lang="en-US" i="1" dirty="0" smtClean="0">
                <a:solidFill>
                  <a:srgbClr val="FF0000"/>
                </a:solidFill>
              </a:rPr>
              <a:t> la </a:t>
            </a:r>
            <a:r>
              <a:rPr lang="en-US" i="1" dirty="0" err="1" smtClean="0">
                <a:solidFill>
                  <a:srgbClr val="FF0000"/>
                </a:solidFill>
              </a:rPr>
              <a:t>một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xu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hướng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tất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yếu</a:t>
            </a:r>
            <a:r>
              <a:rPr lang="en-US" i="1" dirty="0" smtClean="0">
                <a:solidFill>
                  <a:srgbClr val="FF0000"/>
                </a:solidFill>
              </a:rPr>
              <a:t>, </a:t>
            </a:r>
            <a:r>
              <a:rPr lang="en-US" i="1" dirty="0" err="1" smtClean="0">
                <a:solidFill>
                  <a:srgbClr val="FF0000"/>
                </a:solidFill>
              </a:rPr>
              <a:t>khach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quan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của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thời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đại</a:t>
            </a:r>
            <a:r>
              <a:rPr lang="en-US" i="1" dirty="0" smtClean="0">
                <a:solidFill>
                  <a:srgbClr val="FF0000"/>
                </a:solidFill>
              </a:rPr>
              <a:t>. </a:t>
            </a:r>
            <a:r>
              <a:rPr lang="en-US" i="1" dirty="0" err="1" smtClean="0">
                <a:solidFill>
                  <a:srgbClr val="FF0000"/>
                </a:solidFill>
              </a:rPr>
              <a:t>Phat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triển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bền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vững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khong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thể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dựa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tren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khuon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mẫu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tư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duy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cũ</a:t>
            </a:r>
            <a:r>
              <a:rPr lang="en-US" i="1" dirty="0" smtClean="0">
                <a:solidFill>
                  <a:srgbClr val="FF0000"/>
                </a:solidFill>
              </a:rPr>
              <a:t>, </a:t>
            </a:r>
            <a:r>
              <a:rPr lang="en-US" i="1" dirty="0" err="1" smtClean="0">
                <a:solidFill>
                  <a:srgbClr val="FF0000"/>
                </a:solidFill>
              </a:rPr>
              <a:t>cac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quan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niệm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va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giatrị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cũ</a:t>
            </a:r>
            <a:r>
              <a:rPr lang="en-US" i="1" dirty="0" smtClean="0">
                <a:solidFill>
                  <a:srgbClr val="FF0000"/>
                </a:solidFill>
              </a:rPr>
              <a:t>, no </a:t>
            </a:r>
            <a:r>
              <a:rPr lang="en-US" i="1" dirty="0" err="1" smtClean="0">
                <a:solidFill>
                  <a:srgbClr val="FF0000"/>
                </a:solidFill>
              </a:rPr>
              <a:t>đoi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hỏi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phải</a:t>
            </a:r>
            <a:r>
              <a:rPr lang="en-US" i="1" dirty="0" smtClean="0">
                <a:solidFill>
                  <a:srgbClr val="FF0000"/>
                </a:solidFill>
              </a:rPr>
              <a:t> co </a:t>
            </a:r>
            <a:r>
              <a:rPr lang="en-US" i="1" dirty="0" err="1" smtClean="0">
                <a:solidFill>
                  <a:srgbClr val="FF0000"/>
                </a:solidFill>
              </a:rPr>
              <a:t>tư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duy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mới</a:t>
            </a:r>
            <a:r>
              <a:rPr lang="en-US" i="1" dirty="0" smtClean="0">
                <a:solidFill>
                  <a:srgbClr val="FF0000"/>
                </a:solidFill>
              </a:rPr>
              <a:t>, </a:t>
            </a:r>
            <a:r>
              <a:rPr lang="en-US" i="1" dirty="0" err="1" smtClean="0">
                <a:solidFill>
                  <a:srgbClr val="FF0000"/>
                </a:solidFill>
              </a:rPr>
              <a:t>khoa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học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hơn</a:t>
            </a:r>
            <a:r>
              <a:rPr lang="en-US" i="1" dirty="0" smtClean="0">
                <a:solidFill>
                  <a:srgbClr val="FF0000"/>
                </a:solidFill>
              </a:rPr>
              <a:t>, </a:t>
            </a:r>
            <a:r>
              <a:rPr lang="en-US" i="1" dirty="0" err="1" smtClean="0">
                <a:solidFill>
                  <a:srgbClr val="FF0000"/>
                </a:solidFill>
              </a:rPr>
              <a:t>nghĩala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cần</a:t>
            </a:r>
            <a:r>
              <a:rPr lang="en-US" i="1" dirty="0" smtClean="0">
                <a:solidFill>
                  <a:srgbClr val="FF0000"/>
                </a:solidFill>
              </a:rPr>
              <a:t> co </a:t>
            </a:r>
            <a:r>
              <a:rPr lang="en-US" i="1" dirty="0" err="1" smtClean="0">
                <a:solidFill>
                  <a:srgbClr val="FF0000"/>
                </a:solidFill>
              </a:rPr>
              <a:t>một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thếgiới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quan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triết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học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mới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WIN7\Desktop\noxa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phat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xa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bền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phat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xa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gắnvới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gin,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cải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moi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vi-VN" dirty="0" smtClean="0">
                <a:solidFill>
                  <a:srgbClr val="FF0000"/>
                </a:solidFill>
              </a:rPr>
              <a:t>Ngày nay xu thế hội nhập khu vực, thế giới và sự phát triển không ngừng của phương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vi-VN" dirty="0" smtClean="0">
                <a:solidFill>
                  <a:srgbClr val="FF0000"/>
                </a:solidFill>
              </a:rPr>
              <a:t>thức sản xuất đã chi phối ngày càng mạnh mẽ vào nền kinh tế xã hội của tất cả các quốc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vi-VN" dirty="0" smtClean="0">
                <a:solidFill>
                  <a:srgbClr val="FF0000"/>
                </a:solidFill>
              </a:rPr>
              <a:t>gia trên toàn thế giới, và Việt Nam cũng không nằm ngoài sự chi phối đó 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81000" y="274638"/>
            <a:ext cx="4267200" cy="4830762"/>
          </a:xfrm>
        </p:spPr>
        <p:txBody>
          <a:bodyPr>
            <a:normAutofit fontScale="90000"/>
          </a:bodyPr>
          <a:lstStyle/>
          <a:p>
            <a:r>
              <a:rPr lang="en-US" altLang="en-US" b="1" dirty="0" smtClean="0">
                <a:solidFill>
                  <a:srgbClr val="FF0000"/>
                </a:solidFill>
                <a:latin typeface="Times New Roman" pitchFamily="18" charset="0"/>
              </a:rPr>
              <a:t>.  Khái Niệm</a:t>
            </a:r>
            <a:br>
              <a:rPr lang="en-US" altLang="en-US" b="1" dirty="0" smtClean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en-US" altLang="en-US" b="1" dirty="0" smtClean="0">
                <a:solidFill>
                  <a:srgbClr val="FF0000"/>
                </a:solidFill>
                <a:latin typeface="Times New Roman" pitchFamily="18" charset="0"/>
              </a:rPr>
              <a:t/>
            </a:r>
            <a:br>
              <a:rPr lang="en-US" altLang="en-US" b="1" dirty="0" smtClean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vi-VN" altLang="en-US" b="1" dirty="0" smtClean="0">
                <a:solidFill>
                  <a:srgbClr val="FF0000"/>
                </a:solidFill>
                <a:latin typeface="Times New Roman" pitchFamily="18" charset="0"/>
              </a:rPr>
              <a:t>Nh</a:t>
            </a:r>
            <a:r>
              <a:rPr lang="vi-VN" altLang="en-US" b="1" dirty="0" smtClean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ậ</a:t>
            </a:r>
            <a:r>
              <a:rPr lang="vi-VN" altLang="en-US" b="1" dirty="0" smtClean="0">
                <a:solidFill>
                  <a:srgbClr val="FF0000"/>
                </a:solidFill>
                <a:latin typeface="Times New Roman" pitchFamily="18" charset="0"/>
              </a:rPr>
              <a:t>p c</a:t>
            </a:r>
            <a:r>
              <a:rPr lang="vi-VN" altLang="en-US" b="1" dirty="0" smtClean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ư</a:t>
            </a:r>
            <a:r>
              <a:rPr lang="vi-VN" altLang="en-US" dirty="0" smtClean="0">
                <a:solidFill>
                  <a:srgbClr val="FF0000"/>
                </a:solidFill>
                <a:latin typeface="Times New Roman" pitchFamily="18" charset="0"/>
              </a:rPr>
              <a:t> là hành đ</a:t>
            </a:r>
            <a:r>
              <a:rPr lang="vi-V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sym typeface="Times New Roman" pitchFamily="18" charset="0"/>
              </a:rPr>
              <a:t>ộ</a:t>
            </a:r>
            <a:r>
              <a:rPr lang="vi-VN" altLang="en-US" dirty="0" smtClean="0">
                <a:solidFill>
                  <a:srgbClr val="FF0000"/>
                </a:solidFill>
                <a:latin typeface="Times New Roman" pitchFamily="18" charset="0"/>
              </a:rPr>
              <a:t>ng di chuyển ch</a:t>
            </a:r>
            <a:r>
              <a:rPr lang="vi-V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ỗ ở</a:t>
            </a:r>
            <a:r>
              <a:rPr lang="vi-VN" altLang="en-US" dirty="0" smtClean="0">
                <a:solidFill>
                  <a:srgbClr val="FF0000"/>
                </a:solidFill>
                <a:latin typeface="Times New Roman" pitchFamily="18" charset="0"/>
              </a:rPr>
              <a:t> đ</a:t>
            </a:r>
            <a:r>
              <a:rPr lang="vi-VN" altLang="en-US" dirty="0" smtClean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ế</a:t>
            </a:r>
            <a:r>
              <a:rPr lang="vi-VN" altLang="en-US" dirty="0" smtClean="0">
                <a:solidFill>
                  <a:srgbClr val="FF0000"/>
                </a:solidFill>
                <a:latin typeface="Times New Roman" pitchFamily="18" charset="0"/>
              </a:rPr>
              <a:t>n vào m</a:t>
            </a:r>
            <a:r>
              <a:rPr lang="vi-VN" altLang="en-US" dirty="0" smtClean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ộ</a:t>
            </a:r>
            <a:r>
              <a:rPr lang="vi-VN" altLang="en-US" dirty="0" smtClean="0">
                <a:solidFill>
                  <a:srgbClr val="FF0000"/>
                </a:solidFill>
                <a:latin typeface="Times New Roman" pitchFamily="18" charset="0"/>
              </a:rPr>
              <a:t>t vùng hay một qu</a:t>
            </a:r>
            <a:r>
              <a:rPr lang="vi-VN" altLang="en-US" dirty="0" smtClean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ố</a:t>
            </a:r>
            <a:r>
              <a:rPr lang="vi-VN" altLang="en-US" dirty="0" smtClean="0">
                <a:solidFill>
                  <a:srgbClr val="FF0000"/>
                </a:solidFill>
                <a:latin typeface="Times New Roman" pitchFamily="18" charset="0"/>
              </a:rPr>
              <a:t>c gia m</a:t>
            </a:r>
            <a:r>
              <a:rPr lang="vi-V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sym typeface="Times New Roman" pitchFamily="18" charset="0"/>
              </a:rPr>
              <a:t>ớ</a:t>
            </a:r>
            <a:r>
              <a:rPr lang="vi-VN" altLang="en-US" dirty="0" smtClean="0">
                <a:solidFill>
                  <a:srgbClr val="FF0000"/>
                </a:solidFill>
                <a:latin typeface="Times New Roman" pitchFamily="18" charset="0"/>
              </a:rPr>
              <a:t>i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Documents and Settings\Administrator\My Documents\Downloads\downloa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143000"/>
            <a:ext cx="3200400" cy="3971925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ASEAN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C:\Users\WIN7\Desktop\hoi nghi hoi dong kinh te ASE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9144000" cy="54102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C:\Users\WIN7\Desktop\cai cach the ch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vi-VN" dirty="0" smtClean="0">
                <a:solidFill>
                  <a:srgbClr val="FF0000"/>
                </a:solidFill>
              </a:rPr>
              <a:t>Nền kinh tế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vi-VN" dirty="0" smtClean="0">
                <a:solidFill>
                  <a:srgbClr val="FF0000"/>
                </a:solidFill>
              </a:rPr>
              <a:t>nước ta kể từ khi công cuộc đổi mới được tiến hành, kinh tế thị trường ngày càng phát triển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vi-VN" dirty="0" smtClean="0">
                <a:solidFill>
                  <a:srgbClr val="FF0000"/>
                </a:solidFill>
              </a:rPr>
              <a:t>mạnh mẽ theo nhiều chiều hướng khác nhau.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H="1">
            <a:off x="990600" y="274638"/>
            <a:ext cx="7772400" cy="1143000"/>
          </a:xfrm>
        </p:spPr>
        <p:txBody>
          <a:bodyPr/>
          <a:lstStyle/>
          <a:p>
            <a:r>
              <a:rPr lang="en-US" alt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IV.    GI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Ả</a:t>
            </a:r>
            <a:r>
              <a:rPr lang="en-US" alt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PHÁP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 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+Cần có sự phối hợp chặt chẽ giữa các ngành, các cấp chính quyền.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+ Đồng bộ về kinh tế, hành chính giữa các khu vực, giữa nông thôn và thành thị.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+ Đầu tư, phát triển cở sở hạ tầng, tạo công ăn việc làm cho người dân ở nông thôn, miền núi.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+ Cần có những chính sách hỗ trợ, khuyến khích, đẩy mạnh phát triển kinh tế, thu hẹp khoảng cách giàu nghèo.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+ Xây dựng thêm các khu nhà ở, trường học, bệnh viện... đáp ứng nhu cầu của người nhập cư.... 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istrator\Desktop\024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The end</a:t>
            </a:r>
            <a:endParaRPr lang="en-US" sz="8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905000"/>
            <a:ext cx="3810000" cy="3047999"/>
          </a:xfrm>
        </p:spPr>
        <p:txBody>
          <a:bodyPr>
            <a:normAutofit/>
          </a:bodyPr>
          <a:lstStyle/>
          <a:p>
            <a:r>
              <a:rPr lang="en-US" alt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Dân nhập cư là người dân di chuyển từ một vùng đến một vùng khác để định cư hoặc tạm trú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Documents and Settings\Administrator\My Documents\Downloads\download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2057400"/>
            <a:ext cx="4572000" cy="36576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WIN7\Desktop\giatangdans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0"/>
            <a:ext cx="8839200" cy="66294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66800" y="533400"/>
            <a:ext cx="8001000" cy="1447800"/>
          </a:xfrm>
        </p:spPr>
        <p:txBody>
          <a:bodyPr>
            <a:normAutofit/>
          </a:bodyPr>
          <a:lstStyle/>
          <a:p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dirty="0" err="1" smtClean="0">
                <a:solidFill>
                  <a:srgbClr val="FF0000"/>
                </a:solidFill>
              </a:rPr>
              <a:t>Như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chúng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đã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biết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dân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số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là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một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yếu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tố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quan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trọng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trong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sự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phát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triển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kinh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tế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xã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err="1" smtClean="0">
                <a:solidFill>
                  <a:srgbClr val="FF0000"/>
                </a:solidFill>
              </a:rPr>
              <a:t>hội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của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một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địa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phương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một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đất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nước.Dân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số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vừa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có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tư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cách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như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một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chủ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thể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làm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ra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err="1" smtClean="0">
                <a:solidFill>
                  <a:srgbClr val="FF0000"/>
                </a:solidFill>
              </a:rPr>
              <a:t>của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cải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xã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hội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vừa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có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tư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cách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như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một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đối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tượng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thụ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hưởng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của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cải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vật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chất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và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dịch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vụ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err="1" smtClean="0">
                <a:solidFill>
                  <a:srgbClr val="FF0000"/>
                </a:solidFill>
              </a:rPr>
              <a:t>xã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hội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</a:p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dirty="0" err="1" smtClean="0">
                <a:solidFill>
                  <a:srgbClr val="FF0000"/>
                </a:solidFill>
              </a:rPr>
              <a:t>Chỉ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tiêu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quy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mô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dân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số</a:t>
            </a:r>
            <a:r>
              <a:rPr lang="en-US" dirty="0" smtClean="0">
                <a:solidFill>
                  <a:srgbClr val="FF0000"/>
                </a:solidFill>
              </a:rPr>
              <a:t> ,</a:t>
            </a:r>
            <a:r>
              <a:rPr lang="en-US" dirty="0" err="1" smtClean="0">
                <a:solidFill>
                  <a:srgbClr val="FF0000"/>
                </a:solidFill>
              </a:rPr>
              <a:t>cơ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cấu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dân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số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là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những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chỉ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tiêu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cơ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bản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làm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nền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tảng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tính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err="1" smtClean="0">
                <a:solidFill>
                  <a:srgbClr val="FF0000"/>
                </a:solidFill>
              </a:rPr>
              <a:t>toán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xây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dựng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các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phương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án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quy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hoạch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và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kế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hoạch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kinh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tế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xã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hội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trung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dài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hạn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WIN7\Desktop\10-dieu-thu-vi-chau-a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C:\Users\WIN7\Desktop\ha-noi-dat-10-trieu-dan-vao-nam-2030-va-14-trieu-dan-vao-nam-20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758</TotalTime>
  <Words>1253</Words>
  <Application>Microsoft Office PowerPoint</Application>
  <PresentationFormat>On-screen Show (4:3)</PresentationFormat>
  <Paragraphs>55</Paragraphs>
  <Slides>44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Executive</vt:lpstr>
      <vt:lpstr>Xã Hội Học Đại Cương</vt:lpstr>
      <vt:lpstr>Vấn đề nhập cư, phân tầng xã hội và sự phát triển của xã hội</vt:lpstr>
      <vt:lpstr>I : vấn đề nhập cư</vt:lpstr>
      <vt:lpstr>.  Khái Niệm  Nhập cư là hành động di chuyển chỗ ở đến vào một vùng hay một quốc gia mới</vt:lpstr>
      <vt:lpstr>PowerPoint Presentation</vt:lpstr>
      <vt:lpstr>PowerPoint Presentation</vt:lpstr>
      <vt:lpstr> </vt:lpstr>
      <vt:lpstr>PowerPoint Presentation</vt:lpstr>
      <vt:lpstr>PowerPoint Presentation</vt:lpstr>
      <vt:lpstr> </vt:lpstr>
      <vt:lpstr>PowerPoint Presentation</vt:lpstr>
      <vt:lpstr>PowerPoint Presentation</vt:lpstr>
      <vt:lpstr> </vt:lpstr>
      <vt:lpstr>PowerPoint Presentation</vt:lpstr>
      <vt:lpstr> </vt:lpstr>
      <vt:lpstr>PowerPoint Presentation</vt:lpstr>
      <vt:lpstr> </vt:lpstr>
      <vt:lpstr> </vt:lpstr>
      <vt:lpstr> </vt:lpstr>
      <vt:lpstr>PowerPoint Presentation</vt:lpstr>
      <vt:lpstr> </vt:lpstr>
      <vt:lpstr>PowerPoint Presentation</vt:lpstr>
      <vt:lpstr>PowerPoint Presentation</vt:lpstr>
      <vt:lpstr>PowerPoint Presentation</vt:lpstr>
      <vt:lpstr> </vt:lpstr>
      <vt:lpstr> 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III : sự phát triển xã hội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Hội nghị ASEAN</vt:lpstr>
      <vt:lpstr>PowerPoint Presentation</vt:lpstr>
      <vt:lpstr>PowerPoint Presentation</vt:lpstr>
      <vt:lpstr>IV.    GIẢI PHÁP</vt:lpstr>
      <vt:lpstr>PowerPoint Presentation</vt:lpstr>
    </vt:vector>
  </TitlesOfParts>
  <Company>Microsoft Windows XP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MSN</dc:creator>
  <cp:lastModifiedBy>user</cp:lastModifiedBy>
  <cp:revision>82</cp:revision>
  <dcterms:created xsi:type="dcterms:W3CDTF">2013-10-10T12:00:04Z</dcterms:created>
  <dcterms:modified xsi:type="dcterms:W3CDTF">2013-10-29T07:40:54Z</dcterms:modified>
</cp:coreProperties>
</file>