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8" r:id="rId4"/>
    <p:sldId id="298" r:id="rId5"/>
    <p:sldId id="259" r:id="rId6"/>
    <p:sldId id="260" r:id="rId7"/>
    <p:sldId id="261" r:id="rId8"/>
    <p:sldId id="263" r:id="rId9"/>
    <p:sldId id="264" r:id="rId10"/>
    <p:sldId id="265" r:id="rId11"/>
    <p:sldId id="266" r:id="rId12"/>
    <p:sldId id="296" r:id="rId13"/>
    <p:sldId id="267" r:id="rId14"/>
    <p:sldId id="268" r:id="rId15"/>
    <p:sldId id="297" r:id="rId16"/>
    <p:sldId id="269" r:id="rId17"/>
    <p:sldId id="270" r:id="rId18"/>
    <p:sldId id="289" r:id="rId19"/>
    <p:sldId id="284" r:id="rId20"/>
    <p:sldId id="290" r:id="rId21"/>
    <p:sldId id="300" r:id="rId22"/>
    <p:sldId id="294" r:id="rId23"/>
    <p:sldId id="292" r:id="rId24"/>
    <p:sldId id="293" r:id="rId25"/>
    <p:sldId id="295" r:id="rId26"/>
    <p:sldId id="277" r:id="rId27"/>
    <p:sldId id="278" r:id="rId28"/>
    <p:sldId id="279" r:id="rId29"/>
    <p:sldId id="280" r:id="rId30"/>
    <p:sldId id="281" r:id="rId31"/>
    <p:sldId id="282" r:id="rId32"/>
    <p:sldId id="283"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 initials="A" lastIdx="5"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10" autoAdjust="0"/>
    <p:restoredTop sz="82332" autoAdjust="0"/>
  </p:normalViewPr>
  <p:slideViewPr>
    <p:cSldViewPr>
      <p:cViewPr varScale="1">
        <p:scale>
          <a:sx n="45" d="100"/>
          <a:sy n="45" d="100"/>
        </p:scale>
        <p:origin x="-69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3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6T21:16:02.598" idx="1">
    <p:pos x="5552" y="1501"/>
    <p:text>Theo Fichter - nhà khoa hoc người Mỹ</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0-11T09:42:45.140" idx="5">
    <p:pos x="6271" y="1290"/>
    <p:text>aaaaaaaaaaaaaaaaaaaaaaaaa</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3-10-11T09:27:45.573" idx="4">
    <p:pos x="6087" y="2442"/>
    <p:text>hình
</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4742FC-6A33-4E98-AE64-462C210C0EA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vi-VN"/>
        </a:p>
      </dgm:t>
    </dgm:pt>
    <dgm:pt modelId="{59E3790E-907D-4FD4-B277-2F250CFE097D}">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2800" b="1" smtClean="0">
              <a:latin typeface="Times New Roman" pitchFamily="18" charset="0"/>
              <a:cs typeface="Times New Roman" pitchFamily="18" charset="0"/>
            </a:rPr>
            <a:t>1. </a:t>
          </a:r>
          <a:r>
            <a:rPr lang="vi-VN" sz="2800" b="1" smtClean="0">
              <a:latin typeface="Times New Roman" pitchFamily="18" charset="0"/>
              <a:cs typeface="Times New Roman" pitchFamily="18" charset="0"/>
            </a:rPr>
            <a:t>Định nghĩa</a:t>
          </a:r>
          <a:endParaRPr lang="vi-VN" sz="2800" b="1">
            <a:latin typeface="Times New Roman" pitchFamily="18" charset="0"/>
            <a:cs typeface="Times New Roman" pitchFamily="18" charset="0"/>
          </a:endParaRPr>
        </a:p>
      </dgm:t>
    </dgm:pt>
    <dgm:pt modelId="{DAEFFAAE-6FD3-415C-9A0F-3C845F70DB85}" type="parTrans" cxnId="{7A3D9AC2-33B5-4E6E-9B19-2649952FC5C6}">
      <dgm:prSet/>
      <dgm:spPr/>
      <dgm:t>
        <a:bodyPr/>
        <a:lstStyle/>
        <a:p>
          <a:endParaRPr lang="vi-VN" sz="2800" b="1"/>
        </a:p>
      </dgm:t>
    </dgm:pt>
    <dgm:pt modelId="{1D9792BD-D4A2-4479-ABF5-902D783B9C09}" type="sibTrans" cxnId="{7A3D9AC2-33B5-4E6E-9B19-2649952FC5C6}">
      <dgm:prSet/>
      <dgm:spPr/>
      <dgm:t>
        <a:bodyPr/>
        <a:lstStyle/>
        <a:p>
          <a:endParaRPr lang="vi-VN" sz="2800" b="1"/>
        </a:p>
      </dgm:t>
    </dgm:pt>
    <dgm:pt modelId="{53E3EE82-614D-4BBA-88A2-4E34218AC77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2800" b="1" smtClean="0">
              <a:latin typeface="Times New Roman" pitchFamily="18" charset="0"/>
              <a:cs typeface="Times New Roman" pitchFamily="18" charset="0"/>
            </a:rPr>
            <a:t>2. </a:t>
          </a:r>
          <a:r>
            <a:rPr lang="vi-VN" sz="2800" b="1" smtClean="0">
              <a:latin typeface="Times New Roman" pitchFamily="18" charset="0"/>
              <a:cs typeface="Times New Roman" pitchFamily="18" charset="0"/>
            </a:rPr>
            <a:t>Nhiệm vụ	</a:t>
          </a:r>
          <a:endParaRPr lang="vi-VN" sz="2800" b="1">
            <a:latin typeface="Times New Roman" pitchFamily="18" charset="0"/>
            <a:cs typeface="Times New Roman" pitchFamily="18" charset="0"/>
          </a:endParaRPr>
        </a:p>
      </dgm:t>
    </dgm:pt>
    <dgm:pt modelId="{457CD387-2764-42EF-9A7B-3D0AA8AF32AB}" type="parTrans" cxnId="{D1921F57-793C-445F-92C5-497B6613225A}">
      <dgm:prSet/>
      <dgm:spPr/>
      <dgm:t>
        <a:bodyPr/>
        <a:lstStyle/>
        <a:p>
          <a:endParaRPr lang="vi-VN" sz="2800" b="1"/>
        </a:p>
      </dgm:t>
    </dgm:pt>
    <dgm:pt modelId="{50AEFAD4-ACB2-41D3-9C93-ADB82426C1CE}" type="sibTrans" cxnId="{D1921F57-793C-445F-92C5-497B6613225A}">
      <dgm:prSet/>
      <dgm:spPr/>
      <dgm:t>
        <a:bodyPr/>
        <a:lstStyle/>
        <a:p>
          <a:endParaRPr lang="vi-VN" sz="2800" b="1"/>
        </a:p>
      </dgm:t>
    </dgm:pt>
    <dgm:pt modelId="{DCE7A65E-D104-425D-808D-DD06C608C276}">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2800" b="1" smtClean="0">
              <a:latin typeface="Times New Roman" pitchFamily="18" charset="0"/>
              <a:cs typeface="Times New Roman" pitchFamily="18" charset="0"/>
            </a:rPr>
            <a:t>3. </a:t>
          </a:r>
          <a:r>
            <a:rPr lang="vi-VN" sz="2800" b="1" smtClean="0">
              <a:latin typeface="Times New Roman" pitchFamily="18" charset="0"/>
              <a:cs typeface="Times New Roman" pitchFamily="18" charset="0"/>
            </a:rPr>
            <a:t>Mục tiêu</a:t>
          </a:r>
          <a:endParaRPr lang="vi-VN" sz="2800" b="1">
            <a:latin typeface="Times New Roman" pitchFamily="18" charset="0"/>
            <a:cs typeface="Times New Roman" pitchFamily="18" charset="0"/>
          </a:endParaRPr>
        </a:p>
      </dgm:t>
    </dgm:pt>
    <dgm:pt modelId="{E4A22E69-B640-49F7-BA9B-46EC25D370D9}" type="parTrans" cxnId="{E9E22223-373F-4602-98AC-36B9F210A821}">
      <dgm:prSet/>
      <dgm:spPr/>
      <dgm:t>
        <a:bodyPr/>
        <a:lstStyle/>
        <a:p>
          <a:endParaRPr lang="vi-VN" sz="2800" b="1"/>
        </a:p>
      </dgm:t>
    </dgm:pt>
    <dgm:pt modelId="{3CD9760F-507A-48A4-8339-35C72DB4C773}" type="sibTrans" cxnId="{E9E22223-373F-4602-98AC-36B9F210A821}">
      <dgm:prSet/>
      <dgm:spPr/>
      <dgm:t>
        <a:bodyPr/>
        <a:lstStyle/>
        <a:p>
          <a:endParaRPr lang="vi-VN" sz="2800" b="1"/>
        </a:p>
      </dgm:t>
    </dgm:pt>
    <dgm:pt modelId="{DE757B0A-DB00-433D-8EE2-57F24B36EF9A}">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vi-VN" sz="2800" b="1" smtClean="0">
              <a:latin typeface="Times New Roman" pitchFamily="18" charset="0"/>
              <a:cs typeface="Times New Roman" pitchFamily="18" charset="0"/>
            </a:rPr>
            <a:t>4. Đặc điểm</a:t>
          </a:r>
          <a:endParaRPr lang="vi-VN" sz="2800" b="1">
            <a:latin typeface="Times New Roman" pitchFamily="18" charset="0"/>
            <a:cs typeface="Times New Roman" pitchFamily="18" charset="0"/>
          </a:endParaRPr>
        </a:p>
      </dgm:t>
    </dgm:pt>
    <dgm:pt modelId="{87F47DA3-03CB-40F1-A2CC-9CC72CCEB1C9}" type="parTrans" cxnId="{20A47631-E32C-42C6-9C08-1FC9C8FB1329}">
      <dgm:prSet/>
      <dgm:spPr/>
      <dgm:t>
        <a:bodyPr/>
        <a:lstStyle/>
        <a:p>
          <a:endParaRPr lang="vi-VN" sz="2800"/>
        </a:p>
      </dgm:t>
    </dgm:pt>
    <dgm:pt modelId="{3B68F3C3-A165-4896-935A-AFC87CF16077}" type="sibTrans" cxnId="{20A47631-E32C-42C6-9C08-1FC9C8FB1329}">
      <dgm:prSet/>
      <dgm:spPr/>
      <dgm:t>
        <a:bodyPr/>
        <a:lstStyle/>
        <a:p>
          <a:endParaRPr lang="vi-VN" sz="2800"/>
        </a:p>
      </dgm:t>
    </dgm:pt>
    <dgm:pt modelId="{9CE960C9-F6BE-4B1E-846C-3CDCAE7F92FB}">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vi-VN" sz="2800" b="1" smtClean="0">
              <a:latin typeface="Times New Roman" pitchFamily="18" charset="0"/>
              <a:cs typeface="Times New Roman" pitchFamily="18" charset="0"/>
            </a:rPr>
            <a:t>5. Quá trình xã hội hoá</a:t>
          </a:r>
          <a:endParaRPr lang="vi-VN" sz="2800" b="1">
            <a:latin typeface="Times New Roman" pitchFamily="18" charset="0"/>
            <a:cs typeface="Times New Roman" pitchFamily="18" charset="0"/>
          </a:endParaRPr>
        </a:p>
      </dgm:t>
    </dgm:pt>
    <dgm:pt modelId="{D6F94781-9F40-4020-9AAF-CFEC8C73F242}" type="parTrans" cxnId="{5BF35500-5E7F-462B-9064-FC0612616207}">
      <dgm:prSet/>
      <dgm:spPr/>
      <dgm:t>
        <a:bodyPr/>
        <a:lstStyle/>
        <a:p>
          <a:endParaRPr lang="vi-VN" sz="2800"/>
        </a:p>
      </dgm:t>
    </dgm:pt>
    <dgm:pt modelId="{A255F07E-FAA1-4B2F-84B6-142F1A79974F}" type="sibTrans" cxnId="{5BF35500-5E7F-462B-9064-FC0612616207}">
      <dgm:prSet/>
      <dgm:spPr/>
      <dgm:t>
        <a:bodyPr/>
        <a:lstStyle/>
        <a:p>
          <a:endParaRPr lang="vi-VN" sz="2800"/>
        </a:p>
      </dgm:t>
    </dgm:pt>
    <dgm:pt modelId="{EED76992-5BD0-49B0-B898-BCCD5DDF28F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vi-VN" sz="2800" b="1" smtClean="0">
              <a:latin typeface="Times New Roman" pitchFamily="18" charset="0"/>
              <a:cs typeface="Times New Roman" pitchFamily="18" charset="0"/>
            </a:rPr>
            <a:t>6. Các nhân tố của xã hội hoá</a:t>
          </a:r>
          <a:endParaRPr lang="vi-VN" sz="2800" b="1">
            <a:latin typeface="Times New Roman" pitchFamily="18" charset="0"/>
            <a:cs typeface="Times New Roman" pitchFamily="18" charset="0"/>
          </a:endParaRPr>
        </a:p>
      </dgm:t>
    </dgm:pt>
    <dgm:pt modelId="{3C9856DD-E1BC-463C-8CC4-F3F21B6E7C30}" type="parTrans" cxnId="{3279C558-C09B-4627-A1F8-488896D7BD9C}">
      <dgm:prSet/>
      <dgm:spPr/>
      <dgm:t>
        <a:bodyPr/>
        <a:lstStyle/>
        <a:p>
          <a:endParaRPr lang="vi-VN" sz="2800"/>
        </a:p>
      </dgm:t>
    </dgm:pt>
    <dgm:pt modelId="{A722A29C-3FE8-4512-8D70-685184724B77}" type="sibTrans" cxnId="{3279C558-C09B-4627-A1F8-488896D7BD9C}">
      <dgm:prSet/>
      <dgm:spPr/>
      <dgm:t>
        <a:bodyPr/>
        <a:lstStyle/>
        <a:p>
          <a:endParaRPr lang="vi-VN" sz="2800"/>
        </a:p>
      </dgm:t>
    </dgm:pt>
    <dgm:pt modelId="{B9F93E92-C06D-4E6E-81A9-63F78106FB05}">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vi-VN" sz="2800" b="1" smtClean="0">
              <a:latin typeface="Times New Roman" pitchFamily="18" charset="0"/>
              <a:cs typeface="Times New Roman" pitchFamily="18" charset="0"/>
            </a:rPr>
            <a:t>7. Môi trường xã hội hoá</a:t>
          </a:r>
          <a:endParaRPr lang="vi-VN" sz="2800" b="1">
            <a:latin typeface="Times New Roman" pitchFamily="18" charset="0"/>
            <a:cs typeface="Times New Roman" pitchFamily="18" charset="0"/>
          </a:endParaRPr>
        </a:p>
      </dgm:t>
    </dgm:pt>
    <dgm:pt modelId="{DB3BBD65-960B-468D-ABA5-86D2615836A0}" type="parTrans" cxnId="{087EA88E-C019-46F2-9174-0A168B1B463D}">
      <dgm:prSet/>
      <dgm:spPr/>
      <dgm:t>
        <a:bodyPr/>
        <a:lstStyle/>
        <a:p>
          <a:endParaRPr lang="vi-VN" sz="2800"/>
        </a:p>
      </dgm:t>
    </dgm:pt>
    <dgm:pt modelId="{5334BAEB-5565-43C7-9C8E-D532863B8000}" type="sibTrans" cxnId="{087EA88E-C019-46F2-9174-0A168B1B463D}">
      <dgm:prSet/>
      <dgm:spPr/>
      <dgm:t>
        <a:bodyPr/>
        <a:lstStyle/>
        <a:p>
          <a:endParaRPr lang="vi-VN" sz="2800"/>
        </a:p>
      </dgm:t>
    </dgm:pt>
    <dgm:pt modelId="{24227A5B-CD8B-4CE8-B019-2A0DBE4609F1}" type="pres">
      <dgm:prSet presAssocID="{B34742FC-6A33-4E98-AE64-462C210C0EA5}" presName="linear" presStyleCnt="0">
        <dgm:presLayoutVars>
          <dgm:animLvl val="lvl"/>
          <dgm:resizeHandles val="exact"/>
        </dgm:presLayoutVars>
      </dgm:prSet>
      <dgm:spPr/>
      <dgm:t>
        <a:bodyPr/>
        <a:lstStyle/>
        <a:p>
          <a:endParaRPr lang="vi-VN"/>
        </a:p>
      </dgm:t>
    </dgm:pt>
    <dgm:pt modelId="{73303D4E-6EC9-424A-A10A-509A297A0FBE}" type="pres">
      <dgm:prSet presAssocID="{59E3790E-907D-4FD4-B277-2F250CFE097D}" presName="parentText" presStyleLbl="node1" presStyleIdx="0" presStyleCnt="7" custScaleY="77574">
        <dgm:presLayoutVars>
          <dgm:chMax val="0"/>
          <dgm:bulletEnabled val="1"/>
        </dgm:presLayoutVars>
      </dgm:prSet>
      <dgm:spPr/>
      <dgm:t>
        <a:bodyPr/>
        <a:lstStyle/>
        <a:p>
          <a:endParaRPr lang="vi-VN"/>
        </a:p>
      </dgm:t>
    </dgm:pt>
    <dgm:pt modelId="{EDB718C0-84D5-4646-80F2-DEEA08FBB3D3}" type="pres">
      <dgm:prSet presAssocID="{1D9792BD-D4A2-4479-ABF5-902D783B9C09}" presName="spacer" presStyleCnt="0"/>
      <dgm:spPr/>
    </dgm:pt>
    <dgm:pt modelId="{25D1E588-270D-4CE1-B70F-7DB99B86D954}" type="pres">
      <dgm:prSet presAssocID="{53E3EE82-614D-4BBA-88A2-4E34218AC77E}" presName="parentText" presStyleLbl="node1" presStyleIdx="1" presStyleCnt="7" custScaleY="75883" custLinFactNeighborX="-862">
        <dgm:presLayoutVars>
          <dgm:chMax val="0"/>
          <dgm:bulletEnabled val="1"/>
        </dgm:presLayoutVars>
      </dgm:prSet>
      <dgm:spPr/>
      <dgm:t>
        <a:bodyPr/>
        <a:lstStyle/>
        <a:p>
          <a:endParaRPr lang="vi-VN"/>
        </a:p>
      </dgm:t>
    </dgm:pt>
    <dgm:pt modelId="{F3588F5B-6925-43D7-A13C-1698F98EE2BA}" type="pres">
      <dgm:prSet presAssocID="{50AEFAD4-ACB2-41D3-9C93-ADB82426C1CE}" presName="spacer" presStyleCnt="0"/>
      <dgm:spPr/>
    </dgm:pt>
    <dgm:pt modelId="{8033821D-7393-4A5B-A12D-128092051836}" type="pres">
      <dgm:prSet presAssocID="{DCE7A65E-D104-425D-808D-DD06C608C276}" presName="parentText" presStyleLbl="node1" presStyleIdx="2" presStyleCnt="7" custScaleY="73663">
        <dgm:presLayoutVars>
          <dgm:chMax val="0"/>
          <dgm:bulletEnabled val="1"/>
        </dgm:presLayoutVars>
      </dgm:prSet>
      <dgm:spPr/>
      <dgm:t>
        <a:bodyPr/>
        <a:lstStyle/>
        <a:p>
          <a:endParaRPr lang="vi-VN"/>
        </a:p>
      </dgm:t>
    </dgm:pt>
    <dgm:pt modelId="{8F036BAE-2E1E-4CCA-8F3A-85207DB2BB71}" type="pres">
      <dgm:prSet presAssocID="{3CD9760F-507A-48A4-8339-35C72DB4C773}" presName="spacer" presStyleCnt="0"/>
      <dgm:spPr/>
    </dgm:pt>
    <dgm:pt modelId="{A1402359-F751-41EC-AB2B-827538130284}" type="pres">
      <dgm:prSet presAssocID="{DE757B0A-DB00-433D-8EE2-57F24B36EF9A}" presName="parentText" presStyleLbl="node1" presStyleIdx="3" presStyleCnt="7" custScaleY="61250">
        <dgm:presLayoutVars>
          <dgm:chMax val="0"/>
          <dgm:bulletEnabled val="1"/>
        </dgm:presLayoutVars>
      </dgm:prSet>
      <dgm:spPr/>
      <dgm:t>
        <a:bodyPr/>
        <a:lstStyle/>
        <a:p>
          <a:endParaRPr lang="vi-VN"/>
        </a:p>
      </dgm:t>
    </dgm:pt>
    <dgm:pt modelId="{C116ADF8-3FAC-4C60-9D90-69E34277C1F2}" type="pres">
      <dgm:prSet presAssocID="{3B68F3C3-A165-4896-935A-AFC87CF16077}" presName="spacer" presStyleCnt="0"/>
      <dgm:spPr/>
    </dgm:pt>
    <dgm:pt modelId="{532FAD3A-BD0B-4111-981E-3AB6CC1111F5}" type="pres">
      <dgm:prSet presAssocID="{9CE960C9-F6BE-4B1E-846C-3CDCAE7F92FB}" presName="parentText" presStyleLbl="node1" presStyleIdx="4" presStyleCnt="7" custScaleY="67885">
        <dgm:presLayoutVars>
          <dgm:chMax val="0"/>
          <dgm:bulletEnabled val="1"/>
        </dgm:presLayoutVars>
      </dgm:prSet>
      <dgm:spPr/>
      <dgm:t>
        <a:bodyPr/>
        <a:lstStyle/>
        <a:p>
          <a:endParaRPr lang="vi-VN"/>
        </a:p>
      </dgm:t>
    </dgm:pt>
    <dgm:pt modelId="{F3FF8BCB-32AB-40FB-AFE6-BF534E618600}" type="pres">
      <dgm:prSet presAssocID="{A255F07E-FAA1-4B2F-84B6-142F1A79974F}" presName="spacer" presStyleCnt="0"/>
      <dgm:spPr/>
    </dgm:pt>
    <dgm:pt modelId="{C1973E33-D671-4B02-BA23-6AA5BEF16BD0}" type="pres">
      <dgm:prSet presAssocID="{EED76992-5BD0-49B0-B898-BCCD5DDF28FE}" presName="parentText" presStyleLbl="node1" presStyleIdx="5" presStyleCnt="7" custScaleY="68383">
        <dgm:presLayoutVars>
          <dgm:chMax val="0"/>
          <dgm:bulletEnabled val="1"/>
        </dgm:presLayoutVars>
      </dgm:prSet>
      <dgm:spPr/>
      <dgm:t>
        <a:bodyPr/>
        <a:lstStyle/>
        <a:p>
          <a:endParaRPr lang="vi-VN"/>
        </a:p>
      </dgm:t>
    </dgm:pt>
    <dgm:pt modelId="{BAC54EEF-2228-4957-B37E-FCA4C0C1D132}" type="pres">
      <dgm:prSet presAssocID="{A722A29C-3FE8-4512-8D70-685184724B77}" presName="spacer" presStyleCnt="0"/>
      <dgm:spPr/>
    </dgm:pt>
    <dgm:pt modelId="{EBF5F440-ACF2-4F67-B91A-4F75820DB8A7}" type="pres">
      <dgm:prSet presAssocID="{B9F93E92-C06D-4E6E-81A9-63F78106FB05}" presName="parentText" presStyleLbl="node1" presStyleIdx="6" presStyleCnt="7" custScaleY="68811">
        <dgm:presLayoutVars>
          <dgm:chMax val="0"/>
          <dgm:bulletEnabled val="1"/>
        </dgm:presLayoutVars>
      </dgm:prSet>
      <dgm:spPr/>
      <dgm:t>
        <a:bodyPr/>
        <a:lstStyle/>
        <a:p>
          <a:endParaRPr lang="vi-VN"/>
        </a:p>
      </dgm:t>
    </dgm:pt>
  </dgm:ptLst>
  <dgm:cxnLst>
    <dgm:cxn modelId="{71683EEB-2B50-4606-9D51-706EEED2D7D0}" type="presOf" srcId="{59E3790E-907D-4FD4-B277-2F250CFE097D}" destId="{73303D4E-6EC9-424A-A10A-509A297A0FBE}" srcOrd="0" destOrd="0" presId="urn:microsoft.com/office/officeart/2005/8/layout/vList2"/>
    <dgm:cxn modelId="{D1921F57-793C-445F-92C5-497B6613225A}" srcId="{B34742FC-6A33-4E98-AE64-462C210C0EA5}" destId="{53E3EE82-614D-4BBA-88A2-4E34218AC77E}" srcOrd="1" destOrd="0" parTransId="{457CD387-2764-42EF-9A7B-3D0AA8AF32AB}" sibTransId="{50AEFAD4-ACB2-41D3-9C93-ADB82426C1CE}"/>
    <dgm:cxn modelId="{082E9569-2009-494D-9793-12D121FD858F}" type="presOf" srcId="{B9F93E92-C06D-4E6E-81A9-63F78106FB05}" destId="{EBF5F440-ACF2-4F67-B91A-4F75820DB8A7}" srcOrd="0" destOrd="0" presId="urn:microsoft.com/office/officeart/2005/8/layout/vList2"/>
    <dgm:cxn modelId="{7A3D9AC2-33B5-4E6E-9B19-2649952FC5C6}" srcId="{B34742FC-6A33-4E98-AE64-462C210C0EA5}" destId="{59E3790E-907D-4FD4-B277-2F250CFE097D}" srcOrd="0" destOrd="0" parTransId="{DAEFFAAE-6FD3-415C-9A0F-3C845F70DB85}" sibTransId="{1D9792BD-D4A2-4479-ABF5-902D783B9C09}"/>
    <dgm:cxn modelId="{A79851B1-B7F5-412C-A446-9E9261DD7A8B}" type="presOf" srcId="{EED76992-5BD0-49B0-B898-BCCD5DDF28FE}" destId="{C1973E33-D671-4B02-BA23-6AA5BEF16BD0}" srcOrd="0" destOrd="0" presId="urn:microsoft.com/office/officeart/2005/8/layout/vList2"/>
    <dgm:cxn modelId="{FE485B91-D04B-43DF-BD95-12C2570A80BC}" type="presOf" srcId="{9CE960C9-F6BE-4B1E-846C-3CDCAE7F92FB}" destId="{532FAD3A-BD0B-4111-981E-3AB6CC1111F5}" srcOrd="0" destOrd="0" presId="urn:microsoft.com/office/officeart/2005/8/layout/vList2"/>
    <dgm:cxn modelId="{087EA88E-C019-46F2-9174-0A168B1B463D}" srcId="{B34742FC-6A33-4E98-AE64-462C210C0EA5}" destId="{B9F93E92-C06D-4E6E-81A9-63F78106FB05}" srcOrd="6" destOrd="0" parTransId="{DB3BBD65-960B-468D-ABA5-86D2615836A0}" sibTransId="{5334BAEB-5565-43C7-9C8E-D532863B8000}"/>
    <dgm:cxn modelId="{4BFDB7F3-3BC4-423E-9361-A3354E75265A}" type="presOf" srcId="{B34742FC-6A33-4E98-AE64-462C210C0EA5}" destId="{24227A5B-CD8B-4CE8-B019-2A0DBE4609F1}" srcOrd="0" destOrd="0" presId="urn:microsoft.com/office/officeart/2005/8/layout/vList2"/>
    <dgm:cxn modelId="{5BF35500-5E7F-462B-9064-FC0612616207}" srcId="{B34742FC-6A33-4E98-AE64-462C210C0EA5}" destId="{9CE960C9-F6BE-4B1E-846C-3CDCAE7F92FB}" srcOrd="4" destOrd="0" parTransId="{D6F94781-9F40-4020-9AAF-CFEC8C73F242}" sibTransId="{A255F07E-FAA1-4B2F-84B6-142F1A79974F}"/>
    <dgm:cxn modelId="{57FBCDB3-81C9-4384-98B8-B278CA5E2FD5}" type="presOf" srcId="{DE757B0A-DB00-433D-8EE2-57F24B36EF9A}" destId="{A1402359-F751-41EC-AB2B-827538130284}" srcOrd="0" destOrd="0" presId="urn:microsoft.com/office/officeart/2005/8/layout/vList2"/>
    <dgm:cxn modelId="{FB56F8AE-A72C-4C30-A31D-FE1450C89E96}" type="presOf" srcId="{53E3EE82-614D-4BBA-88A2-4E34218AC77E}" destId="{25D1E588-270D-4CE1-B70F-7DB99B86D954}" srcOrd="0" destOrd="0" presId="urn:microsoft.com/office/officeart/2005/8/layout/vList2"/>
    <dgm:cxn modelId="{3279C558-C09B-4627-A1F8-488896D7BD9C}" srcId="{B34742FC-6A33-4E98-AE64-462C210C0EA5}" destId="{EED76992-5BD0-49B0-B898-BCCD5DDF28FE}" srcOrd="5" destOrd="0" parTransId="{3C9856DD-E1BC-463C-8CC4-F3F21B6E7C30}" sibTransId="{A722A29C-3FE8-4512-8D70-685184724B77}"/>
    <dgm:cxn modelId="{E9E22223-373F-4602-98AC-36B9F210A821}" srcId="{B34742FC-6A33-4E98-AE64-462C210C0EA5}" destId="{DCE7A65E-D104-425D-808D-DD06C608C276}" srcOrd="2" destOrd="0" parTransId="{E4A22E69-B640-49F7-BA9B-46EC25D370D9}" sibTransId="{3CD9760F-507A-48A4-8339-35C72DB4C773}"/>
    <dgm:cxn modelId="{467D89F5-F79C-466E-9018-DF7A59FEE0D6}" type="presOf" srcId="{DCE7A65E-D104-425D-808D-DD06C608C276}" destId="{8033821D-7393-4A5B-A12D-128092051836}" srcOrd="0" destOrd="0" presId="urn:microsoft.com/office/officeart/2005/8/layout/vList2"/>
    <dgm:cxn modelId="{20A47631-E32C-42C6-9C08-1FC9C8FB1329}" srcId="{B34742FC-6A33-4E98-AE64-462C210C0EA5}" destId="{DE757B0A-DB00-433D-8EE2-57F24B36EF9A}" srcOrd="3" destOrd="0" parTransId="{87F47DA3-03CB-40F1-A2CC-9CC72CCEB1C9}" sibTransId="{3B68F3C3-A165-4896-935A-AFC87CF16077}"/>
    <dgm:cxn modelId="{43AA05CB-6C8E-4E5F-956A-39C931BF9277}" type="presParOf" srcId="{24227A5B-CD8B-4CE8-B019-2A0DBE4609F1}" destId="{73303D4E-6EC9-424A-A10A-509A297A0FBE}" srcOrd="0" destOrd="0" presId="urn:microsoft.com/office/officeart/2005/8/layout/vList2"/>
    <dgm:cxn modelId="{DAB0F417-C8E0-4BAC-AEAC-C00AF077CA78}" type="presParOf" srcId="{24227A5B-CD8B-4CE8-B019-2A0DBE4609F1}" destId="{EDB718C0-84D5-4646-80F2-DEEA08FBB3D3}" srcOrd="1" destOrd="0" presId="urn:microsoft.com/office/officeart/2005/8/layout/vList2"/>
    <dgm:cxn modelId="{BF049563-7C3F-4AD8-AAE3-FDE8D2A7E24E}" type="presParOf" srcId="{24227A5B-CD8B-4CE8-B019-2A0DBE4609F1}" destId="{25D1E588-270D-4CE1-B70F-7DB99B86D954}" srcOrd="2" destOrd="0" presId="urn:microsoft.com/office/officeart/2005/8/layout/vList2"/>
    <dgm:cxn modelId="{72E022F6-C400-4ED7-BFDD-79BF0EDBEE81}" type="presParOf" srcId="{24227A5B-CD8B-4CE8-B019-2A0DBE4609F1}" destId="{F3588F5B-6925-43D7-A13C-1698F98EE2BA}" srcOrd="3" destOrd="0" presId="urn:microsoft.com/office/officeart/2005/8/layout/vList2"/>
    <dgm:cxn modelId="{A0423FC6-0212-474E-824A-E0CF032AABA9}" type="presParOf" srcId="{24227A5B-CD8B-4CE8-B019-2A0DBE4609F1}" destId="{8033821D-7393-4A5B-A12D-128092051836}" srcOrd="4" destOrd="0" presId="urn:microsoft.com/office/officeart/2005/8/layout/vList2"/>
    <dgm:cxn modelId="{0FA3FA09-5323-47AB-91A6-CEDDDE46E431}" type="presParOf" srcId="{24227A5B-CD8B-4CE8-B019-2A0DBE4609F1}" destId="{8F036BAE-2E1E-4CCA-8F3A-85207DB2BB71}" srcOrd="5" destOrd="0" presId="urn:microsoft.com/office/officeart/2005/8/layout/vList2"/>
    <dgm:cxn modelId="{4C3779C3-9AFC-4FE7-83C9-B418FF1D3068}" type="presParOf" srcId="{24227A5B-CD8B-4CE8-B019-2A0DBE4609F1}" destId="{A1402359-F751-41EC-AB2B-827538130284}" srcOrd="6" destOrd="0" presId="urn:microsoft.com/office/officeart/2005/8/layout/vList2"/>
    <dgm:cxn modelId="{6A0CFE7D-52A5-4B24-9D2F-10D4FB060E78}" type="presParOf" srcId="{24227A5B-CD8B-4CE8-B019-2A0DBE4609F1}" destId="{C116ADF8-3FAC-4C60-9D90-69E34277C1F2}" srcOrd="7" destOrd="0" presId="urn:microsoft.com/office/officeart/2005/8/layout/vList2"/>
    <dgm:cxn modelId="{9CE36BA3-40D9-45C0-943A-0B255C0E423E}" type="presParOf" srcId="{24227A5B-CD8B-4CE8-B019-2A0DBE4609F1}" destId="{532FAD3A-BD0B-4111-981E-3AB6CC1111F5}" srcOrd="8" destOrd="0" presId="urn:microsoft.com/office/officeart/2005/8/layout/vList2"/>
    <dgm:cxn modelId="{6A4ECDAA-CF7F-4E02-9556-C2429272C03C}" type="presParOf" srcId="{24227A5B-CD8B-4CE8-B019-2A0DBE4609F1}" destId="{F3FF8BCB-32AB-40FB-AFE6-BF534E618600}" srcOrd="9" destOrd="0" presId="urn:microsoft.com/office/officeart/2005/8/layout/vList2"/>
    <dgm:cxn modelId="{DDFE228B-41A0-4C4E-B916-2B1086451D81}" type="presParOf" srcId="{24227A5B-CD8B-4CE8-B019-2A0DBE4609F1}" destId="{C1973E33-D671-4B02-BA23-6AA5BEF16BD0}" srcOrd="10" destOrd="0" presId="urn:microsoft.com/office/officeart/2005/8/layout/vList2"/>
    <dgm:cxn modelId="{EAA71A3C-4B0C-4688-81B9-43D0D6CE7B89}" type="presParOf" srcId="{24227A5B-CD8B-4CE8-B019-2A0DBE4609F1}" destId="{BAC54EEF-2228-4957-B37E-FCA4C0C1D132}" srcOrd="11" destOrd="0" presId="urn:microsoft.com/office/officeart/2005/8/layout/vList2"/>
    <dgm:cxn modelId="{ACD28B31-D8BC-444D-AD0F-CC425F8C9092}" type="presParOf" srcId="{24227A5B-CD8B-4CE8-B019-2A0DBE4609F1}" destId="{EBF5F440-ACF2-4F67-B91A-4F75820DB8A7}"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4742FC-6A33-4E98-AE64-462C210C0EA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vi-VN"/>
        </a:p>
      </dgm:t>
    </dgm:pt>
    <dgm:pt modelId="{59E3790E-907D-4FD4-B277-2F250CFE097D}">
      <dgm:prSet phldrT="[Text]">
        <dgm:style>
          <a:lnRef idx="1">
            <a:schemeClr val="accent5"/>
          </a:lnRef>
          <a:fillRef idx="2">
            <a:schemeClr val="accent5"/>
          </a:fillRef>
          <a:effectRef idx="1">
            <a:schemeClr val="accent5"/>
          </a:effectRef>
          <a:fontRef idx="minor">
            <a:schemeClr val="dk1"/>
          </a:fontRef>
        </dgm:style>
      </dgm:prSet>
      <dgm:spPr/>
      <dgm:t>
        <a:bodyPr/>
        <a:lstStyle/>
        <a:p>
          <a:r>
            <a:rPr lang="en-US" b="1" smtClean="0">
              <a:latin typeface="Times New Roman" pitchFamily="18" charset="0"/>
              <a:cs typeface="Times New Roman" pitchFamily="18" charset="0"/>
            </a:rPr>
            <a:t>1. Kh</a:t>
          </a:r>
          <a:r>
            <a:rPr lang="vi-VN" b="1" smtClean="0">
              <a:latin typeface="Times New Roman" pitchFamily="18" charset="0"/>
              <a:cs typeface="Times New Roman" pitchFamily="18" charset="0"/>
            </a:rPr>
            <a:t>ái</a:t>
          </a:r>
          <a:r>
            <a:rPr lang="en-US" b="1" smtClean="0">
              <a:latin typeface="Times New Roman" pitchFamily="18" charset="0"/>
              <a:cs typeface="Times New Roman" pitchFamily="18" charset="0"/>
            </a:rPr>
            <a:t> ni</a:t>
          </a:r>
          <a:r>
            <a:rPr lang="vi-VN" b="1" smtClean="0">
              <a:latin typeface="Times New Roman" pitchFamily="18" charset="0"/>
              <a:cs typeface="Times New Roman" pitchFamily="18" charset="0"/>
            </a:rPr>
            <a:t>ệm</a:t>
          </a:r>
          <a:endParaRPr lang="vi-VN" b="1">
            <a:latin typeface="Times New Roman" pitchFamily="18" charset="0"/>
            <a:cs typeface="Times New Roman" pitchFamily="18" charset="0"/>
          </a:endParaRPr>
        </a:p>
      </dgm:t>
    </dgm:pt>
    <dgm:pt modelId="{DAEFFAAE-6FD3-415C-9A0F-3C845F70DB85}" type="parTrans" cxnId="{7A3D9AC2-33B5-4E6E-9B19-2649952FC5C6}">
      <dgm:prSet/>
      <dgm:spPr/>
      <dgm:t>
        <a:bodyPr/>
        <a:lstStyle/>
        <a:p>
          <a:endParaRPr lang="vi-VN" b="1"/>
        </a:p>
      </dgm:t>
    </dgm:pt>
    <dgm:pt modelId="{1D9792BD-D4A2-4479-ABF5-902D783B9C09}" type="sibTrans" cxnId="{7A3D9AC2-33B5-4E6E-9B19-2649952FC5C6}">
      <dgm:prSet/>
      <dgm:spPr/>
      <dgm:t>
        <a:bodyPr/>
        <a:lstStyle/>
        <a:p>
          <a:endParaRPr lang="vi-VN" b="1"/>
        </a:p>
      </dgm:t>
    </dgm:pt>
    <dgm:pt modelId="{53E3EE82-614D-4BBA-88A2-4E34218AC77E}">
      <dgm:prSet phldrT="[Text]">
        <dgm:style>
          <a:lnRef idx="1">
            <a:schemeClr val="accent5"/>
          </a:lnRef>
          <a:fillRef idx="2">
            <a:schemeClr val="accent5"/>
          </a:fillRef>
          <a:effectRef idx="1">
            <a:schemeClr val="accent5"/>
          </a:effectRef>
          <a:fontRef idx="minor">
            <a:schemeClr val="dk1"/>
          </a:fontRef>
        </dgm:style>
      </dgm:prSet>
      <dgm:spPr/>
      <dgm:t>
        <a:bodyPr/>
        <a:lstStyle/>
        <a:p>
          <a:r>
            <a:rPr lang="en-US" b="1" smtClean="0">
              <a:latin typeface="Times New Roman" pitchFamily="18" charset="0"/>
              <a:cs typeface="Times New Roman" pitchFamily="18" charset="0"/>
            </a:rPr>
            <a:t>2. Qu</a:t>
          </a:r>
          <a:r>
            <a:rPr lang="vi-VN" b="1" smtClean="0">
              <a:latin typeface="Times New Roman" pitchFamily="18" charset="0"/>
              <a:cs typeface="Times New Roman" pitchFamily="18" charset="0"/>
            </a:rPr>
            <a:t>á</a:t>
          </a:r>
          <a:r>
            <a:rPr lang="en-US" b="1" smtClean="0">
              <a:latin typeface="Times New Roman" pitchFamily="18" charset="0"/>
              <a:cs typeface="Times New Roman" pitchFamily="18" charset="0"/>
            </a:rPr>
            <a:t> tr</a:t>
          </a:r>
          <a:r>
            <a:rPr lang="vi-VN" b="1" smtClean="0">
              <a:latin typeface="Times New Roman" pitchFamily="18" charset="0"/>
              <a:cs typeface="Times New Roman" pitchFamily="18" charset="0"/>
            </a:rPr>
            <a:t>ình</a:t>
          </a:r>
          <a:r>
            <a:rPr lang="en-US" b="1" smtClean="0">
              <a:latin typeface="Times New Roman" pitchFamily="18" charset="0"/>
              <a:cs typeface="Times New Roman" pitchFamily="18" charset="0"/>
            </a:rPr>
            <a:t> x</a:t>
          </a:r>
          <a:r>
            <a:rPr lang="vi-VN" b="1" smtClean="0">
              <a:latin typeface="Times New Roman" pitchFamily="18" charset="0"/>
              <a:cs typeface="Times New Roman" pitchFamily="18" charset="0"/>
            </a:rPr>
            <a:t>ã</a:t>
          </a:r>
          <a:r>
            <a:rPr lang="en-US" b="1" smtClean="0">
              <a:latin typeface="Times New Roman" pitchFamily="18" charset="0"/>
              <a:cs typeface="Times New Roman" pitchFamily="18" charset="0"/>
            </a:rPr>
            <a:t> h</a:t>
          </a:r>
          <a:r>
            <a:rPr lang="vi-VN" b="1" smtClean="0">
              <a:latin typeface="Times New Roman" pitchFamily="18" charset="0"/>
              <a:cs typeface="Times New Roman" pitchFamily="18" charset="0"/>
            </a:rPr>
            <a:t>ội</a:t>
          </a:r>
          <a:r>
            <a:rPr lang="en-US" b="1" smtClean="0">
              <a:latin typeface="Times New Roman" pitchFamily="18" charset="0"/>
              <a:cs typeface="Times New Roman" pitchFamily="18" charset="0"/>
            </a:rPr>
            <a:t> ho</a:t>
          </a:r>
          <a:r>
            <a:rPr lang="vi-VN" b="1" smtClean="0">
              <a:latin typeface="Times New Roman" pitchFamily="18" charset="0"/>
              <a:cs typeface="Times New Roman" pitchFamily="18" charset="0"/>
            </a:rPr>
            <a:t>á</a:t>
          </a:r>
          <a:r>
            <a:rPr lang="en-US" b="1" smtClean="0">
              <a:latin typeface="Times New Roman" pitchFamily="18" charset="0"/>
              <a:cs typeface="Times New Roman" pitchFamily="18" charset="0"/>
            </a:rPr>
            <a:t> c</a:t>
          </a:r>
          <a:r>
            <a:rPr lang="vi-VN" b="1" smtClean="0">
              <a:latin typeface="Times New Roman" pitchFamily="18" charset="0"/>
              <a:cs typeface="Times New Roman" pitchFamily="18" charset="0"/>
            </a:rPr>
            <a:t>á</a:t>
          </a:r>
          <a:r>
            <a:rPr lang="en-US" b="1" smtClean="0">
              <a:latin typeface="Times New Roman" pitchFamily="18" charset="0"/>
              <a:cs typeface="Times New Roman" pitchFamily="18" charset="0"/>
            </a:rPr>
            <a:t> nh</a:t>
          </a:r>
          <a:r>
            <a:rPr lang="vi-VN" b="1" smtClean="0">
              <a:latin typeface="Times New Roman" pitchFamily="18" charset="0"/>
              <a:cs typeface="Times New Roman" pitchFamily="18" charset="0"/>
            </a:rPr>
            <a:t>â</a:t>
          </a:r>
          <a:r>
            <a:rPr lang="en-US" b="1" smtClean="0">
              <a:latin typeface="Times New Roman" pitchFamily="18" charset="0"/>
              <a:cs typeface="Times New Roman" pitchFamily="18" charset="0"/>
            </a:rPr>
            <a:t>n</a:t>
          </a:r>
          <a:endParaRPr lang="vi-VN" b="1">
            <a:latin typeface="Times New Roman" pitchFamily="18" charset="0"/>
            <a:cs typeface="Times New Roman" pitchFamily="18" charset="0"/>
          </a:endParaRPr>
        </a:p>
      </dgm:t>
    </dgm:pt>
    <dgm:pt modelId="{457CD387-2764-42EF-9A7B-3D0AA8AF32AB}" type="parTrans" cxnId="{D1921F57-793C-445F-92C5-497B6613225A}">
      <dgm:prSet/>
      <dgm:spPr/>
      <dgm:t>
        <a:bodyPr/>
        <a:lstStyle/>
        <a:p>
          <a:endParaRPr lang="vi-VN" b="1"/>
        </a:p>
      </dgm:t>
    </dgm:pt>
    <dgm:pt modelId="{50AEFAD4-ACB2-41D3-9C93-ADB82426C1CE}" type="sibTrans" cxnId="{D1921F57-793C-445F-92C5-497B6613225A}">
      <dgm:prSet/>
      <dgm:spPr/>
      <dgm:t>
        <a:bodyPr/>
        <a:lstStyle/>
        <a:p>
          <a:endParaRPr lang="vi-VN" b="1"/>
        </a:p>
      </dgm:t>
    </dgm:pt>
    <dgm:pt modelId="{24227A5B-CD8B-4CE8-B019-2A0DBE4609F1}" type="pres">
      <dgm:prSet presAssocID="{B34742FC-6A33-4E98-AE64-462C210C0EA5}" presName="linear" presStyleCnt="0">
        <dgm:presLayoutVars>
          <dgm:animLvl val="lvl"/>
          <dgm:resizeHandles val="exact"/>
        </dgm:presLayoutVars>
      </dgm:prSet>
      <dgm:spPr/>
      <dgm:t>
        <a:bodyPr/>
        <a:lstStyle/>
        <a:p>
          <a:endParaRPr lang="vi-VN"/>
        </a:p>
      </dgm:t>
    </dgm:pt>
    <dgm:pt modelId="{73303D4E-6EC9-424A-A10A-509A297A0FBE}" type="pres">
      <dgm:prSet presAssocID="{59E3790E-907D-4FD4-B277-2F250CFE097D}" presName="parentText" presStyleLbl="node1" presStyleIdx="0" presStyleCnt="2">
        <dgm:presLayoutVars>
          <dgm:chMax val="0"/>
          <dgm:bulletEnabled val="1"/>
        </dgm:presLayoutVars>
      </dgm:prSet>
      <dgm:spPr/>
      <dgm:t>
        <a:bodyPr/>
        <a:lstStyle/>
        <a:p>
          <a:endParaRPr lang="vi-VN"/>
        </a:p>
      </dgm:t>
    </dgm:pt>
    <dgm:pt modelId="{EDB718C0-84D5-4646-80F2-DEEA08FBB3D3}" type="pres">
      <dgm:prSet presAssocID="{1D9792BD-D4A2-4479-ABF5-902D783B9C09}" presName="spacer" presStyleCnt="0"/>
      <dgm:spPr/>
    </dgm:pt>
    <dgm:pt modelId="{25D1E588-270D-4CE1-B70F-7DB99B86D954}" type="pres">
      <dgm:prSet presAssocID="{53E3EE82-614D-4BBA-88A2-4E34218AC77E}" presName="parentText" presStyleLbl="node1" presStyleIdx="1" presStyleCnt="2">
        <dgm:presLayoutVars>
          <dgm:chMax val="0"/>
          <dgm:bulletEnabled val="1"/>
        </dgm:presLayoutVars>
      </dgm:prSet>
      <dgm:spPr/>
      <dgm:t>
        <a:bodyPr/>
        <a:lstStyle/>
        <a:p>
          <a:endParaRPr lang="vi-VN"/>
        </a:p>
      </dgm:t>
    </dgm:pt>
  </dgm:ptLst>
  <dgm:cxnLst>
    <dgm:cxn modelId="{09FD925C-6DAC-40CC-8616-6DA3BF110A5B}" type="presOf" srcId="{B34742FC-6A33-4E98-AE64-462C210C0EA5}" destId="{24227A5B-CD8B-4CE8-B019-2A0DBE4609F1}" srcOrd="0" destOrd="0" presId="urn:microsoft.com/office/officeart/2005/8/layout/vList2"/>
    <dgm:cxn modelId="{E5075F96-384E-4446-9F0C-AE7F4C860D06}" type="presOf" srcId="{53E3EE82-614D-4BBA-88A2-4E34218AC77E}" destId="{25D1E588-270D-4CE1-B70F-7DB99B86D954}" srcOrd="0" destOrd="0" presId="urn:microsoft.com/office/officeart/2005/8/layout/vList2"/>
    <dgm:cxn modelId="{7A3D9AC2-33B5-4E6E-9B19-2649952FC5C6}" srcId="{B34742FC-6A33-4E98-AE64-462C210C0EA5}" destId="{59E3790E-907D-4FD4-B277-2F250CFE097D}" srcOrd="0" destOrd="0" parTransId="{DAEFFAAE-6FD3-415C-9A0F-3C845F70DB85}" sibTransId="{1D9792BD-D4A2-4479-ABF5-902D783B9C09}"/>
    <dgm:cxn modelId="{CE060559-3E92-43C5-A199-682C21879612}" type="presOf" srcId="{59E3790E-907D-4FD4-B277-2F250CFE097D}" destId="{73303D4E-6EC9-424A-A10A-509A297A0FBE}" srcOrd="0" destOrd="0" presId="urn:microsoft.com/office/officeart/2005/8/layout/vList2"/>
    <dgm:cxn modelId="{D1921F57-793C-445F-92C5-497B6613225A}" srcId="{B34742FC-6A33-4E98-AE64-462C210C0EA5}" destId="{53E3EE82-614D-4BBA-88A2-4E34218AC77E}" srcOrd="1" destOrd="0" parTransId="{457CD387-2764-42EF-9A7B-3D0AA8AF32AB}" sibTransId="{50AEFAD4-ACB2-41D3-9C93-ADB82426C1CE}"/>
    <dgm:cxn modelId="{8C2B3A4D-65A4-4953-B46A-B530935F54DA}" type="presParOf" srcId="{24227A5B-CD8B-4CE8-B019-2A0DBE4609F1}" destId="{73303D4E-6EC9-424A-A10A-509A297A0FBE}" srcOrd="0" destOrd="0" presId="urn:microsoft.com/office/officeart/2005/8/layout/vList2"/>
    <dgm:cxn modelId="{0C78933C-1C9B-4DC2-AE4B-70B964C7551C}" type="presParOf" srcId="{24227A5B-CD8B-4CE8-B019-2A0DBE4609F1}" destId="{EDB718C0-84D5-4646-80F2-DEEA08FBB3D3}" srcOrd="1" destOrd="0" presId="urn:microsoft.com/office/officeart/2005/8/layout/vList2"/>
    <dgm:cxn modelId="{578B6A17-A77D-4029-B244-38F96A97A9AA}" type="presParOf" srcId="{24227A5B-CD8B-4CE8-B019-2A0DBE4609F1}" destId="{25D1E588-270D-4CE1-B70F-7DB99B86D954}"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4742FC-6A33-4E98-AE64-462C210C0EA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vi-VN"/>
        </a:p>
      </dgm:t>
    </dgm:pt>
    <dgm:pt modelId="{59E3790E-907D-4FD4-B277-2F250CFE097D}">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2600" b="1" smtClean="0">
              <a:latin typeface="Times New Roman" pitchFamily="18" charset="0"/>
              <a:cs typeface="Times New Roman" pitchFamily="18" charset="0"/>
            </a:rPr>
            <a:t>1. Kh</a:t>
          </a:r>
          <a:r>
            <a:rPr lang="vi-VN" sz="2600" b="1" smtClean="0">
              <a:latin typeface="Times New Roman" pitchFamily="18" charset="0"/>
              <a:cs typeface="Times New Roman" pitchFamily="18" charset="0"/>
            </a:rPr>
            <a:t>ái</a:t>
          </a:r>
          <a:r>
            <a:rPr lang="en-US" sz="2600" b="1" smtClean="0">
              <a:latin typeface="Times New Roman" pitchFamily="18" charset="0"/>
              <a:cs typeface="Times New Roman" pitchFamily="18" charset="0"/>
            </a:rPr>
            <a:t> ni</a:t>
          </a:r>
          <a:r>
            <a:rPr lang="vi-VN" sz="2600" b="1" smtClean="0">
              <a:latin typeface="Times New Roman" pitchFamily="18" charset="0"/>
              <a:cs typeface="Times New Roman" pitchFamily="18" charset="0"/>
            </a:rPr>
            <a:t>ệm nhân cách</a:t>
          </a:r>
          <a:endParaRPr lang="vi-VN" sz="2600" b="1">
            <a:latin typeface="Times New Roman" pitchFamily="18" charset="0"/>
            <a:cs typeface="Times New Roman" pitchFamily="18" charset="0"/>
          </a:endParaRPr>
        </a:p>
      </dgm:t>
    </dgm:pt>
    <dgm:pt modelId="{DAEFFAAE-6FD3-415C-9A0F-3C845F70DB85}" type="parTrans" cxnId="{7A3D9AC2-33B5-4E6E-9B19-2649952FC5C6}">
      <dgm:prSet/>
      <dgm:spPr/>
      <dgm:t>
        <a:bodyPr/>
        <a:lstStyle/>
        <a:p>
          <a:endParaRPr lang="vi-VN" sz="2600" b="1"/>
        </a:p>
      </dgm:t>
    </dgm:pt>
    <dgm:pt modelId="{1D9792BD-D4A2-4479-ABF5-902D783B9C09}" type="sibTrans" cxnId="{7A3D9AC2-33B5-4E6E-9B19-2649952FC5C6}">
      <dgm:prSet/>
      <dgm:spPr/>
      <dgm:t>
        <a:bodyPr/>
        <a:lstStyle/>
        <a:p>
          <a:endParaRPr lang="vi-VN" sz="2600" b="1"/>
        </a:p>
      </dgm:t>
    </dgm:pt>
    <dgm:pt modelId="{53E3EE82-614D-4BBA-88A2-4E34218AC77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2600" b="1" smtClean="0">
              <a:latin typeface="Times New Roman" pitchFamily="18" charset="0"/>
              <a:cs typeface="Times New Roman" pitchFamily="18" charset="0"/>
            </a:rPr>
            <a:t>2. N</a:t>
          </a:r>
          <a:r>
            <a:rPr lang="vi-VN" sz="2600" b="1" smtClean="0">
              <a:latin typeface="Times New Roman" pitchFamily="18" charset="0"/>
              <a:cs typeface="Times New Roman" pitchFamily="18" charset="0"/>
            </a:rPr>
            <a:t>ội</a:t>
          </a:r>
          <a:r>
            <a:rPr lang="en-US" sz="2600" b="1" smtClean="0">
              <a:latin typeface="Times New Roman" pitchFamily="18" charset="0"/>
              <a:cs typeface="Times New Roman" pitchFamily="18" charset="0"/>
            </a:rPr>
            <a:t> dung </a:t>
          </a:r>
          <a:r>
            <a:rPr lang="vi-VN" sz="2600" b="1" smtClean="0">
              <a:latin typeface="Times New Roman" pitchFamily="18" charset="0"/>
              <a:cs typeface="Times New Roman" pitchFamily="18" charset="0"/>
            </a:rPr>
            <a:t>hình</a:t>
          </a:r>
          <a:r>
            <a:rPr lang="en-US" sz="2600" b="1" smtClean="0">
              <a:latin typeface="Times New Roman" pitchFamily="18" charset="0"/>
              <a:cs typeface="Times New Roman" pitchFamily="18" charset="0"/>
            </a:rPr>
            <a:t> th</a:t>
          </a:r>
          <a:r>
            <a:rPr lang="vi-VN" sz="2600" b="1" smtClean="0">
              <a:latin typeface="Times New Roman" pitchFamily="18" charset="0"/>
              <a:cs typeface="Times New Roman" pitchFamily="18" charset="0"/>
            </a:rPr>
            <a:t>ành</a:t>
          </a:r>
          <a:r>
            <a:rPr lang="en-US" sz="2600" b="1" smtClean="0">
              <a:latin typeface="Times New Roman" pitchFamily="18" charset="0"/>
              <a:cs typeface="Times New Roman" pitchFamily="18" charset="0"/>
            </a:rPr>
            <a:t> nh</a:t>
          </a:r>
          <a:r>
            <a:rPr lang="vi-VN" sz="2600" b="1" smtClean="0">
              <a:latin typeface="Times New Roman" pitchFamily="18" charset="0"/>
              <a:cs typeface="Times New Roman" pitchFamily="18" charset="0"/>
            </a:rPr>
            <a:t>â</a:t>
          </a:r>
          <a:r>
            <a:rPr lang="en-US" sz="2600" b="1" smtClean="0">
              <a:latin typeface="Times New Roman" pitchFamily="18" charset="0"/>
              <a:cs typeface="Times New Roman" pitchFamily="18" charset="0"/>
            </a:rPr>
            <a:t>n c</a:t>
          </a:r>
          <a:r>
            <a:rPr lang="vi-VN" sz="2600" b="1" smtClean="0">
              <a:latin typeface="Times New Roman" pitchFamily="18" charset="0"/>
              <a:cs typeface="Times New Roman" pitchFamily="18" charset="0"/>
            </a:rPr>
            <a:t>ách</a:t>
          </a:r>
          <a:r>
            <a:rPr lang="en-US" sz="2600" b="1" smtClean="0">
              <a:latin typeface="Times New Roman" pitchFamily="18" charset="0"/>
              <a:cs typeface="Times New Roman" pitchFamily="18" charset="0"/>
            </a:rPr>
            <a:t> &amp; ph</a:t>
          </a:r>
          <a:r>
            <a:rPr lang="vi-VN" sz="2600" b="1" smtClean="0">
              <a:latin typeface="Times New Roman" pitchFamily="18" charset="0"/>
              <a:cs typeface="Times New Roman" pitchFamily="18" charset="0"/>
            </a:rPr>
            <a:t>át</a:t>
          </a:r>
          <a:r>
            <a:rPr lang="en-US" sz="2600" b="1" smtClean="0">
              <a:latin typeface="Times New Roman" pitchFamily="18" charset="0"/>
              <a:cs typeface="Times New Roman" pitchFamily="18" charset="0"/>
            </a:rPr>
            <a:t> tri</a:t>
          </a:r>
          <a:r>
            <a:rPr lang="vi-VN" sz="2600" b="1" smtClean="0">
              <a:latin typeface="Times New Roman" pitchFamily="18" charset="0"/>
              <a:cs typeface="Times New Roman" pitchFamily="18" charset="0"/>
            </a:rPr>
            <a:t>ển</a:t>
          </a:r>
          <a:r>
            <a:rPr lang="en-US" sz="2600" b="1" smtClean="0">
              <a:latin typeface="Times New Roman" pitchFamily="18" charset="0"/>
              <a:cs typeface="Times New Roman" pitchFamily="18" charset="0"/>
            </a:rPr>
            <a:t> nh</a:t>
          </a:r>
          <a:r>
            <a:rPr lang="vi-VN" sz="2600" b="1" smtClean="0">
              <a:latin typeface="Times New Roman" pitchFamily="18" charset="0"/>
              <a:cs typeface="Times New Roman" pitchFamily="18" charset="0"/>
            </a:rPr>
            <a:t>â</a:t>
          </a:r>
          <a:r>
            <a:rPr lang="en-US" sz="2600" b="1" smtClean="0">
              <a:latin typeface="Times New Roman" pitchFamily="18" charset="0"/>
              <a:cs typeface="Times New Roman" pitchFamily="18" charset="0"/>
            </a:rPr>
            <a:t>n c</a:t>
          </a:r>
          <a:r>
            <a:rPr lang="vi-VN" sz="2600" b="1" smtClean="0">
              <a:latin typeface="Times New Roman" pitchFamily="18" charset="0"/>
              <a:cs typeface="Times New Roman" pitchFamily="18" charset="0"/>
            </a:rPr>
            <a:t>á</a:t>
          </a:r>
          <a:r>
            <a:rPr lang="en-US" sz="2600" b="1" smtClean="0">
              <a:latin typeface="Times New Roman" pitchFamily="18" charset="0"/>
              <a:cs typeface="Times New Roman" pitchFamily="18" charset="0"/>
            </a:rPr>
            <a:t>ch</a:t>
          </a:r>
          <a:endParaRPr lang="vi-VN" sz="2600" b="1">
            <a:latin typeface="Times New Roman" pitchFamily="18" charset="0"/>
            <a:cs typeface="Times New Roman" pitchFamily="18" charset="0"/>
          </a:endParaRPr>
        </a:p>
      </dgm:t>
    </dgm:pt>
    <dgm:pt modelId="{457CD387-2764-42EF-9A7B-3D0AA8AF32AB}" type="parTrans" cxnId="{D1921F57-793C-445F-92C5-497B6613225A}">
      <dgm:prSet/>
      <dgm:spPr/>
      <dgm:t>
        <a:bodyPr/>
        <a:lstStyle/>
        <a:p>
          <a:endParaRPr lang="vi-VN" sz="2600" b="1"/>
        </a:p>
      </dgm:t>
    </dgm:pt>
    <dgm:pt modelId="{50AEFAD4-ACB2-41D3-9C93-ADB82426C1CE}" type="sibTrans" cxnId="{D1921F57-793C-445F-92C5-497B6613225A}">
      <dgm:prSet/>
      <dgm:spPr/>
      <dgm:t>
        <a:bodyPr/>
        <a:lstStyle/>
        <a:p>
          <a:endParaRPr lang="vi-VN" sz="2600" b="1"/>
        </a:p>
      </dgm:t>
    </dgm:pt>
    <dgm:pt modelId="{DCE7A65E-D104-425D-808D-DD06C608C276}">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2600" b="1" smtClean="0">
              <a:latin typeface="Times New Roman" pitchFamily="18" charset="0"/>
              <a:cs typeface="Times New Roman" pitchFamily="18" charset="0"/>
            </a:rPr>
            <a:t>3. </a:t>
          </a:r>
          <a:r>
            <a:rPr lang="vi-VN" sz="2600" b="1" smtClean="0">
              <a:latin typeface="Times New Roman" pitchFamily="18" charset="0"/>
              <a:cs typeface="Times New Roman" pitchFamily="18" charset="0"/>
            </a:rPr>
            <a:t>Những yếu tố ảnh hưởng đến sự hình thành và </a:t>
          </a:r>
        </a:p>
        <a:p>
          <a:r>
            <a:rPr lang="vi-VN" sz="2600" b="1" smtClean="0">
              <a:latin typeface="Times New Roman" pitchFamily="18" charset="0"/>
              <a:cs typeface="Times New Roman" pitchFamily="18" charset="0"/>
            </a:rPr>
            <a:t>    phát triển nhân cách</a:t>
          </a:r>
          <a:endParaRPr lang="vi-VN" sz="2600" b="1">
            <a:latin typeface="Times New Roman" pitchFamily="18" charset="0"/>
            <a:cs typeface="Times New Roman" pitchFamily="18" charset="0"/>
          </a:endParaRPr>
        </a:p>
      </dgm:t>
    </dgm:pt>
    <dgm:pt modelId="{E4A22E69-B640-49F7-BA9B-46EC25D370D9}" type="parTrans" cxnId="{E9E22223-373F-4602-98AC-36B9F210A821}">
      <dgm:prSet/>
      <dgm:spPr/>
      <dgm:t>
        <a:bodyPr/>
        <a:lstStyle/>
        <a:p>
          <a:endParaRPr lang="vi-VN" sz="2600" b="1"/>
        </a:p>
      </dgm:t>
    </dgm:pt>
    <dgm:pt modelId="{3CD9760F-507A-48A4-8339-35C72DB4C773}" type="sibTrans" cxnId="{E9E22223-373F-4602-98AC-36B9F210A821}">
      <dgm:prSet/>
      <dgm:spPr/>
      <dgm:t>
        <a:bodyPr/>
        <a:lstStyle/>
        <a:p>
          <a:endParaRPr lang="vi-VN" sz="2600" b="1"/>
        </a:p>
      </dgm:t>
    </dgm:pt>
    <dgm:pt modelId="{24227A5B-CD8B-4CE8-B019-2A0DBE4609F1}" type="pres">
      <dgm:prSet presAssocID="{B34742FC-6A33-4E98-AE64-462C210C0EA5}" presName="linear" presStyleCnt="0">
        <dgm:presLayoutVars>
          <dgm:animLvl val="lvl"/>
          <dgm:resizeHandles val="exact"/>
        </dgm:presLayoutVars>
      </dgm:prSet>
      <dgm:spPr/>
      <dgm:t>
        <a:bodyPr/>
        <a:lstStyle/>
        <a:p>
          <a:endParaRPr lang="vi-VN"/>
        </a:p>
      </dgm:t>
    </dgm:pt>
    <dgm:pt modelId="{73303D4E-6EC9-424A-A10A-509A297A0FBE}" type="pres">
      <dgm:prSet presAssocID="{59E3790E-907D-4FD4-B277-2F250CFE097D}" presName="parentText" presStyleLbl="node1" presStyleIdx="0" presStyleCnt="3" custScaleY="74144">
        <dgm:presLayoutVars>
          <dgm:chMax val="0"/>
          <dgm:bulletEnabled val="1"/>
        </dgm:presLayoutVars>
      </dgm:prSet>
      <dgm:spPr/>
      <dgm:t>
        <a:bodyPr/>
        <a:lstStyle/>
        <a:p>
          <a:endParaRPr lang="vi-VN"/>
        </a:p>
      </dgm:t>
    </dgm:pt>
    <dgm:pt modelId="{EDB718C0-84D5-4646-80F2-DEEA08FBB3D3}" type="pres">
      <dgm:prSet presAssocID="{1D9792BD-D4A2-4479-ABF5-902D783B9C09}" presName="spacer" presStyleCnt="0"/>
      <dgm:spPr/>
    </dgm:pt>
    <dgm:pt modelId="{25D1E588-270D-4CE1-B70F-7DB99B86D954}" type="pres">
      <dgm:prSet presAssocID="{53E3EE82-614D-4BBA-88A2-4E34218AC77E}" presName="parentText" presStyleLbl="node1" presStyleIdx="1" presStyleCnt="3" custScaleY="75769" custLinFactNeighborX="-862">
        <dgm:presLayoutVars>
          <dgm:chMax val="0"/>
          <dgm:bulletEnabled val="1"/>
        </dgm:presLayoutVars>
      </dgm:prSet>
      <dgm:spPr/>
      <dgm:t>
        <a:bodyPr/>
        <a:lstStyle/>
        <a:p>
          <a:endParaRPr lang="vi-VN"/>
        </a:p>
      </dgm:t>
    </dgm:pt>
    <dgm:pt modelId="{F3588F5B-6925-43D7-A13C-1698F98EE2BA}" type="pres">
      <dgm:prSet presAssocID="{50AEFAD4-ACB2-41D3-9C93-ADB82426C1CE}" presName="spacer" presStyleCnt="0"/>
      <dgm:spPr/>
    </dgm:pt>
    <dgm:pt modelId="{8033821D-7393-4A5B-A12D-128092051836}" type="pres">
      <dgm:prSet presAssocID="{DCE7A65E-D104-425D-808D-DD06C608C276}" presName="parentText" presStyleLbl="node1" presStyleIdx="2" presStyleCnt="3" custScaleY="80405">
        <dgm:presLayoutVars>
          <dgm:chMax val="0"/>
          <dgm:bulletEnabled val="1"/>
        </dgm:presLayoutVars>
      </dgm:prSet>
      <dgm:spPr/>
      <dgm:t>
        <a:bodyPr/>
        <a:lstStyle/>
        <a:p>
          <a:endParaRPr lang="vi-VN"/>
        </a:p>
      </dgm:t>
    </dgm:pt>
  </dgm:ptLst>
  <dgm:cxnLst>
    <dgm:cxn modelId="{A70F81D4-0886-405E-B7E5-7F438B598EF2}" type="presOf" srcId="{53E3EE82-614D-4BBA-88A2-4E34218AC77E}" destId="{25D1E588-270D-4CE1-B70F-7DB99B86D954}" srcOrd="0" destOrd="0" presId="urn:microsoft.com/office/officeart/2005/8/layout/vList2"/>
    <dgm:cxn modelId="{249E805D-429C-49C6-9A42-D087173E7767}" type="presOf" srcId="{59E3790E-907D-4FD4-B277-2F250CFE097D}" destId="{73303D4E-6EC9-424A-A10A-509A297A0FBE}" srcOrd="0" destOrd="0" presId="urn:microsoft.com/office/officeart/2005/8/layout/vList2"/>
    <dgm:cxn modelId="{478B0547-456A-448A-AEA4-FC857859199A}" type="presOf" srcId="{DCE7A65E-D104-425D-808D-DD06C608C276}" destId="{8033821D-7393-4A5B-A12D-128092051836}" srcOrd="0" destOrd="0" presId="urn:microsoft.com/office/officeart/2005/8/layout/vList2"/>
    <dgm:cxn modelId="{D1921F57-793C-445F-92C5-497B6613225A}" srcId="{B34742FC-6A33-4E98-AE64-462C210C0EA5}" destId="{53E3EE82-614D-4BBA-88A2-4E34218AC77E}" srcOrd="1" destOrd="0" parTransId="{457CD387-2764-42EF-9A7B-3D0AA8AF32AB}" sibTransId="{50AEFAD4-ACB2-41D3-9C93-ADB82426C1CE}"/>
    <dgm:cxn modelId="{756B8672-B428-465D-A2F2-2DAF89480790}" type="presOf" srcId="{B34742FC-6A33-4E98-AE64-462C210C0EA5}" destId="{24227A5B-CD8B-4CE8-B019-2A0DBE4609F1}" srcOrd="0" destOrd="0" presId="urn:microsoft.com/office/officeart/2005/8/layout/vList2"/>
    <dgm:cxn modelId="{E9E22223-373F-4602-98AC-36B9F210A821}" srcId="{B34742FC-6A33-4E98-AE64-462C210C0EA5}" destId="{DCE7A65E-D104-425D-808D-DD06C608C276}" srcOrd="2" destOrd="0" parTransId="{E4A22E69-B640-49F7-BA9B-46EC25D370D9}" sibTransId="{3CD9760F-507A-48A4-8339-35C72DB4C773}"/>
    <dgm:cxn modelId="{7A3D9AC2-33B5-4E6E-9B19-2649952FC5C6}" srcId="{B34742FC-6A33-4E98-AE64-462C210C0EA5}" destId="{59E3790E-907D-4FD4-B277-2F250CFE097D}" srcOrd="0" destOrd="0" parTransId="{DAEFFAAE-6FD3-415C-9A0F-3C845F70DB85}" sibTransId="{1D9792BD-D4A2-4479-ABF5-902D783B9C09}"/>
    <dgm:cxn modelId="{A1EF14DC-7557-40B5-BB2F-0CDC7DEF417A}" type="presParOf" srcId="{24227A5B-CD8B-4CE8-B019-2A0DBE4609F1}" destId="{73303D4E-6EC9-424A-A10A-509A297A0FBE}" srcOrd="0" destOrd="0" presId="urn:microsoft.com/office/officeart/2005/8/layout/vList2"/>
    <dgm:cxn modelId="{D38F4312-57B5-4C81-ACAE-183E19E62EF4}" type="presParOf" srcId="{24227A5B-CD8B-4CE8-B019-2A0DBE4609F1}" destId="{EDB718C0-84D5-4646-80F2-DEEA08FBB3D3}" srcOrd="1" destOrd="0" presId="urn:microsoft.com/office/officeart/2005/8/layout/vList2"/>
    <dgm:cxn modelId="{C6F43DF9-9E3C-48CB-8761-691BB0F277D0}" type="presParOf" srcId="{24227A5B-CD8B-4CE8-B019-2A0DBE4609F1}" destId="{25D1E588-270D-4CE1-B70F-7DB99B86D954}" srcOrd="2" destOrd="0" presId="urn:microsoft.com/office/officeart/2005/8/layout/vList2"/>
    <dgm:cxn modelId="{980E8397-0F07-4A32-B638-00469054163D}" type="presParOf" srcId="{24227A5B-CD8B-4CE8-B019-2A0DBE4609F1}" destId="{F3588F5B-6925-43D7-A13C-1698F98EE2BA}" srcOrd="3" destOrd="0" presId="urn:microsoft.com/office/officeart/2005/8/layout/vList2"/>
    <dgm:cxn modelId="{138D5506-4FF4-4A6A-A2C5-6FA4DD7D34F9}" type="presParOf" srcId="{24227A5B-CD8B-4CE8-B019-2A0DBE4609F1}" destId="{8033821D-7393-4A5B-A12D-12809205183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4742FC-6A33-4E98-AE64-462C210C0EA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vi-VN"/>
        </a:p>
      </dgm:t>
    </dgm:pt>
    <dgm:pt modelId="{59E3790E-907D-4FD4-B277-2F250CFE097D}">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2800" b="1" smtClean="0">
              <a:latin typeface="Times New Roman" pitchFamily="18" charset="0"/>
              <a:cs typeface="Times New Roman" pitchFamily="18" charset="0"/>
            </a:rPr>
            <a:t>1. Kh</a:t>
          </a:r>
          <a:r>
            <a:rPr lang="vi-VN" sz="2800" b="1" smtClean="0">
              <a:latin typeface="Times New Roman" pitchFamily="18" charset="0"/>
              <a:cs typeface="Times New Roman" pitchFamily="18" charset="0"/>
            </a:rPr>
            <a:t>ái</a:t>
          </a:r>
          <a:r>
            <a:rPr lang="en-US" sz="2800" b="1" smtClean="0">
              <a:latin typeface="Times New Roman" pitchFamily="18" charset="0"/>
              <a:cs typeface="Times New Roman" pitchFamily="18" charset="0"/>
            </a:rPr>
            <a:t> ni</a:t>
          </a:r>
          <a:r>
            <a:rPr lang="vi-VN" sz="2800" b="1" smtClean="0">
              <a:latin typeface="Times New Roman" pitchFamily="18" charset="0"/>
              <a:cs typeface="Times New Roman" pitchFamily="18" charset="0"/>
            </a:rPr>
            <a:t>ệm tương tác xã hội</a:t>
          </a:r>
          <a:endParaRPr lang="vi-VN" sz="2800" b="1">
            <a:latin typeface="Times New Roman" pitchFamily="18" charset="0"/>
            <a:cs typeface="Times New Roman" pitchFamily="18" charset="0"/>
          </a:endParaRPr>
        </a:p>
      </dgm:t>
    </dgm:pt>
    <dgm:pt modelId="{DAEFFAAE-6FD3-415C-9A0F-3C845F70DB85}" type="parTrans" cxnId="{7A3D9AC2-33B5-4E6E-9B19-2649952FC5C6}">
      <dgm:prSet/>
      <dgm:spPr/>
      <dgm:t>
        <a:bodyPr/>
        <a:lstStyle/>
        <a:p>
          <a:endParaRPr lang="vi-VN" sz="2800" b="1"/>
        </a:p>
      </dgm:t>
    </dgm:pt>
    <dgm:pt modelId="{1D9792BD-D4A2-4479-ABF5-902D783B9C09}" type="sibTrans" cxnId="{7A3D9AC2-33B5-4E6E-9B19-2649952FC5C6}">
      <dgm:prSet/>
      <dgm:spPr/>
      <dgm:t>
        <a:bodyPr/>
        <a:lstStyle/>
        <a:p>
          <a:endParaRPr lang="vi-VN" sz="2800" b="1"/>
        </a:p>
      </dgm:t>
    </dgm:pt>
    <dgm:pt modelId="{53E3EE82-614D-4BBA-88A2-4E34218AC77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sz="2800" b="1" smtClean="0">
              <a:latin typeface="Times New Roman" pitchFamily="18" charset="0"/>
              <a:cs typeface="Times New Roman" pitchFamily="18" charset="0"/>
            </a:rPr>
            <a:t>2. </a:t>
          </a:r>
          <a:r>
            <a:rPr lang="vi-VN" sz="2800" b="1" smtClean="0">
              <a:latin typeface="Times New Roman" pitchFamily="18" charset="0"/>
              <a:cs typeface="Times New Roman" pitchFamily="18" charset="0"/>
            </a:rPr>
            <a:t>Các loại hình tương tác xã hội</a:t>
          </a:r>
          <a:endParaRPr lang="vi-VN" sz="2800" b="1">
            <a:latin typeface="Times New Roman" pitchFamily="18" charset="0"/>
            <a:cs typeface="Times New Roman" pitchFamily="18" charset="0"/>
          </a:endParaRPr>
        </a:p>
      </dgm:t>
    </dgm:pt>
    <dgm:pt modelId="{457CD387-2764-42EF-9A7B-3D0AA8AF32AB}" type="parTrans" cxnId="{D1921F57-793C-445F-92C5-497B6613225A}">
      <dgm:prSet/>
      <dgm:spPr/>
      <dgm:t>
        <a:bodyPr/>
        <a:lstStyle/>
        <a:p>
          <a:endParaRPr lang="vi-VN" sz="2800" b="1"/>
        </a:p>
      </dgm:t>
    </dgm:pt>
    <dgm:pt modelId="{50AEFAD4-ACB2-41D3-9C93-ADB82426C1CE}" type="sibTrans" cxnId="{D1921F57-793C-445F-92C5-497B6613225A}">
      <dgm:prSet/>
      <dgm:spPr/>
      <dgm:t>
        <a:bodyPr/>
        <a:lstStyle/>
        <a:p>
          <a:endParaRPr lang="vi-VN" sz="2800" b="1"/>
        </a:p>
      </dgm:t>
    </dgm:pt>
    <dgm:pt modelId="{DE757B0A-DB00-433D-8EE2-57F24B36EF9A}">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vi-VN" sz="2800" b="1" smtClean="0">
              <a:latin typeface="Times New Roman" pitchFamily="18" charset="0"/>
              <a:cs typeface="Times New Roman" pitchFamily="18" charset="0"/>
            </a:rPr>
            <a:t>3. Điều kiện để có tương tác xã hội</a:t>
          </a:r>
          <a:endParaRPr lang="vi-VN" sz="2800" b="1">
            <a:latin typeface="Times New Roman" pitchFamily="18" charset="0"/>
            <a:cs typeface="Times New Roman" pitchFamily="18" charset="0"/>
          </a:endParaRPr>
        </a:p>
      </dgm:t>
    </dgm:pt>
    <dgm:pt modelId="{87F47DA3-03CB-40F1-A2CC-9CC72CCEB1C9}" type="parTrans" cxnId="{20A47631-E32C-42C6-9C08-1FC9C8FB1329}">
      <dgm:prSet/>
      <dgm:spPr/>
      <dgm:t>
        <a:bodyPr/>
        <a:lstStyle/>
        <a:p>
          <a:endParaRPr lang="vi-VN" sz="2800"/>
        </a:p>
      </dgm:t>
    </dgm:pt>
    <dgm:pt modelId="{3B68F3C3-A165-4896-935A-AFC87CF16077}" type="sibTrans" cxnId="{20A47631-E32C-42C6-9C08-1FC9C8FB1329}">
      <dgm:prSet/>
      <dgm:spPr/>
      <dgm:t>
        <a:bodyPr/>
        <a:lstStyle/>
        <a:p>
          <a:endParaRPr lang="vi-VN" sz="2800"/>
        </a:p>
      </dgm:t>
    </dgm:pt>
    <dgm:pt modelId="{9CE960C9-F6BE-4B1E-846C-3CDCAE7F92FB}">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vi-VN" sz="2800" b="1" smtClean="0">
              <a:latin typeface="Times New Roman" pitchFamily="18" charset="0"/>
              <a:cs typeface="Times New Roman" pitchFamily="18" charset="0"/>
            </a:rPr>
            <a:t>4. Hệ quả của tương tác xã hội</a:t>
          </a:r>
          <a:endParaRPr lang="vi-VN" sz="2800" b="1">
            <a:latin typeface="Times New Roman" pitchFamily="18" charset="0"/>
            <a:cs typeface="Times New Roman" pitchFamily="18" charset="0"/>
          </a:endParaRPr>
        </a:p>
      </dgm:t>
    </dgm:pt>
    <dgm:pt modelId="{D6F94781-9F40-4020-9AAF-CFEC8C73F242}" type="parTrans" cxnId="{5BF35500-5E7F-462B-9064-FC0612616207}">
      <dgm:prSet/>
      <dgm:spPr/>
      <dgm:t>
        <a:bodyPr/>
        <a:lstStyle/>
        <a:p>
          <a:endParaRPr lang="vi-VN" sz="2800"/>
        </a:p>
      </dgm:t>
    </dgm:pt>
    <dgm:pt modelId="{A255F07E-FAA1-4B2F-84B6-142F1A79974F}" type="sibTrans" cxnId="{5BF35500-5E7F-462B-9064-FC0612616207}">
      <dgm:prSet/>
      <dgm:spPr/>
      <dgm:t>
        <a:bodyPr/>
        <a:lstStyle/>
        <a:p>
          <a:endParaRPr lang="vi-VN" sz="2800"/>
        </a:p>
      </dgm:t>
    </dgm:pt>
    <dgm:pt modelId="{EED76992-5BD0-49B0-B898-BCCD5DDF28F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vi-VN" sz="2800" b="1" smtClean="0">
              <a:latin typeface="Times New Roman" pitchFamily="18" charset="0"/>
              <a:cs typeface="Times New Roman" pitchFamily="18" charset="0"/>
            </a:rPr>
            <a:t>5. Các loại mô hình xã hội</a:t>
          </a:r>
          <a:endParaRPr lang="vi-VN" sz="2800" b="1">
            <a:latin typeface="Times New Roman" pitchFamily="18" charset="0"/>
            <a:cs typeface="Times New Roman" pitchFamily="18" charset="0"/>
          </a:endParaRPr>
        </a:p>
      </dgm:t>
    </dgm:pt>
    <dgm:pt modelId="{3C9856DD-E1BC-463C-8CC4-F3F21B6E7C30}" type="parTrans" cxnId="{3279C558-C09B-4627-A1F8-488896D7BD9C}">
      <dgm:prSet/>
      <dgm:spPr/>
      <dgm:t>
        <a:bodyPr/>
        <a:lstStyle/>
        <a:p>
          <a:endParaRPr lang="vi-VN" sz="2800"/>
        </a:p>
      </dgm:t>
    </dgm:pt>
    <dgm:pt modelId="{A722A29C-3FE8-4512-8D70-685184724B77}" type="sibTrans" cxnId="{3279C558-C09B-4627-A1F8-488896D7BD9C}">
      <dgm:prSet/>
      <dgm:spPr/>
      <dgm:t>
        <a:bodyPr/>
        <a:lstStyle/>
        <a:p>
          <a:endParaRPr lang="vi-VN" sz="2800"/>
        </a:p>
      </dgm:t>
    </dgm:pt>
    <dgm:pt modelId="{24227A5B-CD8B-4CE8-B019-2A0DBE4609F1}" type="pres">
      <dgm:prSet presAssocID="{B34742FC-6A33-4E98-AE64-462C210C0EA5}" presName="linear" presStyleCnt="0">
        <dgm:presLayoutVars>
          <dgm:animLvl val="lvl"/>
          <dgm:resizeHandles val="exact"/>
        </dgm:presLayoutVars>
      </dgm:prSet>
      <dgm:spPr/>
      <dgm:t>
        <a:bodyPr/>
        <a:lstStyle/>
        <a:p>
          <a:endParaRPr lang="vi-VN"/>
        </a:p>
      </dgm:t>
    </dgm:pt>
    <dgm:pt modelId="{73303D4E-6EC9-424A-A10A-509A297A0FBE}" type="pres">
      <dgm:prSet presAssocID="{59E3790E-907D-4FD4-B277-2F250CFE097D}" presName="parentText" presStyleLbl="node1" presStyleIdx="0" presStyleCnt="5">
        <dgm:presLayoutVars>
          <dgm:chMax val="0"/>
          <dgm:bulletEnabled val="1"/>
        </dgm:presLayoutVars>
      </dgm:prSet>
      <dgm:spPr/>
      <dgm:t>
        <a:bodyPr/>
        <a:lstStyle/>
        <a:p>
          <a:endParaRPr lang="vi-VN"/>
        </a:p>
      </dgm:t>
    </dgm:pt>
    <dgm:pt modelId="{EDB718C0-84D5-4646-80F2-DEEA08FBB3D3}" type="pres">
      <dgm:prSet presAssocID="{1D9792BD-D4A2-4479-ABF5-902D783B9C09}" presName="spacer" presStyleCnt="0"/>
      <dgm:spPr/>
    </dgm:pt>
    <dgm:pt modelId="{25D1E588-270D-4CE1-B70F-7DB99B86D954}" type="pres">
      <dgm:prSet presAssocID="{53E3EE82-614D-4BBA-88A2-4E34218AC77E}" presName="parentText" presStyleLbl="node1" presStyleIdx="1" presStyleCnt="5" custLinFactNeighborX="-862">
        <dgm:presLayoutVars>
          <dgm:chMax val="0"/>
          <dgm:bulletEnabled val="1"/>
        </dgm:presLayoutVars>
      </dgm:prSet>
      <dgm:spPr/>
      <dgm:t>
        <a:bodyPr/>
        <a:lstStyle/>
        <a:p>
          <a:endParaRPr lang="vi-VN"/>
        </a:p>
      </dgm:t>
    </dgm:pt>
    <dgm:pt modelId="{F3588F5B-6925-43D7-A13C-1698F98EE2BA}" type="pres">
      <dgm:prSet presAssocID="{50AEFAD4-ACB2-41D3-9C93-ADB82426C1CE}" presName="spacer" presStyleCnt="0"/>
      <dgm:spPr/>
    </dgm:pt>
    <dgm:pt modelId="{A1402359-F751-41EC-AB2B-827538130284}" type="pres">
      <dgm:prSet presAssocID="{DE757B0A-DB00-433D-8EE2-57F24B36EF9A}" presName="parentText" presStyleLbl="node1" presStyleIdx="2" presStyleCnt="5">
        <dgm:presLayoutVars>
          <dgm:chMax val="0"/>
          <dgm:bulletEnabled val="1"/>
        </dgm:presLayoutVars>
      </dgm:prSet>
      <dgm:spPr/>
      <dgm:t>
        <a:bodyPr/>
        <a:lstStyle/>
        <a:p>
          <a:endParaRPr lang="vi-VN"/>
        </a:p>
      </dgm:t>
    </dgm:pt>
    <dgm:pt modelId="{C116ADF8-3FAC-4C60-9D90-69E34277C1F2}" type="pres">
      <dgm:prSet presAssocID="{3B68F3C3-A165-4896-935A-AFC87CF16077}" presName="spacer" presStyleCnt="0"/>
      <dgm:spPr/>
    </dgm:pt>
    <dgm:pt modelId="{532FAD3A-BD0B-4111-981E-3AB6CC1111F5}" type="pres">
      <dgm:prSet presAssocID="{9CE960C9-F6BE-4B1E-846C-3CDCAE7F92FB}" presName="parentText" presStyleLbl="node1" presStyleIdx="3" presStyleCnt="5">
        <dgm:presLayoutVars>
          <dgm:chMax val="0"/>
          <dgm:bulletEnabled val="1"/>
        </dgm:presLayoutVars>
      </dgm:prSet>
      <dgm:spPr/>
      <dgm:t>
        <a:bodyPr/>
        <a:lstStyle/>
        <a:p>
          <a:endParaRPr lang="vi-VN"/>
        </a:p>
      </dgm:t>
    </dgm:pt>
    <dgm:pt modelId="{F3FF8BCB-32AB-40FB-AFE6-BF534E618600}" type="pres">
      <dgm:prSet presAssocID="{A255F07E-FAA1-4B2F-84B6-142F1A79974F}" presName="spacer" presStyleCnt="0"/>
      <dgm:spPr/>
    </dgm:pt>
    <dgm:pt modelId="{C1973E33-D671-4B02-BA23-6AA5BEF16BD0}" type="pres">
      <dgm:prSet presAssocID="{EED76992-5BD0-49B0-B898-BCCD5DDF28FE}" presName="parentText" presStyleLbl="node1" presStyleIdx="4" presStyleCnt="5">
        <dgm:presLayoutVars>
          <dgm:chMax val="0"/>
          <dgm:bulletEnabled val="1"/>
        </dgm:presLayoutVars>
      </dgm:prSet>
      <dgm:spPr/>
      <dgm:t>
        <a:bodyPr/>
        <a:lstStyle/>
        <a:p>
          <a:endParaRPr lang="vi-VN"/>
        </a:p>
      </dgm:t>
    </dgm:pt>
  </dgm:ptLst>
  <dgm:cxnLst>
    <dgm:cxn modelId="{4E3BB20F-8870-4321-9F90-5DD40F02FD4E}" type="presOf" srcId="{DE757B0A-DB00-433D-8EE2-57F24B36EF9A}" destId="{A1402359-F751-41EC-AB2B-827538130284}" srcOrd="0" destOrd="0" presId="urn:microsoft.com/office/officeart/2005/8/layout/vList2"/>
    <dgm:cxn modelId="{2E738C18-66FB-4A35-AD78-BAD1A6F39D37}" type="presOf" srcId="{59E3790E-907D-4FD4-B277-2F250CFE097D}" destId="{73303D4E-6EC9-424A-A10A-509A297A0FBE}" srcOrd="0" destOrd="0" presId="urn:microsoft.com/office/officeart/2005/8/layout/vList2"/>
    <dgm:cxn modelId="{CF8184A5-DB51-4B55-85D7-4893049D47ED}" type="presOf" srcId="{53E3EE82-614D-4BBA-88A2-4E34218AC77E}" destId="{25D1E588-270D-4CE1-B70F-7DB99B86D954}" srcOrd="0" destOrd="0" presId="urn:microsoft.com/office/officeart/2005/8/layout/vList2"/>
    <dgm:cxn modelId="{CAA37052-431E-436F-AD02-683DC08F9CE8}" type="presOf" srcId="{B34742FC-6A33-4E98-AE64-462C210C0EA5}" destId="{24227A5B-CD8B-4CE8-B019-2A0DBE4609F1}" srcOrd="0" destOrd="0" presId="urn:microsoft.com/office/officeart/2005/8/layout/vList2"/>
    <dgm:cxn modelId="{D1921F57-793C-445F-92C5-497B6613225A}" srcId="{B34742FC-6A33-4E98-AE64-462C210C0EA5}" destId="{53E3EE82-614D-4BBA-88A2-4E34218AC77E}" srcOrd="1" destOrd="0" parTransId="{457CD387-2764-42EF-9A7B-3D0AA8AF32AB}" sibTransId="{50AEFAD4-ACB2-41D3-9C93-ADB82426C1CE}"/>
    <dgm:cxn modelId="{7A3D9AC2-33B5-4E6E-9B19-2649952FC5C6}" srcId="{B34742FC-6A33-4E98-AE64-462C210C0EA5}" destId="{59E3790E-907D-4FD4-B277-2F250CFE097D}" srcOrd="0" destOrd="0" parTransId="{DAEFFAAE-6FD3-415C-9A0F-3C845F70DB85}" sibTransId="{1D9792BD-D4A2-4479-ABF5-902D783B9C09}"/>
    <dgm:cxn modelId="{E19B312E-D9D8-4154-BA59-BF0FC5E43325}" type="presOf" srcId="{EED76992-5BD0-49B0-B898-BCCD5DDF28FE}" destId="{C1973E33-D671-4B02-BA23-6AA5BEF16BD0}" srcOrd="0" destOrd="0" presId="urn:microsoft.com/office/officeart/2005/8/layout/vList2"/>
    <dgm:cxn modelId="{5BF35500-5E7F-462B-9064-FC0612616207}" srcId="{B34742FC-6A33-4E98-AE64-462C210C0EA5}" destId="{9CE960C9-F6BE-4B1E-846C-3CDCAE7F92FB}" srcOrd="3" destOrd="0" parTransId="{D6F94781-9F40-4020-9AAF-CFEC8C73F242}" sibTransId="{A255F07E-FAA1-4B2F-84B6-142F1A79974F}"/>
    <dgm:cxn modelId="{3279C558-C09B-4627-A1F8-488896D7BD9C}" srcId="{B34742FC-6A33-4E98-AE64-462C210C0EA5}" destId="{EED76992-5BD0-49B0-B898-BCCD5DDF28FE}" srcOrd="4" destOrd="0" parTransId="{3C9856DD-E1BC-463C-8CC4-F3F21B6E7C30}" sibTransId="{A722A29C-3FE8-4512-8D70-685184724B77}"/>
    <dgm:cxn modelId="{213E5C70-69CA-4777-B1C3-DF2D17B05842}" type="presOf" srcId="{9CE960C9-F6BE-4B1E-846C-3CDCAE7F92FB}" destId="{532FAD3A-BD0B-4111-981E-3AB6CC1111F5}" srcOrd="0" destOrd="0" presId="urn:microsoft.com/office/officeart/2005/8/layout/vList2"/>
    <dgm:cxn modelId="{20A47631-E32C-42C6-9C08-1FC9C8FB1329}" srcId="{B34742FC-6A33-4E98-AE64-462C210C0EA5}" destId="{DE757B0A-DB00-433D-8EE2-57F24B36EF9A}" srcOrd="2" destOrd="0" parTransId="{87F47DA3-03CB-40F1-A2CC-9CC72CCEB1C9}" sibTransId="{3B68F3C3-A165-4896-935A-AFC87CF16077}"/>
    <dgm:cxn modelId="{5552907F-3676-4564-8339-FBFF4C3BB62C}" type="presParOf" srcId="{24227A5B-CD8B-4CE8-B019-2A0DBE4609F1}" destId="{73303D4E-6EC9-424A-A10A-509A297A0FBE}" srcOrd="0" destOrd="0" presId="urn:microsoft.com/office/officeart/2005/8/layout/vList2"/>
    <dgm:cxn modelId="{5499AEA8-0FE1-4E2B-962D-F0B945CC0E63}" type="presParOf" srcId="{24227A5B-CD8B-4CE8-B019-2A0DBE4609F1}" destId="{EDB718C0-84D5-4646-80F2-DEEA08FBB3D3}" srcOrd="1" destOrd="0" presId="urn:microsoft.com/office/officeart/2005/8/layout/vList2"/>
    <dgm:cxn modelId="{FA2CD17F-18F3-4BBC-B991-D77831CB6EC8}" type="presParOf" srcId="{24227A5B-CD8B-4CE8-B019-2A0DBE4609F1}" destId="{25D1E588-270D-4CE1-B70F-7DB99B86D954}" srcOrd="2" destOrd="0" presId="urn:microsoft.com/office/officeart/2005/8/layout/vList2"/>
    <dgm:cxn modelId="{8B4612AA-2F9D-49F1-AC81-D5AB8C4E6B8C}" type="presParOf" srcId="{24227A5B-CD8B-4CE8-B019-2A0DBE4609F1}" destId="{F3588F5B-6925-43D7-A13C-1698F98EE2BA}" srcOrd="3" destOrd="0" presId="urn:microsoft.com/office/officeart/2005/8/layout/vList2"/>
    <dgm:cxn modelId="{00FF1B36-7190-49D8-B411-61B0957DC498}" type="presParOf" srcId="{24227A5B-CD8B-4CE8-B019-2A0DBE4609F1}" destId="{A1402359-F751-41EC-AB2B-827538130284}" srcOrd="4" destOrd="0" presId="urn:microsoft.com/office/officeart/2005/8/layout/vList2"/>
    <dgm:cxn modelId="{69394DCD-563D-4DB7-A02D-5FC99F0AFF37}" type="presParOf" srcId="{24227A5B-CD8B-4CE8-B019-2A0DBE4609F1}" destId="{C116ADF8-3FAC-4C60-9D90-69E34277C1F2}" srcOrd="5" destOrd="0" presId="urn:microsoft.com/office/officeart/2005/8/layout/vList2"/>
    <dgm:cxn modelId="{F0B6DE7D-9748-4676-95E7-33243639E291}" type="presParOf" srcId="{24227A5B-CD8B-4CE8-B019-2A0DBE4609F1}" destId="{532FAD3A-BD0B-4111-981E-3AB6CC1111F5}" srcOrd="6" destOrd="0" presId="urn:microsoft.com/office/officeart/2005/8/layout/vList2"/>
    <dgm:cxn modelId="{23CAC9F1-44FD-4194-9D44-9BEE687DA5EB}" type="presParOf" srcId="{24227A5B-CD8B-4CE8-B019-2A0DBE4609F1}" destId="{F3FF8BCB-32AB-40FB-AFE6-BF534E618600}" srcOrd="7" destOrd="0" presId="urn:microsoft.com/office/officeart/2005/8/layout/vList2"/>
    <dgm:cxn modelId="{4502D532-ECE7-479C-BE20-6D07A8915BD7}" type="presParOf" srcId="{24227A5B-CD8B-4CE8-B019-2A0DBE4609F1}" destId="{C1973E33-D671-4B02-BA23-6AA5BEF16BD0}"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03D4E-6EC9-424A-A10A-509A297A0FBE}">
      <dsp:nvSpPr>
        <dsp:cNvPr id="0" name=""/>
        <dsp:cNvSpPr/>
      </dsp:nvSpPr>
      <dsp:spPr>
        <a:xfrm>
          <a:off x="0" y="42746"/>
          <a:ext cx="7221044" cy="624439"/>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smtClean="0">
              <a:latin typeface="Times New Roman" pitchFamily="18" charset="0"/>
              <a:cs typeface="Times New Roman" pitchFamily="18" charset="0"/>
            </a:rPr>
            <a:t>1. </a:t>
          </a:r>
          <a:r>
            <a:rPr lang="vi-VN" sz="2800" b="1" kern="1200" smtClean="0">
              <a:latin typeface="Times New Roman" pitchFamily="18" charset="0"/>
              <a:cs typeface="Times New Roman" pitchFamily="18" charset="0"/>
            </a:rPr>
            <a:t>Định nghĩa</a:t>
          </a:r>
          <a:endParaRPr lang="vi-VN" sz="2800" b="1" kern="1200">
            <a:latin typeface="Times New Roman" pitchFamily="18" charset="0"/>
            <a:cs typeface="Times New Roman" pitchFamily="18" charset="0"/>
          </a:endParaRPr>
        </a:p>
      </dsp:txBody>
      <dsp:txXfrm>
        <a:off x="30483" y="73229"/>
        <a:ext cx="7160078" cy="563473"/>
      </dsp:txXfrm>
    </dsp:sp>
    <dsp:sp modelId="{25D1E588-270D-4CE1-B70F-7DB99B86D954}">
      <dsp:nvSpPr>
        <dsp:cNvPr id="0" name=""/>
        <dsp:cNvSpPr/>
      </dsp:nvSpPr>
      <dsp:spPr>
        <a:xfrm>
          <a:off x="0" y="791026"/>
          <a:ext cx="7221044" cy="610827"/>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smtClean="0">
              <a:latin typeface="Times New Roman" pitchFamily="18" charset="0"/>
              <a:cs typeface="Times New Roman" pitchFamily="18" charset="0"/>
            </a:rPr>
            <a:t>2. </a:t>
          </a:r>
          <a:r>
            <a:rPr lang="vi-VN" sz="2800" b="1" kern="1200" smtClean="0">
              <a:latin typeface="Times New Roman" pitchFamily="18" charset="0"/>
              <a:cs typeface="Times New Roman" pitchFamily="18" charset="0"/>
            </a:rPr>
            <a:t>Nhiệm vụ	</a:t>
          </a:r>
          <a:endParaRPr lang="vi-VN" sz="2800" b="1" kern="1200">
            <a:latin typeface="Times New Roman" pitchFamily="18" charset="0"/>
            <a:cs typeface="Times New Roman" pitchFamily="18" charset="0"/>
          </a:endParaRPr>
        </a:p>
      </dsp:txBody>
      <dsp:txXfrm>
        <a:off x="29818" y="820844"/>
        <a:ext cx="7161408" cy="551191"/>
      </dsp:txXfrm>
    </dsp:sp>
    <dsp:sp modelId="{8033821D-7393-4A5B-A12D-128092051836}">
      <dsp:nvSpPr>
        <dsp:cNvPr id="0" name=""/>
        <dsp:cNvSpPr/>
      </dsp:nvSpPr>
      <dsp:spPr>
        <a:xfrm>
          <a:off x="0" y="1525693"/>
          <a:ext cx="7221044" cy="592957"/>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smtClean="0">
              <a:latin typeface="Times New Roman" pitchFamily="18" charset="0"/>
              <a:cs typeface="Times New Roman" pitchFamily="18" charset="0"/>
            </a:rPr>
            <a:t>3. </a:t>
          </a:r>
          <a:r>
            <a:rPr lang="vi-VN" sz="2800" b="1" kern="1200" smtClean="0">
              <a:latin typeface="Times New Roman" pitchFamily="18" charset="0"/>
              <a:cs typeface="Times New Roman" pitchFamily="18" charset="0"/>
            </a:rPr>
            <a:t>Mục tiêu</a:t>
          </a:r>
          <a:endParaRPr lang="vi-VN" sz="2800" b="1" kern="1200">
            <a:latin typeface="Times New Roman" pitchFamily="18" charset="0"/>
            <a:cs typeface="Times New Roman" pitchFamily="18" charset="0"/>
          </a:endParaRPr>
        </a:p>
      </dsp:txBody>
      <dsp:txXfrm>
        <a:off x="28946" y="1554639"/>
        <a:ext cx="7163152" cy="535065"/>
      </dsp:txXfrm>
    </dsp:sp>
    <dsp:sp modelId="{A1402359-F751-41EC-AB2B-827538130284}">
      <dsp:nvSpPr>
        <dsp:cNvPr id="0" name=""/>
        <dsp:cNvSpPr/>
      </dsp:nvSpPr>
      <dsp:spPr>
        <a:xfrm>
          <a:off x="0" y="2242491"/>
          <a:ext cx="7221044" cy="493038"/>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vi-VN" sz="2800" b="1" kern="1200" smtClean="0">
              <a:latin typeface="Times New Roman" pitchFamily="18" charset="0"/>
              <a:cs typeface="Times New Roman" pitchFamily="18" charset="0"/>
            </a:rPr>
            <a:t>4. Đặc điểm</a:t>
          </a:r>
          <a:endParaRPr lang="vi-VN" sz="2800" b="1" kern="1200">
            <a:latin typeface="Times New Roman" pitchFamily="18" charset="0"/>
            <a:cs typeface="Times New Roman" pitchFamily="18" charset="0"/>
          </a:endParaRPr>
        </a:p>
      </dsp:txBody>
      <dsp:txXfrm>
        <a:off x="24068" y="2266559"/>
        <a:ext cx="7172908" cy="444902"/>
      </dsp:txXfrm>
    </dsp:sp>
    <dsp:sp modelId="{532FAD3A-BD0B-4111-981E-3AB6CC1111F5}">
      <dsp:nvSpPr>
        <dsp:cNvPr id="0" name=""/>
        <dsp:cNvSpPr/>
      </dsp:nvSpPr>
      <dsp:spPr>
        <a:xfrm>
          <a:off x="0" y="2859369"/>
          <a:ext cx="7221044" cy="546447"/>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vi-VN" sz="2800" b="1" kern="1200" smtClean="0">
              <a:latin typeface="Times New Roman" pitchFamily="18" charset="0"/>
              <a:cs typeface="Times New Roman" pitchFamily="18" charset="0"/>
            </a:rPr>
            <a:t>5. Quá trình xã hội hoá</a:t>
          </a:r>
          <a:endParaRPr lang="vi-VN" sz="2800" b="1" kern="1200">
            <a:latin typeface="Times New Roman" pitchFamily="18" charset="0"/>
            <a:cs typeface="Times New Roman" pitchFamily="18" charset="0"/>
          </a:endParaRPr>
        </a:p>
      </dsp:txBody>
      <dsp:txXfrm>
        <a:off x="26675" y="2886044"/>
        <a:ext cx="7167694" cy="493097"/>
      </dsp:txXfrm>
    </dsp:sp>
    <dsp:sp modelId="{C1973E33-D671-4B02-BA23-6AA5BEF16BD0}">
      <dsp:nvSpPr>
        <dsp:cNvPr id="0" name=""/>
        <dsp:cNvSpPr/>
      </dsp:nvSpPr>
      <dsp:spPr>
        <a:xfrm>
          <a:off x="0" y="3529656"/>
          <a:ext cx="7221044" cy="550455"/>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vi-VN" sz="2800" b="1" kern="1200" smtClean="0">
              <a:latin typeface="Times New Roman" pitchFamily="18" charset="0"/>
              <a:cs typeface="Times New Roman" pitchFamily="18" charset="0"/>
            </a:rPr>
            <a:t>6. Các nhân tố của xã hội hoá</a:t>
          </a:r>
          <a:endParaRPr lang="vi-VN" sz="2800" b="1" kern="1200">
            <a:latin typeface="Times New Roman" pitchFamily="18" charset="0"/>
            <a:cs typeface="Times New Roman" pitchFamily="18" charset="0"/>
          </a:endParaRPr>
        </a:p>
      </dsp:txBody>
      <dsp:txXfrm>
        <a:off x="26871" y="3556527"/>
        <a:ext cx="7167302" cy="496713"/>
      </dsp:txXfrm>
    </dsp:sp>
    <dsp:sp modelId="{EBF5F440-ACF2-4F67-B91A-4F75820DB8A7}">
      <dsp:nvSpPr>
        <dsp:cNvPr id="0" name=""/>
        <dsp:cNvSpPr/>
      </dsp:nvSpPr>
      <dsp:spPr>
        <a:xfrm>
          <a:off x="0" y="4203952"/>
          <a:ext cx="7221044" cy="553901"/>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vi-VN" sz="2800" b="1" kern="1200" smtClean="0">
              <a:latin typeface="Times New Roman" pitchFamily="18" charset="0"/>
              <a:cs typeface="Times New Roman" pitchFamily="18" charset="0"/>
            </a:rPr>
            <a:t>7. Môi trường xã hội hoá</a:t>
          </a:r>
          <a:endParaRPr lang="vi-VN" sz="2800" b="1" kern="1200">
            <a:latin typeface="Times New Roman" pitchFamily="18" charset="0"/>
            <a:cs typeface="Times New Roman" pitchFamily="18" charset="0"/>
          </a:endParaRPr>
        </a:p>
      </dsp:txBody>
      <dsp:txXfrm>
        <a:off x="27039" y="4230991"/>
        <a:ext cx="7166966" cy="4998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03D4E-6EC9-424A-A10A-509A297A0FBE}">
      <dsp:nvSpPr>
        <dsp:cNvPr id="0" name=""/>
        <dsp:cNvSpPr/>
      </dsp:nvSpPr>
      <dsp:spPr>
        <a:xfrm>
          <a:off x="0" y="493420"/>
          <a:ext cx="7772400" cy="982799"/>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0020" tIns="160020" rIns="160020" bIns="160020" numCol="1" spcCol="1270" anchor="ctr" anchorCtr="0">
          <a:noAutofit/>
        </a:bodyPr>
        <a:lstStyle/>
        <a:p>
          <a:pPr lvl="0" algn="l" defTabSz="1866900">
            <a:lnSpc>
              <a:spcPct val="90000"/>
            </a:lnSpc>
            <a:spcBef>
              <a:spcPct val="0"/>
            </a:spcBef>
            <a:spcAft>
              <a:spcPct val="35000"/>
            </a:spcAft>
          </a:pPr>
          <a:r>
            <a:rPr lang="en-US" sz="4200" b="1" kern="1200" smtClean="0">
              <a:latin typeface="Times New Roman" pitchFamily="18" charset="0"/>
              <a:cs typeface="Times New Roman" pitchFamily="18" charset="0"/>
            </a:rPr>
            <a:t>1. Kh</a:t>
          </a:r>
          <a:r>
            <a:rPr lang="vi-VN" sz="4200" b="1" kern="1200" smtClean="0">
              <a:latin typeface="Times New Roman" pitchFamily="18" charset="0"/>
              <a:cs typeface="Times New Roman" pitchFamily="18" charset="0"/>
            </a:rPr>
            <a:t>ái</a:t>
          </a:r>
          <a:r>
            <a:rPr lang="en-US" sz="4200" b="1" kern="1200" smtClean="0">
              <a:latin typeface="Times New Roman" pitchFamily="18" charset="0"/>
              <a:cs typeface="Times New Roman" pitchFamily="18" charset="0"/>
            </a:rPr>
            <a:t> ni</a:t>
          </a:r>
          <a:r>
            <a:rPr lang="vi-VN" sz="4200" b="1" kern="1200" smtClean="0">
              <a:latin typeface="Times New Roman" pitchFamily="18" charset="0"/>
              <a:cs typeface="Times New Roman" pitchFamily="18" charset="0"/>
            </a:rPr>
            <a:t>ệm</a:t>
          </a:r>
          <a:endParaRPr lang="vi-VN" sz="4200" b="1" kern="1200">
            <a:latin typeface="Times New Roman" pitchFamily="18" charset="0"/>
            <a:cs typeface="Times New Roman" pitchFamily="18" charset="0"/>
          </a:endParaRPr>
        </a:p>
      </dsp:txBody>
      <dsp:txXfrm>
        <a:off x="47976" y="541396"/>
        <a:ext cx="7676448" cy="886847"/>
      </dsp:txXfrm>
    </dsp:sp>
    <dsp:sp modelId="{25D1E588-270D-4CE1-B70F-7DB99B86D954}">
      <dsp:nvSpPr>
        <dsp:cNvPr id="0" name=""/>
        <dsp:cNvSpPr/>
      </dsp:nvSpPr>
      <dsp:spPr>
        <a:xfrm>
          <a:off x="0" y="1597180"/>
          <a:ext cx="7772400" cy="982799"/>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0020" tIns="160020" rIns="160020" bIns="160020" numCol="1" spcCol="1270" anchor="ctr" anchorCtr="0">
          <a:noAutofit/>
        </a:bodyPr>
        <a:lstStyle/>
        <a:p>
          <a:pPr lvl="0" algn="l" defTabSz="1866900">
            <a:lnSpc>
              <a:spcPct val="90000"/>
            </a:lnSpc>
            <a:spcBef>
              <a:spcPct val="0"/>
            </a:spcBef>
            <a:spcAft>
              <a:spcPct val="35000"/>
            </a:spcAft>
          </a:pPr>
          <a:r>
            <a:rPr lang="en-US" sz="4200" b="1" kern="1200" smtClean="0">
              <a:latin typeface="Times New Roman" pitchFamily="18" charset="0"/>
              <a:cs typeface="Times New Roman" pitchFamily="18" charset="0"/>
            </a:rPr>
            <a:t>2. Qu</a:t>
          </a:r>
          <a:r>
            <a:rPr lang="vi-VN" sz="4200" b="1" kern="1200" smtClean="0">
              <a:latin typeface="Times New Roman" pitchFamily="18" charset="0"/>
              <a:cs typeface="Times New Roman" pitchFamily="18" charset="0"/>
            </a:rPr>
            <a:t>á</a:t>
          </a:r>
          <a:r>
            <a:rPr lang="en-US" sz="4200" b="1" kern="1200" smtClean="0">
              <a:latin typeface="Times New Roman" pitchFamily="18" charset="0"/>
              <a:cs typeface="Times New Roman" pitchFamily="18" charset="0"/>
            </a:rPr>
            <a:t> tr</a:t>
          </a:r>
          <a:r>
            <a:rPr lang="vi-VN" sz="4200" b="1" kern="1200" smtClean="0">
              <a:latin typeface="Times New Roman" pitchFamily="18" charset="0"/>
              <a:cs typeface="Times New Roman" pitchFamily="18" charset="0"/>
            </a:rPr>
            <a:t>ình</a:t>
          </a:r>
          <a:r>
            <a:rPr lang="en-US" sz="4200" b="1" kern="1200" smtClean="0">
              <a:latin typeface="Times New Roman" pitchFamily="18" charset="0"/>
              <a:cs typeface="Times New Roman" pitchFamily="18" charset="0"/>
            </a:rPr>
            <a:t> x</a:t>
          </a:r>
          <a:r>
            <a:rPr lang="vi-VN" sz="4200" b="1" kern="1200" smtClean="0">
              <a:latin typeface="Times New Roman" pitchFamily="18" charset="0"/>
              <a:cs typeface="Times New Roman" pitchFamily="18" charset="0"/>
            </a:rPr>
            <a:t>ã</a:t>
          </a:r>
          <a:r>
            <a:rPr lang="en-US" sz="4200" b="1" kern="1200" smtClean="0">
              <a:latin typeface="Times New Roman" pitchFamily="18" charset="0"/>
              <a:cs typeface="Times New Roman" pitchFamily="18" charset="0"/>
            </a:rPr>
            <a:t> h</a:t>
          </a:r>
          <a:r>
            <a:rPr lang="vi-VN" sz="4200" b="1" kern="1200" smtClean="0">
              <a:latin typeface="Times New Roman" pitchFamily="18" charset="0"/>
              <a:cs typeface="Times New Roman" pitchFamily="18" charset="0"/>
            </a:rPr>
            <a:t>ội</a:t>
          </a:r>
          <a:r>
            <a:rPr lang="en-US" sz="4200" b="1" kern="1200" smtClean="0">
              <a:latin typeface="Times New Roman" pitchFamily="18" charset="0"/>
              <a:cs typeface="Times New Roman" pitchFamily="18" charset="0"/>
            </a:rPr>
            <a:t> ho</a:t>
          </a:r>
          <a:r>
            <a:rPr lang="vi-VN" sz="4200" b="1" kern="1200" smtClean="0">
              <a:latin typeface="Times New Roman" pitchFamily="18" charset="0"/>
              <a:cs typeface="Times New Roman" pitchFamily="18" charset="0"/>
            </a:rPr>
            <a:t>á</a:t>
          </a:r>
          <a:r>
            <a:rPr lang="en-US" sz="4200" b="1" kern="1200" smtClean="0">
              <a:latin typeface="Times New Roman" pitchFamily="18" charset="0"/>
              <a:cs typeface="Times New Roman" pitchFamily="18" charset="0"/>
            </a:rPr>
            <a:t> c</a:t>
          </a:r>
          <a:r>
            <a:rPr lang="vi-VN" sz="4200" b="1" kern="1200" smtClean="0">
              <a:latin typeface="Times New Roman" pitchFamily="18" charset="0"/>
              <a:cs typeface="Times New Roman" pitchFamily="18" charset="0"/>
            </a:rPr>
            <a:t>á</a:t>
          </a:r>
          <a:r>
            <a:rPr lang="en-US" sz="4200" b="1" kern="1200" smtClean="0">
              <a:latin typeface="Times New Roman" pitchFamily="18" charset="0"/>
              <a:cs typeface="Times New Roman" pitchFamily="18" charset="0"/>
            </a:rPr>
            <a:t> nh</a:t>
          </a:r>
          <a:r>
            <a:rPr lang="vi-VN" sz="4200" b="1" kern="1200" smtClean="0">
              <a:latin typeface="Times New Roman" pitchFamily="18" charset="0"/>
              <a:cs typeface="Times New Roman" pitchFamily="18" charset="0"/>
            </a:rPr>
            <a:t>â</a:t>
          </a:r>
          <a:r>
            <a:rPr lang="en-US" sz="4200" b="1" kern="1200" smtClean="0">
              <a:latin typeface="Times New Roman" pitchFamily="18" charset="0"/>
              <a:cs typeface="Times New Roman" pitchFamily="18" charset="0"/>
            </a:rPr>
            <a:t>n</a:t>
          </a:r>
          <a:endParaRPr lang="vi-VN" sz="4200" b="1" kern="1200">
            <a:latin typeface="Times New Roman" pitchFamily="18" charset="0"/>
            <a:cs typeface="Times New Roman" pitchFamily="18" charset="0"/>
          </a:endParaRPr>
        </a:p>
      </dsp:txBody>
      <dsp:txXfrm>
        <a:off x="47976" y="1645156"/>
        <a:ext cx="7676448" cy="8868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03D4E-6EC9-424A-A10A-509A297A0FBE}">
      <dsp:nvSpPr>
        <dsp:cNvPr id="0" name=""/>
        <dsp:cNvSpPr/>
      </dsp:nvSpPr>
      <dsp:spPr>
        <a:xfrm>
          <a:off x="0" y="8858"/>
          <a:ext cx="8458200" cy="860544"/>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b="1" kern="1200" smtClean="0">
              <a:latin typeface="Times New Roman" pitchFamily="18" charset="0"/>
              <a:cs typeface="Times New Roman" pitchFamily="18" charset="0"/>
            </a:rPr>
            <a:t>1. Kh</a:t>
          </a:r>
          <a:r>
            <a:rPr lang="vi-VN" sz="2600" b="1" kern="1200" smtClean="0">
              <a:latin typeface="Times New Roman" pitchFamily="18" charset="0"/>
              <a:cs typeface="Times New Roman" pitchFamily="18" charset="0"/>
            </a:rPr>
            <a:t>ái</a:t>
          </a:r>
          <a:r>
            <a:rPr lang="en-US" sz="2600" b="1" kern="1200" smtClean="0">
              <a:latin typeface="Times New Roman" pitchFamily="18" charset="0"/>
              <a:cs typeface="Times New Roman" pitchFamily="18" charset="0"/>
            </a:rPr>
            <a:t> ni</a:t>
          </a:r>
          <a:r>
            <a:rPr lang="vi-VN" sz="2600" b="1" kern="1200" smtClean="0">
              <a:latin typeface="Times New Roman" pitchFamily="18" charset="0"/>
              <a:cs typeface="Times New Roman" pitchFamily="18" charset="0"/>
            </a:rPr>
            <a:t>ệm nhân cách</a:t>
          </a:r>
          <a:endParaRPr lang="vi-VN" sz="2600" b="1" kern="1200">
            <a:latin typeface="Times New Roman" pitchFamily="18" charset="0"/>
            <a:cs typeface="Times New Roman" pitchFamily="18" charset="0"/>
          </a:endParaRPr>
        </a:p>
      </dsp:txBody>
      <dsp:txXfrm>
        <a:off x="42008" y="50866"/>
        <a:ext cx="8374184" cy="776528"/>
      </dsp:txXfrm>
    </dsp:sp>
    <dsp:sp modelId="{25D1E588-270D-4CE1-B70F-7DB99B86D954}">
      <dsp:nvSpPr>
        <dsp:cNvPr id="0" name=""/>
        <dsp:cNvSpPr/>
      </dsp:nvSpPr>
      <dsp:spPr>
        <a:xfrm>
          <a:off x="0" y="1047963"/>
          <a:ext cx="8458200" cy="879405"/>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b="1" kern="1200" smtClean="0">
              <a:latin typeface="Times New Roman" pitchFamily="18" charset="0"/>
              <a:cs typeface="Times New Roman" pitchFamily="18" charset="0"/>
            </a:rPr>
            <a:t>2. N</a:t>
          </a:r>
          <a:r>
            <a:rPr lang="vi-VN" sz="2600" b="1" kern="1200" smtClean="0">
              <a:latin typeface="Times New Roman" pitchFamily="18" charset="0"/>
              <a:cs typeface="Times New Roman" pitchFamily="18" charset="0"/>
            </a:rPr>
            <a:t>ội</a:t>
          </a:r>
          <a:r>
            <a:rPr lang="en-US" sz="2600" b="1" kern="1200" smtClean="0">
              <a:latin typeface="Times New Roman" pitchFamily="18" charset="0"/>
              <a:cs typeface="Times New Roman" pitchFamily="18" charset="0"/>
            </a:rPr>
            <a:t> dung </a:t>
          </a:r>
          <a:r>
            <a:rPr lang="vi-VN" sz="2600" b="1" kern="1200" smtClean="0">
              <a:latin typeface="Times New Roman" pitchFamily="18" charset="0"/>
              <a:cs typeface="Times New Roman" pitchFamily="18" charset="0"/>
            </a:rPr>
            <a:t>hình</a:t>
          </a:r>
          <a:r>
            <a:rPr lang="en-US" sz="2600" b="1" kern="1200" smtClean="0">
              <a:latin typeface="Times New Roman" pitchFamily="18" charset="0"/>
              <a:cs typeface="Times New Roman" pitchFamily="18" charset="0"/>
            </a:rPr>
            <a:t> th</a:t>
          </a:r>
          <a:r>
            <a:rPr lang="vi-VN" sz="2600" b="1" kern="1200" smtClean="0">
              <a:latin typeface="Times New Roman" pitchFamily="18" charset="0"/>
              <a:cs typeface="Times New Roman" pitchFamily="18" charset="0"/>
            </a:rPr>
            <a:t>ành</a:t>
          </a:r>
          <a:r>
            <a:rPr lang="en-US" sz="2600" b="1" kern="1200" smtClean="0">
              <a:latin typeface="Times New Roman" pitchFamily="18" charset="0"/>
              <a:cs typeface="Times New Roman" pitchFamily="18" charset="0"/>
            </a:rPr>
            <a:t> nh</a:t>
          </a:r>
          <a:r>
            <a:rPr lang="vi-VN" sz="2600" b="1" kern="1200" smtClean="0">
              <a:latin typeface="Times New Roman" pitchFamily="18" charset="0"/>
              <a:cs typeface="Times New Roman" pitchFamily="18" charset="0"/>
            </a:rPr>
            <a:t>â</a:t>
          </a:r>
          <a:r>
            <a:rPr lang="en-US" sz="2600" b="1" kern="1200" smtClean="0">
              <a:latin typeface="Times New Roman" pitchFamily="18" charset="0"/>
              <a:cs typeface="Times New Roman" pitchFamily="18" charset="0"/>
            </a:rPr>
            <a:t>n c</a:t>
          </a:r>
          <a:r>
            <a:rPr lang="vi-VN" sz="2600" b="1" kern="1200" smtClean="0">
              <a:latin typeface="Times New Roman" pitchFamily="18" charset="0"/>
              <a:cs typeface="Times New Roman" pitchFamily="18" charset="0"/>
            </a:rPr>
            <a:t>ách</a:t>
          </a:r>
          <a:r>
            <a:rPr lang="en-US" sz="2600" b="1" kern="1200" smtClean="0">
              <a:latin typeface="Times New Roman" pitchFamily="18" charset="0"/>
              <a:cs typeface="Times New Roman" pitchFamily="18" charset="0"/>
            </a:rPr>
            <a:t> &amp; ph</a:t>
          </a:r>
          <a:r>
            <a:rPr lang="vi-VN" sz="2600" b="1" kern="1200" smtClean="0">
              <a:latin typeface="Times New Roman" pitchFamily="18" charset="0"/>
              <a:cs typeface="Times New Roman" pitchFamily="18" charset="0"/>
            </a:rPr>
            <a:t>át</a:t>
          </a:r>
          <a:r>
            <a:rPr lang="en-US" sz="2600" b="1" kern="1200" smtClean="0">
              <a:latin typeface="Times New Roman" pitchFamily="18" charset="0"/>
              <a:cs typeface="Times New Roman" pitchFamily="18" charset="0"/>
            </a:rPr>
            <a:t> tri</a:t>
          </a:r>
          <a:r>
            <a:rPr lang="vi-VN" sz="2600" b="1" kern="1200" smtClean="0">
              <a:latin typeface="Times New Roman" pitchFamily="18" charset="0"/>
              <a:cs typeface="Times New Roman" pitchFamily="18" charset="0"/>
            </a:rPr>
            <a:t>ển</a:t>
          </a:r>
          <a:r>
            <a:rPr lang="en-US" sz="2600" b="1" kern="1200" smtClean="0">
              <a:latin typeface="Times New Roman" pitchFamily="18" charset="0"/>
              <a:cs typeface="Times New Roman" pitchFamily="18" charset="0"/>
            </a:rPr>
            <a:t> nh</a:t>
          </a:r>
          <a:r>
            <a:rPr lang="vi-VN" sz="2600" b="1" kern="1200" smtClean="0">
              <a:latin typeface="Times New Roman" pitchFamily="18" charset="0"/>
              <a:cs typeface="Times New Roman" pitchFamily="18" charset="0"/>
            </a:rPr>
            <a:t>â</a:t>
          </a:r>
          <a:r>
            <a:rPr lang="en-US" sz="2600" b="1" kern="1200" smtClean="0">
              <a:latin typeface="Times New Roman" pitchFamily="18" charset="0"/>
              <a:cs typeface="Times New Roman" pitchFamily="18" charset="0"/>
            </a:rPr>
            <a:t>n c</a:t>
          </a:r>
          <a:r>
            <a:rPr lang="vi-VN" sz="2600" b="1" kern="1200" smtClean="0">
              <a:latin typeface="Times New Roman" pitchFamily="18" charset="0"/>
              <a:cs typeface="Times New Roman" pitchFamily="18" charset="0"/>
            </a:rPr>
            <a:t>á</a:t>
          </a:r>
          <a:r>
            <a:rPr lang="en-US" sz="2600" b="1" kern="1200" smtClean="0">
              <a:latin typeface="Times New Roman" pitchFamily="18" charset="0"/>
              <a:cs typeface="Times New Roman" pitchFamily="18" charset="0"/>
            </a:rPr>
            <a:t>ch</a:t>
          </a:r>
          <a:endParaRPr lang="vi-VN" sz="2600" b="1" kern="1200">
            <a:latin typeface="Times New Roman" pitchFamily="18" charset="0"/>
            <a:cs typeface="Times New Roman" pitchFamily="18" charset="0"/>
          </a:endParaRPr>
        </a:p>
      </dsp:txBody>
      <dsp:txXfrm>
        <a:off x="42929" y="1090892"/>
        <a:ext cx="8372342" cy="793547"/>
      </dsp:txXfrm>
    </dsp:sp>
    <dsp:sp modelId="{8033821D-7393-4A5B-A12D-128092051836}">
      <dsp:nvSpPr>
        <dsp:cNvPr id="0" name=""/>
        <dsp:cNvSpPr/>
      </dsp:nvSpPr>
      <dsp:spPr>
        <a:xfrm>
          <a:off x="0" y="2105928"/>
          <a:ext cx="8458200" cy="933212"/>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b="1" kern="1200" smtClean="0">
              <a:latin typeface="Times New Roman" pitchFamily="18" charset="0"/>
              <a:cs typeface="Times New Roman" pitchFamily="18" charset="0"/>
            </a:rPr>
            <a:t>3. </a:t>
          </a:r>
          <a:r>
            <a:rPr lang="vi-VN" sz="2600" b="1" kern="1200" smtClean="0">
              <a:latin typeface="Times New Roman" pitchFamily="18" charset="0"/>
              <a:cs typeface="Times New Roman" pitchFamily="18" charset="0"/>
            </a:rPr>
            <a:t>Những yếu tố ảnh hưởng đến sự hình thành và </a:t>
          </a:r>
        </a:p>
        <a:p>
          <a:pPr lvl="0" algn="l" defTabSz="1155700">
            <a:lnSpc>
              <a:spcPct val="90000"/>
            </a:lnSpc>
            <a:spcBef>
              <a:spcPct val="0"/>
            </a:spcBef>
            <a:spcAft>
              <a:spcPct val="35000"/>
            </a:spcAft>
          </a:pPr>
          <a:r>
            <a:rPr lang="vi-VN" sz="2600" b="1" kern="1200" smtClean="0">
              <a:latin typeface="Times New Roman" pitchFamily="18" charset="0"/>
              <a:cs typeface="Times New Roman" pitchFamily="18" charset="0"/>
            </a:rPr>
            <a:t>    phát triển nhân cách</a:t>
          </a:r>
          <a:endParaRPr lang="vi-VN" sz="2600" b="1" kern="1200">
            <a:latin typeface="Times New Roman" pitchFamily="18" charset="0"/>
            <a:cs typeface="Times New Roman" pitchFamily="18" charset="0"/>
          </a:endParaRPr>
        </a:p>
      </dsp:txBody>
      <dsp:txXfrm>
        <a:off x="45556" y="2151484"/>
        <a:ext cx="8367088" cy="8421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03D4E-6EC9-424A-A10A-509A297A0FBE}">
      <dsp:nvSpPr>
        <dsp:cNvPr id="0" name=""/>
        <dsp:cNvSpPr/>
      </dsp:nvSpPr>
      <dsp:spPr>
        <a:xfrm>
          <a:off x="0" y="2279"/>
          <a:ext cx="8458200" cy="786240"/>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smtClean="0">
              <a:latin typeface="Times New Roman" pitchFamily="18" charset="0"/>
              <a:cs typeface="Times New Roman" pitchFamily="18" charset="0"/>
            </a:rPr>
            <a:t>1. Kh</a:t>
          </a:r>
          <a:r>
            <a:rPr lang="vi-VN" sz="2800" b="1" kern="1200" smtClean="0">
              <a:latin typeface="Times New Roman" pitchFamily="18" charset="0"/>
              <a:cs typeface="Times New Roman" pitchFamily="18" charset="0"/>
            </a:rPr>
            <a:t>ái</a:t>
          </a:r>
          <a:r>
            <a:rPr lang="en-US" sz="2800" b="1" kern="1200" smtClean="0">
              <a:latin typeface="Times New Roman" pitchFamily="18" charset="0"/>
              <a:cs typeface="Times New Roman" pitchFamily="18" charset="0"/>
            </a:rPr>
            <a:t> ni</a:t>
          </a:r>
          <a:r>
            <a:rPr lang="vi-VN" sz="2800" b="1" kern="1200" smtClean="0">
              <a:latin typeface="Times New Roman" pitchFamily="18" charset="0"/>
              <a:cs typeface="Times New Roman" pitchFamily="18" charset="0"/>
            </a:rPr>
            <a:t>ệm tương tác xã hội</a:t>
          </a:r>
          <a:endParaRPr lang="vi-VN" sz="2800" b="1" kern="1200">
            <a:latin typeface="Times New Roman" pitchFamily="18" charset="0"/>
            <a:cs typeface="Times New Roman" pitchFamily="18" charset="0"/>
          </a:endParaRPr>
        </a:p>
      </dsp:txBody>
      <dsp:txXfrm>
        <a:off x="38381" y="40660"/>
        <a:ext cx="8381438" cy="709478"/>
      </dsp:txXfrm>
    </dsp:sp>
    <dsp:sp modelId="{25D1E588-270D-4CE1-B70F-7DB99B86D954}">
      <dsp:nvSpPr>
        <dsp:cNvPr id="0" name=""/>
        <dsp:cNvSpPr/>
      </dsp:nvSpPr>
      <dsp:spPr>
        <a:xfrm>
          <a:off x="0" y="909480"/>
          <a:ext cx="8458200" cy="786240"/>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1" kern="1200" smtClean="0">
              <a:latin typeface="Times New Roman" pitchFamily="18" charset="0"/>
              <a:cs typeface="Times New Roman" pitchFamily="18" charset="0"/>
            </a:rPr>
            <a:t>2. </a:t>
          </a:r>
          <a:r>
            <a:rPr lang="vi-VN" sz="2800" b="1" kern="1200" smtClean="0">
              <a:latin typeface="Times New Roman" pitchFamily="18" charset="0"/>
              <a:cs typeface="Times New Roman" pitchFamily="18" charset="0"/>
            </a:rPr>
            <a:t>Các loại hình tương tác xã hội</a:t>
          </a:r>
          <a:endParaRPr lang="vi-VN" sz="2800" b="1" kern="1200">
            <a:latin typeface="Times New Roman" pitchFamily="18" charset="0"/>
            <a:cs typeface="Times New Roman" pitchFamily="18" charset="0"/>
          </a:endParaRPr>
        </a:p>
      </dsp:txBody>
      <dsp:txXfrm>
        <a:off x="38381" y="947861"/>
        <a:ext cx="8381438" cy="709478"/>
      </dsp:txXfrm>
    </dsp:sp>
    <dsp:sp modelId="{A1402359-F751-41EC-AB2B-827538130284}">
      <dsp:nvSpPr>
        <dsp:cNvPr id="0" name=""/>
        <dsp:cNvSpPr/>
      </dsp:nvSpPr>
      <dsp:spPr>
        <a:xfrm>
          <a:off x="0" y="1816680"/>
          <a:ext cx="8458200" cy="786240"/>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vi-VN" sz="2800" b="1" kern="1200" smtClean="0">
              <a:latin typeface="Times New Roman" pitchFamily="18" charset="0"/>
              <a:cs typeface="Times New Roman" pitchFamily="18" charset="0"/>
            </a:rPr>
            <a:t>3. Điều kiện để có tương tác xã hội</a:t>
          </a:r>
          <a:endParaRPr lang="vi-VN" sz="2800" b="1" kern="1200">
            <a:latin typeface="Times New Roman" pitchFamily="18" charset="0"/>
            <a:cs typeface="Times New Roman" pitchFamily="18" charset="0"/>
          </a:endParaRPr>
        </a:p>
      </dsp:txBody>
      <dsp:txXfrm>
        <a:off x="38381" y="1855061"/>
        <a:ext cx="8381438" cy="709478"/>
      </dsp:txXfrm>
    </dsp:sp>
    <dsp:sp modelId="{532FAD3A-BD0B-4111-981E-3AB6CC1111F5}">
      <dsp:nvSpPr>
        <dsp:cNvPr id="0" name=""/>
        <dsp:cNvSpPr/>
      </dsp:nvSpPr>
      <dsp:spPr>
        <a:xfrm>
          <a:off x="0" y="2723879"/>
          <a:ext cx="8458200" cy="786240"/>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vi-VN" sz="2800" b="1" kern="1200" smtClean="0">
              <a:latin typeface="Times New Roman" pitchFamily="18" charset="0"/>
              <a:cs typeface="Times New Roman" pitchFamily="18" charset="0"/>
            </a:rPr>
            <a:t>4. Hệ quả của tương tác xã hội</a:t>
          </a:r>
          <a:endParaRPr lang="vi-VN" sz="2800" b="1" kern="1200">
            <a:latin typeface="Times New Roman" pitchFamily="18" charset="0"/>
            <a:cs typeface="Times New Roman" pitchFamily="18" charset="0"/>
          </a:endParaRPr>
        </a:p>
      </dsp:txBody>
      <dsp:txXfrm>
        <a:off x="38381" y="2762260"/>
        <a:ext cx="8381438" cy="709478"/>
      </dsp:txXfrm>
    </dsp:sp>
    <dsp:sp modelId="{C1973E33-D671-4B02-BA23-6AA5BEF16BD0}">
      <dsp:nvSpPr>
        <dsp:cNvPr id="0" name=""/>
        <dsp:cNvSpPr/>
      </dsp:nvSpPr>
      <dsp:spPr>
        <a:xfrm>
          <a:off x="0" y="3631080"/>
          <a:ext cx="8458200" cy="786240"/>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vi-VN" sz="2800" b="1" kern="1200" smtClean="0">
              <a:latin typeface="Times New Roman" pitchFamily="18" charset="0"/>
              <a:cs typeface="Times New Roman" pitchFamily="18" charset="0"/>
            </a:rPr>
            <a:t>5. Các loại mô hình xã hội</a:t>
          </a:r>
          <a:endParaRPr lang="vi-VN" sz="2800" b="1" kern="1200">
            <a:latin typeface="Times New Roman" pitchFamily="18" charset="0"/>
            <a:cs typeface="Times New Roman" pitchFamily="18" charset="0"/>
          </a:endParaRPr>
        </a:p>
      </dsp:txBody>
      <dsp:txXfrm>
        <a:off x="38381" y="3669461"/>
        <a:ext cx="8381438" cy="70947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B09F46-B1E4-4FF6-AAD4-B9FE1BC47516}" type="datetimeFigureOut">
              <a:rPr lang="vi-VN" smtClean="0"/>
              <a:t>24/10/2013</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AB16A4-588F-4EFB-B198-179336CE80F9}" type="slidenum">
              <a:rPr lang="vi-VN" smtClean="0"/>
              <a:t>‹#›</a:t>
            </a:fld>
            <a:endParaRPr lang="vi-VN"/>
          </a:p>
        </p:txBody>
      </p:sp>
    </p:spTree>
    <p:extLst>
      <p:ext uri="{BB962C8B-B14F-4D97-AF65-F5344CB8AC3E}">
        <p14:creationId xmlns:p14="http://schemas.microsoft.com/office/powerpoint/2010/main" val="1465729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2</a:t>
            </a:fld>
            <a:endParaRPr lang="vi-VN"/>
          </a:p>
        </p:txBody>
      </p:sp>
    </p:spTree>
    <p:extLst>
      <p:ext uri="{BB962C8B-B14F-4D97-AF65-F5344CB8AC3E}">
        <p14:creationId xmlns:p14="http://schemas.microsoft.com/office/powerpoint/2010/main" val="3107492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9B3CC2-92DE-4FE9-A700-CA9F47B8BC5F}" type="slidenum">
              <a:rPr lang="en-US" smtClean="0"/>
              <a:pPr eaLnBrk="1" hangingPunct="1"/>
              <a:t>20</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9B3CC2-92DE-4FE9-A700-CA9F47B8BC5F}" type="slidenum">
              <a:rPr lang="en-US" smtClean="0"/>
              <a:pPr eaLnBrk="1" hangingPunct="1"/>
              <a:t>21</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3.Môi trường:</a:t>
            </a:r>
            <a:endParaRPr lang="vi-VN" smtClean="0"/>
          </a:p>
          <a:p>
            <a:pPr marL="0" indent="0">
              <a:buNone/>
            </a:pPr>
            <a:r>
              <a:rPr lang="en-US" smtClean="0"/>
              <a:t>- Con người sống không thể tách rời môi trường.</a:t>
            </a:r>
            <a:endParaRPr lang="vi-VN" smtClean="0"/>
          </a:p>
          <a:p>
            <a:pPr marL="0" indent="0">
              <a:buNone/>
            </a:pPr>
            <a:r>
              <a:rPr lang="en-US" smtClean="0"/>
              <a:t>- Có nhiều loại môi trường:</a:t>
            </a:r>
            <a:endParaRPr lang="vi-VN" smtClean="0"/>
          </a:p>
          <a:p>
            <a:pPr marL="0" indent="0">
              <a:buNone/>
            </a:pPr>
            <a:r>
              <a:rPr lang="en-US" smtClean="0"/>
              <a:t>+ Môi trường tự nhiên bao gốm các điều kiện tự nhiên – sinh thái phục vụ cho học tập, lao động, rèn luyện sức khoẻ, vui chơi, nghỉ ngơi của con người.</a:t>
            </a:r>
            <a:endParaRPr lang="vi-VN" smtClean="0"/>
          </a:p>
          <a:p>
            <a:pPr marL="0" indent="0">
              <a:buNone/>
            </a:pPr>
            <a:r>
              <a:rPr lang="en-US" smtClean="0"/>
              <a:t>+ Môi trường xã hội bao gồm môi trường chính trị, môi trường kinh tế, sản xuất, môi trường sinh hoạt xã hội và môi trường văn hoá.</a:t>
            </a:r>
            <a:endParaRPr lang="vi-VN" smtClean="0"/>
          </a:p>
          <a:p>
            <a:pPr marL="0" indent="0">
              <a:buNone/>
            </a:pPr>
            <a:r>
              <a:rPr lang="en-US" smtClean="0"/>
              <a:t>+Môi trường gia đình: Gia đình là môi trường đầu tiên của trẻ được xã hội hóa, được sống trong tình yêu thương của cha mẹ và người thân, là trường học đầu tiên của trẻ.</a:t>
            </a:r>
            <a:endParaRPr lang="vi-VN" smtClean="0"/>
          </a:p>
          <a:p>
            <a:pPr eaLnBrk="1" hangingPunct="1"/>
            <a:endParaRPr lang="en-GB" smtClean="0"/>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22</a:t>
            </a:fld>
            <a:endParaRPr lang="vi-VN"/>
          </a:p>
        </p:txBody>
      </p:sp>
    </p:spTree>
    <p:extLst>
      <p:ext uri="{BB962C8B-B14F-4D97-AF65-F5344CB8AC3E}">
        <p14:creationId xmlns:p14="http://schemas.microsoft.com/office/powerpoint/2010/main" val="1115442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EDDBFD-5053-478B-B1CE-FCB6659CC1F2}" type="slidenum">
              <a:rPr lang="en-US" smtClean="0"/>
              <a:pPr eaLnBrk="1" hangingPunct="1"/>
              <a:t>23</a:t>
            </a:fld>
            <a:endParaRPr 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r>
              <a:rPr lang="en-US" smtClean="0"/>
              <a:t>4 .Giáo dục	</a:t>
            </a:r>
            <a:endParaRPr lang="vi-VN" smtClean="0"/>
          </a:p>
          <a:p>
            <a:pPr marL="0" indent="0">
              <a:buNone/>
            </a:pPr>
            <a:r>
              <a:rPr lang="en-US" smtClean="0"/>
              <a:t>-Giáo dục đóng vai trò chủ đạo trong quá trình hình thành và phát triển nhân cách của cá nhân. </a:t>
            </a:r>
            <a:endParaRPr lang="vi-VN" smtClean="0"/>
          </a:p>
          <a:p>
            <a:pPr marL="0" indent="0">
              <a:buNone/>
            </a:pPr>
            <a:r>
              <a:rPr lang="en-US" smtClean="0"/>
              <a:t>+ Giáo dục là sự tác động có mục đích, có tổ chức, có kế hoạch nhằm thực hiện có hiệu quả các mục đích đã đề ra.</a:t>
            </a:r>
            <a:endParaRPr lang="vi-VN" smtClean="0"/>
          </a:p>
          <a:p>
            <a:pPr marL="0" indent="0">
              <a:buNone/>
            </a:pPr>
            <a:r>
              <a:rPr lang="en-US" smtClean="0"/>
              <a:t>+ Giáo dục có thể mang lại những tiến bộ mà các nhân tố khác như bẩm sinh - di truyền hoặc môi trường, hoàn cảnh không thể có được.  </a:t>
            </a:r>
            <a:endParaRPr lang="vi-VN" smtClean="0"/>
          </a:p>
          <a:p>
            <a:pPr marL="0" indent="0">
              <a:buNone/>
            </a:pPr>
            <a:r>
              <a:rPr lang="en-US" smtClean="0"/>
              <a:t>+ Giáo dục có tầm quan trọng đặc biệt đối với những người bị khuyết tật, nó có thể bù đắp những thiếu hụt do bệnh tật gây ra cho con người</a:t>
            </a:r>
            <a:endParaRPr lang="vi-VN" smtClean="0"/>
          </a:p>
          <a:p>
            <a:pPr marL="0" indent="0">
              <a:buNone/>
            </a:pPr>
            <a:r>
              <a:rPr lang="en-US" smtClean="0"/>
              <a:t>+ Giáo dục còn có thể uốn nắn những phẩm chất tâm lý xấu và làm cho nó phát triển theo chiều hướng mong muốn của xã hội.</a:t>
            </a:r>
            <a:endParaRPr lang="vi-VN" smtClean="0"/>
          </a:p>
          <a:p>
            <a:pPr marL="0" indent="0">
              <a:buNone/>
            </a:pPr>
            <a:r>
              <a:rPr lang="en-US" smtClean="0"/>
              <a:t>+ Khác với các nhân tố khác, giáo dục không chỉ thích ứng mà còn có thể đi trước hiện thực và thúc đẩy nó phát triển</a:t>
            </a:r>
            <a:endParaRPr lang="vi-VN" smtClean="0"/>
          </a:p>
          <a:p>
            <a:endParaRPr lang="vi-VN" smtClean="0"/>
          </a:p>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DC652E-B159-42F2-B316-4A7864FA3FD1}" type="slidenum">
              <a:rPr lang="en-US" smtClean="0"/>
              <a:pPr eaLnBrk="1" hangingPunct="1"/>
              <a:t>24</a:t>
            </a:fld>
            <a:endParaRPr lang="en-US"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r>
              <a:rPr lang="en-US" smtClean="0"/>
              <a:t>5. Hoạt động của cá nhân </a:t>
            </a:r>
            <a:endParaRPr lang="vi-VN" smtClean="0"/>
          </a:p>
          <a:p>
            <a:pPr marL="0" indent="0">
              <a:buNone/>
            </a:pPr>
            <a:r>
              <a:rPr lang="en-US" smtClean="0"/>
              <a:t>- Công lao to lớn của C.Mac là đã vạch ra cho chúng ta sáng tỏ mối quan hệ biện chứng giữa sự biến đổi môi trường xung quanh con người, sự biến đổi bản chất con người và vai trò tích cực, năng động của con người. Theo ông,</a:t>
            </a:r>
            <a:endParaRPr lang="vi-VN" smtClean="0"/>
          </a:p>
          <a:p>
            <a:pPr marL="0" indent="0">
              <a:buNone/>
            </a:pPr>
            <a:r>
              <a:rPr lang="en-US" smtClean="0"/>
              <a:t>- Môi trường, giáo dục không phải là sự tác động bên ngoài vào sự hình thành những phẩm chất nào đó của con người mà là quá trình tự biến đổi con người.</a:t>
            </a:r>
            <a:endParaRPr lang="vi-VN" smtClean="0"/>
          </a:p>
          <a:p>
            <a:pPr marL="0" indent="0">
              <a:buNone/>
            </a:pPr>
            <a:r>
              <a:rPr lang="en-US" smtClean="0"/>
              <a:t>- Hoạt động tích cực cá nhân là nhân tố quan trọng ảnh hưởng tới nhân cách cá nhân.</a:t>
            </a:r>
            <a:endParaRPr lang="vi-VN" smtClean="0"/>
          </a:p>
          <a:p>
            <a:endParaRPr lang="vi-VN" smtClean="0"/>
          </a:p>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1.Khái niệm:</a:t>
            </a:r>
            <a:endParaRPr lang="vi-VN" smtClean="0"/>
          </a:p>
          <a:p>
            <a:pPr marL="0" indent="0">
              <a:buNone/>
            </a:pPr>
            <a:r>
              <a:rPr lang="en-US" smtClean="0"/>
              <a:t>- Tương tác xã hội là hình thức giao tiếp xã hội hay trao đổi giữa cá nhân và các cộng đồng, trong đó mối quan hệ qua lại của chúng  được thưc hiện, hành động xã hội được diễn ra và được sự thích ứng của một hành động này với một hành động khác, qua đó cũng tìm thấy cái chung trong sự hiểu biểt tình huống, ý nghĩa hành động, nhằm đạt được mức độ hợp tác nhất định hoặc sự đồng tình giữa chúng.</a:t>
            </a:r>
            <a:endParaRPr lang="vi-VN" smtClean="0"/>
          </a:p>
          <a:p>
            <a:endParaRPr lang="vi-VN" smtClean="0"/>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26</a:t>
            </a:fld>
            <a:endParaRPr lang="vi-VN"/>
          </a:p>
        </p:txBody>
      </p:sp>
    </p:spTree>
    <p:extLst>
      <p:ext uri="{BB962C8B-B14F-4D97-AF65-F5344CB8AC3E}">
        <p14:creationId xmlns:p14="http://schemas.microsoft.com/office/powerpoint/2010/main" val="2646761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smtClean="0">
                <a:effectLst>
                  <a:outerShdw blurRad="38100" dist="38100" dir="2700000" algn="tl">
                    <a:srgbClr val="000000">
                      <a:alpha val="43137"/>
                    </a:srgbClr>
                  </a:outerShdw>
                </a:effectLst>
                <a:latin typeface="Times New Roman" pitchFamily="18" charset="0"/>
                <a:cs typeface="Times New Roman" pitchFamily="18" charset="0"/>
              </a:rPr>
              <a:t>2.Các loại hình tương tác xã hội:</a:t>
            </a:r>
            <a:endParaRPr lang="vi-VN" sz="1200" b="1" smtClean="0">
              <a:effectLst>
                <a:outerShdw blurRad="38100" dist="38100" dir="2700000" algn="tl">
                  <a:srgbClr val="000000">
                    <a:alpha val="43137"/>
                  </a:srgbClr>
                </a:outerShdw>
              </a:effectLst>
              <a:latin typeface="Times New Roman" pitchFamily="18" charset="0"/>
              <a:cs typeface="Times New Roman" pitchFamily="18" charset="0"/>
            </a:endParaRPr>
          </a:p>
          <a:p>
            <a:pPr marL="0" lvl="0" indent="0">
              <a:buNone/>
            </a:pPr>
            <a:r>
              <a:rPr lang="en-US" sz="1200" b="1" smtClean="0">
                <a:effectLst>
                  <a:outerShdw blurRad="38100" dist="38100" dir="2700000" algn="tl">
                    <a:srgbClr val="000000">
                      <a:alpha val="43137"/>
                    </a:srgbClr>
                  </a:outerShdw>
                </a:effectLst>
                <a:latin typeface="Times New Roman" pitchFamily="18" charset="0"/>
                <a:cs typeface="Times New Roman" pitchFamily="18" charset="0"/>
              </a:rPr>
              <a:t>- Trực tiếp - gián tiếp</a:t>
            </a:r>
            <a:endParaRPr lang="vi-VN" sz="1200" b="1" smtClean="0">
              <a:effectLst>
                <a:outerShdw blurRad="38100" dist="38100" dir="2700000" algn="tl">
                  <a:srgbClr val="000000">
                    <a:alpha val="43137"/>
                  </a:srgbClr>
                </a:outerShdw>
              </a:effectLst>
              <a:latin typeface="Times New Roman" pitchFamily="18" charset="0"/>
              <a:cs typeface="Times New Roman" pitchFamily="18" charset="0"/>
            </a:endParaRPr>
          </a:p>
          <a:p>
            <a:pPr marL="0" lvl="0" indent="0">
              <a:buNone/>
            </a:pPr>
            <a:r>
              <a:rPr lang="en-US" sz="1200" b="1" smtClean="0">
                <a:effectLst>
                  <a:outerShdw blurRad="38100" dist="38100" dir="2700000" algn="tl">
                    <a:srgbClr val="000000">
                      <a:alpha val="43137"/>
                    </a:srgbClr>
                  </a:outerShdw>
                </a:effectLst>
                <a:latin typeface="Times New Roman" pitchFamily="18" charset="0"/>
                <a:cs typeface="Times New Roman" pitchFamily="18" charset="0"/>
              </a:rPr>
              <a:t>- Dễ thay đổi - bền vững</a:t>
            </a:r>
            <a:endParaRPr lang="vi-VN" sz="1200" b="1" smtClean="0">
              <a:effectLst>
                <a:outerShdw blurRad="38100" dist="38100" dir="2700000" algn="tl">
                  <a:srgbClr val="000000">
                    <a:alpha val="43137"/>
                  </a:srgbClr>
                </a:outerShdw>
              </a:effectLst>
              <a:latin typeface="Times New Roman" pitchFamily="18" charset="0"/>
              <a:cs typeface="Times New Roman" pitchFamily="18" charset="0"/>
            </a:endParaRPr>
          </a:p>
          <a:p>
            <a:pPr marL="0" lvl="0" indent="0">
              <a:buNone/>
            </a:pPr>
            <a:r>
              <a:rPr lang="en-US" sz="1200" b="1" smtClean="0">
                <a:effectLst>
                  <a:outerShdw blurRad="38100" dist="38100" dir="2700000" algn="tl">
                    <a:srgbClr val="000000">
                      <a:alpha val="43137"/>
                    </a:srgbClr>
                  </a:outerShdw>
                </a:effectLst>
                <a:latin typeface="Times New Roman" pitchFamily="18" charset="0"/>
                <a:cs typeface="Times New Roman" pitchFamily="18" charset="0"/>
              </a:rPr>
              <a:t>- Có tính cá nhân-mang tính cộng đồng</a:t>
            </a:r>
            <a:endParaRPr lang="vi-VN" sz="1200" b="1" smtClean="0">
              <a:effectLst>
                <a:outerShdw blurRad="38100" dist="38100" dir="2700000" algn="tl">
                  <a:srgbClr val="000000">
                    <a:alpha val="43137"/>
                  </a:srgbClr>
                </a:outerShdw>
              </a:effectLst>
              <a:latin typeface="Times New Roman" pitchFamily="18" charset="0"/>
              <a:cs typeface="Times New Roman" pitchFamily="18" charset="0"/>
            </a:endParaRPr>
          </a:p>
          <a:p>
            <a:pPr marL="0" lvl="0" indent="0">
              <a:buNone/>
            </a:pPr>
            <a:r>
              <a:rPr lang="en-US" sz="1200" b="1" smtClean="0">
                <a:effectLst>
                  <a:outerShdw blurRad="38100" dist="38100" dir="2700000" algn="tl">
                    <a:srgbClr val="000000">
                      <a:alpha val="43137"/>
                    </a:srgbClr>
                  </a:outerShdw>
                </a:effectLst>
                <a:latin typeface="Times New Roman" pitchFamily="18" charset="0"/>
                <a:cs typeface="Times New Roman" pitchFamily="18" charset="0"/>
              </a:rPr>
              <a:t>- Có hình thức-phi hình thức</a:t>
            </a:r>
            <a:endParaRPr lang="vi-VN" sz="1200" b="1" smtClean="0">
              <a:effectLst>
                <a:outerShdw blurRad="38100" dist="38100" dir="2700000" algn="tl">
                  <a:srgbClr val="000000">
                    <a:alpha val="43137"/>
                  </a:srgbClr>
                </a:outerShdw>
              </a:effectLst>
              <a:latin typeface="Times New Roman" pitchFamily="18" charset="0"/>
              <a:cs typeface="Times New Roman" pitchFamily="18" charset="0"/>
            </a:endParaRPr>
          </a:p>
          <a:p>
            <a:pPr marL="0" lvl="0" indent="0">
              <a:buNone/>
            </a:pPr>
            <a:r>
              <a:rPr lang="en-US" sz="1200" b="1" smtClean="0">
                <a:effectLst>
                  <a:outerShdw blurRad="38100" dist="38100" dir="2700000" algn="tl">
                    <a:srgbClr val="000000">
                      <a:alpha val="43137"/>
                    </a:srgbClr>
                  </a:outerShdw>
                </a:effectLst>
                <a:latin typeface="Times New Roman" pitchFamily="18" charset="0"/>
                <a:cs typeface="Times New Roman" pitchFamily="18" charset="0"/>
              </a:rPr>
              <a:t>- Được thiết chế hóa-không được thiết chế hóa</a:t>
            </a:r>
            <a:endParaRPr lang="vi-VN" sz="1200" b="1" smtClean="0">
              <a:effectLst>
                <a:outerShdw blurRad="38100" dist="38100" dir="2700000" algn="tl">
                  <a:srgbClr val="000000">
                    <a:alpha val="43137"/>
                  </a:srgbClr>
                </a:outerShdw>
              </a:effectLst>
              <a:latin typeface="Times New Roman" pitchFamily="18" charset="0"/>
              <a:cs typeface="Times New Roman" pitchFamily="18" charset="0"/>
            </a:endParaRPr>
          </a:p>
          <a:p>
            <a:endParaRPr lang="vi-VN" sz="1200" b="1" smtClean="0">
              <a:effectLst>
                <a:outerShdw blurRad="38100" dist="38100" dir="2700000" algn="tl">
                  <a:srgbClr val="000000">
                    <a:alpha val="43137"/>
                  </a:srgbClr>
                </a:outerShdw>
              </a:effectLst>
              <a:latin typeface="Times New Roman" pitchFamily="18" charset="0"/>
              <a:cs typeface="Times New Roman" pitchFamily="18" charset="0"/>
            </a:endParaRPr>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27</a:t>
            </a:fld>
            <a:endParaRPr lang="vi-VN"/>
          </a:p>
        </p:txBody>
      </p:sp>
    </p:spTree>
    <p:extLst>
      <p:ext uri="{BB962C8B-B14F-4D97-AF65-F5344CB8AC3E}">
        <p14:creationId xmlns:p14="http://schemas.microsoft.com/office/powerpoint/2010/main" val="28793210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3.Điều kiện để có tương tác xã hội:</a:t>
            </a:r>
            <a:endParaRPr lang="vi-VN" smtClean="0"/>
          </a:p>
          <a:p>
            <a:pPr marL="0" lvl="0" indent="0">
              <a:buNone/>
            </a:pPr>
            <a:r>
              <a:rPr lang="en-US" smtClean="0"/>
              <a:t>- Hợp tác cùng nhau</a:t>
            </a:r>
            <a:endParaRPr lang="vi-VN" smtClean="0"/>
          </a:p>
          <a:p>
            <a:pPr marL="0" lvl="0" indent="0">
              <a:buNone/>
            </a:pPr>
            <a:r>
              <a:rPr lang="en-US" smtClean="0"/>
              <a:t>- Giao lưu với nhau</a:t>
            </a:r>
            <a:endParaRPr lang="vi-VN" smtClean="0"/>
          </a:p>
          <a:p>
            <a:endParaRPr lang="vi-VN" smtClean="0"/>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29</a:t>
            </a:fld>
            <a:endParaRPr lang="vi-VN"/>
          </a:p>
        </p:txBody>
      </p:sp>
    </p:spTree>
    <p:extLst>
      <p:ext uri="{BB962C8B-B14F-4D97-AF65-F5344CB8AC3E}">
        <p14:creationId xmlns:p14="http://schemas.microsoft.com/office/powerpoint/2010/main" val="169781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4.Hệ quả của tương tác xã hội:</a:t>
            </a:r>
            <a:endParaRPr lang="vi-VN" sz="2400" smtClean="0"/>
          </a:p>
          <a:p>
            <a:pPr lvl="1"/>
            <a:r>
              <a:rPr lang="en-US" smtClean="0"/>
              <a:t>Giúp cho cá nhân nhận diện bản than,đồng thời nhận diện được người khác thông qua  nhãn xã hội của họ</a:t>
            </a:r>
            <a:endParaRPr lang="vi-VN" sz="2000" smtClean="0"/>
          </a:p>
          <a:p>
            <a:pPr lvl="1"/>
            <a:r>
              <a:rPr lang="en-US" smtClean="0"/>
              <a:t>Thông qua sự tương tác xã hội,người ta giới thiệu về chính bản than mình bằng nhiều hình thức khác  nhau như:tác phong,lời nói,cử chỉ,trang phục…</a:t>
            </a:r>
            <a:endParaRPr lang="vi-VN" sz="2000" smtClean="0"/>
          </a:p>
          <a:p>
            <a:pPr lvl="1"/>
            <a:r>
              <a:rPr lang="en-US" smtClean="0"/>
              <a:t>Trong tương tác xã hội của cá nhân,nhóm,cộng đồng xã hội lâu dài hình thành nên mô hình xã hội được hiểu là hình mẫu để người ta ứng xử trong trường hợp tương tác cụ thể nào đó mà không phải tìm kiếm</a:t>
            </a:r>
            <a:endParaRPr lang="vi-VN" sz="2000" smtClean="0"/>
          </a:p>
          <a:p>
            <a:pPr marL="0" indent="0">
              <a:buNone/>
            </a:pPr>
            <a:endParaRPr lang="vi-VN" smtClean="0"/>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30</a:t>
            </a:fld>
            <a:endParaRPr lang="vi-VN"/>
          </a:p>
        </p:txBody>
      </p:sp>
    </p:spTree>
    <p:extLst>
      <p:ext uri="{BB962C8B-B14F-4D97-AF65-F5344CB8AC3E}">
        <p14:creationId xmlns:p14="http://schemas.microsoft.com/office/powerpoint/2010/main" val="3294478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5.Các loại mô hình xã hội:</a:t>
            </a:r>
            <a:endParaRPr lang="vi-VN" sz="2400" smtClean="0"/>
          </a:p>
          <a:p>
            <a:pPr lvl="1"/>
            <a:r>
              <a:rPr lang="en-US" smtClean="0"/>
              <a:t>Mô hình thỏa thuận:chấp nhận một mô hình tương tác mà cả 2 đều cảm thấy có lợi để duy trì mối quan của mình</a:t>
            </a:r>
            <a:endParaRPr lang="vi-VN" sz="2000" smtClean="0"/>
          </a:p>
          <a:p>
            <a:pPr lvl="1"/>
            <a:r>
              <a:rPr lang="en-US" smtClean="0"/>
              <a:t>Mô hình xã hội bất bình đẳng:tương tác xã hội mà người lợi thế hơn tìm cách áp đặt mô hình của mình bất chấp sự chống lại của người khác đẻ duy trì quyền lợi của mình</a:t>
            </a:r>
            <a:endParaRPr lang="vi-VN" sz="2000" smtClean="0"/>
          </a:p>
          <a:p>
            <a:endParaRPr lang="vi-VN" smtClean="0"/>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31</a:t>
            </a:fld>
            <a:endParaRPr lang="vi-VN"/>
          </a:p>
        </p:txBody>
      </p:sp>
    </p:spTree>
    <p:extLst>
      <p:ext uri="{BB962C8B-B14F-4D97-AF65-F5344CB8AC3E}">
        <p14:creationId xmlns:p14="http://schemas.microsoft.com/office/powerpoint/2010/main" val="2663355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5</a:t>
            </a:fld>
            <a:endParaRPr lang="vi-VN"/>
          </a:p>
        </p:txBody>
      </p:sp>
    </p:spTree>
    <p:extLst>
      <p:ext uri="{BB962C8B-B14F-4D97-AF65-F5344CB8AC3E}">
        <p14:creationId xmlns:p14="http://schemas.microsoft.com/office/powerpoint/2010/main" val="1159861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6</a:t>
            </a:fld>
            <a:endParaRPr lang="vi-VN"/>
          </a:p>
        </p:txBody>
      </p:sp>
    </p:spTree>
    <p:extLst>
      <p:ext uri="{BB962C8B-B14F-4D97-AF65-F5344CB8AC3E}">
        <p14:creationId xmlns:p14="http://schemas.microsoft.com/office/powerpoint/2010/main" val="2568933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itchFamily="18" charset="0"/>
                <a:cs typeface="Times New Roman" pitchFamily="18" charset="0"/>
              </a:rPr>
              <a:t>2.quá trình trong đó cá nhân với tư cách là một sinh vật vốn có những đặc tính sinh học nhất định, tương tác với xã hội, thông qua sự giao tiếp, học tập, hoạt động mà tập nhiễm những phẩm chất cần có để sống trong xã hội.</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rgbClr val="FFFFFF"/>
                </a:solidFill>
                <a:latin typeface="Times New Roman" pitchFamily="18" charset="0"/>
                <a:cs typeface="Times New Roman" pitchFamily="18" charset="0"/>
              </a:rPr>
              <a:t>3.</a:t>
            </a:r>
            <a:r>
              <a:rPr lang="en-US" sz="1200" smtClean="0">
                <a:latin typeface="Times New Roman" pitchFamily="18" charset="0"/>
                <a:cs typeface="Times New Roman" pitchFamily="18" charset="0"/>
              </a:rPr>
              <a:t> không phải chỉ là kết quả một chiều xã hội tác động đối với cá nhân, mà còn là kết quả cá nhân tích cực tham gia đời sống xã hội. "Bản thân xã hội sản xuất ra con người với tư cách là con người như thế nào thì con người cũng sản xuất ra xã hội như thế" (Mac)</a:t>
            </a:r>
            <a:endParaRPr lang="en-US" sz="1200" smtClean="0">
              <a:solidFill>
                <a:srgbClr val="FFFFFF"/>
              </a:solidFill>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smtClean="0">
              <a:solidFill>
                <a:srgbClr val="FFFFFF"/>
              </a:solidFill>
              <a:latin typeface="Times New Roman" pitchFamily="18" charset="0"/>
              <a:cs typeface="Times New Roman" pitchFamily="18" charset="0"/>
            </a:endParaRPr>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13</a:t>
            </a:fld>
            <a:endParaRPr lang="vi-VN"/>
          </a:p>
        </p:txBody>
      </p:sp>
    </p:spTree>
    <p:extLst>
      <p:ext uri="{BB962C8B-B14F-4D97-AF65-F5344CB8AC3E}">
        <p14:creationId xmlns:p14="http://schemas.microsoft.com/office/powerpoint/2010/main" val="458730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2. QUÁ TRÌNH XÃ HỘI HOÁ CÁ NHÂN</a:t>
            </a:r>
            <a:endParaRPr lang="vi-VN" smtClean="0"/>
          </a:p>
          <a:p>
            <a:pPr marL="0" indent="0">
              <a:buNone/>
            </a:pPr>
            <a:endParaRPr lang="en-US" smtClean="0"/>
          </a:p>
          <a:p>
            <a:pPr marL="0" indent="0">
              <a:buNone/>
            </a:pPr>
            <a:endParaRPr lang="en-US" smtClean="0"/>
          </a:p>
          <a:p>
            <a:pPr marL="0" indent="0">
              <a:buNone/>
            </a:pPr>
            <a:r>
              <a:rPr lang="en-US" smtClean="0"/>
              <a:t>- Xã hội hoá trong giai đoạn thơ ấu: liên quan đến xu thế sinh học.</a:t>
            </a:r>
            <a:endParaRPr lang="vi-VN" smtClean="0"/>
          </a:p>
          <a:p>
            <a:pPr marL="0" indent="0">
              <a:buNone/>
            </a:pPr>
            <a:r>
              <a:rPr lang="en-US" smtClean="0"/>
              <a:t>- Xã hội hoá trong thời kỳ đến trường: liên quan tới việc phát triển các giá trị tổng quát, sự tự nhận thức về bản thân.</a:t>
            </a:r>
            <a:endParaRPr lang="vi-VN" smtClean="0"/>
          </a:p>
          <a:p>
            <a:pPr marL="0" indent="0">
              <a:buNone/>
            </a:pPr>
            <a:r>
              <a:rPr lang="en-US" smtClean="0"/>
              <a:t>- Xã hội hoá trong thời kỳ lao động: liên quan tới hành vi cụ thể, cách xử sự, nhân cách con người.</a:t>
            </a:r>
            <a:endParaRPr lang="vi-VN" smtClean="0"/>
          </a:p>
          <a:p>
            <a:pPr marL="0" indent="0">
              <a:buNone/>
            </a:pPr>
            <a:r>
              <a:rPr lang="en-US" smtClean="0"/>
              <a:t>- Xã hội hoá trong thời kỳ sau lao động</a:t>
            </a:r>
            <a:endParaRPr lang="vi-VN" smtClean="0"/>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14</a:t>
            </a:fld>
            <a:endParaRPr lang="vi-VN"/>
          </a:p>
        </p:txBody>
      </p:sp>
    </p:spTree>
    <p:extLst>
      <p:ext uri="{BB962C8B-B14F-4D97-AF65-F5344CB8AC3E}">
        <p14:creationId xmlns:p14="http://schemas.microsoft.com/office/powerpoint/2010/main" val="1329808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smtClean="0"/>
              <a:t>1.Khái niệm:</a:t>
            </a:r>
            <a:endParaRPr lang="vi-VN" smtClean="0"/>
          </a:p>
          <a:p>
            <a:pPr marL="0" indent="0">
              <a:buNone/>
            </a:pPr>
            <a:r>
              <a:rPr lang="en-US" i="1" smtClean="0"/>
              <a:t>- Nhân cách là tổ hợp các thuộc tính tâm sinh lý của cá nhân thể hiện bản sắc và giá trị xã hội của cá nhân.</a:t>
            </a:r>
            <a:endParaRPr lang="vi-VN" smtClean="0"/>
          </a:p>
          <a:p>
            <a:pPr marL="0" indent="0">
              <a:buNone/>
            </a:pPr>
            <a:r>
              <a:rPr lang="en-US" smtClean="0"/>
              <a:t>     + Nhân cách là tổ hợp, là hệ thống các thuộc tính tâm sinh lý chứ không phải là một vài thuộc tính.</a:t>
            </a:r>
            <a:endParaRPr lang="vi-VN" smtClean="0"/>
          </a:p>
          <a:p>
            <a:pPr marL="0" indent="0">
              <a:buNone/>
            </a:pPr>
            <a:r>
              <a:rPr lang="en-US" smtClean="0"/>
              <a:t>     + Nhân cách của một người là “độc nhất vô nhị”.</a:t>
            </a:r>
            <a:endParaRPr lang="vi-VN" smtClean="0"/>
          </a:p>
          <a:p>
            <a:pPr marL="0" indent="0">
              <a:buNone/>
            </a:pPr>
            <a:r>
              <a:rPr lang="en-US" smtClean="0"/>
              <a:t>- Vì vậy, nhân cách là những gì tinh túy nhất mà cá nhân đó đã lĩnh hội, tích lũy được thông qua quá trình sống.</a:t>
            </a:r>
            <a:endParaRPr lang="vi-VN" smtClean="0"/>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16</a:t>
            </a:fld>
            <a:endParaRPr lang="vi-VN"/>
          </a:p>
        </p:txBody>
      </p:sp>
    </p:spTree>
    <p:extLst>
      <p:ext uri="{BB962C8B-B14F-4D97-AF65-F5344CB8AC3E}">
        <p14:creationId xmlns:p14="http://schemas.microsoft.com/office/powerpoint/2010/main" val="1258306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smtClean="0"/>
              <a:t>2.Nội dung  hình thành nhân cách và phát triển nhân cách</a:t>
            </a:r>
            <a:endParaRPr lang="vi-VN" smtClean="0"/>
          </a:p>
          <a:p>
            <a:pPr marL="0" indent="0">
              <a:buNone/>
            </a:pPr>
            <a:r>
              <a:rPr lang="en-US" smtClean="0"/>
              <a:t> </a:t>
            </a:r>
            <a:endParaRPr lang="vi-VN" smtClean="0"/>
          </a:p>
          <a:p>
            <a:pPr marL="0" indent="0" fontAlgn="base">
              <a:buNone/>
            </a:pPr>
            <a:r>
              <a:rPr lang="en-US" smtClean="0"/>
              <a:t>+ Sự phát triển nhân cách là sự biến đổi có quy luật cả lượng và chất về thể chất, về tâm lý, về mặt xã hội của cá nhân.</a:t>
            </a:r>
            <a:endParaRPr lang="vi-VN" smtClean="0"/>
          </a:p>
          <a:p>
            <a:pPr marL="0" indent="0" fontAlgn="base">
              <a:buNone/>
            </a:pPr>
            <a:r>
              <a:rPr lang="en-US" smtClean="0"/>
              <a:t>+ Sự phát triển về thể chất thể hiện ở sự tăng trưởng về chiều cao, trọng lượng, cơ bắp, sự hoàn thiện các giác quan, sự phối hợp các vận động.</a:t>
            </a:r>
            <a:endParaRPr lang="vi-VN" smtClean="0"/>
          </a:p>
          <a:p>
            <a:pPr marL="0" indent="0" fontAlgn="base">
              <a:buNone/>
            </a:pPr>
            <a:r>
              <a:rPr lang="en-US" smtClean="0"/>
              <a:t>+ Sự phát triển về mặt tâm lý thể hiện ở những biến đổi cơ bản trong quá trình nhận thức, xúc cảm, ý chí, ở sự hình thành các thuộc tính tâm lý mới của nhân cách.</a:t>
            </a:r>
            <a:endParaRPr lang="vi-VN" smtClean="0"/>
          </a:p>
          <a:p>
            <a:pPr marL="0" indent="0" fontAlgn="base">
              <a:buNone/>
            </a:pPr>
            <a:r>
              <a:rPr lang="en-US" smtClean="0"/>
              <a:t>+ Sự phát triển về mặt xã hội thể hiện ở sự thay đổi trong cách ứng xử với người xung quanh, trong sự tham gia tích cực vào đời sống xã hội.</a:t>
            </a:r>
            <a:endParaRPr lang="vi-VN" smtClean="0"/>
          </a:p>
          <a:p>
            <a:endParaRPr lang="vi-VN" smtClean="0"/>
          </a:p>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17</a:t>
            </a:fld>
            <a:endParaRPr lang="vi-VN"/>
          </a:p>
        </p:txBody>
      </p:sp>
    </p:spTree>
    <p:extLst>
      <p:ext uri="{BB962C8B-B14F-4D97-AF65-F5344CB8AC3E}">
        <p14:creationId xmlns:p14="http://schemas.microsoft.com/office/powerpoint/2010/main" val="315268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4DAB16A4-588F-4EFB-B198-179336CE80F9}" type="slidenum">
              <a:rPr lang="vi-VN" smtClean="0"/>
              <a:t>18</a:t>
            </a:fld>
            <a:endParaRPr lang="vi-VN"/>
          </a:p>
        </p:txBody>
      </p:sp>
    </p:spTree>
    <p:extLst>
      <p:ext uri="{BB962C8B-B14F-4D97-AF65-F5344CB8AC3E}">
        <p14:creationId xmlns:p14="http://schemas.microsoft.com/office/powerpoint/2010/main" val="1018258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AE72D6F-AC12-414E-A2D7-FCBDE415E088}" type="slidenum">
              <a:rPr lang="en-US" smtClean="0"/>
              <a:pPr eaLnBrk="1" hangingPunct="1"/>
              <a:t>19</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r>
              <a:rPr lang="en-US" smtClean="0">
                <a:solidFill>
                  <a:schemeClr val="tx1"/>
                </a:solidFill>
              </a:rPr>
              <a:t>3.Những yếu tố ảnh hưởng đến sự hình thành và phát triển nhân cách</a:t>
            </a:r>
            <a:endParaRPr lang="vi-VN" smtClean="0">
              <a:solidFill>
                <a:schemeClr val="tx1"/>
              </a:solidFill>
            </a:endParaRPr>
          </a:p>
          <a:p>
            <a:r>
              <a:rPr lang="en-US" smtClean="0">
                <a:solidFill>
                  <a:schemeClr val="tx1"/>
                </a:solidFill>
              </a:rPr>
              <a:t>1.Di truyền </a:t>
            </a:r>
            <a:endParaRPr lang="vi-VN" smtClean="0">
              <a:solidFill>
                <a:schemeClr val="tx1"/>
              </a:solidFill>
            </a:endParaRPr>
          </a:p>
          <a:p>
            <a:r>
              <a:rPr lang="en-US" smtClean="0">
                <a:solidFill>
                  <a:schemeClr val="tx1"/>
                </a:solidFill>
              </a:rPr>
              <a:t>- Di truyền là sự tái tạo ở trẻ những thuộc tính sinh học nhất định, giống với cha mẹ, là sự truyền lại từ cha mẹ đến con cái những phẩm chất và những đặc điểm nhất định đã được ghi lại trong hệ thống gen</a:t>
            </a:r>
            <a:endParaRPr lang="vi-VN" smtClean="0">
              <a:solidFill>
                <a:schemeClr val="tx1"/>
              </a:solidFill>
            </a:endParaRPr>
          </a:p>
          <a:p>
            <a:r>
              <a:rPr lang="en-US" smtClean="0">
                <a:solidFill>
                  <a:schemeClr val="tx1"/>
                </a:solidFill>
              </a:rPr>
              <a:t>- Di truyền đóng vai trò là tiền đề vật chất, là cơ sở sinh học cho sự hình thành và phát triển nhân cách của cá nhân. </a:t>
            </a:r>
            <a:endParaRPr lang="vi-VN" smtClean="0">
              <a:solidFill>
                <a:schemeClr val="tx1"/>
              </a:solidFill>
            </a:endParaRPr>
          </a:p>
          <a:p>
            <a:endParaRPr lang="vi-VN" smtClean="0">
              <a:solidFill>
                <a:schemeClr val="tx1"/>
              </a:solidFill>
            </a:endParaRPr>
          </a:p>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F5E9B0-BE48-4E3F-8467-FF5E9A70A9B2}" type="datetime1">
              <a:rPr lang="en-US" smtClean="0"/>
              <a:t>10/24/2013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0C3C05-C87D-4B9C-BB4E-ED65CA490ACC}" type="datetime1">
              <a:rPr lang="en-US" smtClean="0"/>
              <a:t>10/24/2013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E9E088-4005-42EC-B8FB-831CB511ACB5}" type="datetime1">
              <a:rPr lang="en-US" smtClean="0"/>
              <a:t>10/24/2013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êu đề và biểu đồ">
    <p:spTree>
      <p:nvGrpSpPr>
        <p:cNvPr id="1" name=""/>
        <p:cNvGrpSpPr/>
        <p:nvPr/>
      </p:nvGrpSpPr>
      <p:grpSpPr>
        <a:xfrm>
          <a:off x="0" y="0"/>
          <a:ext cx="0" cy="0"/>
          <a:chOff x="0" y="0"/>
          <a:chExt cx="0" cy="0"/>
        </a:xfrm>
      </p:grpSpPr>
      <p:sp>
        <p:nvSpPr>
          <p:cNvPr id="2" name="Tiêu đề 1"/>
          <p:cNvSpPr>
            <a:spLocks noGrp="1"/>
          </p:cNvSpPr>
          <p:nvPr>
            <p:ph type="title"/>
          </p:nvPr>
        </p:nvSpPr>
        <p:spPr>
          <a:xfrm>
            <a:off x="457200" y="274638"/>
            <a:ext cx="8229600" cy="1143000"/>
          </a:xfrm>
        </p:spPr>
        <p:txBody>
          <a:bodyPr/>
          <a:lstStyle/>
          <a:p>
            <a:r>
              <a:rPr lang="vi-VN" smtClean="0"/>
              <a:t>Bấm &amp; sửa kiểu tiêu đề</a:t>
            </a:r>
            <a:endParaRPr lang="en-US"/>
          </a:p>
        </p:txBody>
      </p:sp>
      <p:sp>
        <p:nvSpPr>
          <p:cNvPr id="3" name="Chỗ dành sẵn cho Biểu đồ 2"/>
          <p:cNvSpPr>
            <a:spLocks noGrp="1"/>
          </p:cNvSpPr>
          <p:nvPr>
            <p:ph type="chart" idx="1"/>
          </p:nvPr>
        </p:nvSpPr>
        <p:spPr>
          <a:xfrm>
            <a:off x="457200" y="1066800"/>
            <a:ext cx="8229600" cy="37004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EA9DD2CE-6BE7-4637-AF24-CD9A0AD18E8F}" type="datetime1">
              <a:rPr lang="en-US" smtClean="0"/>
              <a:t>10/24/2013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617478-F543-4E5D-A61B-2E377A22D8E2}" type="slidenum">
              <a:rPr lang="en-US"/>
              <a:pPr>
                <a:defRPr/>
              </a:pPr>
              <a:t>‹#›</a:t>
            </a:fld>
            <a:endParaRPr lang="en-US"/>
          </a:p>
        </p:txBody>
      </p:sp>
    </p:spTree>
    <p:extLst>
      <p:ext uri="{BB962C8B-B14F-4D97-AF65-F5344CB8AC3E}">
        <p14:creationId xmlns:p14="http://schemas.microsoft.com/office/powerpoint/2010/main" val="865486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êu đề, Văn bản và Nội dung">
    <p:spTree>
      <p:nvGrpSpPr>
        <p:cNvPr id="1" name=""/>
        <p:cNvGrpSpPr/>
        <p:nvPr/>
      </p:nvGrpSpPr>
      <p:grpSpPr>
        <a:xfrm>
          <a:off x="0" y="0"/>
          <a:ext cx="0" cy="0"/>
          <a:chOff x="0" y="0"/>
          <a:chExt cx="0" cy="0"/>
        </a:xfrm>
      </p:grpSpPr>
      <p:sp>
        <p:nvSpPr>
          <p:cNvPr id="2" name="Tiêu đề 1"/>
          <p:cNvSpPr>
            <a:spLocks noGrp="1"/>
          </p:cNvSpPr>
          <p:nvPr>
            <p:ph type="title"/>
          </p:nvPr>
        </p:nvSpPr>
        <p:spPr>
          <a:xfrm>
            <a:off x="457200" y="274638"/>
            <a:ext cx="8229600" cy="1143000"/>
          </a:xfrm>
        </p:spPr>
        <p:txBody>
          <a:bodyPr/>
          <a:lstStyle/>
          <a:p>
            <a:r>
              <a:rPr lang="vi-VN" smtClean="0"/>
              <a:t>Bấm &amp; sửa kiểu tiêu đề</a:t>
            </a:r>
            <a:endParaRPr lang="en-US"/>
          </a:p>
        </p:txBody>
      </p:sp>
      <p:sp>
        <p:nvSpPr>
          <p:cNvPr id="3" name="Chỗ dành sẵn cho Văn bản 2"/>
          <p:cNvSpPr>
            <a:spLocks noGrp="1"/>
          </p:cNvSpPr>
          <p:nvPr>
            <p:ph type="body" sz="half" idx="1"/>
          </p:nvPr>
        </p:nvSpPr>
        <p:spPr>
          <a:xfrm>
            <a:off x="457200" y="1066800"/>
            <a:ext cx="4038600" cy="3700463"/>
          </a:xfrm>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Chỗ dành sẵn cho Nội dung 3"/>
          <p:cNvSpPr>
            <a:spLocks noGrp="1"/>
          </p:cNvSpPr>
          <p:nvPr>
            <p:ph sz="half" idx="2"/>
          </p:nvPr>
        </p:nvSpPr>
        <p:spPr>
          <a:xfrm>
            <a:off x="4648200" y="1066800"/>
            <a:ext cx="4038600" cy="3700463"/>
          </a:xfrm>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CDFF3AB4-8DCC-4527-AF61-041F54D16D0B}" type="datetime1">
              <a:rPr lang="en-US" smtClean="0"/>
              <a:t>10/24/2013</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4B05B67-E18F-4FF7-8063-452D9A166160}" type="slidenum">
              <a:rPr lang="en-US"/>
              <a:pPr>
                <a:defRPr/>
              </a:pPr>
              <a:t>‹#›</a:t>
            </a:fld>
            <a:endParaRPr lang="en-US"/>
          </a:p>
        </p:txBody>
      </p:sp>
    </p:spTree>
    <p:extLst>
      <p:ext uri="{BB962C8B-B14F-4D97-AF65-F5344CB8AC3E}">
        <p14:creationId xmlns:p14="http://schemas.microsoft.com/office/powerpoint/2010/main" val="2294846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248F1D-F61F-4D20-826D-5810AC742A99}" type="datetime1">
              <a:rPr lang="en-US" smtClean="0"/>
              <a:t>10/24/2013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46F793-2517-4D35-A17C-38B1CE97B5C9}" type="datetime1">
              <a:rPr lang="en-US" smtClean="0"/>
              <a:t>10/24/2013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304CB89-7AA9-43B7-AB3B-C3DAF000883F}" type="datetime1">
              <a:rPr lang="en-US" smtClean="0"/>
              <a:t>10/24/2013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4D43C5E-94A3-48A1-AE4A-3B63B6E744D1}" type="datetime1">
              <a:rPr lang="en-US" smtClean="0"/>
              <a:t>10/24/2013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9ED426-E3C0-435A-9B4C-F72E0EBD10E6}" type="datetime1">
              <a:rPr lang="en-US" smtClean="0"/>
              <a:t>10/24/2013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C4A086-A632-44AD-9323-4675F86F8CE5}" type="datetime1">
              <a:rPr lang="en-US" smtClean="0"/>
              <a:t>10/24/2013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AC62D7-545F-4B95-8B72-FEF0D4AB9F63}" type="datetime1">
              <a:rPr lang="en-US" smtClean="0"/>
              <a:t>10/24/2013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259BF-4539-4CA0-9E62-185EF12664BA}" type="datetime1">
              <a:rPr lang="en-US" smtClean="0"/>
              <a:t>10/24/2013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856766-C527-485A-AE06-BE7F8E9A4E0B}" type="datetime1">
              <a:rPr lang="en-US" smtClean="0"/>
              <a:t>10/24/2013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2.jpeg"/></Relationships>
</file>

<file path=ppt/slides/_rels/slide2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4.jpeg"/></Relationships>
</file>

<file path=ppt/slides/_rels/slide2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76200" y="228600"/>
            <a:ext cx="7772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2500" b="1">
                <a:solidFill>
                  <a:srgbClr val="FF3300"/>
                </a:solidFill>
                <a:effectLst>
                  <a:outerShdw blurRad="38100" dist="38100" dir="2700000" algn="tl">
                    <a:srgbClr val="000000">
                      <a:alpha val="43137"/>
                    </a:srgbClr>
                  </a:outerShdw>
                </a:effectLst>
                <a:latin typeface="Times New Roman" pitchFamily="18" charset="0"/>
                <a:cs typeface="Times New Roman" pitchFamily="18" charset="0"/>
              </a:rPr>
              <a:t>BỘ GIÁO DỤC VÀ ĐÀO TẠO</a:t>
            </a:r>
            <a:br>
              <a:rPr lang="en-US" sz="2500" b="1">
                <a:solidFill>
                  <a:srgbClr val="FF3300"/>
                </a:solidFill>
                <a:effectLst>
                  <a:outerShdw blurRad="38100" dist="38100" dir="2700000" algn="tl">
                    <a:srgbClr val="000000">
                      <a:alpha val="43137"/>
                    </a:srgbClr>
                  </a:outerShdw>
                </a:effectLst>
                <a:latin typeface="Times New Roman" pitchFamily="18" charset="0"/>
                <a:cs typeface="Times New Roman" pitchFamily="18" charset="0"/>
              </a:rPr>
            </a:br>
            <a:r>
              <a:rPr lang="en-US" sz="2500" b="1">
                <a:solidFill>
                  <a:srgbClr val="FF3300"/>
                </a:solidFill>
                <a:effectLst>
                  <a:outerShdw blurRad="38100" dist="38100" dir="2700000" algn="tl">
                    <a:srgbClr val="000000">
                      <a:alpha val="43137"/>
                    </a:srgbClr>
                  </a:outerShdw>
                </a:effectLst>
                <a:latin typeface="Times New Roman" pitchFamily="18" charset="0"/>
                <a:cs typeface="Times New Roman" pitchFamily="18" charset="0"/>
              </a:rPr>
              <a:t>TRƯỜNG ĐẠI HỌC NÔNG LÂM TP </a:t>
            </a:r>
            <a:r>
              <a:rPr lang="en-US" sz="2500" b="1" smtClean="0">
                <a:solidFill>
                  <a:srgbClr val="FF3300"/>
                </a:solidFill>
                <a:effectLst>
                  <a:outerShdw blurRad="38100" dist="38100" dir="2700000" algn="tl">
                    <a:srgbClr val="000000">
                      <a:alpha val="43137"/>
                    </a:srgbClr>
                  </a:outerShdw>
                </a:effectLst>
                <a:latin typeface="Times New Roman" pitchFamily="18" charset="0"/>
                <a:cs typeface="Times New Roman" pitchFamily="18" charset="0"/>
              </a:rPr>
              <a:t>.HỒ </a:t>
            </a:r>
            <a:r>
              <a:rPr lang="en-US" sz="2500" b="1">
                <a:solidFill>
                  <a:srgbClr val="FF3300"/>
                </a:solidFill>
                <a:effectLst>
                  <a:outerShdw blurRad="38100" dist="38100" dir="2700000" algn="tl">
                    <a:srgbClr val="000000">
                      <a:alpha val="43137"/>
                    </a:srgbClr>
                  </a:outerShdw>
                </a:effectLst>
                <a:latin typeface="Times New Roman" pitchFamily="18" charset="0"/>
                <a:cs typeface="Times New Roman" pitchFamily="18" charset="0"/>
              </a:rPr>
              <a:t>CHÍ MINH</a:t>
            </a:r>
            <a:br>
              <a:rPr lang="en-US" sz="2500" b="1">
                <a:solidFill>
                  <a:srgbClr val="FF3300"/>
                </a:solidFill>
                <a:effectLst>
                  <a:outerShdw blurRad="38100" dist="38100" dir="2700000" algn="tl">
                    <a:srgbClr val="000000">
                      <a:alpha val="43137"/>
                    </a:srgbClr>
                  </a:outerShdw>
                </a:effectLst>
                <a:latin typeface="Times New Roman" pitchFamily="18" charset="0"/>
                <a:cs typeface="Times New Roman" pitchFamily="18" charset="0"/>
              </a:rPr>
            </a:br>
            <a:endParaRPr lang="en-US" sz="2500" b="1">
              <a:solidFill>
                <a:srgbClr val="FF33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5" name="Picture 4" descr="nlu_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0638" y="228600"/>
            <a:ext cx="1427162"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762000" y="2057400"/>
            <a:ext cx="7543800"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50000"/>
              </a:spcBef>
            </a:pPr>
            <a:r>
              <a:rPr lang="en-US" sz="3800" b="1">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BÀI BÁO CÁO                                    MÔN XÃ HỘI HỌC </a:t>
            </a:r>
            <a:r>
              <a:rPr lang="en-US" sz="3800" b="1"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ĐẠI C</a:t>
            </a:r>
            <a:r>
              <a:rPr lang="vi-VN" sz="3800" b="1"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ƯƠ</a:t>
            </a:r>
            <a:r>
              <a:rPr lang="en-US" sz="3800" b="1" smtClean="0">
                <a:solidFill>
                  <a:srgbClr val="000000"/>
                </a:solidFill>
                <a:effectLst>
                  <a:outerShdw blurRad="38100" dist="38100" dir="2700000" algn="tl">
                    <a:srgbClr val="000000">
                      <a:alpha val="43137"/>
                    </a:srgbClr>
                  </a:outerShdw>
                </a:effectLst>
                <a:latin typeface="Times New Roman" pitchFamily="18" charset="0"/>
                <a:cs typeface="Times New Roman" pitchFamily="18" charset="0"/>
              </a:rPr>
              <a:t>NG</a:t>
            </a:r>
            <a:endParaRPr lang="en-US" sz="3800" b="1">
              <a:solidFill>
                <a:srgbClr val="0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 Box 6"/>
          <p:cNvSpPr txBox="1">
            <a:spLocks noChangeArrowheads="1"/>
          </p:cNvSpPr>
          <p:nvPr/>
        </p:nvSpPr>
        <p:spPr bwMode="auto">
          <a:xfrm>
            <a:off x="-38100" y="3505200"/>
            <a:ext cx="9144000" cy="2300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lnSpc>
                <a:spcPct val="150000"/>
              </a:lnSpc>
              <a:spcBef>
                <a:spcPts val="1200"/>
              </a:spcBef>
            </a:pPr>
            <a:r>
              <a:rPr lang="en-US" sz="4200" b="1" u="sng"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Chủ đề: </a:t>
            </a:r>
          </a:p>
          <a:p>
            <a:pPr algn="ctr">
              <a:lnSpc>
                <a:spcPct val="150000"/>
              </a:lnSpc>
              <a:spcBef>
                <a:spcPts val="1200"/>
              </a:spcBef>
            </a:pPr>
            <a:r>
              <a:rPr lang="en-US" sz="4700" b="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Xã </a:t>
            </a:r>
            <a:r>
              <a:rPr lang="en-US" sz="4700" b="1">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Hội Hoá </a:t>
            </a:r>
            <a:r>
              <a:rPr lang="en-US" sz="4700" b="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Và T</a:t>
            </a:r>
            <a:r>
              <a:rPr lang="vi-VN" sz="4700" b="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ươ</a:t>
            </a:r>
            <a:r>
              <a:rPr lang="en-US" sz="4700" b="1">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ng Tác Xã </a:t>
            </a:r>
            <a:r>
              <a:rPr lang="en-US" sz="4700" b="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Hội</a:t>
            </a:r>
            <a:endParaRPr lang="en-US" sz="470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a:t>
            </a:fld>
            <a:endParaRPr lang="en-US"/>
          </a:p>
        </p:txBody>
      </p:sp>
      <p:sp>
        <p:nvSpPr>
          <p:cNvPr id="3" name="TextBox 2"/>
          <p:cNvSpPr txBox="1"/>
          <p:nvPr/>
        </p:nvSpPr>
        <p:spPr>
          <a:xfrm>
            <a:off x="2590800" y="5999946"/>
            <a:ext cx="4572000" cy="477054"/>
          </a:xfrm>
          <a:prstGeom prst="rect">
            <a:avLst/>
          </a:prstGeom>
          <a:noFill/>
        </p:spPr>
        <p:txBody>
          <a:bodyPr wrap="square" rtlCol="0">
            <a:spAutoFit/>
          </a:bodyPr>
          <a:lstStyle/>
          <a:p>
            <a:r>
              <a:rPr lang="en-US" sz="2500" b="1">
                <a:solidFill>
                  <a:srgbClr val="FF0000"/>
                </a:solidFill>
                <a:latin typeface="Times New Roman" pitchFamily="18" charset="0"/>
                <a:ea typeface="Tahoma" pitchFamily="34" charset="0"/>
                <a:cs typeface="Times New Roman" pitchFamily="18" charset="0"/>
              </a:rPr>
              <a:t>GVHD: Nguyễn Đức Thành</a:t>
            </a:r>
            <a:endParaRPr lang="vi-VN" sz="2500" b="1">
              <a:solidFill>
                <a:srgbClr val="FF0000"/>
              </a:solidFill>
              <a:latin typeface="Times New Roman" pitchFamily="18" charset="0"/>
              <a:ea typeface="Tahoma" pitchFamily="34" charset="0"/>
              <a:cs typeface="Times New Roman" pitchFamily="18" charset="0"/>
            </a:endParaRPr>
          </a:p>
        </p:txBody>
      </p:sp>
    </p:spTree>
    <p:extLst>
      <p:ext uri="{BB962C8B-B14F-4D97-AF65-F5344CB8AC3E}">
        <p14:creationId xmlns:p14="http://schemas.microsoft.com/office/powerpoint/2010/main" val="18038352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AutoShape 4"/>
          <p:cNvSpPr>
            <a:spLocks noChangeArrowheads="1"/>
          </p:cNvSpPr>
          <p:nvPr/>
        </p:nvSpPr>
        <p:spPr bwMode="gray">
          <a:xfrm>
            <a:off x="2260724" y="4946650"/>
            <a:ext cx="4614861" cy="530444"/>
          </a:xfrm>
          <a:prstGeom prst="roundRect">
            <a:avLst>
              <a:gd name="adj" fmla="val 50000"/>
            </a:avLst>
          </a:prstGeom>
          <a:gradFill rotWithShape="1">
            <a:gsLst>
              <a:gs pos="0">
                <a:srgbClr val="FFFFFF"/>
              </a:gs>
              <a:gs pos="100000">
                <a:srgbClr val="B7E7FF"/>
              </a:gs>
            </a:gsLst>
            <a:lin ang="0" scaled="1"/>
          </a:gradFill>
          <a:ln w="28575" algn="ctr">
            <a:solidFill>
              <a:srgbClr val="189180"/>
            </a:solidFill>
            <a:round/>
            <a:headEnd/>
            <a:tailEnd/>
          </a:ln>
        </p:spPr>
        <p:txBody>
          <a:bodyPr wrap="none" anchor="ctr"/>
          <a:lstStyle/>
          <a:p>
            <a:pPr lvl="0"/>
            <a:r>
              <a:rPr lang="en-US" sz="2800">
                <a:latin typeface="Times New Roman" pitchFamily="18" charset="0"/>
                <a:cs typeface="Times New Roman" pitchFamily="18" charset="0"/>
              </a:rPr>
              <a:t>Các yếu tố khác</a:t>
            </a:r>
            <a:endParaRPr lang="vi-VN" sz="2800">
              <a:latin typeface="Times New Roman" pitchFamily="18" charset="0"/>
              <a:cs typeface="Times New Roman" pitchFamily="18" charset="0"/>
            </a:endParaRPr>
          </a:p>
        </p:txBody>
      </p:sp>
      <p:sp>
        <p:nvSpPr>
          <p:cNvPr id="50" name="AutoShape 5"/>
          <p:cNvSpPr>
            <a:spLocks noChangeArrowheads="1"/>
          </p:cNvSpPr>
          <p:nvPr/>
        </p:nvSpPr>
        <p:spPr bwMode="gray">
          <a:xfrm>
            <a:off x="2625970" y="4154733"/>
            <a:ext cx="4614861" cy="530444"/>
          </a:xfrm>
          <a:prstGeom prst="roundRect">
            <a:avLst>
              <a:gd name="adj" fmla="val 50000"/>
            </a:avLst>
          </a:prstGeom>
          <a:gradFill rotWithShape="1">
            <a:gsLst>
              <a:gs pos="0">
                <a:srgbClr val="FFFFFF"/>
              </a:gs>
              <a:gs pos="100000">
                <a:srgbClr val="E7F5CF"/>
              </a:gs>
            </a:gsLst>
            <a:lin ang="0" scaled="1"/>
          </a:gradFill>
          <a:ln w="28575" algn="ctr">
            <a:solidFill>
              <a:srgbClr val="189180"/>
            </a:solidFill>
            <a:round/>
            <a:headEnd/>
            <a:tailEnd/>
          </a:ln>
        </p:spPr>
        <p:txBody>
          <a:bodyPr wrap="none" anchor="ctr"/>
          <a:lstStyle/>
          <a:p>
            <a:pPr lvl="0"/>
            <a:r>
              <a:rPr lang="en-US" sz="2800">
                <a:latin typeface="Times New Roman" pitchFamily="18" charset="0"/>
                <a:cs typeface="Times New Roman" pitchFamily="18" charset="0"/>
              </a:rPr>
              <a:t>Thông tin đại chúng</a:t>
            </a:r>
            <a:endParaRPr lang="vi-VN" sz="2800">
              <a:latin typeface="Times New Roman" pitchFamily="18" charset="0"/>
              <a:cs typeface="Times New Roman" pitchFamily="18" charset="0"/>
            </a:endParaRPr>
          </a:p>
        </p:txBody>
      </p:sp>
      <p:sp>
        <p:nvSpPr>
          <p:cNvPr id="51" name="AutoShape 6"/>
          <p:cNvSpPr>
            <a:spLocks noChangeArrowheads="1"/>
          </p:cNvSpPr>
          <p:nvPr/>
        </p:nvSpPr>
        <p:spPr bwMode="gray">
          <a:xfrm>
            <a:off x="2729649" y="3306763"/>
            <a:ext cx="4614861" cy="530444"/>
          </a:xfrm>
          <a:prstGeom prst="roundRect">
            <a:avLst>
              <a:gd name="adj" fmla="val 50000"/>
            </a:avLst>
          </a:prstGeom>
          <a:gradFill rotWithShape="1">
            <a:gsLst>
              <a:gs pos="0">
                <a:srgbClr val="FFFFFF"/>
              </a:gs>
              <a:gs pos="100000">
                <a:srgbClr val="B7E7FF"/>
              </a:gs>
            </a:gsLst>
            <a:lin ang="0" scaled="1"/>
          </a:gradFill>
          <a:ln w="28575" algn="ctr">
            <a:solidFill>
              <a:srgbClr val="B2B2B2"/>
            </a:solidFill>
            <a:round/>
            <a:headEnd/>
            <a:tailEnd/>
          </a:ln>
        </p:spPr>
        <p:txBody>
          <a:bodyPr wrap="none" anchor="ctr"/>
          <a:lstStyle/>
          <a:p>
            <a:pPr lvl="0"/>
            <a:r>
              <a:rPr lang="en-US" sz="2800">
                <a:latin typeface="Times New Roman" pitchFamily="18" charset="0"/>
                <a:cs typeface="Times New Roman" pitchFamily="18" charset="0"/>
              </a:rPr>
              <a:t>Nhà trường</a:t>
            </a:r>
            <a:endParaRPr lang="vi-VN" sz="2800">
              <a:latin typeface="Times New Roman" pitchFamily="18" charset="0"/>
              <a:cs typeface="Times New Roman" pitchFamily="18" charset="0"/>
            </a:endParaRPr>
          </a:p>
        </p:txBody>
      </p:sp>
      <p:sp>
        <p:nvSpPr>
          <p:cNvPr id="52" name="AutoShape 7"/>
          <p:cNvSpPr>
            <a:spLocks noChangeArrowheads="1"/>
          </p:cNvSpPr>
          <p:nvPr/>
        </p:nvSpPr>
        <p:spPr bwMode="gray">
          <a:xfrm>
            <a:off x="2501049" y="2438400"/>
            <a:ext cx="4614861" cy="530444"/>
          </a:xfrm>
          <a:prstGeom prst="roundRect">
            <a:avLst>
              <a:gd name="adj" fmla="val 50000"/>
            </a:avLst>
          </a:prstGeom>
          <a:gradFill rotWithShape="1">
            <a:gsLst>
              <a:gs pos="0">
                <a:srgbClr val="FFFFFF"/>
              </a:gs>
              <a:gs pos="100000">
                <a:srgbClr val="E7F5CF"/>
              </a:gs>
            </a:gsLst>
            <a:lin ang="0" scaled="1"/>
          </a:gradFill>
          <a:ln w="28575" algn="ctr">
            <a:solidFill>
              <a:srgbClr val="B2B2B2"/>
            </a:solidFill>
            <a:round/>
            <a:headEnd/>
            <a:tailEnd/>
          </a:ln>
        </p:spPr>
        <p:txBody>
          <a:bodyPr wrap="none" anchor="ctr"/>
          <a:lstStyle/>
          <a:p>
            <a:pPr lvl="0" eaLnBrk="0" hangingPunct="0"/>
            <a:r>
              <a:rPr lang="en-US" sz="2800">
                <a:latin typeface="Times New Roman" pitchFamily="18" charset="0"/>
                <a:cs typeface="Times New Roman" pitchFamily="18" charset="0"/>
              </a:rPr>
              <a:t>Nhóm bạn cùng tuổi</a:t>
            </a:r>
            <a:endParaRPr kumimoji="0" lang="en-US" sz="2800" b="0" i="0" u="none" strike="noStrike" kern="0" cap="none" spc="0" normalizeH="0" baseline="0" noProof="0" smtClean="0">
              <a:ln>
                <a:noFill/>
              </a:ln>
              <a:solidFill>
                <a:sysClr val="windowText" lastClr="000000"/>
              </a:solidFill>
              <a:effectLst/>
              <a:uLnTx/>
              <a:uFillTx/>
              <a:latin typeface="Times New Roman" pitchFamily="18" charset="0"/>
              <a:cs typeface="Times New Roman" pitchFamily="18" charset="0"/>
            </a:endParaRPr>
          </a:p>
        </p:txBody>
      </p:sp>
      <p:sp>
        <p:nvSpPr>
          <p:cNvPr id="53" name="AutoShape 8"/>
          <p:cNvSpPr>
            <a:spLocks noChangeArrowheads="1"/>
          </p:cNvSpPr>
          <p:nvPr/>
        </p:nvSpPr>
        <p:spPr bwMode="gray">
          <a:xfrm>
            <a:off x="1955924" y="1668463"/>
            <a:ext cx="4614861" cy="530444"/>
          </a:xfrm>
          <a:prstGeom prst="roundRect">
            <a:avLst>
              <a:gd name="adj" fmla="val 50000"/>
            </a:avLst>
          </a:prstGeom>
          <a:gradFill rotWithShape="1">
            <a:gsLst>
              <a:gs pos="0">
                <a:srgbClr val="FFFFFF"/>
              </a:gs>
              <a:gs pos="100000">
                <a:srgbClr val="B7E7FF"/>
              </a:gs>
            </a:gsLst>
            <a:lin ang="0" scaled="1"/>
          </a:gradFill>
          <a:ln w="28575" algn="ctr">
            <a:solidFill>
              <a:srgbClr val="B2B2B2"/>
            </a:solidFill>
            <a:round/>
            <a:headEnd/>
            <a:tailEnd/>
          </a:ln>
        </p:spPr>
        <p:txBody>
          <a:bodyPr wrap="none" anchor="ctr"/>
          <a:lstStyle/>
          <a:p>
            <a:pPr lvl="0"/>
            <a:r>
              <a:rPr lang="en-US" sz="2800">
                <a:latin typeface="Times New Roman" pitchFamily="18" charset="0"/>
                <a:cs typeface="Times New Roman" pitchFamily="18" charset="0"/>
              </a:rPr>
              <a:t>Gia đình</a:t>
            </a:r>
            <a:endParaRPr lang="vi-VN" sz="2800">
              <a:latin typeface="Times New Roman" pitchFamily="18" charset="0"/>
              <a:cs typeface="Times New Roman" pitchFamily="18" charset="0"/>
            </a:endParaRPr>
          </a:p>
        </p:txBody>
      </p:sp>
      <p:grpSp>
        <p:nvGrpSpPr>
          <p:cNvPr id="4" name="Group 3"/>
          <p:cNvGrpSpPr/>
          <p:nvPr/>
        </p:nvGrpSpPr>
        <p:grpSpPr>
          <a:xfrm>
            <a:off x="-2438400" y="1295401"/>
            <a:ext cx="4981199" cy="5037559"/>
            <a:chOff x="-2438400" y="1295401"/>
            <a:chExt cx="4981199" cy="5037559"/>
          </a:xfrm>
        </p:grpSpPr>
        <p:sp>
          <p:nvSpPr>
            <p:cNvPr id="47" name="AutoShape 2"/>
            <p:cNvSpPr>
              <a:spLocks noChangeArrowheads="1"/>
            </p:cNvSpPr>
            <p:nvPr/>
          </p:nvSpPr>
          <p:spPr bwMode="ltGray">
            <a:xfrm rot="5400000">
              <a:off x="-2466580" y="1323581"/>
              <a:ext cx="5037559" cy="4981199"/>
            </a:xfrm>
            <a:custGeom>
              <a:avLst/>
              <a:gdLst>
                <a:gd name="T0" fmla="*/ 2412207 w 21600"/>
                <a:gd name="T1" fmla="*/ 0 h 21600"/>
                <a:gd name="T2" fmla="*/ 36183 w 21600"/>
                <a:gd name="T3" fmla="*/ 2349441 h 21600"/>
                <a:gd name="T4" fmla="*/ 2412207 w 21600"/>
                <a:gd name="T5" fmla="*/ 71115 h 21600"/>
                <a:gd name="T6" fmla="*/ 4788230 w 21600"/>
                <a:gd name="T7" fmla="*/ 2349441 h 21600"/>
                <a:gd name="T8" fmla="*/ 0 60000 65536"/>
                <a:gd name="T9" fmla="*/ 0 60000 65536"/>
                <a:gd name="T10" fmla="*/ 0 60000 65536"/>
                <a:gd name="T11" fmla="*/ 0 60000 65536"/>
                <a:gd name="T12" fmla="*/ 401 w 21600"/>
                <a:gd name="T13" fmla="*/ 0 h 21600"/>
                <a:gd name="T14" fmla="*/ 21199 w 21600"/>
                <a:gd name="T15" fmla="*/ 13628 h 21600"/>
              </a:gdLst>
              <a:ahLst/>
              <a:cxnLst>
                <a:cxn ang="T8">
                  <a:pos x="T0" y="T1"/>
                </a:cxn>
                <a:cxn ang="T9">
                  <a:pos x="T2" y="T3"/>
                </a:cxn>
                <a:cxn ang="T10">
                  <a:pos x="T4" y="T5"/>
                </a:cxn>
                <a:cxn ang="T11">
                  <a:pos x="T6" y="T7"/>
                </a:cxn>
              </a:cxnLst>
              <a:rect l="T12" t="T13" r="T14" b="T15"/>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0">
              <a:gsLst>
                <a:gs pos="0">
                  <a:srgbClr val="DBE0ED"/>
                </a:gs>
                <a:gs pos="100000">
                  <a:srgbClr val="B0BAD8"/>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48" name="AutoShape 3"/>
            <p:cNvSpPr>
              <a:spLocks noChangeArrowheads="1"/>
            </p:cNvSpPr>
            <p:nvPr/>
          </p:nvSpPr>
          <p:spPr bwMode="ltGray">
            <a:xfrm rot="5400000" flipH="1">
              <a:off x="-2062059" y="1760436"/>
              <a:ext cx="4210398" cy="4102652"/>
            </a:xfrm>
            <a:custGeom>
              <a:avLst/>
              <a:gdLst>
                <a:gd name="T0" fmla="*/ 2016125 w 21600"/>
                <a:gd name="T1" fmla="*/ 0 h 21600"/>
                <a:gd name="T2" fmla="*/ 1002836 w 21600"/>
                <a:gd name="T3" fmla="*/ 1964532 h 21600"/>
                <a:gd name="T4" fmla="*/ 2016125 w 21600"/>
                <a:gd name="T5" fmla="*/ 1954345 h 21600"/>
                <a:gd name="T6" fmla="*/ 3029414 w 21600"/>
                <a:gd name="T7" fmla="*/ 1964532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0">
              <a:gsLst>
                <a:gs pos="0">
                  <a:srgbClr val="E3EBFF"/>
                </a:gs>
                <a:gs pos="100000">
                  <a:srgbClr val="B8CCFE"/>
                </a:gs>
              </a:gsLst>
              <a:lin ang="0" scaled="1"/>
            </a:gradFill>
            <a:ln>
              <a:noFill/>
            </a:ln>
            <a:extLst>
              <a:ext uri="{91240B29-F687-4F45-9708-019B960494DF}">
                <a14:hiddenLine xmlns:a14="http://schemas.microsoft.com/office/drawing/2010/main" w="0" algn="ctr">
                  <a:solidFill>
                    <a:srgbClr val="000000"/>
                  </a:solidFill>
                  <a:miter lim="800000"/>
                  <a:headEnd/>
                  <a:tailEnd/>
                </a14:hiddenLine>
              </a:ext>
            </a:extLst>
          </p:spPr>
          <p:txBody>
            <a:bodyPr vert="horz" wrap="none" anchor="ctr"/>
            <a:lstStyle/>
            <a:p>
              <a:pPr lvl="0"/>
              <a:endParaRPr kumimoji="0" lang="vi-VN" sz="1800" b="0" i="0" u="none" strike="noStrike" kern="0" cap="none" spc="0" normalizeH="0" baseline="0" noProof="0" smtClean="0">
                <a:ln>
                  <a:noFill/>
                </a:ln>
                <a:solidFill>
                  <a:sysClr val="windowText" lastClr="000000"/>
                </a:solidFill>
                <a:effectLst/>
                <a:uLnTx/>
                <a:uFillTx/>
              </a:endParaRPr>
            </a:p>
          </p:txBody>
        </p:sp>
        <p:sp>
          <p:nvSpPr>
            <p:cNvPr id="90" name="TextBox 89"/>
            <p:cNvSpPr txBox="1"/>
            <p:nvPr/>
          </p:nvSpPr>
          <p:spPr>
            <a:xfrm>
              <a:off x="-148411" y="2458195"/>
              <a:ext cx="1956822" cy="240065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3000" b="1" smtClean="0">
                  <a:latin typeface="Times New Roman" pitchFamily="18" charset="0"/>
                  <a:cs typeface="Times New Roman" pitchFamily="18" charset="0"/>
                </a:rPr>
                <a:t>Các</a:t>
              </a:r>
            </a:p>
            <a:p>
              <a:pPr algn="ctr"/>
              <a:r>
                <a:rPr lang="en-US" sz="3000" b="1">
                  <a:latin typeface="Times New Roman" pitchFamily="18" charset="0"/>
                  <a:cs typeface="Times New Roman" pitchFamily="18" charset="0"/>
                </a:rPr>
                <a:t>Nhân </a:t>
              </a:r>
              <a:r>
                <a:rPr lang="en-US" sz="3000" b="1" smtClean="0">
                  <a:latin typeface="Times New Roman" pitchFamily="18" charset="0"/>
                  <a:cs typeface="Times New Roman" pitchFamily="18" charset="0"/>
                </a:rPr>
                <a:t>tố</a:t>
              </a:r>
            </a:p>
            <a:p>
              <a:pPr algn="ctr"/>
              <a:r>
                <a:rPr lang="en-US" sz="3000" b="1" smtClean="0">
                  <a:latin typeface="Times New Roman" pitchFamily="18" charset="0"/>
                  <a:cs typeface="Times New Roman" pitchFamily="18" charset="0"/>
                </a:rPr>
                <a:t>Của </a:t>
              </a:r>
            </a:p>
            <a:p>
              <a:pPr algn="ctr"/>
              <a:r>
                <a:rPr lang="en-US" sz="3000" b="1">
                  <a:latin typeface="Times New Roman" pitchFamily="18" charset="0"/>
                  <a:cs typeface="Times New Roman" pitchFamily="18" charset="0"/>
                </a:rPr>
                <a:t>Xã Hội Hoá</a:t>
              </a:r>
              <a:endParaRPr lang="vi-VN" sz="3000" b="1">
                <a:latin typeface="Times New Roman" pitchFamily="18" charset="0"/>
                <a:cs typeface="Times New Roman" pitchFamily="18" charset="0"/>
              </a:endParaRPr>
            </a:p>
          </p:txBody>
        </p:sp>
      </p:grpSp>
      <p:sp>
        <p:nvSpPr>
          <p:cNvPr id="2" name="Slide Number Placeholder 1"/>
          <p:cNvSpPr>
            <a:spLocks noGrp="1"/>
          </p:cNvSpPr>
          <p:nvPr>
            <p:ph type="sldNum" sz="quarter" idx="12"/>
          </p:nvPr>
        </p:nvSpPr>
        <p:spPr/>
        <p:txBody>
          <a:bodyPr/>
          <a:lstStyle/>
          <a:p>
            <a:fld id="{B6F15528-21DE-4FAA-801E-634DDDAF4B2B}" type="slidenum">
              <a:rPr lang="en-US" smtClean="0"/>
              <a:pPr/>
              <a:t>10</a:t>
            </a:fld>
            <a:endParaRPr lang="en-US"/>
          </a:p>
        </p:txBody>
      </p:sp>
      <p:sp>
        <p:nvSpPr>
          <p:cNvPr id="46" name="TextBox 45"/>
          <p:cNvSpPr txBox="1"/>
          <p:nvPr/>
        </p:nvSpPr>
        <p:spPr>
          <a:xfrm>
            <a:off x="7467600" y="11668"/>
            <a:ext cx="190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 Xã Hội Hoá</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54" name="Group 9"/>
          <p:cNvGrpSpPr>
            <a:grpSpLocks/>
          </p:cNvGrpSpPr>
          <p:nvPr/>
        </p:nvGrpSpPr>
        <p:grpSpPr bwMode="auto">
          <a:xfrm>
            <a:off x="1544639" y="1757362"/>
            <a:ext cx="397833" cy="397833"/>
            <a:chOff x="2078" y="1680"/>
            <a:chExt cx="1615" cy="1615"/>
          </a:xfrm>
        </p:grpSpPr>
        <p:sp>
          <p:nvSpPr>
            <p:cNvPr id="55" name="Oval 10"/>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56" name="Oval 11"/>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57" name="Oval 12"/>
            <p:cNvSpPr>
              <a:spLocks noChangeArrowheads="1"/>
            </p:cNvSpPr>
            <p:nvPr/>
          </p:nvSpPr>
          <p:spPr bwMode="gray">
            <a:xfrm>
              <a:off x="2253" y="1855"/>
              <a:ext cx="1265" cy="1265"/>
            </a:xfrm>
            <a:prstGeom prst="ellipse">
              <a:avLst/>
            </a:prstGeom>
            <a:gradFill rotWithShape="1">
              <a:gsLst>
                <a:gs pos="0">
                  <a:srgbClr val="6FB9D7">
                    <a:gamma/>
                    <a:tint val="0"/>
                    <a:invGamma/>
                  </a:srgbClr>
                </a:gs>
                <a:gs pos="50000">
                  <a:srgbClr val="6FB9D7"/>
                </a:gs>
                <a:gs pos="100000">
                  <a:srgbClr val="6FB9D7">
                    <a:gamma/>
                    <a:tint val="0"/>
                    <a:invGamma/>
                  </a:srgbClr>
                </a:gs>
              </a:gsLst>
              <a:lin ang="2700000" scaled="1"/>
            </a:gradFill>
            <a:ln w="38100" algn="ctr">
              <a:no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Oval 13"/>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59" name="Oval 14"/>
            <p:cNvSpPr>
              <a:spLocks noChangeArrowheads="1"/>
            </p:cNvSpPr>
            <p:nvPr/>
          </p:nvSpPr>
          <p:spPr bwMode="gray">
            <a:xfrm>
              <a:off x="2334" y="1936"/>
              <a:ext cx="1097" cy="1104"/>
            </a:xfrm>
            <a:prstGeom prst="ellipse">
              <a:avLst/>
            </a:prstGeom>
            <a:gradFill rotWithShape="1">
              <a:gsLst>
                <a:gs pos="0">
                  <a:srgbClr val="6FB9D7">
                    <a:gamma/>
                    <a:shade val="54118"/>
                    <a:invGamma/>
                  </a:srgbClr>
                </a:gs>
                <a:gs pos="50000">
                  <a:srgbClr val="6FB9D7"/>
                </a:gs>
                <a:gs pos="100000">
                  <a:srgbClr val="6FB9D7">
                    <a:gamma/>
                    <a:shade val="54118"/>
                    <a:invGamma/>
                  </a:srgbClr>
                </a:gs>
              </a:gsLst>
              <a:lin ang="18900000" scaled="1"/>
            </a:gradFill>
            <a:ln w="38100" algn="ctr">
              <a:noFill/>
              <a:round/>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 name="Oval 15"/>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grpSp>
        <p:nvGrpSpPr>
          <p:cNvPr id="61" name="Group 16"/>
          <p:cNvGrpSpPr>
            <a:grpSpLocks/>
          </p:cNvGrpSpPr>
          <p:nvPr/>
        </p:nvGrpSpPr>
        <p:grpSpPr bwMode="auto">
          <a:xfrm>
            <a:off x="2090739" y="2544762"/>
            <a:ext cx="397833" cy="397833"/>
            <a:chOff x="2078" y="1680"/>
            <a:chExt cx="1615" cy="1615"/>
          </a:xfrm>
        </p:grpSpPr>
        <p:sp>
          <p:nvSpPr>
            <p:cNvPr id="62" name="Oval 17"/>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63" name="Oval 18"/>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64" name="Oval 19"/>
            <p:cNvSpPr>
              <a:spLocks noChangeArrowheads="1"/>
            </p:cNvSpPr>
            <p:nvPr/>
          </p:nvSpPr>
          <p:spPr bwMode="gray">
            <a:xfrm>
              <a:off x="2253" y="1855"/>
              <a:ext cx="1265" cy="1265"/>
            </a:xfrm>
            <a:prstGeom prst="ellipse">
              <a:avLst/>
            </a:prstGeom>
            <a:gradFill rotWithShape="1">
              <a:gsLst>
                <a:gs pos="0">
                  <a:srgbClr val="6FB9D7">
                    <a:gamma/>
                    <a:tint val="0"/>
                    <a:invGamma/>
                  </a:srgbClr>
                </a:gs>
                <a:gs pos="50000">
                  <a:srgbClr val="6FB9D7"/>
                </a:gs>
                <a:gs pos="100000">
                  <a:srgbClr val="6FB9D7">
                    <a:gamma/>
                    <a:tint val="0"/>
                    <a:invGamma/>
                  </a:srgbClr>
                </a:gs>
              </a:gsLst>
              <a:lin ang="2700000" scaled="1"/>
            </a:gradFill>
            <a:ln w="38100" algn="ctr">
              <a:no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Oval 20"/>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66" name="Oval 21"/>
            <p:cNvSpPr>
              <a:spLocks noChangeArrowheads="1"/>
            </p:cNvSpPr>
            <p:nvPr/>
          </p:nvSpPr>
          <p:spPr bwMode="gray">
            <a:xfrm>
              <a:off x="2334" y="1936"/>
              <a:ext cx="1097" cy="1104"/>
            </a:xfrm>
            <a:prstGeom prst="ellipse">
              <a:avLst/>
            </a:prstGeom>
            <a:gradFill rotWithShape="1">
              <a:gsLst>
                <a:gs pos="0">
                  <a:srgbClr val="6FB9D7">
                    <a:gamma/>
                    <a:shade val="54118"/>
                    <a:invGamma/>
                  </a:srgbClr>
                </a:gs>
                <a:gs pos="50000">
                  <a:srgbClr val="6FB9D7"/>
                </a:gs>
                <a:gs pos="100000">
                  <a:srgbClr val="6FB9D7">
                    <a:gamma/>
                    <a:shade val="54118"/>
                    <a:invGamma/>
                  </a:srgbClr>
                </a:gs>
              </a:gsLst>
              <a:lin ang="18900000" scaled="1"/>
            </a:gradFill>
            <a:ln w="38100" algn="ctr">
              <a:noFill/>
              <a:round/>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Oval 22"/>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grpSp>
        <p:nvGrpSpPr>
          <p:cNvPr id="68" name="Group 23"/>
          <p:cNvGrpSpPr>
            <a:grpSpLocks/>
          </p:cNvGrpSpPr>
          <p:nvPr/>
        </p:nvGrpSpPr>
        <p:grpSpPr bwMode="auto">
          <a:xfrm>
            <a:off x="2319339" y="3382962"/>
            <a:ext cx="397833" cy="397833"/>
            <a:chOff x="2078" y="1680"/>
            <a:chExt cx="1615" cy="1615"/>
          </a:xfrm>
        </p:grpSpPr>
        <p:sp>
          <p:nvSpPr>
            <p:cNvPr id="69" name="Oval 2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70" name="Oval 2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71" name="Oval 26"/>
            <p:cNvSpPr>
              <a:spLocks noChangeArrowheads="1"/>
            </p:cNvSpPr>
            <p:nvPr/>
          </p:nvSpPr>
          <p:spPr bwMode="gray">
            <a:xfrm>
              <a:off x="2253" y="1855"/>
              <a:ext cx="1265" cy="1265"/>
            </a:xfrm>
            <a:prstGeom prst="ellipse">
              <a:avLst/>
            </a:prstGeom>
            <a:gradFill rotWithShape="1">
              <a:gsLst>
                <a:gs pos="0">
                  <a:srgbClr val="6FB9D7">
                    <a:gamma/>
                    <a:tint val="0"/>
                    <a:invGamma/>
                  </a:srgbClr>
                </a:gs>
                <a:gs pos="50000">
                  <a:srgbClr val="6FB9D7"/>
                </a:gs>
                <a:gs pos="100000">
                  <a:srgbClr val="6FB9D7">
                    <a:gamma/>
                    <a:tint val="0"/>
                    <a:invGamma/>
                  </a:srgbClr>
                </a:gs>
              </a:gsLst>
              <a:lin ang="2700000" scaled="1"/>
            </a:gradFill>
            <a:ln w="38100" algn="ctr">
              <a:no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Oval 27"/>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73" name="Oval 28"/>
            <p:cNvSpPr>
              <a:spLocks noChangeArrowheads="1"/>
            </p:cNvSpPr>
            <p:nvPr/>
          </p:nvSpPr>
          <p:spPr bwMode="gray">
            <a:xfrm>
              <a:off x="2334" y="1936"/>
              <a:ext cx="1097" cy="1104"/>
            </a:xfrm>
            <a:prstGeom prst="ellipse">
              <a:avLst/>
            </a:prstGeom>
            <a:gradFill rotWithShape="1">
              <a:gsLst>
                <a:gs pos="0">
                  <a:srgbClr val="6FB9D7">
                    <a:gamma/>
                    <a:shade val="54118"/>
                    <a:invGamma/>
                  </a:srgbClr>
                </a:gs>
                <a:gs pos="50000">
                  <a:srgbClr val="6FB9D7"/>
                </a:gs>
                <a:gs pos="100000">
                  <a:srgbClr val="6FB9D7">
                    <a:gamma/>
                    <a:shade val="54118"/>
                    <a:invGamma/>
                  </a:srgbClr>
                </a:gs>
              </a:gsLst>
              <a:lin ang="18900000" scaled="1"/>
            </a:gradFill>
            <a:ln w="38100" algn="ctr">
              <a:noFill/>
              <a:round/>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Oval 29"/>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grpSp>
        <p:nvGrpSpPr>
          <p:cNvPr id="75" name="Group 30"/>
          <p:cNvGrpSpPr>
            <a:grpSpLocks/>
          </p:cNvGrpSpPr>
          <p:nvPr/>
        </p:nvGrpSpPr>
        <p:grpSpPr bwMode="auto">
          <a:xfrm>
            <a:off x="2211389" y="4221162"/>
            <a:ext cx="397833" cy="397833"/>
            <a:chOff x="2078" y="1680"/>
            <a:chExt cx="1615" cy="1615"/>
          </a:xfrm>
        </p:grpSpPr>
        <p:sp>
          <p:nvSpPr>
            <p:cNvPr id="76" name="Oval 3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77" name="Oval 3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78" name="Oval 33"/>
            <p:cNvSpPr>
              <a:spLocks noChangeArrowheads="1"/>
            </p:cNvSpPr>
            <p:nvPr/>
          </p:nvSpPr>
          <p:spPr bwMode="gray">
            <a:xfrm>
              <a:off x="2253" y="1855"/>
              <a:ext cx="1265" cy="1265"/>
            </a:xfrm>
            <a:prstGeom prst="ellipse">
              <a:avLst/>
            </a:prstGeom>
            <a:gradFill rotWithShape="1">
              <a:gsLst>
                <a:gs pos="0">
                  <a:srgbClr val="6FB9D7">
                    <a:gamma/>
                    <a:tint val="0"/>
                    <a:invGamma/>
                  </a:srgbClr>
                </a:gs>
                <a:gs pos="50000">
                  <a:srgbClr val="6FB9D7"/>
                </a:gs>
                <a:gs pos="100000">
                  <a:srgbClr val="6FB9D7">
                    <a:gamma/>
                    <a:tint val="0"/>
                    <a:invGamma/>
                  </a:srgbClr>
                </a:gs>
              </a:gsLst>
              <a:lin ang="2700000" scaled="1"/>
            </a:gradFill>
            <a:ln w="38100" algn="ctr">
              <a:no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9" name="Oval 34"/>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0" name="Oval 35"/>
            <p:cNvSpPr>
              <a:spLocks noChangeArrowheads="1"/>
            </p:cNvSpPr>
            <p:nvPr/>
          </p:nvSpPr>
          <p:spPr bwMode="gray">
            <a:xfrm>
              <a:off x="2334" y="1936"/>
              <a:ext cx="1097" cy="1104"/>
            </a:xfrm>
            <a:prstGeom prst="ellipse">
              <a:avLst/>
            </a:prstGeom>
            <a:gradFill rotWithShape="1">
              <a:gsLst>
                <a:gs pos="0">
                  <a:srgbClr val="6FB9D7">
                    <a:gamma/>
                    <a:shade val="54118"/>
                    <a:invGamma/>
                  </a:srgbClr>
                </a:gs>
                <a:gs pos="50000">
                  <a:srgbClr val="6FB9D7"/>
                </a:gs>
                <a:gs pos="100000">
                  <a:srgbClr val="6FB9D7">
                    <a:gamma/>
                    <a:shade val="54118"/>
                    <a:invGamma/>
                  </a:srgbClr>
                </a:gs>
              </a:gsLst>
              <a:lin ang="18900000" scaled="1"/>
            </a:gradFill>
            <a:ln w="38100" algn="ctr">
              <a:noFill/>
              <a:round/>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1" name="Oval 36"/>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grpSp>
        <p:nvGrpSpPr>
          <p:cNvPr id="82" name="Group 37"/>
          <p:cNvGrpSpPr>
            <a:grpSpLocks/>
          </p:cNvGrpSpPr>
          <p:nvPr/>
        </p:nvGrpSpPr>
        <p:grpSpPr bwMode="auto">
          <a:xfrm>
            <a:off x="1868489" y="4995862"/>
            <a:ext cx="371311" cy="397833"/>
            <a:chOff x="2078" y="1680"/>
            <a:chExt cx="1615" cy="1615"/>
          </a:xfrm>
        </p:grpSpPr>
        <p:sp>
          <p:nvSpPr>
            <p:cNvPr id="83" name="Oval 3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4" name="Oval 3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5" name="Oval 40"/>
            <p:cNvSpPr>
              <a:spLocks noChangeArrowheads="1"/>
            </p:cNvSpPr>
            <p:nvPr/>
          </p:nvSpPr>
          <p:spPr bwMode="gray">
            <a:xfrm>
              <a:off x="2251" y="1855"/>
              <a:ext cx="1262" cy="1265"/>
            </a:xfrm>
            <a:prstGeom prst="ellipse">
              <a:avLst/>
            </a:prstGeom>
            <a:gradFill rotWithShape="1">
              <a:gsLst>
                <a:gs pos="0">
                  <a:srgbClr val="6FB9D7">
                    <a:gamma/>
                    <a:tint val="0"/>
                    <a:invGamma/>
                  </a:srgbClr>
                </a:gs>
                <a:gs pos="50000">
                  <a:srgbClr val="6FB9D7"/>
                </a:gs>
                <a:gs pos="100000">
                  <a:srgbClr val="6FB9D7">
                    <a:gamma/>
                    <a:tint val="0"/>
                    <a:invGamma/>
                  </a:srgbClr>
                </a:gs>
              </a:gsLst>
              <a:lin ang="2700000" scaled="1"/>
            </a:gradFill>
            <a:ln w="38100" algn="ctr">
              <a:no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6" name="Oval 41"/>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7" name="Oval 42"/>
            <p:cNvSpPr>
              <a:spLocks noChangeArrowheads="1"/>
            </p:cNvSpPr>
            <p:nvPr/>
          </p:nvSpPr>
          <p:spPr bwMode="gray">
            <a:xfrm>
              <a:off x="2338" y="1936"/>
              <a:ext cx="1096" cy="1104"/>
            </a:xfrm>
            <a:prstGeom prst="ellipse">
              <a:avLst/>
            </a:prstGeom>
            <a:gradFill rotWithShape="1">
              <a:gsLst>
                <a:gs pos="0">
                  <a:srgbClr val="6FB9D7">
                    <a:gamma/>
                    <a:shade val="54118"/>
                    <a:invGamma/>
                  </a:srgbClr>
                </a:gs>
                <a:gs pos="50000">
                  <a:srgbClr val="6FB9D7"/>
                </a:gs>
                <a:gs pos="100000">
                  <a:srgbClr val="6FB9D7">
                    <a:gamma/>
                    <a:shade val="54118"/>
                    <a:invGamma/>
                  </a:srgbClr>
                </a:gs>
              </a:gsLst>
              <a:lin ang="18900000" scaled="1"/>
            </a:gradFill>
            <a:ln w="38100" algn="ctr">
              <a:noFill/>
              <a:round/>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8" name="Oval 43"/>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pic>
        <p:nvPicPr>
          <p:cNvPr id="1026" name="Picture 2" descr="C:\Users\Administrator\Desktop\pic\3\nhà trườ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584944"/>
            <a:ext cx="3390493" cy="2539597"/>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5611178" y="428683"/>
            <a:ext cx="3423365" cy="3914717"/>
            <a:chOff x="5611178" y="809683"/>
            <a:chExt cx="3423365" cy="3914717"/>
          </a:xfrm>
        </p:grpSpPr>
        <p:pic>
          <p:nvPicPr>
            <p:cNvPr id="1027" name="Picture 3" descr="C:\Users\Administrator\Desktop\pic\3\nơi làm việc (các yếu tố khá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809683"/>
              <a:ext cx="3395743" cy="185731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istrator\Desktop\pic\3\nhà nước (các yếu tố khá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1178" y="2807657"/>
              <a:ext cx="3422755" cy="19167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9" name="Group 88"/>
          <p:cNvGrpSpPr/>
          <p:nvPr/>
        </p:nvGrpSpPr>
        <p:grpSpPr>
          <a:xfrm>
            <a:off x="5725823" y="568612"/>
            <a:ext cx="3303470" cy="4496220"/>
            <a:chOff x="5725823" y="568612"/>
            <a:chExt cx="3303470" cy="4496220"/>
          </a:xfrm>
        </p:grpSpPr>
        <p:pic>
          <p:nvPicPr>
            <p:cNvPr id="91" name="Picture 5" descr="C:\Users\Administrator\Desktop\pic\2\gia đình 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5823" y="568612"/>
              <a:ext cx="3303470" cy="1982082"/>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6" descr="C:\Users\Administrator\Desktop\pic\2\gia đình 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2788398"/>
              <a:ext cx="2327705" cy="2276434"/>
            </a:xfrm>
            <a:prstGeom prst="rect">
              <a:avLst/>
            </a:prstGeom>
            <a:noFill/>
            <a:extLst>
              <a:ext uri="{909E8E84-426E-40DD-AFC4-6F175D3DCCD1}">
                <a14:hiddenFill xmlns:a14="http://schemas.microsoft.com/office/drawing/2010/main">
                  <a:solidFill>
                    <a:srgbClr val="FFFFFF"/>
                  </a:solidFill>
                </a14:hiddenFill>
              </a:ext>
            </a:extLst>
          </p:spPr>
        </p:pic>
      </p:grpSp>
      <p:pic>
        <p:nvPicPr>
          <p:cNvPr id="1031" name="Picture 7" descr="C:\Users\Administrator\Desktop\pic\4\phật giáo(các yếu tố khác).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4476" y="4595840"/>
            <a:ext cx="1675552" cy="194914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5829714" y="381955"/>
            <a:ext cx="3095688" cy="4190045"/>
            <a:chOff x="-1206047" y="735823"/>
            <a:chExt cx="3095688" cy="4190045"/>
          </a:xfrm>
        </p:grpSpPr>
        <p:pic>
          <p:nvPicPr>
            <p:cNvPr id="1032" name="Picture 8" descr="C:\Users\Administrator\Desktop\pic\4\phương tiện thông tin đại chúng 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6047" y="735823"/>
              <a:ext cx="3095688" cy="205257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Administrator\Desktop\pic\4\phương tiện thông tin đại chúng 3.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4895" y="2919440"/>
              <a:ext cx="3074536" cy="200642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descr="C:\Users\Administrator\Desktop\pic\1\bạn bè 4.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36571" y="3124541"/>
            <a:ext cx="3592722" cy="2390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85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wedge">
                                      <p:cBhvr>
                                        <p:cTn id="12" dur="400"/>
                                        <p:tgtEl>
                                          <p:spTgt spid="54"/>
                                        </p:tgtEl>
                                      </p:cBhvr>
                                    </p:animEffect>
                                  </p:childTnLst>
                                </p:cTn>
                              </p:par>
                            </p:childTnLst>
                          </p:cTn>
                        </p:par>
                        <p:par>
                          <p:cTn id="13" fill="hold">
                            <p:stCondLst>
                              <p:cond delay="400"/>
                            </p:stCondLst>
                            <p:childTnLst>
                              <p:par>
                                <p:cTn id="14" presetID="42" presetClass="entr" presetSubtype="0"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600"/>
                                        <p:tgtEl>
                                          <p:spTgt spid="53"/>
                                        </p:tgtEl>
                                      </p:cBhvr>
                                    </p:animEffect>
                                    <p:anim calcmode="lin" valueType="num">
                                      <p:cBhvr>
                                        <p:cTn id="17" dur="600" fill="hold"/>
                                        <p:tgtEl>
                                          <p:spTgt spid="53"/>
                                        </p:tgtEl>
                                        <p:attrNameLst>
                                          <p:attrName>ppt_x</p:attrName>
                                        </p:attrNameLst>
                                      </p:cBhvr>
                                      <p:tavLst>
                                        <p:tav tm="0">
                                          <p:val>
                                            <p:strVal val="#ppt_x"/>
                                          </p:val>
                                        </p:tav>
                                        <p:tav tm="100000">
                                          <p:val>
                                            <p:strVal val="#ppt_x"/>
                                          </p:val>
                                        </p:tav>
                                      </p:tavLst>
                                    </p:anim>
                                    <p:anim calcmode="lin" valueType="num">
                                      <p:cBhvr>
                                        <p:cTn id="18" dur="600" fill="hold"/>
                                        <p:tgtEl>
                                          <p:spTgt spid="5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8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89"/>
                                        </p:tgtEl>
                                        <p:attrNameLst>
                                          <p:attrName>style.visibility</p:attrName>
                                        </p:attrNameLst>
                                      </p:cBhvr>
                                      <p:to>
                                        <p:strVal val="hidden"/>
                                      </p:to>
                                    </p:set>
                                  </p:childTnLst>
                                </p:cTn>
                              </p:par>
                            </p:childTnLst>
                          </p:cTn>
                        </p:par>
                        <p:par>
                          <p:cTn id="26" fill="hold">
                            <p:stCondLst>
                              <p:cond delay="0"/>
                            </p:stCondLst>
                            <p:childTnLst>
                              <p:par>
                                <p:cTn id="27" presetID="20" presetClass="entr" presetSubtype="0" fill="hold"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edge">
                                      <p:cBhvr>
                                        <p:cTn id="29" dur="400"/>
                                        <p:tgtEl>
                                          <p:spTgt spid="61"/>
                                        </p:tgtEl>
                                      </p:cBhvr>
                                    </p:animEffect>
                                  </p:childTnLst>
                                </p:cTn>
                              </p:par>
                            </p:childTnLst>
                          </p:cTn>
                        </p:par>
                        <p:par>
                          <p:cTn id="30" fill="hold">
                            <p:stCondLst>
                              <p:cond delay="400"/>
                            </p:stCondLst>
                            <p:childTnLst>
                              <p:par>
                                <p:cTn id="31" presetID="42" presetClass="entr" presetSubtype="0"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600"/>
                                        <p:tgtEl>
                                          <p:spTgt spid="52"/>
                                        </p:tgtEl>
                                      </p:cBhvr>
                                    </p:animEffect>
                                    <p:anim calcmode="lin" valueType="num">
                                      <p:cBhvr>
                                        <p:cTn id="34" dur="600" fill="hold"/>
                                        <p:tgtEl>
                                          <p:spTgt spid="52"/>
                                        </p:tgtEl>
                                        <p:attrNameLst>
                                          <p:attrName>ppt_x</p:attrName>
                                        </p:attrNameLst>
                                      </p:cBhvr>
                                      <p:tavLst>
                                        <p:tav tm="0">
                                          <p:val>
                                            <p:strVal val="#ppt_x"/>
                                          </p:val>
                                        </p:tav>
                                        <p:tav tm="100000">
                                          <p:val>
                                            <p:strVal val="#ppt_x"/>
                                          </p:val>
                                        </p:tav>
                                      </p:tavLst>
                                    </p:anim>
                                    <p:anim calcmode="lin" valueType="num">
                                      <p:cBhvr>
                                        <p:cTn id="35" dur="600" fill="hold"/>
                                        <p:tgtEl>
                                          <p:spTgt spid="52"/>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1" presetClass="entr" presetSubtype="0" fill="hold" nodeType="afterEffect">
                                  <p:stCondLst>
                                    <p:cond delay="0"/>
                                  </p:stCondLst>
                                  <p:childTnLst>
                                    <p:set>
                                      <p:cBhvr>
                                        <p:cTn id="38" dur="1" fill="hold">
                                          <p:stCondLst>
                                            <p:cond delay="0"/>
                                          </p:stCondLst>
                                        </p:cTn>
                                        <p:tgtEl>
                                          <p:spTgt spid="10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034"/>
                                        </p:tgtEl>
                                        <p:attrNameLst>
                                          <p:attrName>style.visibility</p:attrName>
                                        </p:attrNameLst>
                                      </p:cBhvr>
                                      <p:to>
                                        <p:strVal val="hidden"/>
                                      </p:to>
                                    </p:set>
                                  </p:childTnLst>
                                </p:cTn>
                              </p:par>
                            </p:childTnLst>
                          </p:cTn>
                        </p:par>
                        <p:par>
                          <p:cTn id="43" fill="hold">
                            <p:stCondLst>
                              <p:cond delay="0"/>
                            </p:stCondLst>
                            <p:childTnLst>
                              <p:par>
                                <p:cTn id="44" presetID="20" presetClass="entr" presetSubtype="0" fill="hold"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edge">
                                      <p:cBhvr>
                                        <p:cTn id="46" dur="400"/>
                                        <p:tgtEl>
                                          <p:spTgt spid="68"/>
                                        </p:tgtEl>
                                      </p:cBhvr>
                                    </p:animEffect>
                                  </p:childTnLst>
                                </p:cTn>
                              </p:par>
                            </p:childTnLst>
                          </p:cTn>
                        </p:par>
                        <p:par>
                          <p:cTn id="47" fill="hold">
                            <p:stCondLst>
                              <p:cond delay="400"/>
                            </p:stCondLst>
                            <p:childTnLst>
                              <p:par>
                                <p:cTn id="48" presetID="42" presetClass="entr" presetSubtype="0"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600"/>
                                        <p:tgtEl>
                                          <p:spTgt spid="51"/>
                                        </p:tgtEl>
                                      </p:cBhvr>
                                    </p:animEffect>
                                    <p:anim calcmode="lin" valueType="num">
                                      <p:cBhvr>
                                        <p:cTn id="51" dur="600" fill="hold"/>
                                        <p:tgtEl>
                                          <p:spTgt spid="51"/>
                                        </p:tgtEl>
                                        <p:attrNameLst>
                                          <p:attrName>ppt_x</p:attrName>
                                        </p:attrNameLst>
                                      </p:cBhvr>
                                      <p:tavLst>
                                        <p:tav tm="0">
                                          <p:val>
                                            <p:strVal val="#ppt_x"/>
                                          </p:val>
                                        </p:tav>
                                        <p:tav tm="100000">
                                          <p:val>
                                            <p:strVal val="#ppt_x"/>
                                          </p:val>
                                        </p:tav>
                                      </p:tavLst>
                                    </p:anim>
                                    <p:anim calcmode="lin" valueType="num">
                                      <p:cBhvr>
                                        <p:cTn id="52" dur="600" fill="hold"/>
                                        <p:tgtEl>
                                          <p:spTgt spid="51"/>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1" presetClass="entr" presetSubtype="0" fill="hold" nodeType="afterEffect">
                                  <p:stCondLst>
                                    <p:cond delay="0"/>
                                  </p:stCondLst>
                                  <p:childTnLst>
                                    <p:set>
                                      <p:cBhvr>
                                        <p:cTn id="55" dur="1" fill="hold">
                                          <p:stCondLst>
                                            <p:cond delay="0"/>
                                          </p:stCondLst>
                                        </p:cTn>
                                        <p:tgtEl>
                                          <p:spTgt spid="1026"/>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1026"/>
                                        </p:tgtEl>
                                        <p:attrNameLst>
                                          <p:attrName>style.visibility</p:attrName>
                                        </p:attrNameLst>
                                      </p:cBhvr>
                                      <p:to>
                                        <p:strVal val="hidden"/>
                                      </p:to>
                                    </p:set>
                                  </p:childTnLst>
                                </p:cTn>
                              </p:par>
                            </p:childTnLst>
                          </p:cTn>
                        </p:par>
                        <p:par>
                          <p:cTn id="60" fill="hold">
                            <p:stCondLst>
                              <p:cond delay="0"/>
                            </p:stCondLst>
                            <p:childTnLst>
                              <p:par>
                                <p:cTn id="61" presetID="20" presetClass="entr" presetSubtype="0" fill="hold" nodeType="afterEffect">
                                  <p:stCondLst>
                                    <p:cond delay="0"/>
                                  </p:stCondLst>
                                  <p:childTnLst>
                                    <p:set>
                                      <p:cBhvr>
                                        <p:cTn id="62" dur="1" fill="hold">
                                          <p:stCondLst>
                                            <p:cond delay="0"/>
                                          </p:stCondLst>
                                        </p:cTn>
                                        <p:tgtEl>
                                          <p:spTgt spid="75"/>
                                        </p:tgtEl>
                                        <p:attrNameLst>
                                          <p:attrName>style.visibility</p:attrName>
                                        </p:attrNameLst>
                                      </p:cBhvr>
                                      <p:to>
                                        <p:strVal val="visible"/>
                                      </p:to>
                                    </p:set>
                                    <p:animEffect transition="in" filter="wedge">
                                      <p:cBhvr>
                                        <p:cTn id="63" dur="400"/>
                                        <p:tgtEl>
                                          <p:spTgt spid="75"/>
                                        </p:tgtEl>
                                      </p:cBhvr>
                                    </p:animEffect>
                                  </p:childTnLst>
                                </p:cTn>
                              </p:par>
                            </p:childTnLst>
                          </p:cTn>
                        </p:par>
                        <p:par>
                          <p:cTn id="64" fill="hold">
                            <p:stCondLst>
                              <p:cond delay="400"/>
                            </p:stCondLst>
                            <p:childTnLst>
                              <p:par>
                                <p:cTn id="65" presetID="42"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600"/>
                                        <p:tgtEl>
                                          <p:spTgt spid="50"/>
                                        </p:tgtEl>
                                      </p:cBhvr>
                                    </p:animEffect>
                                    <p:anim calcmode="lin" valueType="num">
                                      <p:cBhvr>
                                        <p:cTn id="68" dur="600" fill="hold"/>
                                        <p:tgtEl>
                                          <p:spTgt spid="50"/>
                                        </p:tgtEl>
                                        <p:attrNameLst>
                                          <p:attrName>ppt_x</p:attrName>
                                        </p:attrNameLst>
                                      </p:cBhvr>
                                      <p:tavLst>
                                        <p:tav tm="0">
                                          <p:val>
                                            <p:strVal val="#ppt_x"/>
                                          </p:val>
                                        </p:tav>
                                        <p:tav tm="100000">
                                          <p:val>
                                            <p:strVal val="#ppt_x"/>
                                          </p:val>
                                        </p:tav>
                                      </p:tavLst>
                                    </p:anim>
                                    <p:anim calcmode="lin" valueType="num">
                                      <p:cBhvr>
                                        <p:cTn id="69" dur="600" fill="hold"/>
                                        <p:tgtEl>
                                          <p:spTgt spid="50"/>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1" presetClass="entr" presetSubtype="0"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6"/>
                                        </p:tgtEl>
                                        <p:attrNameLst>
                                          <p:attrName>style.visibility</p:attrName>
                                        </p:attrNameLst>
                                      </p:cBhvr>
                                      <p:to>
                                        <p:strVal val="hidden"/>
                                      </p:to>
                                    </p:set>
                                  </p:childTnLst>
                                </p:cTn>
                              </p:par>
                            </p:childTnLst>
                          </p:cTn>
                        </p:par>
                        <p:par>
                          <p:cTn id="77" fill="hold">
                            <p:stCondLst>
                              <p:cond delay="0"/>
                            </p:stCondLst>
                            <p:childTnLst>
                              <p:par>
                                <p:cTn id="78" presetID="20" presetClass="entr" presetSubtype="0" fill="hold"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wedge">
                                      <p:cBhvr>
                                        <p:cTn id="80" dur="400"/>
                                        <p:tgtEl>
                                          <p:spTgt spid="82"/>
                                        </p:tgtEl>
                                      </p:cBhvr>
                                    </p:animEffect>
                                  </p:childTnLst>
                                </p:cTn>
                              </p:par>
                            </p:childTnLst>
                          </p:cTn>
                        </p:par>
                        <p:par>
                          <p:cTn id="81" fill="hold">
                            <p:stCondLst>
                              <p:cond delay="400"/>
                            </p:stCondLst>
                            <p:childTnLst>
                              <p:par>
                                <p:cTn id="82" presetID="42"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600"/>
                                        <p:tgtEl>
                                          <p:spTgt spid="49"/>
                                        </p:tgtEl>
                                      </p:cBhvr>
                                    </p:animEffect>
                                    <p:anim calcmode="lin" valueType="num">
                                      <p:cBhvr>
                                        <p:cTn id="85" dur="600" fill="hold"/>
                                        <p:tgtEl>
                                          <p:spTgt spid="49"/>
                                        </p:tgtEl>
                                        <p:attrNameLst>
                                          <p:attrName>ppt_x</p:attrName>
                                        </p:attrNameLst>
                                      </p:cBhvr>
                                      <p:tavLst>
                                        <p:tav tm="0">
                                          <p:val>
                                            <p:strVal val="#ppt_x"/>
                                          </p:val>
                                        </p:tav>
                                        <p:tav tm="100000">
                                          <p:val>
                                            <p:strVal val="#ppt_x"/>
                                          </p:val>
                                        </p:tav>
                                      </p:tavLst>
                                    </p:anim>
                                    <p:anim calcmode="lin" valueType="num">
                                      <p:cBhvr>
                                        <p:cTn id="86" dur="600" fill="hold"/>
                                        <p:tgtEl>
                                          <p:spTgt spid="49"/>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1" presetClass="entr" presetSubtype="0" fill="hold" nodeType="afterEffect">
                                  <p:stCondLst>
                                    <p:cond delay="0"/>
                                  </p:stCondLst>
                                  <p:childTnLst>
                                    <p:set>
                                      <p:cBhvr>
                                        <p:cTn id="89" dur="1" fill="hold">
                                          <p:stCondLst>
                                            <p:cond delay="0"/>
                                          </p:stCondLst>
                                        </p:cTn>
                                        <p:tgtEl>
                                          <p:spTgt spid="3"/>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1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0826" y="2297112"/>
            <a:ext cx="7869774" cy="1905000"/>
            <a:chOff x="740826" y="2297112"/>
            <a:chExt cx="7869774" cy="1905000"/>
          </a:xfrm>
        </p:grpSpPr>
        <p:sp>
          <p:nvSpPr>
            <p:cNvPr id="34" name="AutoShape 3"/>
            <p:cNvSpPr>
              <a:spLocks noChangeArrowheads="1"/>
            </p:cNvSpPr>
            <p:nvPr/>
          </p:nvSpPr>
          <p:spPr bwMode="ltGray">
            <a:xfrm>
              <a:off x="1548863" y="2297112"/>
              <a:ext cx="7061737" cy="1905000"/>
            </a:xfrm>
            <a:prstGeom prst="roundRect">
              <a:avLst>
                <a:gd name="adj" fmla="val 16449"/>
              </a:avLst>
            </a:prstGeom>
            <a:gradFill rotWithShape="1">
              <a:gsLst>
                <a:gs pos="0">
                  <a:srgbClr val="C0C0C0">
                    <a:gamma/>
                    <a:tint val="91765"/>
                    <a:invGamma/>
                  </a:srgbClr>
                </a:gs>
                <a:gs pos="50000">
                  <a:srgbClr val="C0C0C0">
                    <a:alpha val="30000"/>
                  </a:srgbClr>
                </a:gs>
                <a:gs pos="100000">
                  <a:srgbClr val="C0C0C0">
                    <a:gamma/>
                    <a:tint val="91765"/>
                    <a:invGamma/>
                  </a:srgbClr>
                </a:gs>
              </a:gsLst>
              <a:lin ang="5400000" scaled="1"/>
            </a:gra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58" name="AutoShape 15"/>
            <p:cNvSpPr>
              <a:spLocks noChangeArrowheads="1"/>
            </p:cNvSpPr>
            <p:nvPr/>
          </p:nvSpPr>
          <p:spPr bwMode="ltGray">
            <a:xfrm>
              <a:off x="740826" y="2527489"/>
              <a:ext cx="2163774" cy="1446023"/>
            </a:xfrm>
            <a:prstGeom prst="roundRect">
              <a:avLst>
                <a:gd name="adj" fmla="val 16667"/>
              </a:avLst>
            </a:prstGeom>
            <a:ln>
              <a:headEnd/>
              <a:tailEnd/>
            </a:ln>
            <a:extLst/>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pic>
          <p:nvPicPr>
            <p:cNvPr id="59" name="Picture 25"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562" y="2562414"/>
              <a:ext cx="2058221" cy="671215"/>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6"/>
            <p:cNvSpPr>
              <a:spLocks noChangeArrowheads="1"/>
            </p:cNvSpPr>
            <p:nvPr/>
          </p:nvSpPr>
          <p:spPr bwMode="gray">
            <a:xfrm>
              <a:off x="2997992" y="2709756"/>
              <a:ext cx="5006341" cy="95410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kumimoji="0" lang="en-US" sz="2800" b="0" i="0" u="none" strike="noStrike" kern="0" cap="none" spc="0" normalizeH="0" baseline="0" noProof="0" smtClean="0">
                  <a:ln>
                    <a:noFill/>
                  </a:ln>
                  <a:solidFill>
                    <a:srgbClr val="080808"/>
                  </a:solidFill>
                  <a:effectLst/>
                  <a:uLnTx/>
                  <a:uFillTx/>
                  <a:latin typeface="Times New Roman" pitchFamily="18" charset="0"/>
                  <a:cs typeface="Times New Roman" pitchFamily="18" charset="0"/>
                </a:rPr>
                <a:t> </a:t>
              </a:r>
              <a:r>
                <a:rPr lang="en-US" sz="2800" smtClean="0">
                  <a:latin typeface="Times New Roman" pitchFamily="18" charset="0"/>
                  <a:cs typeface="Times New Roman" pitchFamily="18" charset="0"/>
                </a:rPr>
                <a:t>Gia </a:t>
              </a:r>
              <a:r>
                <a:rPr lang="en-US" sz="2800">
                  <a:latin typeface="Times New Roman" pitchFamily="18" charset="0"/>
                  <a:cs typeface="Times New Roman" pitchFamily="18" charset="0"/>
                </a:rPr>
                <a:t>đình, nhà </a:t>
              </a:r>
              <a:r>
                <a:rPr lang="en-US" sz="2800" smtClean="0">
                  <a:latin typeface="Times New Roman" pitchFamily="18" charset="0"/>
                  <a:cs typeface="Times New Roman" pitchFamily="18" charset="0"/>
                </a:rPr>
                <a:t>trường, xã </a:t>
              </a:r>
              <a:r>
                <a:rPr lang="en-US" sz="2800">
                  <a:latin typeface="Times New Roman" pitchFamily="18" charset="0"/>
                  <a:cs typeface="Times New Roman" pitchFamily="18" charset="0"/>
                </a:rPr>
                <a:t>hội hóa diễn ra </a:t>
              </a:r>
              <a:r>
                <a:rPr lang="en-US" sz="2800" smtClean="0">
                  <a:latin typeface="Times New Roman" pitchFamily="18" charset="0"/>
                  <a:cs typeface="Times New Roman" pitchFamily="18" charset="0"/>
                </a:rPr>
                <a:t>một </a:t>
              </a:r>
              <a:r>
                <a:rPr lang="en-US" sz="2800">
                  <a:latin typeface="Times New Roman" pitchFamily="18" charset="0"/>
                  <a:cs typeface="Times New Roman" pitchFamily="18" charset="0"/>
                </a:rPr>
                <a:t>cách có chủ </a:t>
              </a:r>
              <a:r>
                <a:rPr lang="en-US" sz="2800" smtClean="0">
                  <a:latin typeface="Times New Roman" pitchFamily="18" charset="0"/>
                  <a:cs typeface="Times New Roman" pitchFamily="18" charset="0"/>
                </a:rPr>
                <a:t>định.</a:t>
              </a:r>
              <a:endParaRPr lang="vi-VN" sz="2800">
                <a:latin typeface="Times New Roman" pitchFamily="18" charset="0"/>
                <a:cs typeface="Times New Roman" pitchFamily="18" charset="0"/>
              </a:endParaRPr>
            </a:p>
          </p:txBody>
        </p:sp>
        <p:sp>
          <p:nvSpPr>
            <p:cNvPr id="38" name="Rectangle 10"/>
            <p:cNvSpPr>
              <a:spLocks noChangeArrowheads="1"/>
            </p:cNvSpPr>
            <p:nvPr/>
          </p:nvSpPr>
          <p:spPr bwMode="black">
            <a:xfrm>
              <a:off x="834877" y="2909810"/>
              <a:ext cx="2072508" cy="55399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en-US" sz="3000" b="1" kern="0">
                  <a:solidFill>
                    <a:srgbClr val="F8F8F8"/>
                  </a:solidFill>
                  <a:latin typeface="Times New Roman" pitchFamily="18" charset="0"/>
                  <a:cs typeface="Times New Roman" pitchFamily="18" charset="0"/>
                </a:rPr>
                <a:t>C</a:t>
              </a:r>
              <a:r>
                <a:rPr lang="en-US" sz="3000" b="1" kern="0" smtClean="0">
                  <a:solidFill>
                    <a:srgbClr val="F8F8F8"/>
                  </a:solidFill>
                  <a:latin typeface="Times New Roman" pitchFamily="18" charset="0"/>
                  <a:cs typeface="Times New Roman" pitchFamily="18" charset="0"/>
                </a:rPr>
                <a:t>hính th</a:t>
              </a:r>
              <a:r>
                <a:rPr lang="vi-VN" sz="3000" b="1" kern="0" smtClean="0">
                  <a:solidFill>
                    <a:srgbClr val="F8F8F8"/>
                  </a:solidFill>
                  <a:latin typeface="Times New Roman" pitchFamily="18" charset="0"/>
                  <a:cs typeface="Times New Roman" pitchFamily="18" charset="0"/>
                </a:rPr>
                <a:t>ức</a:t>
              </a:r>
              <a:endParaRPr kumimoji="0" lang="en-US" sz="3000" b="1" i="0" u="none" strike="noStrike" kern="0" cap="none" spc="0" normalizeH="0" baseline="0" noProof="0" smtClean="0">
                <a:ln>
                  <a:noFill/>
                </a:ln>
                <a:solidFill>
                  <a:srgbClr val="F8F8F8"/>
                </a:solidFill>
                <a:effectLst/>
                <a:uLnTx/>
                <a:uFillTx/>
                <a:latin typeface="Times New Roman" pitchFamily="18" charset="0"/>
                <a:cs typeface="Times New Roman" pitchFamily="18" charset="0"/>
              </a:endParaRPr>
            </a:p>
          </p:txBody>
        </p:sp>
      </p:grpSp>
      <p:sp>
        <p:nvSpPr>
          <p:cNvPr id="2" name="Slide Number Placeholder 1"/>
          <p:cNvSpPr>
            <a:spLocks noGrp="1"/>
          </p:cNvSpPr>
          <p:nvPr>
            <p:ph type="sldNum" sz="quarter" idx="12"/>
          </p:nvPr>
        </p:nvSpPr>
        <p:spPr/>
        <p:txBody>
          <a:bodyPr/>
          <a:lstStyle/>
          <a:p>
            <a:fld id="{B6F15528-21DE-4FAA-801E-634DDDAF4B2B}" type="slidenum">
              <a:rPr lang="en-US" smtClean="0"/>
              <a:pPr/>
              <a:t>11</a:t>
            </a:fld>
            <a:endParaRPr lang="en-US"/>
          </a:p>
        </p:txBody>
      </p:sp>
      <p:sp>
        <p:nvSpPr>
          <p:cNvPr id="14" name="TextBox 13"/>
          <p:cNvSpPr txBox="1"/>
          <p:nvPr/>
        </p:nvSpPr>
        <p:spPr>
          <a:xfrm>
            <a:off x="7467600" y="11668"/>
            <a:ext cx="190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 Xã Hội Hoá</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5" name="AutoShape 4"/>
          <p:cNvSpPr>
            <a:spLocks noChangeArrowheads="1"/>
          </p:cNvSpPr>
          <p:nvPr/>
        </p:nvSpPr>
        <p:spPr bwMode="gray">
          <a:xfrm>
            <a:off x="196435" y="1295400"/>
            <a:ext cx="5366165" cy="914400"/>
          </a:xfrm>
          <a:prstGeom prst="roundRect">
            <a:avLst>
              <a:gd name="adj" fmla="val 23491"/>
            </a:avLst>
          </a:prstGeom>
          <a:gradFill rotWithShape="1">
            <a:gsLst>
              <a:gs pos="0">
                <a:srgbClr val="49ACE3"/>
              </a:gs>
              <a:gs pos="50000">
                <a:srgbClr val="49ACE3">
                  <a:gamma/>
                  <a:tint val="24314"/>
                  <a:invGamma/>
                </a:srgbClr>
              </a:gs>
              <a:gs pos="100000">
                <a:srgbClr val="49ACE3"/>
              </a:gs>
            </a:gsLst>
            <a:lin ang="0" scaled="1"/>
          </a:gradFill>
          <a:ln w="38100"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lvl="0" algn="ctr"/>
            <a:r>
              <a:rPr lang="en-US" sz="4000" b="1">
                <a:effectLst>
                  <a:outerShdw blurRad="38100" dist="38100" dir="2700000" algn="tl">
                    <a:srgbClr val="000000">
                      <a:alpha val="43137"/>
                    </a:srgbClr>
                  </a:outerShdw>
                </a:effectLst>
                <a:latin typeface="Times New Roman" pitchFamily="18" charset="0"/>
                <a:cs typeface="Times New Roman" pitchFamily="18" charset="0"/>
              </a:rPr>
              <a:t>Môi trường xã hội hóa</a:t>
            </a:r>
            <a:endParaRPr lang="vi-VN" sz="4000" b="1">
              <a:latin typeface="Times New Roman" pitchFamily="18" charset="0"/>
              <a:cs typeface="Times New Roman" pitchFamily="18" charset="0"/>
            </a:endParaRPr>
          </a:p>
        </p:txBody>
      </p:sp>
      <p:grpSp>
        <p:nvGrpSpPr>
          <p:cNvPr id="6" name="Group 5"/>
          <p:cNvGrpSpPr/>
          <p:nvPr/>
        </p:nvGrpSpPr>
        <p:grpSpPr>
          <a:xfrm>
            <a:off x="734866" y="4343400"/>
            <a:ext cx="7824397" cy="1905000"/>
            <a:chOff x="734866" y="4343400"/>
            <a:chExt cx="7824397" cy="1905000"/>
          </a:xfrm>
        </p:grpSpPr>
        <p:grpSp>
          <p:nvGrpSpPr>
            <p:cNvPr id="5" name="Group 4"/>
            <p:cNvGrpSpPr/>
            <p:nvPr/>
          </p:nvGrpSpPr>
          <p:grpSpPr>
            <a:xfrm>
              <a:off x="1548863" y="4343400"/>
              <a:ext cx="7010400" cy="1905000"/>
              <a:chOff x="1548863" y="4343400"/>
              <a:chExt cx="7010400" cy="1905000"/>
            </a:xfrm>
          </p:grpSpPr>
          <p:sp>
            <p:nvSpPr>
              <p:cNvPr id="51" name="AutoShape 5"/>
              <p:cNvSpPr>
                <a:spLocks noChangeArrowheads="1"/>
              </p:cNvSpPr>
              <p:nvPr/>
            </p:nvSpPr>
            <p:spPr bwMode="ltGray">
              <a:xfrm>
                <a:off x="1548863" y="4343400"/>
                <a:ext cx="7010400" cy="1905000"/>
              </a:xfrm>
              <a:prstGeom prst="roundRect">
                <a:avLst>
                  <a:gd name="adj" fmla="val 22019"/>
                </a:avLst>
              </a:prstGeom>
              <a:gradFill rotWithShape="1">
                <a:gsLst>
                  <a:gs pos="0">
                    <a:srgbClr val="C0C0C0">
                      <a:gamma/>
                      <a:tint val="91765"/>
                      <a:invGamma/>
                    </a:srgbClr>
                  </a:gs>
                  <a:gs pos="50000">
                    <a:srgbClr val="C0C0C0">
                      <a:alpha val="30000"/>
                    </a:srgbClr>
                  </a:gs>
                  <a:gs pos="100000">
                    <a:srgbClr val="C0C0C0">
                      <a:gamma/>
                      <a:tint val="91765"/>
                      <a:invGamma/>
                    </a:srgbClr>
                  </a:gs>
                </a:gsLst>
                <a:lin ang="5400000" scaled="1"/>
              </a:gradFill>
              <a:ln>
                <a:noFill/>
              </a:ln>
              <a:effectLst/>
              <a:extLst>
                <a:ext uri="{91240B29-F687-4F45-9708-019B960494DF}">
                  <a14:hiddenLine xmlns:a14="http://schemas.microsoft.com/office/drawing/2010/main" w="9525" algn="ctr">
                    <a:solidFill>
                      <a:schemeClr val="bg2"/>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54" name="Rectangle 20"/>
              <p:cNvSpPr>
                <a:spLocks noChangeArrowheads="1"/>
              </p:cNvSpPr>
              <p:nvPr/>
            </p:nvSpPr>
            <p:spPr bwMode="gray">
              <a:xfrm>
                <a:off x="2997992" y="4779112"/>
                <a:ext cx="4736345" cy="95410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kumimoji="0" lang="en-US" sz="2800" b="0" i="0" u="none" strike="noStrike" kern="0" cap="none" spc="0" normalizeH="0" baseline="0" noProof="0" smtClean="0">
                    <a:ln>
                      <a:noFill/>
                    </a:ln>
                    <a:solidFill>
                      <a:srgbClr val="080808"/>
                    </a:solidFill>
                    <a:effectLst/>
                    <a:uLnTx/>
                    <a:uFillTx/>
                    <a:latin typeface="Times New Roman" pitchFamily="18" charset="0"/>
                    <a:cs typeface="Times New Roman" pitchFamily="18" charset="0"/>
                  </a:rPr>
                  <a:t> M</a:t>
                </a:r>
                <a:r>
                  <a:rPr lang="en-US" sz="2800" smtClean="0">
                    <a:latin typeface="Times New Roman" pitchFamily="18" charset="0"/>
                    <a:cs typeface="Times New Roman" pitchFamily="18" charset="0"/>
                  </a:rPr>
                  <a:t>ôi </a:t>
                </a:r>
                <a:r>
                  <a:rPr lang="en-US" sz="2800">
                    <a:latin typeface="Times New Roman" pitchFamily="18" charset="0"/>
                    <a:cs typeface="Times New Roman" pitchFamily="18" charset="0"/>
                  </a:rPr>
                  <a:t>trường xã hội mà cá nhân sinh sống và hoạt </a:t>
                </a:r>
                <a:r>
                  <a:rPr lang="en-US" sz="2800" smtClean="0">
                    <a:latin typeface="Times New Roman" pitchFamily="18" charset="0"/>
                    <a:cs typeface="Times New Roman" pitchFamily="18" charset="0"/>
                  </a:rPr>
                  <a:t>động.</a:t>
                </a:r>
                <a:endParaRPr lang="vi-VN" sz="2800">
                  <a:latin typeface="Times New Roman" pitchFamily="18" charset="0"/>
                  <a:cs typeface="Times New Roman" pitchFamily="18" charset="0"/>
                </a:endParaRPr>
              </a:p>
            </p:txBody>
          </p:sp>
        </p:grpSp>
        <p:sp>
          <p:nvSpPr>
            <p:cNvPr id="20" name="AutoShape 15"/>
            <p:cNvSpPr>
              <a:spLocks noChangeArrowheads="1"/>
            </p:cNvSpPr>
            <p:nvPr/>
          </p:nvSpPr>
          <p:spPr bwMode="ltGray">
            <a:xfrm>
              <a:off x="734866" y="4573777"/>
              <a:ext cx="2163774" cy="1446023"/>
            </a:xfrm>
            <a:prstGeom prst="roundRect">
              <a:avLst>
                <a:gd name="adj" fmla="val 16667"/>
              </a:avLst>
            </a:prstGeom>
            <a:ln>
              <a:headEnd/>
              <a:tailEnd/>
            </a:ln>
            <a:extLst/>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pic>
          <p:nvPicPr>
            <p:cNvPr id="21" name="Picture 25"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602" y="4608702"/>
              <a:ext cx="2058221" cy="671215"/>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10"/>
            <p:cNvSpPr>
              <a:spLocks noChangeArrowheads="1"/>
            </p:cNvSpPr>
            <p:nvPr/>
          </p:nvSpPr>
          <p:spPr bwMode="black">
            <a:xfrm>
              <a:off x="828917" y="4724400"/>
              <a:ext cx="2072508" cy="101566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en-US" sz="3000" b="1" kern="0" smtClean="0">
                  <a:solidFill>
                    <a:srgbClr val="F8F8F8"/>
                  </a:solidFill>
                  <a:latin typeface="Times New Roman" pitchFamily="18" charset="0"/>
                  <a:cs typeface="Times New Roman" pitchFamily="18" charset="0"/>
                </a:rPr>
                <a:t>Phi</a:t>
              </a:r>
              <a:br>
                <a:rPr lang="en-US" sz="3000" b="1" kern="0" smtClean="0">
                  <a:solidFill>
                    <a:srgbClr val="F8F8F8"/>
                  </a:solidFill>
                  <a:latin typeface="Times New Roman" pitchFamily="18" charset="0"/>
                  <a:cs typeface="Times New Roman" pitchFamily="18" charset="0"/>
                </a:rPr>
              </a:br>
              <a:r>
                <a:rPr lang="en-US" sz="3000" b="1" kern="0" smtClean="0">
                  <a:solidFill>
                    <a:srgbClr val="F8F8F8"/>
                  </a:solidFill>
                  <a:latin typeface="Times New Roman" pitchFamily="18" charset="0"/>
                  <a:cs typeface="Times New Roman" pitchFamily="18" charset="0"/>
                </a:rPr>
                <a:t>Chính th</a:t>
              </a:r>
              <a:r>
                <a:rPr lang="vi-VN" sz="3000" b="1" kern="0" smtClean="0">
                  <a:solidFill>
                    <a:srgbClr val="F8F8F8"/>
                  </a:solidFill>
                  <a:latin typeface="Times New Roman" pitchFamily="18" charset="0"/>
                  <a:cs typeface="Times New Roman" pitchFamily="18" charset="0"/>
                </a:rPr>
                <a:t>ức</a:t>
              </a:r>
              <a:endParaRPr kumimoji="0" lang="en-US" sz="3000" b="1" i="0" u="none" strike="noStrike" kern="0" cap="none" spc="0" normalizeH="0" baseline="0" noProof="0" smtClean="0">
                <a:ln>
                  <a:noFill/>
                </a:ln>
                <a:solidFill>
                  <a:srgbClr val="F8F8F8"/>
                </a:solidFill>
                <a:effectLst/>
                <a:uLnTx/>
                <a:uFillTx/>
                <a:latin typeface="Times New Roman" pitchFamily="18" charset="0"/>
                <a:cs typeface="Times New Roman" pitchFamily="18" charset="0"/>
              </a:endParaRPr>
            </a:p>
          </p:txBody>
        </p:sp>
      </p:grpSp>
    </p:spTree>
    <p:extLst>
      <p:ext uri="{BB962C8B-B14F-4D97-AF65-F5344CB8AC3E}">
        <p14:creationId xmlns:p14="http://schemas.microsoft.com/office/powerpoint/2010/main" val="382731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
        <p:nvSpPr>
          <p:cNvPr id="5" name="Rectangle 4"/>
          <p:cNvSpPr/>
          <p:nvPr/>
        </p:nvSpPr>
        <p:spPr>
          <a:xfrm>
            <a:off x="92954" y="996315"/>
            <a:ext cx="9068509" cy="98488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800" b="1" cap="all"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II. </a:t>
            </a:r>
            <a:r>
              <a:rPr lang="en-US" sz="5800" b="1" cap="all">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Xã hội hoá cá </a:t>
            </a:r>
            <a:r>
              <a:rPr lang="en-US" sz="5800" b="1" cap="all"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nhân</a:t>
            </a:r>
            <a:endParaRPr lang="en-US" sz="5800" b="1" cap="all" spc="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graphicFrame>
        <p:nvGraphicFramePr>
          <p:cNvPr id="6" name="Diagram 5"/>
          <p:cNvGraphicFramePr/>
          <p:nvPr>
            <p:extLst>
              <p:ext uri="{D42A27DB-BD31-4B8C-83A1-F6EECF244321}">
                <p14:modId xmlns:p14="http://schemas.microsoft.com/office/powerpoint/2010/main" val="3950897248"/>
              </p:ext>
            </p:extLst>
          </p:nvPr>
        </p:nvGraphicFramePr>
        <p:xfrm>
          <a:off x="914400" y="2209800"/>
          <a:ext cx="7772400" cy="307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926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73303D4E-6EC9-424A-A10A-509A297A0FBE}"/>
                                            </p:graphicEl>
                                          </p:spTgt>
                                        </p:tgtEl>
                                        <p:attrNameLst>
                                          <p:attrName>style.visibility</p:attrName>
                                        </p:attrNameLst>
                                      </p:cBhvr>
                                      <p:to>
                                        <p:strVal val="visible"/>
                                      </p:to>
                                    </p:set>
                                    <p:animEffect transition="in" filter="fade">
                                      <p:cBhvr>
                                        <p:cTn id="7" dur="400"/>
                                        <p:tgtEl>
                                          <p:spTgt spid="6">
                                            <p:graphicEl>
                                              <a:dgm id="{73303D4E-6EC9-424A-A10A-509A297A0FBE}"/>
                                            </p:graphicEl>
                                          </p:spTgt>
                                        </p:tgtEl>
                                      </p:cBhvr>
                                    </p:animEffect>
                                    <p:anim calcmode="lin" valueType="num">
                                      <p:cBhvr>
                                        <p:cTn id="8" dur="400" fill="hold"/>
                                        <p:tgtEl>
                                          <p:spTgt spid="6">
                                            <p:graphicEl>
                                              <a:dgm id="{73303D4E-6EC9-424A-A10A-509A297A0FBE}"/>
                                            </p:graphicEl>
                                          </p:spTgt>
                                        </p:tgtEl>
                                        <p:attrNameLst>
                                          <p:attrName>ppt_x</p:attrName>
                                        </p:attrNameLst>
                                      </p:cBhvr>
                                      <p:tavLst>
                                        <p:tav tm="0">
                                          <p:val>
                                            <p:strVal val="#ppt_x"/>
                                          </p:val>
                                        </p:tav>
                                        <p:tav tm="100000">
                                          <p:val>
                                            <p:strVal val="#ppt_x"/>
                                          </p:val>
                                        </p:tav>
                                      </p:tavLst>
                                    </p:anim>
                                    <p:anim calcmode="lin" valueType="num">
                                      <p:cBhvr>
                                        <p:cTn id="9" dur="400" fill="hold"/>
                                        <p:tgtEl>
                                          <p:spTgt spid="6">
                                            <p:graphicEl>
                                              <a:dgm id="{73303D4E-6EC9-424A-A10A-509A297A0FBE}"/>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400"/>
                            </p:stCondLst>
                            <p:childTnLst>
                              <p:par>
                                <p:cTn id="11" presetID="42" presetClass="entr" presetSubtype="0" fill="hold" grpId="0" nodeType="afterEffect">
                                  <p:stCondLst>
                                    <p:cond delay="0"/>
                                  </p:stCondLst>
                                  <p:childTnLst>
                                    <p:set>
                                      <p:cBhvr>
                                        <p:cTn id="12" dur="1" fill="hold">
                                          <p:stCondLst>
                                            <p:cond delay="0"/>
                                          </p:stCondLst>
                                        </p:cTn>
                                        <p:tgtEl>
                                          <p:spTgt spid="6">
                                            <p:graphicEl>
                                              <a:dgm id="{25D1E588-270D-4CE1-B70F-7DB99B86D954}"/>
                                            </p:graphicEl>
                                          </p:spTgt>
                                        </p:tgtEl>
                                        <p:attrNameLst>
                                          <p:attrName>style.visibility</p:attrName>
                                        </p:attrNameLst>
                                      </p:cBhvr>
                                      <p:to>
                                        <p:strVal val="visible"/>
                                      </p:to>
                                    </p:set>
                                    <p:animEffect transition="in" filter="fade">
                                      <p:cBhvr>
                                        <p:cTn id="13" dur="400"/>
                                        <p:tgtEl>
                                          <p:spTgt spid="6">
                                            <p:graphicEl>
                                              <a:dgm id="{25D1E588-270D-4CE1-B70F-7DB99B86D954}"/>
                                            </p:graphicEl>
                                          </p:spTgt>
                                        </p:tgtEl>
                                      </p:cBhvr>
                                    </p:animEffect>
                                    <p:anim calcmode="lin" valueType="num">
                                      <p:cBhvr>
                                        <p:cTn id="14" dur="400" fill="hold"/>
                                        <p:tgtEl>
                                          <p:spTgt spid="6">
                                            <p:graphicEl>
                                              <a:dgm id="{25D1E588-270D-4CE1-B70F-7DB99B86D954}"/>
                                            </p:graphicEl>
                                          </p:spTgt>
                                        </p:tgtEl>
                                        <p:attrNameLst>
                                          <p:attrName>ppt_x</p:attrName>
                                        </p:attrNameLst>
                                      </p:cBhvr>
                                      <p:tavLst>
                                        <p:tav tm="0">
                                          <p:val>
                                            <p:strVal val="#ppt_x"/>
                                          </p:val>
                                        </p:tav>
                                        <p:tav tm="100000">
                                          <p:val>
                                            <p:strVal val="#ppt_x"/>
                                          </p:val>
                                        </p:tav>
                                      </p:tavLst>
                                    </p:anim>
                                    <p:anim calcmode="lin" valueType="num">
                                      <p:cBhvr>
                                        <p:cTn id="15" dur="400" fill="hold"/>
                                        <p:tgtEl>
                                          <p:spTgt spid="6">
                                            <p:graphicEl>
                                              <a:dgm id="{25D1E588-270D-4CE1-B70F-7DB99B86D954}"/>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gray">
          <a:xfrm>
            <a:off x="1814814" y="1828799"/>
            <a:ext cx="5666772" cy="99060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nchor="ctr"/>
          <a:lstStyle/>
          <a:p>
            <a:pPr algn="ctr"/>
            <a:r>
              <a:rPr lang="en-US" sz="2500" smtClean="0">
                <a:latin typeface="Times New Roman" pitchFamily="18" charset="0"/>
                <a:cs typeface="Times New Roman" pitchFamily="18" charset="0"/>
              </a:rPr>
              <a:t>Quá trình </a:t>
            </a:r>
            <a:r>
              <a:rPr lang="en-US" sz="2500">
                <a:latin typeface="Times New Roman" pitchFamily="18" charset="0"/>
                <a:cs typeface="Times New Roman" pitchFamily="18" charset="0"/>
              </a:rPr>
              <a:t>hình thành nhân </a:t>
            </a:r>
            <a:r>
              <a:rPr lang="en-US" sz="2500" smtClean="0">
                <a:latin typeface="Times New Roman" pitchFamily="18" charset="0"/>
                <a:cs typeface="Times New Roman" pitchFamily="18" charset="0"/>
              </a:rPr>
              <a:t>cách.</a:t>
            </a:r>
            <a:endParaRPr lang="vi-VN" sz="2500">
              <a:latin typeface="Times New Roman" pitchFamily="18" charset="0"/>
              <a:cs typeface="Times New Roman" pitchFamily="18" charset="0"/>
            </a:endParaRPr>
          </a:p>
        </p:txBody>
      </p:sp>
      <p:sp>
        <p:nvSpPr>
          <p:cNvPr id="24" name="Rectangle 8"/>
          <p:cNvSpPr>
            <a:spLocks noChangeArrowheads="1"/>
          </p:cNvSpPr>
          <p:nvPr/>
        </p:nvSpPr>
        <p:spPr bwMode="gray">
          <a:xfrm>
            <a:off x="1333500" y="2971799"/>
            <a:ext cx="6629400" cy="1524000"/>
          </a:xfrm>
          <a:prstGeom prst="rect">
            <a:avLst/>
          </a:prstGeom>
          <a:ln w="38100">
            <a:headEnd/>
            <a:tailEnd/>
          </a:ln>
        </p:spPr>
        <p:style>
          <a:lnRef idx="1">
            <a:schemeClr val="accent3"/>
          </a:lnRef>
          <a:fillRef idx="2">
            <a:schemeClr val="accent3"/>
          </a:fillRef>
          <a:effectRef idx="1">
            <a:schemeClr val="accent3"/>
          </a:effectRef>
          <a:fontRef idx="minor">
            <a:schemeClr val="dk1"/>
          </a:fontRef>
        </p:style>
        <p:txBody>
          <a:bodyPr anchor="ctr"/>
          <a:lstStyle/>
          <a:p>
            <a:pPr algn="ctr" eaLnBrk="0" hangingPunct="0">
              <a:defRPr/>
            </a:pPr>
            <a:r>
              <a:rPr lang="en-US" sz="2400" smtClean="0">
                <a:latin typeface="Times New Roman" pitchFamily="18" charset="0"/>
                <a:cs typeface="Times New Roman" pitchFamily="18" charset="0"/>
              </a:rPr>
              <a:t>Cá nhân là </a:t>
            </a:r>
            <a:r>
              <a:rPr lang="en-US" sz="2400">
                <a:latin typeface="Times New Roman" pitchFamily="18" charset="0"/>
                <a:cs typeface="Times New Roman" pitchFamily="18" charset="0"/>
              </a:rPr>
              <a:t>một sinh vật </a:t>
            </a:r>
            <a:r>
              <a:rPr lang="en-US" sz="2400" smtClean="0">
                <a:latin typeface="Times New Roman" pitchFamily="18" charset="0"/>
                <a:cs typeface="Times New Roman" pitchFamily="18" charset="0"/>
              </a:rPr>
              <a:t>với những </a:t>
            </a:r>
            <a:r>
              <a:rPr lang="en-US" sz="2400">
                <a:latin typeface="Times New Roman" pitchFamily="18" charset="0"/>
                <a:cs typeface="Times New Roman" pitchFamily="18" charset="0"/>
              </a:rPr>
              <a:t>đặc tính sinh học nhất định, tương tác với xã hội, thông qua sự giao tiếp, học tập, hoạt động mà tập nhiễm những phẩm chất cần có để sống trong xã hội.</a:t>
            </a:r>
            <a:endParaRPr lang="en-US" sz="2400">
              <a:solidFill>
                <a:srgbClr val="FFFFFF"/>
              </a:solidFill>
              <a:latin typeface="Times New Roman" pitchFamily="18" charset="0"/>
              <a:cs typeface="Times New Roman" pitchFamily="18" charset="0"/>
            </a:endParaRPr>
          </a:p>
        </p:txBody>
      </p:sp>
      <p:sp>
        <p:nvSpPr>
          <p:cNvPr id="30" name="Rectangle 8"/>
          <p:cNvSpPr>
            <a:spLocks noChangeArrowheads="1"/>
          </p:cNvSpPr>
          <p:nvPr/>
        </p:nvSpPr>
        <p:spPr bwMode="gray">
          <a:xfrm>
            <a:off x="1066800" y="4660737"/>
            <a:ext cx="7162800" cy="1892462"/>
          </a:xfrm>
          <a:prstGeom prst="rect">
            <a:avLst/>
          </a:prstGeom>
          <a:ln w="38100">
            <a:headEnd/>
            <a:tailEnd/>
          </a:ln>
        </p:spPr>
        <p:style>
          <a:lnRef idx="1">
            <a:schemeClr val="accent1"/>
          </a:lnRef>
          <a:fillRef idx="2">
            <a:schemeClr val="accent1"/>
          </a:fillRef>
          <a:effectRef idx="1">
            <a:schemeClr val="accent1"/>
          </a:effectRef>
          <a:fontRef idx="minor">
            <a:schemeClr val="dk1"/>
          </a:fontRef>
        </p:style>
        <p:txBody>
          <a:bodyPr anchor="ctr"/>
          <a:lstStyle/>
          <a:p>
            <a:pPr algn="ctr" eaLnBrk="0" hangingPunct="0">
              <a:defRPr/>
            </a:pPr>
            <a:r>
              <a:rPr lang="en-US" sz="2400" smtClean="0">
                <a:latin typeface="Times New Roman" pitchFamily="18" charset="0"/>
                <a:cs typeface="Times New Roman" pitchFamily="18" charset="0"/>
              </a:rPr>
              <a:t>Không chỉ </a:t>
            </a:r>
            <a:r>
              <a:rPr lang="en-US" sz="2400">
                <a:latin typeface="Times New Roman" pitchFamily="18" charset="0"/>
                <a:cs typeface="Times New Roman" pitchFamily="18" charset="0"/>
              </a:rPr>
              <a:t>là </a:t>
            </a:r>
            <a:r>
              <a:rPr lang="en-US" sz="2400" smtClean="0">
                <a:latin typeface="Times New Roman" pitchFamily="18" charset="0"/>
                <a:cs typeface="Times New Roman" pitchFamily="18" charset="0"/>
              </a:rPr>
              <a:t>xã </a:t>
            </a:r>
            <a:r>
              <a:rPr lang="en-US" sz="2400">
                <a:latin typeface="Times New Roman" pitchFamily="18" charset="0"/>
                <a:cs typeface="Times New Roman" pitchFamily="18" charset="0"/>
              </a:rPr>
              <a:t>hội tác động đối với cá nhân, mà còn là kết quả cá nhân tích cực tham gia đời sống xã hội</a:t>
            </a:r>
            <a:r>
              <a:rPr lang="en-US" sz="2400" smtClean="0">
                <a:latin typeface="Times New Roman" pitchFamily="18" charset="0"/>
                <a:cs typeface="Times New Roman" pitchFamily="18" charset="0"/>
              </a:rPr>
              <a:t>. </a:t>
            </a:r>
          </a:p>
          <a:p>
            <a:pPr algn="ctr" eaLnBrk="0" hangingPunct="0">
              <a:defRPr/>
            </a:pPr>
            <a:r>
              <a:rPr lang="en-US" sz="2400" smtClean="0">
                <a:latin typeface="Times New Roman" pitchFamily="18" charset="0"/>
                <a:cs typeface="Times New Roman" pitchFamily="18" charset="0"/>
              </a:rPr>
              <a:t>"Bản thân xã hội sản xuất ra con người với tư cách là con người như thế nào thì con người cũng sản xuất ra </a:t>
            </a:r>
          </a:p>
          <a:p>
            <a:pPr algn="ctr" eaLnBrk="0" hangingPunct="0">
              <a:defRPr/>
            </a:pPr>
            <a:r>
              <a:rPr lang="en-US" sz="2400" smtClean="0">
                <a:latin typeface="Times New Roman" pitchFamily="18" charset="0"/>
                <a:cs typeface="Times New Roman" pitchFamily="18" charset="0"/>
              </a:rPr>
              <a:t>xã hội như thế" (Mac)</a:t>
            </a:r>
            <a:endParaRPr lang="en-US" sz="2400">
              <a:solidFill>
                <a:srgbClr val="FFFFFF"/>
              </a:solidFill>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13</a:t>
            </a:fld>
            <a:endParaRPr lang="en-US"/>
          </a:p>
        </p:txBody>
      </p:sp>
      <p:sp>
        <p:nvSpPr>
          <p:cNvPr id="10" name="AutoShape 4"/>
          <p:cNvSpPr>
            <a:spLocks noChangeArrowheads="1"/>
          </p:cNvSpPr>
          <p:nvPr/>
        </p:nvSpPr>
        <p:spPr bwMode="gray">
          <a:xfrm>
            <a:off x="3382107" y="609600"/>
            <a:ext cx="2532186" cy="914400"/>
          </a:xfrm>
          <a:prstGeom prst="roundRect">
            <a:avLst>
              <a:gd name="adj" fmla="val 23491"/>
            </a:avLst>
          </a:prstGeom>
          <a:gradFill rotWithShape="1">
            <a:gsLst>
              <a:gs pos="0">
                <a:srgbClr val="49ACE3"/>
              </a:gs>
              <a:gs pos="50000">
                <a:srgbClr val="49ACE3">
                  <a:gamma/>
                  <a:tint val="24314"/>
                  <a:invGamma/>
                </a:srgbClr>
              </a:gs>
              <a:gs pos="100000">
                <a:srgbClr val="49ACE3"/>
              </a:gs>
            </a:gsLst>
            <a:lin ang="0" scaled="1"/>
          </a:gradFill>
          <a:ln w="38100"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lvl="0" algn="ctr"/>
            <a:r>
              <a:rPr lang="en-US" sz="3800" b="1" smtClean="0">
                <a:latin typeface="Times New Roman" pitchFamily="18" charset="0"/>
                <a:cs typeface="Times New Roman" pitchFamily="18" charset="0"/>
              </a:rPr>
              <a:t>Khái </a:t>
            </a:r>
            <a:r>
              <a:rPr lang="en-US" sz="3800" b="1">
                <a:latin typeface="Times New Roman" pitchFamily="18" charset="0"/>
                <a:cs typeface="Times New Roman" pitchFamily="18" charset="0"/>
              </a:rPr>
              <a:t>Niệm</a:t>
            </a:r>
            <a:endParaRPr lang="vi-VN" sz="3800" b="1">
              <a:latin typeface="Times New Roman" pitchFamily="18" charset="0"/>
              <a:cs typeface="Times New Roman" pitchFamily="18" charset="0"/>
            </a:endParaRPr>
          </a:p>
        </p:txBody>
      </p:sp>
      <p:sp>
        <p:nvSpPr>
          <p:cNvPr id="7" name="TextBox 6"/>
          <p:cNvSpPr txBox="1"/>
          <p:nvPr/>
        </p:nvSpPr>
        <p:spPr>
          <a:xfrm>
            <a:off x="6477000" y="11668"/>
            <a:ext cx="2971800" cy="369332"/>
          </a:xfrm>
          <a:prstGeom prst="rect">
            <a:avLst/>
          </a:prstGeom>
          <a:noFill/>
        </p:spPr>
        <p:txBody>
          <a:bodyPr wrap="square" rtlCol="0">
            <a:spAutoFit/>
          </a:bodyPr>
          <a:lstStyle/>
          <a:p>
            <a:r>
              <a:rPr lang="en-US" b="1" smtClean="0">
                <a:effectLst>
                  <a:outerShdw blurRad="38100" dist="38100" dir="2700000" algn="tl">
                    <a:srgbClr val="000000">
                      <a:alpha val="43137"/>
                    </a:srgbClr>
                  </a:outerShdw>
                </a:effectLst>
                <a:latin typeface="Times New Roman" pitchFamily="18" charset="0"/>
                <a:cs typeface="Times New Roman" pitchFamily="18" charset="0"/>
              </a:rPr>
              <a:t>II. </a:t>
            </a:r>
            <a:r>
              <a:rPr lang="en-US" b="1">
                <a:effectLst>
                  <a:outerShdw blurRad="38100" dist="38100" dir="2700000" algn="tl">
                    <a:srgbClr val="000000">
                      <a:alpha val="43137"/>
                    </a:srgbClr>
                  </a:outerShdw>
                </a:effectLst>
                <a:latin typeface="Times New Roman" pitchFamily="18" charset="0"/>
                <a:cs typeface="Times New Roman" pitchFamily="18" charset="0"/>
              </a:rPr>
              <a:t>Xã Hội Hoá Cá </a:t>
            </a:r>
            <a:r>
              <a:rPr lang="en-US" b="1" smtClean="0">
                <a:effectLst>
                  <a:outerShdw blurRad="38100" dist="38100" dir="2700000" algn="tl">
                    <a:srgbClr val="000000">
                      <a:alpha val="43137"/>
                    </a:srgbClr>
                  </a:outerShdw>
                </a:effectLst>
                <a:latin typeface="Times New Roman" pitchFamily="18" charset="0"/>
                <a:cs typeface="Times New Roman" pitchFamily="18" charset="0"/>
              </a:rPr>
              <a:t>Nhân</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40230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inVertic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arn(inVertical)">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30"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Group 169"/>
          <p:cNvGrpSpPr/>
          <p:nvPr/>
        </p:nvGrpSpPr>
        <p:grpSpPr>
          <a:xfrm>
            <a:off x="5465774" y="803543"/>
            <a:ext cx="3111500" cy="2847151"/>
            <a:chOff x="4712929" y="803543"/>
            <a:chExt cx="3111500" cy="2847151"/>
          </a:xfrm>
        </p:grpSpPr>
        <p:grpSp>
          <p:nvGrpSpPr>
            <p:cNvPr id="165" name="Group 164"/>
            <p:cNvGrpSpPr/>
            <p:nvPr/>
          </p:nvGrpSpPr>
          <p:grpSpPr>
            <a:xfrm>
              <a:off x="4896113" y="803543"/>
              <a:ext cx="2631451" cy="2801431"/>
              <a:chOff x="2412999" y="2031087"/>
              <a:chExt cx="1563689" cy="3052764"/>
            </a:xfrm>
          </p:grpSpPr>
          <p:sp>
            <p:nvSpPr>
              <p:cNvPr id="84" name="AutoShape 6"/>
              <p:cNvSpPr>
                <a:spLocks noChangeArrowheads="1"/>
              </p:cNvSpPr>
              <p:nvPr/>
            </p:nvSpPr>
            <p:spPr bwMode="gray">
              <a:xfrm>
                <a:off x="2412999" y="2031087"/>
                <a:ext cx="1560513" cy="2652712"/>
              </a:xfrm>
              <a:prstGeom prst="roundRect">
                <a:avLst>
                  <a:gd name="adj" fmla="val 9523"/>
                </a:avLst>
              </a:prstGeom>
              <a:solidFill>
                <a:srgbClr val="B3DC27">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nvGrpSpPr>
              <p:cNvPr id="89" name="Group 12"/>
              <p:cNvGrpSpPr>
                <a:grpSpLocks/>
              </p:cNvGrpSpPr>
              <p:nvPr/>
            </p:nvGrpSpPr>
            <p:grpSpPr bwMode="auto">
              <a:xfrm>
                <a:off x="2422525" y="4144847"/>
                <a:ext cx="1554163" cy="939004"/>
                <a:chOff x="657" y="2697"/>
                <a:chExt cx="1032" cy="786"/>
              </a:xfrm>
            </p:grpSpPr>
            <p:sp>
              <p:nvSpPr>
                <p:cNvPr id="90" name="AutoShape 13"/>
                <p:cNvSpPr>
                  <a:spLocks noChangeArrowheads="1"/>
                </p:cNvSpPr>
                <p:nvPr/>
              </p:nvSpPr>
              <p:spPr bwMode="gray">
                <a:xfrm>
                  <a:off x="657" y="2697"/>
                  <a:ext cx="1031" cy="786"/>
                </a:xfrm>
                <a:prstGeom prst="roundRect">
                  <a:avLst>
                    <a:gd name="adj" fmla="val 12736"/>
                  </a:avLst>
                </a:prstGeom>
                <a:gradFill rotWithShape="1">
                  <a:gsLst>
                    <a:gs pos="0">
                      <a:srgbClr val="B3DC27">
                        <a:gamma/>
                        <a:shade val="85882"/>
                        <a:invGamma/>
                      </a:srgbClr>
                    </a:gs>
                    <a:gs pos="100000">
                      <a:srgbClr val="B3DC27"/>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1" name="AutoShape 14"/>
                <p:cNvSpPr>
                  <a:spLocks noChangeArrowheads="1"/>
                </p:cNvSpPr>
                <p:nvPr/>
              </p:nvSpPr>
              <p:spPr bwMode="gray">
                <a:xfrm>
                  <a:off x="658" y="2714"/>
                  <a:ext cx="1031" cy="416"/>
                </a:xfrm>
                <a:prstGeom prst="roundRect">
                  <a:avLst>
                    <a:gd name="adj" fmla="val 30769"/>
                  </a:avLst>
                </a:prstGeom>
                <a:gradFill rotWithShape="1">
                  <a:gsLst>
                    <a:gs pos="0">
                      <a:srgbClr val="B3DC27"/>
                    </a:gs>
                    <a:gs pos="100000">
                      <a:srgbClr val="B3DC27">
                        <a:gamma/>
                        <a:tint val="59216"/>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99" name="Text Box 22"/>
              <p:cNvSpPr txBox="1">
                <a:spLocks noChangeArrowheads="1"/>
              </p:cNvSpPr>
              <p:nvPr/>
            </p:nvSpPr>
            <p:spPr bwMode="gray">
              <a:xfrm>
                <a:off x="2505075" y="2193012"/>
                <a:ext cx="1427163" cy="1945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80808"/>
                      </a:outerShdw>
                    </a:effectLst>
                  </a14:hiddenEffects>
                </a:ext>
              </a:extLst>
            </p:spPr>
            <p:txBody>
              <a:bodyPr>
                <a:spAutoFit/>
              </a:bodyPr>
              <a:lstStyle/>
              <a:p>
                <a:pPr algn="just">
                  <a:spcBef>
                    <a:spcPct val="50000"/>
                  </a:spcBef>
                </a:pPr>
                <a:r>
                  <a:rPr lang="en-US" sz="2200" smtClean="0">
                    <a:latin typeface="Times New Roman" pitchFamily="18" charset="0"/>
                    <a:cs typeface="Times New Roman" pitchFamily="18" charset="0"/>
                  </a:rPr>
                  <a:t>Liên </a:t>
                </a:r>
                <a:r>
                  <a:rPr lang="en-US" sz="2200">
                    <a:latin typeface="Times New Roman" pitchFamily="18" charset="0"/>
                    <a:cs typeface="Times New Roman" pitchFamily="18" charset="0"/>
                  </a:rPr>
                  <a:t>quan tới việc phát triển các giá trị tổng quát, sự tự nhận thức về bản thân.</a:t>
                </a:r>
                <a:endParaRPr lang="en-US" sz="2200" b="1">
                  <a:cs typeface="Arial" charset="0"/>
                </a:endParaRPr>
              </a:p>
            </p:txBody>
          </p:sp>
        </p:grpSp>
        <p:sp>
          <p:nvSpPr>
            <p:cNvPr id="160" name="Text Box 25"/>
            <p:cNvSpPr txBox="1">
              <a:spLocks noChangeArrowheads="1"/>
            </p:cNvSpPr>
            <p:nvPr/>
          </p:nvSpPr>
          <p:spPr bwMode="gray">
            <a:xfrm>
              <a:off x="4712929" y="2788920"/>
              <a:ext cx="3111500" cy="861774"/>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spcBef>
                  <a:spcPct val="50000"/>
                </a:spcBef>
              </a:pPr>
              <a:r>
                <a:rPr lang="vi-VN" sz="2500" b="1">
                  <a:solidFill>
                    <a:srgbClr val="F8F8F8"/>
                  </a:solidFill>
                  <a:latin typeface="+mj-lt"/>
                  <a:cs typeface="Arial" charset="0"/>
                </a:rPr>
                <a:t>Thời kỳ </a:t>
              </a:r>
              <a:r>
                <a:rPr lang="vi-VN" sz="2500" b="1" smtClean="0">
                  <a:solidFill>
                    <a:srgbClr val="F8F8F8"/>
                  </a:solidFill>
                  <a:latin typeface="+mj-lt"/>
                  <a:cs typeface="Arial" charset="0"/>
                </a:rPr>
                <a:t/>
              </a:r>
              <a:br>
                <a:rPr lang="vi-VN" sz="2500" b="1" smtClean="0">
                  <a:solidFill>
                    <a:srgbClr val="F8F8F8"/>
                  </a:solidFill>
                  <a:latin typeface="+mj-lt"/>
                  <a:cs typeface="Arial" charset="0"/>
                </a:rPr>
              </a:br>
              <a:r>
                <a:rPr lang="vi-VN" sz="2500" b="1" smtClean="0">
                  <a:solidFill>
                    <a:srgbClr val="F8F8F8"/>
                  </a:solidFill>
                  <a:latin typeface="+mj-lt"/>
                  <a:cs typeface="Arial" charset="0"/>
                </a:rPr>
                <a:t>đến </a:t>
              </a:r>
              <a:r>
                <a:rPr lang="vi-VN" sz="2500" b="1">
                  <a:solidFill>
                    <a:srgbClr val="F8F8F8"/>
                  </a:solidFill>
                  <a:latin typeface="+mj-lt"/>
                  <a:cs typeface="Arial" charset="0"/>
                </a:rPr>
                <a:t>trường</a:t>
              </a:r>
              <a:endParaRPr lang="en-US" sz="2500" b="1">
                <a:solidFill>
                  <a:srgbClr val="F8F8F8"/>
                </a:solidFill>
                <a:latin typeface="+mj-lt"/>
                <a:cs typeface="Arial" charset="0"/>
              </a:endParaRPr>
            </a:p>
          </p:txBody>
        </p:sp>
      </p:grpSp>
      <p:grpSp>
        <p:nvGrpSpPr>
          <p:cNvPr id="5" name="Group 4"/>
          <p:cNvGrpSpPr/>
          <p:nvPr/>
        </p:nvGrpSpPr>
        <p:grpSpPr>
          <a:xfrm>
            <a:off x="5499100" y="3929377"/>
            <a:ext cx="3111500" cy="2800929"/>
            <a:chOff x="5499100" y="3929377"/>
            <a:chExt cx="3111500" cy="2800929"/>
          </a:xfrm>
        </p:grpSpPr>
        <p:grpSp>
          <p:nvGrpSpPr>
            <p:cNvPr id="164" name="Group 163"/>
            <p:cNvGrpSpPr/>
            <p:nvPr/>
          </p:nvGrpSpPr>
          <p:grpSpPr>
            <a:xfrm>
              <a:off x="5701013" y="3929377"/>
              <a:ext cx="2607488" cy="2800929"/>
              <a:chOff x="4024313" y="2031087"/>
              <a:chExt cx="1570037" cy="3052762"/>
            </a:xfrm>
          </p:grpSpPr>
          <p:sp>
            <p:nvSpPr>
              <p:cNvPr id="83" name="AutoShape 5"/>
              <p:cNvSpPr>
                <a:spLocks noChangeArrowheads="1"/>
              </p:cNvSpPr>
              <p:nvPr/>
            </p:nvSpPr>
            <p:spPr bwMode="gray">
              <a:xfrm>
                <a:off x="4024313" y="2031087"/>
                <a:ext cx="1560512" cy="2652712"/>
              </a:xfrm>
              <a:prstGeom prst="roundRect">
                <a:avLst>
                  <a:gd name="adj" fmla="val 9523"/>
                </a:avLst>
              </a:prstGeom>
              <a:solidFill>
                <a:srgbClr val="F93D17">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nvGrpSpPr>
              <p:cNvPr id="92" name="Group 15"/>
              <p:cNvGrpSpPr>
                <a:grpSpLocks/>
              </p:cNvGrpSpPr>
              <p:nvPr/>
            </p:nvGrpSpPr>
            <p:grpSpPr bwMode="auto">
              <a:xfrm>
                <a:off x="4040188" y="4174712"/>
                <a:ext cx="1554162" cy="909137"/>
                <a:chOff x="657" y="2722"/>
                <a:chExt cx="1032" cy="761"/>
              </a:xfrm>
            </p:grpSpPr>
            <p:sp>
              <p:nvSpPr>
                <p:cNvPr id="93" name="AutoShape 16"/>
                <p:cNvSpPr>
                  <a:spLocks noChangeArrowheads="1"/>
                </p:cNvSpPr>
                <p:nvPr/>
              </p:nvSpPr>
              <p:spPr bwMode="ltGray">
                <a:xfrm>
                  <a:off x="657" y="2893"/>
                  <a:ext cx="1031" cy="590"/>
                </a:xfrm>
                <a:prstGeom prst="roundRect">
                  <a:avLst>
                    <a:gd name="adj" fmla="val 12736"/>
                  </a:avLst>
                </a:prstGeom>
                <a:gradFill rotWithShape="1">
                  <a:gsLst>
                    <a:gs pos="0">
                      <a:srgbClr val="F93D17">
                        <a:gamma/>
                        <a:shade val="85882"/>
                        <a:invGamma/>
                      </a:srgbClr>
                    </a:gs>
                    <a:gs pos="100000">
                      <a:srgbClr val="F93D17"/>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4" name="AutoShape 17"/>
                <p:cNvSpPr>
                  <a:spLocks noChangeArrowheads="1"/>
                </p:cNvSpPr>
                <p:nvPr/>
              </p:nvSpPr>
              <p:spPr bwMode="ltGray">
                <a:xfrm>
                  <a:off x="658" y="2722"/>
                  <a:ext cx="1031" cy="408"/>
                </a:xfrm>
                <a:prstGeom prst="roundRect">
                  <a:avLst>
                    <a:gd name="adj" fmla="val 30769"/>
                  </a:avLst>
                </a:prstGeom>
                <a:gradFill rotWithShape="1">
                  <a:gsLst>
                    <a:gs pos="0">
                      <a:srgbClr val="F93D17"/>
                    </a:gs>
                    <a:gs pos="100000">
                      <a:srgbClr val="F93D17">
                        <a:gamma/>
                        <a:tint val="59216"/>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100" name="Text Box 23"/>
              <p:cNvSpPr txBox="1">
                <a:spLocks noChangeArrowheads="1"/>
              </p:cNvSpPr>
              <p:nvPr/>
            </p:nvSpPr>
            <p:spPr bwMode="gray">
              <a:xfrm>
                <a:off x="4125913" y="2193012"/>
                <a:ext cx="1427162" cy="469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80808"/>
                      </a:outerShdw>
                    </a:effectLst>
                  </a14:hiddenEffects>
                </a:ext>
              </a:extLst>
            </p:spPr>
            <p:txBody>
              <a:bodyPr>
                <a:spAutoFit/>
              </a:bodyPr>
              <a:lstStyle/>
              <a:p>
                <a:pPr algn="ctr">
                  <a:spcBef>
                    <a:spcPct val="50000"/>
                  </a:spcBef>
                </a:pPr>
                <a:endParaRPr lang="en-US" sz="2200">
                  <a:latin typeface="Times New Roman" pitchFamily="18" charset="0"/>
                  <a:cs typeface="Times New Roman" pitchFamily="18" charset="0"/>
                </a:endParaRPr>
              </a:p>
            </p:txBody>
          </p:sp>
        </p:grpSp>
        <p:sp>
          <p:nvSpPr>
            <p:cNvPr id="161" name="Text Box 25"/>
            <p:cNvSpPr txBox="1">
              <a:spLocks noChangeArrowheads="1"/>
            </p:cNvSpPr>
            <p:nvPr/>
          </p:nvSpPr>
          <p:spPr bwMode="gray">
            <a:xfrm>
              <a:off x="5499100" y="5868532"/>
              <a:ext cx="3111500" cy="861774"/>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spcBef>
                  <a:spcPct val="50000"/>
                </a:spcBef>
              </a:pPr>
              <a:r>
                <a:rPr lang="vi-VN" sz="2500" b="1">
                  <a:solidFill>
                    <a:srgbClr val="F8F8F8"/>
                  </a:solidFill>
                  <a:latin typeface="+mj-lt"/>
                  <a:cs typeface="Arial" charset="0"/>
                </a:rPr>
                <a:t>Thời kỳ</a:t>
              </a:r>
              <a:br>
                <a:rPr lang="vi-VN" sz="2500" b="1">
                  <a:solidFill>
                    <a:srgbClr val="F8F8F8"/>
                  </a:solidFill>
                  <a:latin typeface="+mj-lt"/>
                  <a:cs typeface="Arial" charset="0"/>
                </a:rPr>
              </a:br>
              <a:r>
                <a:rPr lang="vi-VN" sz="2500" b="1">
                  <a:solidFill>
                    <a:srgbClr val="F8F8F8"/>
                  </a:solidFill>
                  <a:latin typeface="+mj-lt"/>
                  <a:cs typeface="Arial" charset="0"/>
                </a:rPr>
                <a:t>sau lao động</a:t>
              </a:r>
              <a:endParaRPr lang="en-US" sz="2500" b="1">
                <a:solidFill>
                  <a:srgbClr val="F8F8F8"/>
                </a:solidFill>
                <a:latin typeface="+mj-lt"/>
                <a:cs typeface="Arial" charset="0"/>
              </a:endParaRPr>
            </a:p>
          </p:txBody>
        </p:sp>
      </p:grpSp>
      <p:grpSp>
        <p:nvGrpSpPr>
          <p:cNvPr id="4" name="Group 3"/>
          <p:cNvGrpSpPr/>
          <p:nvPr/>
        </p:nvGrpSpPr>
        <p:grpSpPr>
          <a:xfrm>
            <a:off x="677332" y="3922693"/>
            <a:ext cx="3111500" cy="2835045"/>
            <a:chOff x="677332" y="3922693"/>
            <a:chExt cx="3111500" cy="2835045"/>
          </a:xfrm>
        </p:grpSpPr>
        <p:grpSp>
          <p:nvGrpSpPr>
            <p:cNvPr id="166" name="Group 165"/>
            <p:cNvGrpSpPr/>
            <p:nvPr/>
          </p:nvGrpSpPr>
          <p:grpSpPr>
            <a:xfrm>
              <a:off x="914400" y="3922693"/>
              <a:ext cx="2566936" cy="2800929"/>
              <a:chOff x="798513" y="2031087"/>
              <a:chExt cx="1560512" cy="3052764"/>
            </a:xfrm>
          </p:grpSpPr>
          <p:sp>
            <p:nvSpPr>
              <p:cNvPr id="85" name="AutoShape 7"/>
              <p:cNvSpPr>
                <a:spLocks noChangeArrowheads="1"/>
              </p:cNvSpPr>
              <p:nvPr/>
            </p:nvSpPr>
            <p:spPr bwMode="gray">
              <a:xfrm>
                <a:off x="798513" y="2031087"/>
                <a:ext cx="1560512" cy="2652712"/>
              </a:xfrm>
              <a:prstGeom prst="roundRect">
                <a:avLst>
                  <a:gd name="adj" fmla="val 9523"/>
                </a:avLst>
              </a:prstGeom>
              <a:solidFill>
                <a:srgbClr val="FF7F00">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nvGrpSpPr>
              <p:cNvPr id="86" name="Group 9"/>
              <p:cNvGrpSpPr>
                <a:grpSpLocks/>
              </p:cNvGrpSpPr>
              <p:nvPr/>
            </p:nvGrpSpPr>
            <p:grpSpPr bwMode="auto">
              <a:xfrm>
                <a:off x="803275" y="4144847"/>
                <a:ext cx="1554163" cy="939004"/>
                <a:chOff x="657" y="2697"/>
                <a:chExt cx="1032" cy="786"/>
              </a:xfrm>
            </p:grpSpPr>
            <p:sp>
              <p:nvSpPr>
                <p:cNvPr id="87" name="AutoShape 10"/>
                <p:cNvSpPr>
                  <a:spLocks noChangeArrowheads="1"/>
                </p:cNvSpPr>
                <p:nvPr/>
              </p:nvSpPr>
              <p:spPr bwMode="gray">
                <a:xfrm>
                  <a:off x="657" y="2893"/>
                  <a:ext cx="1031" cy="590"/>
                </a:xfrm>
                <a:prstGeom prst="roundRect">
                  <a:avLst>
                    <a:gd name="adj" fmla="val 12736"/>
                  </a:avLst>
                </a:prstGeom>
                <a:gradFill rotWithShape="1">
                  <a:gsLst>
                    <a:gs pos="0">
                      <a:srgbClr val="FF7F00">
                        <a:gamma/>
                        <a:shade val="85882"/>
                        <a:invGamma/>
                      </a:srgbClr>
                    </a:gs>
                    <a:gs pos="100000">
                      <a:srgbClr val="FF7F00"/>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8" name="AutoShape 11"/>
                <p:cNvSpPr>
                  <a:spLocks noChangeArrowheads="1"/>
                </p:cNvSpPr>
                <p:nvPr/>
              </p:nvSpPr>
              <p:spPr bwMode="gray">
                <a:xfrm>
                  <a:off x="658" y="2697"/>
                  <a:ext cx="1031" cy="433"/>
                </a:xfrm>
                <a:prstGeom prst="roundRect">
                  <a:avLst>
                    <a:gd name="adj" fmla="val 30769"/>
                  </a:avLst>
                </a:prstGeom>
                <a:gradFill rotWithShape="1">
                  <a:gsLst>
                    <a:gs pos="0">
                      <a:srgbClr val="FF7F00"/>
                    </a:gs>
                    <a:gs pos="100000">
                      <a:srgbClr val="FF7F00">
                        <a:gamma/>
                        <a:tint val="69412"/>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98" name="Text Box 21"/>
              <p:cNvSpPr txBox="1">
                <a:spLocks noChangeArrowheads="1"/>
              </p:cNvSpPr>
              <p:nvPr/>
            </p:nvSpPr>
            <p:spPr bwMode="gray">
              <a:xfrm>
                <a:off x="890588" y="2193012"/>
                <a:ext cx="1427162" cy="1576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80808"/>
                      </a:outerShdw>
                    </a:effectLst>
                  </a14:hiddenEffects>
                </a:ext>
              </a:extLst>
            </p:spPr>
            <p:txBody>
              <a:bodyPr>
                <a:spAutoFit/>
              </a:bodyPr>
              <a:lstStyle/>
              <a:p>
                <a:pPr algn="just">
                  <a:spcBef>
                    <a:spcPct val="50000"/>
                  </a:spcBef>
                </a:pPr>
                <a:r>
                  <a:rPr lang="en-US" sz="2200" smtClean="0">
                    <a:latin typeface="Times New Roman" pitchFamily="18" charset="0"/>
                    <a:cs typeface="Times New Roman" pitchFamily="18" charset="0"/>
                  </a:rPr>
                  <a:t>Liên </a:t>
                </a:r>
                <a:r>
                  <a:rPr lang="en-US" sz="2200">
                    <a:latin typeface="Times New Roman" pitchFamily="18" charset="0"/>
                    <a:cs typeface="Times New Roman" pitchFamily="18" charset="0"/>
                  </a:rPr>
                  <a:t>quan tới hành vi cụ thể, cách xử sự, nhân cách con người.</a:t>
                </a:r>
                <a:endParaRPr lang="en-US" sz="2200" b="1">
                  <a:cs typeface="Arial" charset="0"/>
                </a:endParaRPr>
              </a:p>
            </p:txBody>
          </p:sp>
        </p:grpSp>
        <p:sp>
          <p:nvSpPr>
            <p:cNvPr id="162" name="Text Box 25"/>
            <p:cNvSpPr txBox="1">
              <a:spLocks noChangeArrowheads="1"/>
            </p:cNvSpPr>
            <p:nvPr/>
          </p:nvSpPr>
          <p:spPr bwMode="gray">
            <a:xfrm>
              <a:off x="677332" y="5895964"/>
              <a:ext cx="3111500" cy="861774"/>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spcBef>
                  <a:spcPct val="50000"/>
                </a:spcBef>
              </a:pPr>
              <a:r>
                <a:rPr lang="vi-VN" sz="2500" b="1">
                  <a:solidFill>
                    <a:srgbClr val="F8F8F8"/>
                  </a:solidFill>
                  <a:latin typeface="+mj-lt"/>
                  <a:cs typeface="Arial" charset="0"/>
                </a:rPr>
                <a:t>Thời kỳ</a:t>
              </a:r>
              <a:br>
                <a:rPr lang="vi-VN" sz="2500" b="1">
                  <a:solidFill>
                    <a:srgbClr val="F8F8F8"/>
                  </a:solidFill>
                  <a:latin typeface="+mj-lt"/>
                  <a:cs typeface="Arial" charset="0"/>
                </a:rPr>
              </a:br>
              <a:r>
                <a:rPr lang="vi-VN" sz="2500" b="1">
                  <a:solidFill>
                    <a:srgbClr val="F8F8F8"/>
                  </a:solidFill>
                  <a:latin typeface="+mj-lt"/>
                  <a:cs typeface="Arial" charset="0"/>
                </a:rPr>
                <a:t>lao động</a:t>
              </a:r>
              <a:endParaRPr lang="en-US" sz="2500" b="1">
                <a:solidFill>
                  <a:srgbClr val="F8F8F8"/>
                </a:solidFill>
                <a:latin typeface="+mj-lt"/>
                <a:cs typeface="Arial" charset="0"/>
              </a:endParaRPr>
            </a:p>
          </p:txBody>
        </p:sp>
      </p:grpSp>
      <p:sp>
        <p:nvSpPr>
          <p:cNvPr id="168" name="AutoShape 4"/>
          <p:cNvSpPr>
            <a:spLocks noChangeArrowheads="1"/>
          </p:cNvSpPr>
          <p:nvPr/>
        </p:nvSpPr>
        <p:spPr bwMode="gray">
          <a:xfrm>
            <a:off x="3574605" y="3060728"/>
            <a:ext cx="1987995" cy="1282672"/>
          </a:xfrm>
          <a:prstGeom prst="roundRect">
            <a:avLst>
              <a:gd name="adj" fmla="val 23491"/>
            </a:avLst>
          </a:prstGeom>
          <a:gradFill rotWithShape="1">
            <a:gsLst>
              <a:gs pos="0">
                <a:srgbClr val="49ACE3"/>
              </a:gs>
              <a:gs pos="50000">
                <a:srgbClr val="49ACE3">
                  <a:gamma/>
                  <a:tint val="24314"/>
                  <a:invGamma/>
                </a:srgbClr>
              </a:gs>
              <a:gs pos="100000">
                <a:srgbClr val="49ACE3"/>
              </a:gs>
            </a:gsLst>
            <a:lin ang="0" scaled="1"/>
          </a:gradFill>
          <a:ln w="38100"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lvl="0" algn="ctr"/>
            <a:r>
              <a:rPr lang="en-US" sz="2500" b="1">
                <a:latin typeface="Times New Roman" pitchFamily="18" charset="0"/>
                <a:cs typeface="Times New Roman" pitchFamily="18" charset="0"/>
              </a:rPr>
              <a:t>Quá </a:t>
            </a:r>
            <a:r>
              <a:rPr lang="en-US" sz="2500" b="1" smtClean="0">
                <a:latin typeface="Times New Roman" pitchFamily="18" charset="0"/>
                <a:cs typeface="Times New Roman" pitchFamily="18" charset="0"/>
              </a:rPr>
              <a:t>Trình</a:t>
            </a:r>
            <a:br>
              <a:rPr lang="en-US" sz="2500" b="1" smtClean="0">
                <a:latin typeface="Times New Roman" pitchFamily="18" charset="0"/>
                <a:cs typeface="Times New Roman" pitchFamily="18" charset="0"/>
              </a:rPr>
            </a:br>
            <a:r>
              <a:rPr lang="en-US" sz="2500" b="1" smtClean="0">
                <a:latin typeface="Times New Roman" pitchFamily="18" charset="0"/>
                <a:cs typeface="Times New Roman" pitchFamily="18" charset="0"/>
              </a:rPr>
              <a:t>Xã </a:t>
            </a:r>
            <a:r>
              <a:rPr lang="en-US" sz="2500" b="1">
                <a:latin typeface="Times New Roman" pitchFamily="18" charset="0"/>
                <a:cs typeface="Times New Roman" pitchFamily="18" charset="0"/>
              </a:rPr>
              <a:t>Hội </a:t>
            </a:r>
            <a:r>
              <a:rPr lang="en-US" sz="2500" b="1" smtClean="0">
                <a:latin typeface="Times New Roman" pitchFamily="18" charset="0"/>
                <a:cs typeface="Times New Roman" pitchFamily="18" charset="0"/>
              </a:rPr>
              <a:t>Hoá</a:t>
            </a:r>
            <a:br>
              <a:rPr lang="en-US" sz="2500" b="1" smtClean="0">
                <a:latin typeface="Times New Roman" pitchFamily="18" charset="0"/>
                <a:cs typeface="Times New Roman" pitchFamily="18" charset="0"/>
              </a:rPr>
            </a:br>
            <a:r>
              <a:rPr lang="en-US" sz="2500" b="1" smtClean="0">
                <a:latin typeface="Times New Roman" pitchFamily="18" charset="0"/>
                <a:cs typeface="Times New Roman" pitchFamily="18" charset="0"/>
              </a:rPr>
              <a:t> </a:t>
            </a:r>
            <a:r>
              <a:rPr lang="en-US" sz="2500" b="1">
                <a:latin typeface="Times New Roman" pitchFamily="18" charset="0"/>
                <a:cs typeface="Times New Roman" pitchFamily="18" charset="0"/>
              </a:rPr>
              <a:t>Cá </a:t>
            </a:r>
            <a:r>
              <a:rPr lang="en-US" sz="2500" b="1" smtClean="0">
                <a:latin typeface="Times New Roman" pitchFamily="18" charset="0"/>
                <a:cs typeface="Times New Roman" pitchFamily="18" charset="0"/>
              </a:rPr>
              <a:t>Nhân</a:t>
            </a:r>
            <a:endParaRPr lang="vi-VN" sz="2500" b="1">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14</a:t>
            </a:fld>
            <a:endParaRPr lang="en-US"/>
          </a:p>
        </p:txBody>
      </p:sp>
      <p:sp>
        <p:nvSpPr>
          <p:cNvPr id="33" name="TextBox 32"/>
          <p:cNvSpPr txBox="1"/>
          <p:nvPr/>
        </p:nvSpPr>
        <p:spPr>
          <a:xfrm>
            <a:off x="6477000" y="11668"/>
            <a:ext cx="2971800" cy="369332"/>
          </a:xfrm>
          <a:prstGeom prst="rect">
            <a:avLst/>
          </a:prstGeom>
          <a:noFill/>
        </p:spPr>
        <p:txBody>
          <a:bodyPr wrap="square" rtlCol="0">
            <a:spAutoFit/>
          </a:bodyPr>
          <a:lstStyle/>
          <a:p>
            <a:r>
              <a:rPr lang="en-US" b="1" smtClean="0">
                <a:effectLst>
                  <a:outerShdw blurRad="38100" dist="38100" dir="2700000" algn="tl">
                    <a:srgbClr val="000000">
                      <a:alpha val="43137"/>
                    </a:srgbClr>
                  </a:outerShdw>
                </a:effectLst>
                <a:latin typeface="Times New Roman" pitchFamily="18" charset="0"/>
                <a:cs typeface="Times New Roman" pitchFamily="18" charset="0"/>
              </a:rPr>
              <a:t>II. </a:t>
            </a:r>
            <a:r>
              <a:rPr lang="en-US" b="1">
                <a:effectLst>
                  <a:outerShdw blurRad="38100" dist="38100" dir="2700000" algn="tl">
                    <a:srgbClr val="000000">
                      <a:alpha val="43137"/>
                    </a:srgbClr>
                  </a:outerShdw>
                </a:effectLst>
                <a:latin typeface="Times New Roman" pitchFamily="18" charset="0"/>
                <a:cs typeface="Times New Roman" pitchFamily="18" charset="0"/>
              </a:rPr>
              <a:t>Xã Hội Hoá Cá </a:t>
            </a:r>
            <a:r>
              <a:rPr lang="en-US" b="1" smtClean="0">
                <a:effectLst>
                  <a:outerShdw blurRad="38100" dist="38100" dir="2700000" algn="tl">
                    <a:srgbClr val="000000">
                      <a:alpha val="43137"/>
                    </a:srgbClr>
                  </a:outerShdw>
                </a:effectLst>
                <a:latin typeface="Times New Roman" pitchFamily="18" charset="0"/>
                <a:cs typeface="Times New Roman" pitchFamily="18" charset="0"/>
              </a:rPr>
              <a:t>Nhân</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3" name="Group 2"/>
          <p:cNvGrpSpPr/>
          <p:nvPr/>
        </p:nvGrpSpPr>
        <p:grpSpPr>
          <a:xfrm>
            <a:off x="673102" y="803543"/>
            <a:ext cx="3111500" cy="2847151"/>
            <a:chOff x="673102" y="803543"/>
            <a:chExt cx="3111500" cy="2847151"/>
          </a:xfrm>
        </p:grpSpPr>
        <p:grpSp>
          <p:nvGrpSpPr>
            <p:cNvPr id="163" name="Group 162"/>
            <p:cNvGrpSpPr/>
            <p:nvPr/>
          </p:nvGrpSpPr>
          <p:grpSpPr>
            <a:xfrm>
              <a:off x="960320" y="803543"/>
              <a:ext cx="2550785" cy="2801431"/>
              <a:chOff x="5656263" y="2031087"/>
              <a:chExt cx="1572234" cy="3052762"/>
            </a:xfrm>
          </p:grpSpPr>
          <p:sp>
            <p:nvSpPr>
              <p:cNvPr id="82" name="AutoShape 4"/>
              <p:cNvSpPr>
                <a:spLocks noChangeArrowheads="1"/>
              </p:cNvSpPr>
              <p:nvPr/>
            </p:nvSpPr>
            <p:spPr bwMode="gray">
              <a:xfrm>
                <a:off x="5664749" y="2031087"/>
                <a:ext cx="1560513" cy="2652712"/>
              </a:xfrm>
              <a:prstGeom prst="roundRect">
                <a:avLst>
                  <a:gd name="adj" fmla="val 9523"/>
                </a:avLst>
              </a:prstGeom>
              <a:solidFill>
                <a:srgbClr val="6FB9D7">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nvGrpSpPr>
              <p:cNvPr id="95" name="Group 18"/>
              <p:cNvGrpSpPr>
                <a:grpSpLocks/>
              </p:cNvGrpSpPr>
              <p:nvPr/>
            </p:nvGrpSpPr>
            <p:grpSpPr bwMode="auto">
              <a:xfrm>
                <a:off x="5656263" y="4174712"/>
                <a:ext cx="1572234" cy="909137"/>
                <a:chOff x="657" y="2722"/>
                <a:chExt cx="1044" cy="761"/>
              </a:xfrm>
            </p:grpSpPr>
            <p:sp>
              <p:nvSpPr>
                <p:cNvPr id="96" name="AutoShape 19"/>
                <p:cNvSpPr>
                  <a:spLocks noChangeArrowheads="1"/>
                </p:cNvSpPr>
                <p:nvPr/>
              </p:nvSpPr>
              <p:spPr bwMode="gray">
                <a:xfrm>
                  <a:off x="657" y="2893"/>
                  <a:ext cx="1031" cy="590"/>
                </a:xfrm>
                <a:prstGeom prst="roundRect">
                  <a:avLst>
                    <a:gd name="adj" fmla="val 12736"/>
                  </a:avLst>
                </a:prstGeom>
                <a:gradFill rotWithShape="1">
                  <a:gsLst>
                    <a:gs pos="0">
                      <a:srgbClr val="6FB9D7">
                        <a:gamma/>
                        <a:shade val="85882"/>
                        <a:invGamma/>
                      </a:srgbClr>
                    </a:gs>
                    <a:gs pos="100000">
                      <a:srgbClr val="6FB9D7"/>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7" name="AutoShape 20"/>
                <p:cNvSpPr>
                  <a:spLocks noChangeArrowheads="1"/>
                </p:cNvSpPr>
                <p:nvPr/>
              </p:nvSpPr>
              <p:spPr bwMode="gray">
                <a:xfrm>
                  <a:off x="659" y="2722"/>
                  <a:ext cx="1042" cy="408"/>
                </a:xfrm>
                <a:prstGeom prst="roundRect">
                  <a:avLst>
                    <a:gd name="adj" fmla="val 30769"/>
                  </a:avLst>
                </a:prstGeom>
                <a:gradFill rotWithShape="1">
                  <a:gsLst>
                    <a:gs pos="0">
                      <a:srgbClr val="6FB9D7"/>
                    </a:gs>
                    <a:gs pos="100000">
                      <a:srgbClr val="6FB9D7">
                        <a:gamma/>
                        <a:tint val="62353"/>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101" name="Text Box 24"/>
              <p:cNvSpPr txBox="1">
                <a:spLocks noChangeArrowheads="1"/>
              </p:cNvSpPr>
              <p:nvPr/>
            </p:nvSpPr>
            <p:spPr bwMode="gray">
              <a:xfrm>
                <a:off x="5696607" y="2641999"/>
                <a:ext cx="1425575" cy="83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80808"/>
                      </a:outerShdw>
                    </a:effectLst>
                  </a14:hiddenEffects>
                </a:ext>
              </a:extLst>
            </p:spPr>
            <p:txBody>
              <a:bodyPr>
                <a:spAutoFit/>
              </a:bodyPr>
              <a:lstStyle/>
              <a:p>
                <a:pPr algn="just">
                  <a:spcBef>
                    <a:spcPct val="50000"/>
                  </a:spcBef>
                </a:pPr>
                <a:r>
                  <a:rPr lang="en-US" sz="2200" smtClean="0">
                    <a:latin typeface="Times New Roman" pitchFamily="18" charset="0"/>
                    <a:cs typeface="Times New Roman" pitchFamily="18" charset="0"/>
                  </a:rPr>
                  <a:t>Liên </a:t>
                </a:r>
                <a:r>
                  <a:rPr lang="en-US" sz="2200">
                    <a:latin typeface="Times New Roman" pitchFamily="18" charset="0"/>
                    <a:cs typeface="Times New Roman" pitchFamily="18" charset="0"/>
                  </a:rPr>
                  <a:t>quan đến xu thế sinh học</a:t>
                </a:r>
                <a:endParaRPr lang="en-US" sz="2200" b="1">
                  <a:cs typeface="Arial" charset="0"/>
                </a:endParaRPr>
              </a:p>
            </p:txBody>
          </p:sp>
        </p:grpSp>
        <p:sp>
          <p:nvSpPr>
            <p:cNvPr id="34" name="Text Box 25"/>
            <p:cNvSpPr txBox="1">
              <a:spLocks noChangeArrowheads="1"/>
            </p:cNvSpPr>
            <p:nvPr/>
          </p:nvSpPr>
          <p:spPr bwMode="gray">
            <a:xfrm>
              <a:off x="673102" y="2788920"/>
              <a:ext cx="3111500" cy="861774"/>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spcBef>
                  <a:spcPct val="50000"/>
                </a:spcBef>
              </a:pPr>
              <a:r>
                <a:rPr lang="en-US" sz="2500" b="1" smtClean="0">
                  <a:solidFill>
                    <a:srgbClr val="F8F8F8"/>
                  </a:solidFill>
                  <a:latin typeface="Times New Roman" pitchFamily="18" charset="0"/>
                  <a:cs typeface="Times New Roman" pitchFamily="18" charset="0"/>
                </a:rPr>
                <a:t>Giai </a:t>
              </a:r>
              <a:r>
                <a:rPr lang="vi-VN" sz="2500" b="1" smtClean="0">
                  <a:solidFill>
                    <a:srgbClr val="F8F8F8"/>
                  </a:solidFill>
                  <a:latin typeface="Times New Roman" pitchFamily="18" charset="0"/>
                  <a:cs typeface="Times New Roman" pitchFamily="18" charset="0"/>
                </a:rPr>
                <a:t>đ</a:t>
              </a:r>
              <a:r>
                <a:rPr lang="en-US" sz="2500" b="1" smtClean="0">
                  <a:solidFill>
                    <a:srgbClr val="F8F8F8"/>
                  </a:solidFill>
                  <a:latin typeface="Times New Roman" pitchFamily="18" charset="0"/>
                  <a:cs typeface="Times New Roman" pitchFamily="18" charset="0"/>
                </a:rPr>
                <a:t>oạn</a:t>
              </a:r>
              <a:br>
                <a:rPr lang="en-US" sz="2500" b="1" smtClean="0">
                  <a:solidFill>
                    <a:srgbClr val="F8F8F8"/>
                  </a:solidFill>
                  <a:latin typeface="Times New Roman" pitchFamily="18" charset="0"/>
                  <a:cs typeface="Times New Roman" pitchFamily="18" charset="0"/>
                </a:rPr>
              </a:br>
              <a:r>
                <a:rPr lang="en-US" sz="2500" b="1" smtClean="0">
                  <a:solidFill>
                    <a:srgbClr val="F8F8F8"/>
                  </a:solidFill>
                  <a:latin typeface="Times New Roman" pitchFamily="18" charset="0"/>
                  <a:cs typeface="Times New Roman" pitchFamily="18" charset="0"/>
                </a:rPr>
                <a:t>th</a:t>
              </a:r>
              <a:r>
                <a:rPr lang="vi-VN" sz="2500" b="1" smtClean="0">
                  <a:solidFill>
                    <a:srgbClr val="F8F8F8"/>
                  </a:solidFill>
                  <a:latin typeface="Times New Roman" pitchFamily="18" charset="0"/>
                  <a:cs typeface="Times New Roman" pitchFamily="18" charset="0"/>
                </a:rPr>
                <a:t>ơ</a:t>
              </a:r>
              <a:r>
                <a:rPr lang="vi-VN" sz="2500" b="1">
                  <a:solidFill>
                    <a:srgbClr val="F8F8F8"/>
                  </a:solidFill>
                  <a:latin typeface="Times New Roman" pitchFamily="18" charset="0"/>
                  <a:cs typeface="Times New Roman" pitchFamily="18" charset="0"/>
                </a:rPr>
                <a:t> ấu</a:t>
              </a:r>
              <a:endParaRPr lang="en-US" sz="2500" b="1">
                <a:solidFill>
                  <a:srgbClr val="F8F8F8"/>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172892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1000"/>
                                        <p:tgtEl>
                                          <p:spTgt spid="16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70"/>
                                        </p:tgtEl>
                                        <p:attrNameLst>
                                          <p:attrName>style.visibility</p:attrName>
                                        </p:attrNameLst>
                                      </p:cBhvr>
                                      <p:to>
                                        <p:strVal val="visible"/>
                                      </p:to>
                                    </p:set>
                                    <p:animEffect transition="in" filter="wheel(1)">
                                      <p:cBhvr>
                                        <p:cTn id="17" dur="1000"/>
                                        <p:tgtEl>
                                          <p:spTgt spid="170"/>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
        <p:nvSpPr>
          <p:cNvPr id="5" name="Rectangle 4"/>
          <p:cNvSpPr/>
          <p:nvPr/>
        </p:nvSpPr>
        <p:spPr>
          <a:xfrm>
            <a:off x="128162" y="944940"/>
            <a:ext cx="8998104" cy="156966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III. Các yếu tố hình thành </a:t>
            </a:r>
            <a:endParaRPr lang="en-US" sz="4800" b="1" cap="all"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a:p>
            <a:pPr algn="ctr"/>
            <a:r>
              <a:rPr lang="en-US" sz="4800" b="1" cap="all"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nhân cách cá </a:t>
            </a:r>
            <a:r>
              <a:rPr lang="en-US" sz="4800" b="1" cap="all">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nhân</a:t>
            </a:r>
            <a:endParaRPr lang="en-US" sz="4800" b="1" cap="all" spc="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graphicFrame>
        <p:nvGraphicFramePr>
          <p:cNvPr id="6" name="Diagram 5"/>
          <p:cNvGraphicFramePr/>
          <p:nvPr>
            <p:extLst>
              <p:ext uri="{D42A27DB-BD31-4B8C-83A1-F6EECF244321}">
                <p14:modId xmlns:p14="http://schemas.microsoft.com/office/powerpoint/2010/main" val="3087079521"/>
              </p:ext>
            </p:extLst>
          </p:nvPr>
        </p:nvGraphicFramePr>
        <p:xfrm>
          <a:off x="381000" y="2819400"/>
          <a:ext cx="8458200"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149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73303D4E-6EC9-424A-A10A-509A297A0FBE}"/>
                                            </p:graphicEl>
                                          </p:spTgt>
                                        </p:tgtEl>
                                        <p:attrNameLst>
                                          <p:attrName>style.visibility</p:attrName>
                                        </p:attrNameLst>
                                      </p:cBhvr>
                                      <p:to>
                                        <p:strVal val="visible"/>
                                      </p:to>
                                    </p:set>
                                    <p:animEffect transition="in" filter="fade">
                                      <p:cBhvr>
                                        <p:cTn id="7" dur="400"/>
                                        <p:tgtEl>
                                          <p:spTgt spid="6">
                                            <p:graphicEl>
                                              <a:dgm id="{73303D4E-6EC9-424A-A10A-509A297A0FBE}"/>
                                            </p:graphicEl>
                                          </p:spTgt>
                                        </p:tgtEl>
                                      </p:cBhvr>
                                    </p:animEffect>
                                    <p:anim calcmode="lin" valueType="num">
                                      <p:cBhvr>
                                        <p:cTn id="8" dur="400" fill="hold"/>
                                        <p:tgtEl>
                                          <p:spTgt spid="6">
                                            <p:graphicEl>
                                              <a:dgm id="{73303D4E-6EC9-424A-A10A-509A297A0FBE}"/>
                                            </p:graphicEl>
                                          </p:spTgt>
                                        </p:tgtEl>
                                        <p:attrNameLst>
                                          <p:attrName>ppt_x</p:attrName>
                                        </p:attrNameLst>
                                      </p:cBhvr>
                                      <p:tavLst>
                                        <p:tav tm="0">
                                          <p:val>
                                            <p:strVal val="#ppt_x"/>
                                          </p:val>
                                        </p:tav>
                                        <p:tav tm="100000">
                                          <p:val>
                                            <p:strVal val="#ppt_x"/>
                                          </p:val>
                                        </p:tav>
                                      </p:tavLst>
                                    </p:anim>
                                    <p:anim calcmode="lin" valueType="num">
                                      <p:cBhvr>
                                        <p:cTn id="9" dur="400" fill="hold"/>
                                        <p:tgtEl>
                                          <p:spTgt spid="6">
                                            <p:graphicEl>
                                              <a:dgm id="{73303D4E-6EC9-424A-A10A-509A297A0FBE}"/>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400"/>
                            </p:stCondLst>
                            <p:childTnLst>
                              <p:par>
                                <p:cTn id="11" presetID="42" presetClass="entr" presetSubtype="0" fill="hold" grpId="0" nodeType="afterEffect">
                                  <p:stCondLst>
                                    <p:cond delay="0"/>
                                  </p:stCondLst>
                                  <p:childTnLst>
                                    <p:set>
                                      <p:cBhvr>
                                        <p:cTn id="12" dur="1" fill="hold">
                                          <p:stCondLst>
                                            <p:cond delay="0"/>
                                          </p:stCondLst>
                                        </p:cTn>
                                        <p:tgtEl>
                                          <p:spTgt spid="6">
                                            <p:graphicEl>
                                              <a:dgm id="{25D1E588-270D-4CE1-B70F-7DB99B86D954}"/>
                                            </p:graphicEl>
                                          </p:spTgt>
                                        </p:tgtEl>
                                        <p:attrNameLst>
                                          <p:attrName>style.visibility</p:attrName>
                                        </p:attrNameLst>
                                      </p:cBhvr>
                                      <p:to>
                                        <p:strVal val="visible"/>
                                      </p:to>
                                    </p:set>
                                    <p:animEffect transition="in" filter="fade">
                                      <p:cBhvr>
                                        <p:cTn id="13" dur="400"/>
                                        <p:tgtEl>
                                          <p:spTgt spid="6">
                                            <p:graphicEl>
                                              <a:dgm id="{25D1E588-270D-4CE1-B70F-7DB99B86D954}"/>
                                            </p:graphicEl>
                                          </p:spTgt>
                                        </p:tgtEl>
                                      </p:cBhvr>
                                    </p:animEffect>
                                    <p:anim calcmode="lin" valueType="num">
                                      <p:cBhvr>
                                        <p:cTn id="14" dur="400" fill="hold"/>
                                        <p:tgtEl>
                                          <p:spTgt spid="6">
                                            <p:graphicEl>
                                              <a:dgm id="{25D1E588-270D-4CE1-B70F-7DB99B86D954}"/>
                                            </p:graphicEl>
                                          </p:spTgt>
                                        </p:tgtEl>
                                        <p:attrNameLst>
                                          <p:attrName>ppt_x</p:attrName>
                                        </p:attrNameLst>
                                      </p:cBhvr>
                                      <p:tavLst>
                                        <p:tav tm="0">
                                          <p:val>
                                            <p:strVal val="#ppt_x"/>
                                          </p:val>
                                        </p:tav>
                                        <p:tav tm="100000">
                                          <p:val>
                                            <p:strVal val="#ppt_x"/>
                                          </p:val>
                                        </p:tav>
                                      </p:tavLst>
                                    </p:anim>
                                    <p:anim calcmode="lin" valueType="num">
                                      <p:cBhvr>
                                        <p:cTn id="15" dur="400" fill="hold"/>
                                        <p:tgtEl>
                                          <p:spTgt spid="6">
                                            <p:graphicEl>
                                              <a:dgm id="{25D1E588-270D-4CE1-B70F-7DB99B86D954}"/>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800"/>
                            </p:stCondLst>
                            <p:childTnLst>
                              <p:par>
                                <p:cTn id="17" presetID="42" presetClass="entr" presetSubtype="0" fill="hold" grpId="0" nodeType="afterEffect">
                                  <p:stCondLst>
                                    <p:cond delay="0"/>
                                  </p:stCondLst>
                                  <p:childTnLst>
                                    <p:set>
                                      <p:cBhvr>
                                        <p:cTn id="18" dur="1" fill="hold">
                                          <p:stCondLst>
                                            <p:cond delay="0"/>
                                          </p:stCondLst>
                                        </p:cTn>
                                        <p:tgtEl>
                                          <p:spTgt spid="6">
                                            <p:graphicEl>
                                              <a:dgm id="{8033821D-7393-4A5B-A12D-128092051836}"/>
                                            </p:graphicEl>
                                          </p:spTgt>
                                        </p:tgtEl>
                                        <p:attrNameLst>
                                          <p:attrName>style.visibility</p:attrName>
                                        </p:attrNameLst>
                                      </p:cBhvr>
                                      <p:to>
                                        <p:strVal val="visible"/>
                                      </p:to>
                                    </p:set>
                                    <p:animEffect transition="in" filter="fade">
                                      <p:cBhvr>
                                        <p:cTn id="19" dur="400"/>
                                        <p:tgtEl>
                                          <p:spTgt spid="6">
                                            <p:graphicEl>
                                              <a:dgm id="{8033821D-7393-4A5B-A12D-128092051836}"/>
                                            </p:graphicEl>
                                          </p:spTgt>
                                        </p:tgtEl>
                                      </p:cBhvr>
                                    </p:animEffect>
                                    <p:anim calcmode="lin" valueType="num">
                                      <p:cBhvr>
                                        <p:cTn id="20" dur="400" fill="hold"/>
                                        <p:tgtEl>
                                          <p:spTgt spid="6">
                                            <p:graphicEl>
                                              <a:dgm id="{8033821D-7393-4A5B-A12D-128092051836}"/>
                                            </p:graphicEl>
                                          </p:spTgt>
                                        </p:tgtEl>
                                        <p:attrNameLst>
                                          <p:attrName>ppt_x</p:attrName>
                                        </p:attrNameLst>
                                      </p:cBhvr>
                                      <p:tavLst>
                                        <p:tav tm="0">
                                          <p:val>
                                            <p:strVal val="#ppt_x"/>
                                          </p:val>
                                        </p:tav>
                                        <p:tav tm="100000">
                                          <p:val>
                                            <p:strVal val="#ppt_x"/>
                                          </p:val>
                                        </p:tav>
                                      </p:tavLst>
                                    </p:anim>
                                    <p:anim calcmode="lin" valueType="num">
                                      <p:cBhvr>
                                        <p:cTn id="21" dur="400" fill="hold"/>
                                        <p:tgtEl>
                                          <p:spTgt spid="6">
                                            <p:graphicEl>
                                              <a:dgm id="{8033821D-7393-4A5B-A12D-128092051836}"/>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4"/>
          <p:cNvSpPr>
            <a:spLocks noChangeArrowheads="1"/>
          </p:cNvSpPr>
          <p:nvPr/>
        </p:nvSpPr>
        <p:spPr bwMode="gray">
          <a:xfrm>
            <a:off x="117375" y="381000"/>
            <a:ext cx="3616425" cy="762000"/>
          </a:xfrm>
          <a:prstGeom prst="roundRect">
            <a:avLst>
              <a:gd name="adj" fmla="val 23491"/>
            </a:avLst>
          </a:prstGeom>
          <a:gradFill rotWithShape="1">
            <a:gsLst>
              <a:gs pos="0">
                <a:srgbClr val="49ACE3"/>
              </a:gs>
              <a:gs pos="50000">
                <a:srgbClr val="49ACE3">
                  <a:gamma/>
                  <a:tint val="24314"/>
                  <a:invGamma/>
                </a:srgbClr>
              </a:gs>
              <a:gs pos="100000">
                <a:srgbClr val="49ACE3"/>
              </a:gs>
            </a:gsLst>
            <a:lin ang="0" scaled="1"/>
          </a:gradFill>
          <a:ln w="38100"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lvl="0" algn="ctr"/>
            <a:r>
              <a:rPr lang="en-US" sz="2500" b="1" smtClean="0">
                <a:latin typeface="Times New Roman" pitchFamily="18" charset="0"/>
                <a:cs typeface="Times New Roman" pitchFamily="18" charset="0"/>
              </a:rPr>
              <a:t>Khái </a:t>
            </a:r>
            <a:r>
              <a:rPr lang="en-US" sz="2500" b="1">
                <a:latin typeface="Times New Roman" pitchFamily="18" charset="0"/>
                <a:cs typeface="Times New Roman" pitchFamily="18" charset="0"/>
              </a:rPr>
              <a:t>Niệm </a:t>
            </a:r>
            <a:r>
              <a:rPr lang="en-US" sz="2500" b="1" smtClean="0">
                <a:latin typeface="Times New Roman" pitchFamily="18" charset="0"/>
                <a:cs typeface="Times New Roman" pitchFamily="18" charset="0"/>
              </a:rPr>
              <a:t>Nhân Cách</a:t>
            </a:r>
            <a:endParaRPr lang="vi-VN" sz="2500" b="1">
              <a:latin typeface="Times New Roman" pitchFamily="18" charset="0"/>
              <a:cs typeface="Times New Roman" pitchFamily="18" charset="0"/>
            </a:endParaRPr>
          </a:p>
        </p:txBody>
      </p:sp>
      <p:sp>
        <p:nvSpPr>
          <p:cNvPr id="9" name="Freeform 8"/>
          <p:cNvSpPr>
            <a:spLocks/>
          </p:cNvSpPr>
          <p:nvPr/>
        </p:nvSpPr>
        <p:spPr bwMode="gray">
          <a:xfrm flipH="1">
            <a:off x="4648200" y="3387975"/>
            <a:ext cx="903288"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0099CC"/>
              </a:gs>
              <a:gs pos="100000">
                <a:srgbClr val="AEDFEF"/>
              </a:gs>
            </a:gsLst>
            <a:lin ang="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a:p>
        </p:txBody>
      </p:sp>
      <p:sp>
        <p:nvSpPr>
          <p:cNvPr id="38" name="Freeform 37"/>
          <p:cNvSpPr>
            <a:spLocks/>
          </p:cNvSpPr>
          <p:nvPr/>
        </p:nvSpPr>
        <p:spPr bwMode="gray">
          <a:xfrm>
            <a:off x="3616425" y="3406775"/>
            <a:ext cx="903288"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0099CC"/>
              </a:gs>
              <a:gs pos="100000">
                <a:srgbClr val="AEDFEF"/>
              </a:gs>
            </a:gsLst>
            <a:lin ang="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a:p>
        </p:txBody>
      </p:sp>
      <p:grpSp>
        <p:nvGrpSpPr>
          <p:cNvPr id="5" name="Group 4"/>
          <p:cNvGrpSpPr/>
          <p:nvPr/>
        </p:nvGrpSpPr>
        <p:grpSpPr>
          <a:xfrm>
            <a:off x="2627433" y="1059336"/>
            <a:ext cx="3912578" cy="2217264"/>
            <a:chOff x="2627433" y="1059336"/>
            <a:chExt cx="3912578" cy="2217264"/>
          </a:xfrm>
        </p:grpSpPr>
        <p:sp>
          <p:nvSpPr>
            <p:cNvPr id="4" name="Oval 3"/>
            <p:cNvSpPr/>
            <p:nvPr/>
          </p:nvSpPr>
          <p:spPr>
            <a:xfrm>
              <a:off x="2627433" y="1059336"/>
              <a:ext cx="3912578" cy="2217264"/>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vi-VN"/>
            </a:p>
          </p:txBody>
        </p:sp>
        <p:sp>
          <p:nvSpPr>
            <p:cNvPr id="40" name="Text Box 19"/>
            <p:cNvSpPr txBox="1">
              <a:spLocks noChangeArrowheads="1"/>
            </p:cNvSpPr>
            <p:nvPr/>
          </p:nvSpPr>
          <p:spPr bwMode="gray">
            <a:xfrm>
              <a:off x="2850752" y="1352360"/>
              <a:ext cx="3392674" cy="1631216"/>
            </a:xfrm>
            <a:prstGeom prst="rect">
              <a:avLst/>
            </a:prstGeom>
            <a:noFill/>
            <a:ln>
              <a:noFill/>
            </a:ln>
            <a:extLst/>
          </p:spPr>
          <p:style>
            <a:lnRef idx="3">
              <a:schemeClr val="lt1"/>
            </a:lnRef>
            <a:fillRef idx="1">
              <a:schemeClr val="accent3"/>
            </a:fillRef>
            <a:effectRef idx="1">
              <a:schemeClr val="accent3"/>
            </a:effectRef>
            <a:fontRef idx="minor">
              <a:schemeClr val="lt1"/>
            </a:fontRef>
          </p:style>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r>
                <a:rPr lang="en-US" sz="2500" b="1" smtClean="0">
                  <a:latin typeface="Times New Roman" pitchFamily="18" charset="0"/>
                  <a:cs typeface="Times New Roman" pitchFamily="18" charset="0"/>
                </a:rPr>
                <a:t>Tổ </a:t>
              </a:r>
              <a:r>
                <a:rPr lang="en-US" sz="2500" b="1">
                  <a:latin typeface="Times New Roman" pitchFamily="18" charset="0"/>
                  <a:cs typeface="Times New Roman" pitchFamily="18" charset="0"/>
                </a:rPr>
                <a:t>hợp các thuộc tính tâm sinh lý của cá nhân thể hiện bản sắc và giá trị xã hội của cá nhân</a:t>
              </a:r>
              <a:endParaRPr lang="en-US" sz="2500" b="1">
                <a:solidFill>
                  <a:srgbClr val="000000"/>
                </a:solidFill>
                <a:latin typeface="Times New Roman" pitchFamily="18" charset="0"/>
                <a:cs typeface="Times New Roman" pitchFamily="18" charset="0"/>
              </a:endParaRPr>
            </a:p>
          </p:txBody>
        </p:sp>
      </p:grpSp>
      <p:grpSp>
        <p:nvGrpSpPr>
          <p:cNvPr id="48" name="Group 47"/>
          <p:cNvGrpSpPr/>
          <p:nvPr/>
        </p:nvGrpSpPr>
        <p:grpSpPr>
          <a:xfrm>
            <a:off x="5650548" y="3360264"/>
            <a:ext cx="2377440" cy="1879477"/>
            <a:chOff x="5918303" y="3198212"/>
            <a:chExt cx="2377440" cy="1879477"/>
          </a:xfrm>
        </p:grpSpPr>
        <p:sp>
          <p:nvSpPr>
            <p:cNvPr id="46" name="AutoShape 3"/>
            <p:cNvSpPr>
              <a:spLocks noChangeArrowheads="1"/>
            </p:cNvSpPr>
            <p:nvPr/>
          </p:nvSpPr>
          <p:spPr bwMode="gray">
            <a:xfrm>
              <a:off x="5961586" y="3198212"/>
              <a:ext cx="2334157" cy="1879477"/>
            </a:xfrm>
            <a:prstGeom prst="roundRect">
              <a:avLst>
                <a:gd name="adj" fmla="val 16667"/>
              </a:avLst>
            </a:prstGeom>
            <a:gradFill rotWithShape="1">
              <a:gsLst>
                <a:gs pos="0">
                  <a:srgbClr val="9EF2CC">
                    <a:gamma/>
                    <a:tint val="0"/>
                    <a:invGamma/>
                  </a:srgbClr>
                </a:gs>
                <a:gs pos="100000">
                  <a:srgbClr val="9EF2CC"/>
                </a:gs>
              </a:gsLst>
              <a:lin ang="2700000" scaled="1"/>
            </a:gradFill>
            <a:ln w="38100">
              <a:solidFill>
                <a:srgbClr val="969696"/>
              </a:solidFill>
              <a:round/>
              <a:headEnd/>
              <a:tailEnd/>
            </a:ln>
            <a:effectLst>
              <a:outerShdw dist="91581" dir="3378596" algn="ctr" rotWithShape="0">
                <a:srgbClr val="B2B2B2">
                  <a:alpha val="50000"/>
                </a:srgbClr>
              </a:outerShdw>
            </a:effectLst>
          </p:spPr>
          <p:txBody>
            <a:bodyPr wrap="none" anchor="ctr"/>
            <a:lstStyle/>
            <a:p>
              <a:pPr algn="ctr" eaLnBrk="0" hangingPunct="0">
                <a:defRPr/>
              </a:pPr>
              <a:endParaRPr lang="en-US" sz="2400">
                <a:latin typeface="Times New Roman" pitchFamily="18" charset="0"/>
                <a:cs typeface="Times New Roman" pitchFamily="18" charset="0"/>
              </a:endParaRPr>
            </a:p>
          </p:txBody>
        </p:sp>
        <p:sp>
          <p:nvSpPr>
            <p:cNvPr id="42" name="TextBox 41"/>
            <p:cNvSpPr txBox="1"/>
            <p:nvPr/>
          </p:nvSpPr>
          <p:spPr>
            <a:xfrm>
              <a:off x="5918303" y="3722451"/>
              <a:ext cx="2362200" cy="830997"/>
            </a:xfrm>
            <a:prstGeom prst="rect">
              <a:avLst/>
            </a:prstGeom>
            <a:noFill/>
          </p:spPr>
          <p:txBody>
            <a:bodyPr wrap="square" rtlCol="0">
              <a:spAutoFit/>
            </a:bodyPr>
            <a:lstStyle/>
            <a:p>
              <a:pPr algn="ctr"/>
              <a:r>
                <a:rPr lang="en-US" sz="2400">
                  <a:latin typeface="Times New Roman" pitchFamily="18" charset="0"/>
                  <a:cs typeface="Times New Roman" pitchFamily="18" charset="0"/>
                </a:rPr>
                <a:t>Độc nhất </a:t>
              </a:r>
              <a:endParaRPr lang="en-US" sz="2400" smtClean="0">
                <a:latin typeface="Times New Roman" pitchFamily="18" charset="0"/>
                <a:cs typeface="Times New Roman" pitchFamily="18" charset="0"/>
              </a:endParaRPr>
            </a:p>
            <a:p>
              <a:pPr algn="ctr"/>
              <a:r>
                <a:rPr lang="en-US" sz="2400" smtClean="0">
                  <a:latin typeface="Times New Roman" pitchFamily="18" charset="0"/>
                  <a:cs typeface="Times New Roman" pitchFamily="18" charset="0"/>
                </a:rPr>
                <a:t>vô </a:t>
              </a:r>
              <a:r>
                <a:rPr lang="en-US" sz="2400">
                  <a:latin typeface="Times New Roman" pitchFamily="18" charset="0"/>
                  <a:cs typeface="Times New Roman" pitchFamily="18" charset="0"/>
                </a:rPr>
                <a:t>nhị</a:t>
              </a:r>
              <a:endParaRPr lang="vi-VN" sz="2400">
                <a:latin typeface="Times New Roman" pitchFamily="18" charset="0"/>
                <a:cs typeface="Times New Roman" pitchFamily="18" charset="0"/>
              </a:endParaRPr>
            </a:p>
          </p:txBody>
        </p:sp>
      </p:grpSp>
      <p:grpSp>
        <p:nvGrpSpPr>
          <p:cNvPr id="47" name="Group 46"/>
          <p:cNvGrpSpPr/>
          <p:nvPr/>
        </p:nvGrpSpPr>
        <p:grpSpPr>
          <a:xfrm>
            <a:off x="1097280" y="3387975"/>
            <a:ext cx="2362200" cy="1897485"/>
            <a:chOff x="1386840" y="3225923"/>
            <a:chExt cx="2362200" cy="1897485"/>
          </a:xfrm>
        </p:grpSpPr>
        <p:sp>
          <p:nvSpPr>
            <p:cNvPr id="39" name="AutoShape 3"/>
            <p:cNvSpPr>
              <a:spLocks noChangeArrowheads="1"/>
            </p:cNvSpPr>
            <p:nvPr/>
          </p:nvSpPr>
          <p:spPr bwMode="gray">
            <a:xfrm>
              <a:off x="1399643" y="3225923"/>
              <a:ext cx="2334157" cy="1879477"/>
            </a:xfrm>
            <a:prstGeom prst="roundRect">
              <a:avLst>
                <a:gd name="adj" fmla="val 16667"/>
              </a:avLst>
            </a:prstGeom>
            <a:gradFill rotWithShape="1">
              <a:gsLst>
                <a:gs pos="0">
                  <a:srgbClr val="9EF2CC">
                    <a:gamma/>
                    <a:tint val="0"/>
                    <a:invGamma/>
                  </a:srgbClr>
                </a:gs>
                <a:gs pos="100000">
                  <a:srgbClr val="9EF2CC"/>
                </a:gs>
              </a:gsLst>
              <a:lin ang="2700000" scaled="1"/>
            </a:gradFill>
            <a:ln w="38100">
              <a:solidFill>
                <a:srgbClr val="969696"/>
              </a:solidFill>
              <a:round/>
              <a:headEnd/>
              <a:tailEnd/>
            </a:ln>
            <a:effectLst>
              <a:outerShdw dist="91581" dir="3378596" algn="ctr" rotWithShape="0">
                <a:srgbClr val="B2B2B2">
                  <a:alpha val="50000"/>
                </a:srgbClr>
              </a:outerShdw>
            </a:effectLst>
          </p:spPr>
          <p:txBody>
            <a:bodyPr wrap="none" anchor="ctr"/>
            <a:lstStyle/>
            <a:p>
              <a:pPr algn="ctr" eaLnBrk="0" hangingPunct="0">
                <a:defRPr/>
              </a:pPr>
              <a:endParaRPr lang="en-US" sz="2400">
                <a:latin typeface="Times New Roman" pitchFamily="18" charset="0"/>
                <a:cs typeface="Times New Roman" pitchFamily="18" charset="0"/>
              </a:endParaRPr>
            </a:p>
          </p:txBody>
        </p:sp>
        <p:sp>
          <p:nvSpPr>
            <p:cNvPr id="45" name="TextBox 44"/>
            <p:cNvSpPr txBox="1"/>
            <p:nvPr/>
          </p:nvSpPr>
          <p:spPr>
            <a:xfrm>
              <a:off x="1386840" y="3261360"/>
              <a:ext cx="2362200" cy="1862048"/>
            </a:xfrm>
            <a:prstGeom prst="rect">
              <a:avLst/>
            </a:prstGeom>
            <a:noFill/>
          </p:spPr>
          <p:txBody>
            <a:bodyPr wrap="square" rtlCol="0">
              <a:spAutoFit/>
            </a:bodyPr>
            <a:lstStyle/>
            <a:p>
              <a:pPr algn="ctr"/>
              <a:r>
                <a:rPr lang="en-US" sz="2300" smtClean="0">
                  <a:latin typeface="Times New Roman" pitchFamily="18" charset="0"/>
                  <a:cs typeface="Times New Roman" pitchFamily="18" charset="0"/>
                </a:rPr>
                <a:t>Hệ </a:t>
              </a:r>
              <a:r>
                <a:rPr lang="en-US" sz="2300">
                  <a:latin typeface="Times New Roman" pitchFamily="18" charset="0"/>
                  <a:cs typeface="Times New Roman" pitchFamily="18" charset="0"/>
                </a:rPr>
                <a:t>thống các thuộc tính tâm sinh lý chứ không phải là một vài thuộc tính</a:t>
              </a:r>
              <a:endParaRPr lang="vi-VN" sz="2300">
                <a:latin typeface="Times New Roman" pitchFamily="18" charset="0"/>
                <a:cs typeface="Times New Roman" pitchFamily="18" charset="0"/>
              </a:endParaRPr>
            </a:p>
          </p:txBody>
        </p:sp>
      </p:grpSp>
      <p:grpSp>
        <p:nvGrpSpPr>
          <p:cNvPr id="65" name="Group 64"/>
          <p:cNvGrpSpPr/>
          <p:nvPr/>
        </p:nvGrpSpPr>
        <p:grpSpPr>
          <a:xfrm>
            <a:off x="1963615" y="5429641"/>
            <a:ext cx="5240215" cy="1216058"/>
            <a:chOff x="2227385" y="5429641"/>
            <a:chExt cx="5240215" cy="1216058"/>
          </a:xfrm>
        </p:grpSpPr>
        <p:sp>
          <p:nvSpPr>
            <p:cNvPr id="61" name="Rectangle 5"/>
            <p:cNvSpPr>
              <a:spLocks noChangeArrowheads="1"/>
            </p:cNvSpPr>
            <p:nvPr/>
          </p:nvSpPr>
          <p:spPr bwMode="gray">
            <a:xfrm>
              <a:off x="2227385" y="5429641"/>
              <a:ext cx="5240215" cy="1199759"/>
            </a:xfrm>
            <a:prstGeom prst="roundRect">
              <a:avLst/>
            </a:prstGeom>
            <a:gradFill rotWithShape="1">
              <a:gsLst>
                <a:gs pos="0">
                  <a:srgbClr val="FFFFFF"/>
                </a:gs>
                <a:gs pos="100000">
                  <a:srgbClr val="DBD3A9"/>
                </a:gs>
              </a:gsLst>
              <a:lin ang="2700000" scaled="1"/>
            </a:gradFill>
            <a:ln w="9525">
              <a:solidFill>
                <a:srgbClr val="000000"/>
              </a:solidFill>
              <a:miter lim="800000"/>
              <a:headEnd/>
              <a:tailEnd/>
            </a:ln>
          </p:spPr>
          <p:txBody>
            <a:bodyPr wrap="none" anchor="ctr"/>
            <a:lstStyle/>
            <a:p>
              <a:endParaRPr lang="vi-VN"/>
            </a:p>
          </p:txBody>
        </p:sp>
        <p:sp>
          <p:nvSpPr>
            <p:cNvPr id="64" name="TextBox 63"/>
            <p:cNvSpPr txBox="1"/>
            <p:nvPr/>
          </p:nvSpPr>
          <p:spPr>
            <a:xfrm>
              <a:off x="2260795" y="5445370"/>
              <a:ext cx="5189220" cy="1200329"/>
            </a:xfrm>
            <a:prstGeom prst="rect">
              <a:avLst/>
            </a:prstGeom>
            <a:noFill/>
          </p:spPr>
          <p:txBody>
            <a:bodyPr wrap="square" rtlCol="0">
              <a:spAutoFit/>
            </a:bodyPr>
            <a:lstStyle/>
            <a:p>
              <a:pPr algn="ctr"/>
              <a:r>
                <a:rPr lang="en-US" sz="2400" smtClean="0">
                  <a:latin typeface="Times New Roman" pitchFamily="18" charset="0"/>
                  <a:cs typeface="Times New Roman" pitchFamily="18" charset="0"/>
                </a:rPr>
                <a:t>Nhân </a:t>
              </a:r>
              <a:r>
                <a:rPr lang="en-US" sz="2400">
                  <a:latin typeface="Times New Roman" pitchFamily="18" charset="0"/>
                  <a:cs typeface="Times New Roman" pitchFamily="18" charset="0"/>
                </a:rPr>
                <a:t>cách là những gì tinh túy nhất mà cá nhân đó đã lĩnh hội, tích lũy được thông qua quá trình </a:t>
              </a:r>
              <a:r>
                <a:rPr lang="en-US" sz="2400" smtClean="0">
                  <a:latin typeface="Times New Roman" pitchFamily="18" charset="0"/>
                  <a:cs typeface="Times New Roman" pitchFamily="18" charset="0"/>
                </a:rPr>
                <a:t>sống.</a:t>
              </a:r>
              <a:endParaRPr lang="vi-VN" sz="2400">
                <a:latin typeface="Times New Roman" pitchFamily="18" charset="0"/>
                <a:cs typeface="Times New Roman" pitchFamily="18" charset="0"/>
              </a:endParaRPr>
            </a:p>
          </p:txBody>
        </p:sp>
      </p:grpSp>
      <p:sp>
        <p:nvSpPr>
          <p:cNvPr id="3" name="Slide Number Placeholder 2"/>
          <p:cNvSpPr>
            <a:spLocks noGrp="1"/>
          </p:cNvSpPr>
          <p:nvPr>
            <p:ph type="sldNum" sz="quarter" idx="12"/>
          </p:nvPr>
        </p:nvSpPr>
        <p:spPr/>
        <p:txBody>
          <a:bodyPr/>
          <a:lstStyle/>
          <a:p>
            <a:fld id="{B6F15528-21DE-4FAA-801E-634DDDAF4B2B}" type="slidenum">
              <a:rPr lang="en-US" smtClean="0"/>
              <a:pPr/>
              <a:t>16</a:t>
            </a:fld>
            <a:endParaRPr lang="en-US"/>
          </a:p>
        </p:txBody>
      </p:sp>
      <p:sp>
        <p:nvSpPr>
          <p:cNvPr id="23" name="TextBox 22"/>
          <p:cNvSpPr txBox="1"/>
          <p:nvPr/>
        </p:nvSpPr>
        <p:spPr>
          <a:xfrm>
            <a:off x="4038600" y="11668"/>
            <a:ext cx="54864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a:t>
            </a:r>
            <a:r>
              <a:rPr lang="en-US" b="1">
                <a:effectLst>
                  <a:outerShdw blurRad="38100" dist="38100" dir="2700000" algn="tl">
                    <a:srgbClr val="000000">
                      <a:alpha val="43137"/>
                    </a:srgbClr>
                  </a:outerShdw>
                </a:effectLst>
                <a:latin typeface="Times New Roman" pitchFamily="18" charset="0"/>
                <a:cs typeface="Times New Roman" pitchFamily="18" charset="0"/>
              </a:rPr>
              <a:t>Nhân</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1950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strips(downLeft)">
                                      <p:cBhvr>
                                        <p:cTn id="19" dur="500"/>
                                        <p:tgtEl>
                                          <p:spTgt spid="38"/>
                                        </p:tgtEl>
                                      </p:cBhvr>
                                    </p:animEffect>
                                  </p:childTnLst>
                                </p:cTn>
                              </p:par>
                            </p:childTnLst>
                          </p:cTn>
                        </p:par>
                        <p:par>
                          <p:cTn id="20" fill="hold">
                            <p:stCondLst>
                              <p:cond delay="500"/>
                            </p:stCondLst>
                            <p:childTnLst>
                              <p:par>
                                <p:cTn id="21" presetID="16" presetClass="entr" presetSubtype="2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barn(inVertical)">
                                      <p:cBhvr>
                                        <p:cTn id="23" dur="500"/>
                                        <p:tgtEl>
                                          <p:spTgt spid="4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500"/>
                            </p:stCondLst>
                            <p:childTnLst>
                              <p:par>
                                <p:cTn id="30" presetID="16" presetClass="entr" presetSubtype="2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arn(inVertical)">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wheel(1)">
                                      <p:cBhvr>
                                        <p:cTn id="37"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9"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Group 100"/>
          <p:cNvGrpSpPr/>
          <p:nvPr/>
        </p:nvGrpSpPr>
        <p:grpSpPr>
          <a:xfrm>
            <a:off x="4824884" y="2818678"/>
            <a:ext cx="3563226" cy="3427202"/>
            <a:chOff x="1634346" y="2533861"/>
            <a:chExt cx="3563226" cy="3427202"/>
          </a:xfrm>
        </p:grpSpPr>
        <p:grpSp>
          <p:nvGrpSpPr>
            <p:cNvPr id="55" name="Group 15"/>
            <p:cNvGrpSpPr>
              <a:grpSpLocks/>
            </p:cNvGrpSpPr>
            <p:nvPr/>
          </p:nvGrpSpPr>
          <p:grpSpPr bwMode="auto">
            <a:xfrm>
              <a:off x="1634346" y="2533861"/>
              <a:ext cx="3563226" cy="3427202"/>
              <a:chOff x="576" y="1766"/>
              <a:chExt cx="1446" cy="2164"/>
            </a:xfrm>
          </p:grpSpPr>
          <p:sp>
            <p:nvSpPr>
              <p:cNvPr id="56" name="AutoShape 16"/>
              <p:cNvSpPr>
                <a:spLocks noChangeArrowheads="1"/>
              </p:cNvSpPr>
              <p:nvPr/>
            </p:nvSpPr>
            <p:spPr bwMode="auto">
              <a:xfrm>
                <a:off x="576" y="1942"/>
                <a:ext cx="1446" cy="1988"/>
              </a:xfrm>
              <a:prstGeom prst="roundRect">
                <a:avLst>
                  <a:gd name="adj" fmla="val 4690"/>
                </a:avLst>
              </a:prstGeom>
              <a:noFill/>
              <a:ln w="57150">
                <a:solidFill>
                  <a:schemeClr val="accent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57" name="AutoShape 17"/>
              <p:cNvSpPr>
                <a:spLocks noChangeArrowheads="1"/>
              </p:cNvSpPr>
              <p:nvPr/>
            </p:nvSpPr>
            <p:spPr bwMode="gray">
              <a:xfrm>
                <a:off x="660" y="1766"/>
                <a:ext cx="1298" cy="373"/>
              </a:xfrm>
              <a:prstGeom prst="roundRect">
                <a:avLst>
                  <a:gd name="adj" fmla="val 50000"/>
                </a:avLst>
              </a:prstGeom>
              <a:solidFill>
                <a:schemeClr val="accent6"/>
              </a:solidFill>
              <a:ln w="9525">
                <a:solidFill>
                  <a:schemeClr val="accent6"/>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58" name="AutoShape 18"/>
              <p:cNvSpPr>
                <a:spLocks noChangeArrowheads="1"/>
              </p:cNvSpPr>
              <p:nvPr/>
            </p:nvSpPr>
            <p:spPr bwMode="auto">
              <a:xfrm flipH="1">
                <a:off x="1883" y="1897"/>
                <a:ext cx="45" cy="91"/>
              </a:xfrm>
              <a:prstGeom prst="octagon">
                <a:avLst>
                  <a:gd name="adj" fmla="val 29287"/>
                </a:avLst>
              </a:prstGeom>
              <a:solidFill>
                <a:srgbClr val="FFFF99"/>
              </a:solidFill>
              <a:ln w="9525">
                <a:solidFill>
                  <a:schemeClr val="accent6"/>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59" name="AutoShape 19"/>
              <p:cNvSpPr>
                <a:spLocks noChangeArrowheads="1"/>
              </p:cNvSpPr>
              <p:nvPr/>
            </p:nvSpPr>
            <p:spPr bwMode="auto">
              <a:xfrm flipH="1">
                <a:off x="697" y="1896"/>
                <a:ext cx="46" cy="91"/>
              </a:xfrm>
              <a:prstGeom prst="octagon">
                <a:avLst>
                  <a:gd name="adj" fmla="val 29287"/>
                </a:avLst>
              </a:prstGeom>
              <a:solidFill>
                <a:srgbClr val="FFFF99"/>
              </a:solidFill>
              <a:ln w="9525">
                <a:solidFill>
                  <a:schemeClr val="accent6"/>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61" name="Text Box 21"/>
              <p:cNvSpPr txBox="1">
                <a:spLocks noChangeArrowheads="1"/>
              </p:cNvSpPr>
              <p:nvPr/>
            </p:nvSpPr>
            <p:spPr bwMode="auto">
              <a:xfrm>
                <a:off x="648" y="2335"/>
                <a:ext cx="1344" cy="1321"/>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just" fontAlgn="base"/>
                <a:r>
                  <a:rPr lang="en-US" sz="2600" smtClean="0">
                    <a:latin typeface="Times New Roman" pitchFamily="18" charset="0"/>
                    <a:cs typeface="Times New Roman" pitchFamily="18" charset="0"/>
                  </a:rPr>
                  <a:t>Thay </a:t>
                </a:r>
                <a:r>
                  <a:rPr lang="en-US" sz="2600">
                    <a:latin typeface="Times New Roman" pitchFamily="18" charset="0"/>
                    <a:cs typeface="Times New Roman" pitchFamily="18" charset="0"/>
                  </a:rPr>
                  <a:t>đổi trong cách ứng xử với người xung quanh, trong sự tham gia tích cực vào đời sống xã hội.</a:t>
                </a:r>
                <a:endParaRPr lang="vi-VN" sz="2600">
                  <a:latin typeface="Times New Roman" pitchFamily="18" charset="0"/>
                  <a:cs typeface="Times New Roman" pitchFamily="18" charset="0"/>
                </a:endParaRPr>
              </a:p>
            </p:txBody>
          </p:sp>
        </p:grpSp>
        <p:sp>
          <p:nvSpPr>
            <p:cNvPr id="77" name="Text Box 20"/>
            <p:cNvSpPr txBox="1">
              <a:spLocks noChangeArrowheads="1"/>
            </p:cNvSpPr>
            <p:nvPr/>
          </p:nvSpPr>
          <p:spPr bwMode="gray">
            <a:xfrm>
              <a:off x="2263383" y="2572475"/>
              <a:ext cx="2380780"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ctr" eaLnBrk="0" hangingPunct="0"/>
              <a:r>
                <a:rPr lang="en-US" sz="2400" b="1" smtClean="0">
                  <a:solidFill>
                    <a:schemeClr val="bg1">
                      <a:lumMod val="95000"/>
                    </a:schemeClr>
                  </a:solidFill>
                  <a:latin typeface="Times New Roman" pitchFamily="18" charset="0"/>
                  <a:cs typeface="Times New Roman" pitchFamily="18" charset="0"/>
                </a:rPr>
                <a:t>Phát </a:t>
              </a:r>
              <a:r>
                <a:rPr lang="en-US" sz="2400" b="1">
                  <a:solidFill>
                    <a:schemeClr val="bg1">
                      <a:lumMod val="95000"/>
                    </a:schemeClr>
                  </a:solidFill>
                  <a:latin typeface="Times New Roman" pitchFamily="18" charset="0"/>
                  <a:cs typeface="Times New Roman" pitchFamily="18" charset="0"/>
                </a:rPr>
                <a:t>triển xã </a:t>
              </a:r>
              <a:r>
                <a:rPr lang="en-US" sz="2400" b="1" smtClean="0">
                  <a:solidFill>
                    <a:schemeClr val="bg1">
                      <a:lumMod val="95000"/>
                    </a:schemeClr>
                  </a:solidFill>
                  <a:latin typeface="Times New Roman" pitchFamily="18" charset="0"/>
                  <a:cs typeface="Times New Roman" pitchFamily="18" charset="0"/>
                </a:rPr>
                <a:t>hội</a:t>
              </a:r>
            </a:p>
          </p:txBody>
        </p:sp>
      </p:grpSp>
      <p:grpSp>
        <p:nvGrpSpPr>
          <p:cNvPr id="102" name="Group 101"/>
          <p:cNvGrpSpPr/>
          <p:nvPr/>
        </p:nvGrpSpPr>
        <p:grpSpPr>
          <a:xfrm>
            <a:off x="642803" y="2818678"/>
            <a:ext cx="3563226" cy="3427202"/>
            <a:chOff x="2685174" y="2686261"/>
            <a:chExt cx="3563226" cy="3427202"/>
          </a:xfrm>
        </p:grpSpPr>
        <p:grpSp>
          <p:nvGrpSpPr>
            <p:cNvPr id="78" name="Group 15"/>
            <p:cNvGrpSpPr>
              <a:grpSpLocks/>
            </p:cNvGrpSpPr>
            <p:nvPr/>
          </p:nvGrpSpPr>
          <p:grpSpPr bwMode="auto">
            <a:xfrm>
              <a:off x="2685174" y="2686261"/>
              <a:ext cx="3563226" cy="3427202"/>
              <a:chOff x="576" y="1766"/>
              <a:chExt cx="1446" cy="2164"/>
            </a:xfrm>
          </p:grpSpPr>
          <p:sp>
            <p:nvSpPr>
              <p:cNvPr id="79" name="AutoShape 16"/>
              <p:cNvSpPr>
                <a:spLocks noChangeArrowheads="1"/>
              </p:cNvSpPr>
              <p:nvPr/>
            </p:nvSpPr>
            <p:spPr bwMode="auto">
              <a:xfrm>
                <a:off x="576" y="1942"/>
                <a:ext cx="1446" cy="1988"/>
              </a:xfrm>
              <a:prstGeom prst="roundRect">
                <a:avLst>
                  <a:gd name="adj" fmla="val 4690"/>
                </a:avLst>
              </a:prstGeom>
              <a:noFill/>
              <a:ln w="571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0" name="AutoShape 17"/>
              <p:cNvSpPr>
                <a:spLocks noChangeArrowheads="1"/>
              </p:cNvSpPr>
              <p:nvPr/>
            </p:nvSpPr>
            <p:spPr bwMode="gray">
              <a:xfrm>
                <a:off x="660" y="1766"/>
                <a:ext cx="1298" cy="373"/>
              </a:xfrm>
              <a:prstGeom prst="roundRect">
                <a:avLst>
                  <a:gd name="adj" fmla="val 50000"/>
                </a:avLst>
              </a:prstGeom>
              <a:solidFill>
                <a:schemeClr val="accent1"/>
              </a:solidFill>
              <a:ln w="9525">
                <a:solidFill>
                  <a:schemeClr val="accent1"/>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1" name="AutoShape 18"/>
              <p:cNvSpPr>
                <a:spLocks noChangeArrowheads="1"/>
              </p:cNvSpPr>
              <p:nvPr/>
            </p:nvSpPr>
            <p:spPr bwMode="auto">
              <a:xfrm flipH="1">
                <a:off x="1883" y="1897"/>
                <a:ext cx="45" cy="91"/>
              </a:xfrm>
              <a:prstGeom prst="octagon">
                <a:avLst>
                  <a:gd name="adj" fmla="val 29287"/>
                </a:avLst>
              </a:prstGeom>
              <a:solidFill>
                <a:srgbClr val="FFFF99"/>
              </a:solidFill>
              <a:ln w="9525">
                <a:solidFill>
                  <a:schemeClr val="accent1"/>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2" name="AutoShape 19"/>
              <p:cNvSpPr>
                <a:spLocks noChangeArrowheads="1"/>
              </p:cNvSpPr>
              <p:nvPr/>
            </p:nvSpPr>
            <p:spPr bwMode="auto">
              <a:xfrm flipH="1">
                <a:off x="697" y="1896"/>
                <a:ext cx="46" cy="91"/>
              </a:xfrm>
              <a:prstGeom prst="octagon">
                <a:avLst>
                  <a:gd name="adj" fmla="val 29287"/>
                </a:avLst>
              </a:prstGeom>
              <a:solidFill>
                <a:srgbClr val="FFFF99"/>
              </a:solidFill>
              <a:ln w="9525">
                <a:solidFill>
                  <a:schemeClr val="accent1"/>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3" name="Text Box 21"/>
              <p:cNvSpPr txBox="1">
                <a:spLocks noChangeArrowheads="1"/>
              </p:cNvSpPr>
              <p:nvPr/>
            </p:nvSpPr>
            <p:spPr bwMode="auto">
              <a:xfrm>
                <a:off x="624" y="2212"/>
                <a:ext cx="1344" cy="1574"/>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just" fontAlgn="base"/>
                <a:r>
                  <a:rPr lang="en-US" sz="2600" smtClean="0">
                    <a:latin typeface="Times New Roman" pitchFamily="18" charset="0"/>
                    <a:cs typeface="Times New Roman" pitchFamily="18" charset="0"/>
                  </a:rPr>
                  <a:t>Những </a:t>
                </a:r>
                <a:r>
                  <a:rPr lang="en-US" sz="2600">
                    <a:latin typeface="Times New Roman" pitchFamily="18" charset="0"/>
                    <a:cs typeface="Times New Roman" pitchFamily="18" charset="0"/>
                  </a:rPr>
                  <a:t>biến đổi cơ bản trong quá trình nhận thức, xúc cảm, ý chí, ở sự hình thành các thuộc tính tâm lý mới của nhân cách.</a:t>
                </a:r>
                <a:endParaRPr lang="vi-VN" sz="2600">
                  <a:latin typeface="Times New Roman" pitchFamily="18" charset="0"/>
                  <a:cs typeface="Times New Roman" pitchFamily="18" charset="0"/>
                </a:endParaRPr>
              </a:p>
            </p:txBody>
          </p:sp>
        </p:grpSp>
        <p:sp>
          <p:nvSpPr>
            <p:cNvPr id="84" name="Text Box 20"/>
            <p:cNvSpPr txBox="1">
              <a:spLocks noChangeArrowheads="1"/>
            </p:cNvSpPr>
            <p:nvPr/>
          </p:nvSpPr>
          <p:spPr bwMode="gray">
            <a:xfrm>
              <a:off x="3297380" y="2724875"/>
              <a:ext cx="241444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ctr" eaLnBrk="0" hangingPunct="0"/>
              <a:r>
                <a:rPr lang="en-US" sz="2400" b="1" smtClean="0">
                  <a:solidFill>
                    <a:schemeClr val="bg1">
                      <a:lumMod val="95000"/>
                    </a:schemeClr>
                  </a:solidFill>
                  <a:latin typeface="Times New Roman" pitchFamily="18" charset="0"/>
                  <a:cs typeface="Times New Roman" pitchFamily="18" charset="0"/>
                </a:rPr>
                <a:t>Phát </a:t>
              </a:r>
              <a:r>
                <a:rPr lang="en-US" sz="2400" b="1">
                  <a:solidFill>
                    <a:schemeClr val="bg1">
                      <a:lumMod val="95000"/>
                    </a:schemeClr>
                  </a:solidFill>
                  <a:latin typeface="Times New Roman" pitchFamily="18" charset="0"/>
                  <a:cs typeface="Times New Roman" pitchFamily="18" charset="0"/>
                </a:rPr>
                <a:t>triển tâm lý</a:t>
              </a:r>
              <a:endParaRPr kumimoji="0" lang="en-US" sz="2400" b="1" i="0" u="none" strike="noStrike" kern="0" cap="none" spc="0" normalizeH="0" baseline="0" noProof="0" smtClean="0">
                <a:ln>
                  <a:noFill/>
                </a:ln>
                <a:solidFill>
                  <a:schemeClr val="bg1">
                    <a:lumMod val="95000"/>
                  </a:schemeClr>
                </a:solidFill>
                <a:effectLst/>
                <a:uLnTx/>
                <a:uFillTx/>
                <a:latin typeface="Times New Roman" pitchFamily="18" charset="0"/>
                <a:cs typeface="Times New Roman" pitchFamily="18" charset="0"/>
              </a:endParaRPr>
            </a:p>
          </p:txBody>
        </p:sp>
      </p:grpSp>
      <p:grpSp>
        <p:nvGrpSpPr>
          <p:cNvPr id="92" name="Group 91"/>
          <p:cNvGrpSpPr/>
          <p:nvPr/>
        </p:nvGrpSpPr>
        <p:grpSpPr>
          <a:xfrm>
            <a:off x="4824884" y="2814963"/>
            <a:ext cx="3563226" cy="3427202"/>
            <a:chOff x="6016766" y="2814963"/>
            <a:chExt cx="3563226" cy="3427202"/>
          </a:xfrm>
        </p:grpSpPr>
        <p:grpSp>
          <p:nvGrpSpPr>
            <p:cNvPr id="85" name="Group 15"/>
            <p:cNvGrpSpPr>
              <a:grpSpLocks/>
            </p:cNvGrpSpPr>
            <p:nvPr/>
          </p:nvGrpSpPr>
          <p:grpSpPr bwMode="auto">
            <a:xfrm>
              <a:off x="6016766" y="2814963"/>
              <a:ext cx="3563226" cy="3427202"/>
              <a:chOff x="576" y="1766"/>
              <a:chExt cx="1446" cy="2164"/>
            </a:xfrm>
          </p:grpSpPr>
          <p:sp>
            <p:nvSpPr>
              <p:cNvPr id="86" name="AutoShape 16"/>
              <p:cNvSpPr>
                <a:spLocks noChangeArrowheads="1"/>
              </p:cNvSpPr>
              <p:nvPr/>
            </p:nvSpPr>
            <p:spPr bwMode="auto">
              <a:xfrm>
                <a:off x="576" y="1942"/>
                <a:ext cx="1446" cy="1988"/>
              </a:xfrm>
              <a:prstGeom prst="roundRect">
                <a:avLst>
                  <a:gd name="adj" fmla="val 4690"/>
                </a:avLst>
              </a:prstGeom>
              <a:noFill/>
              <a:ln w="57150">
                <a:solidFill>
                  <a:schemeClr val="accent4"/>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7" name="AutoShape 17"/>
              <p:cNvSpPr>
                <a:spLocks noChangeArrowheads="1"/>
              </p:cNvSpPr>
              <p:nvPr/>
            </p:nvSpPr>
            <p:spPr bwMode="gray">
              <a:xfrm>
                <a:off x="660" y="1766"/>
                <a:ext cx="1298" cy="373"/>
              </a:xfrm>
              <a:prstGeom prst="roundRect">
                <a:avLst>
                  <a:gd name="adj" fmla="val 50000"/>
                </a:avLst>
              </a:prstGeom>
              <a:solidFill>
                <a:schemeClr val="accent4"/>
              </a:solidFill>
              <a:ln w="9525">
                <a:solidFill>
                  <a:schemeClr val="accent4"/>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8" name="AutoShape 18"/>
              <p:cNvSpPr>
                <a:spLocks noChangeArrowheads="1"/>
              </p:cNvSpPr>
              <p:nvPr/>
            </p:nvSpPr>
            <p:spPr bwMode="auto">
              <a:xfrm flipH="1">
                <a:off x="1883" y="1897"/>
                <a:ext cx="45" cy="91"/>
              </a:xfrm>
              <a:prstGeom prst="octagon">
                <a:avLst>
                  <a:gd name="adj" fmla="val 29287"/>
                </a:avLst>
              </a:prstGeom>
              <a:solidFill>
                <a:srgbClr val="FFFF99"/>
              </a:solidFill>
              <a:ln w="9525">
                <a:solidFill>
                  <a:schemeClr val="accent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9" name="AutoShape 19"/>
              <p:cNvSpPr>
                <a:spLocks noChangeArrowheads="1"/>
              </p:cNvSpPr>
              <p:nvPr/>
            </p:nvSpPr>
            <p:spPr bwMode="auto">
              <a:xfrm flipH="1">
                <a:off x="697" y="1896"/>
                <a:ext cx="46" cy="91"/>
              </a:xfrm>
              <a:prstGeom prst="octagon">
                <a:avLst>
                  <a:gd name="adj" fmla="val 29287"/>
                </a:avLst>
              </a:prstGeom>
              <a:solidFill>
                <a:srgbClr val="FFFF99"/>
              </a:solidFill>
              <a:ln w="9525">
                <a:solidFill>
                  <a:schemeClr val="accent4"/>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0" name="Text Box 21"/>
              <p:cNvSpPr txBox="1">
                <a:spLocks noChangeArrowheads="1"/>
              </p:cNvSpPr>
              <p:nvPr/>
            </p:nvSpPr>
            <p:spPr bwMode="auto">
              <a:xfrm>
                <a:off x="624" y="2216"/>
                <a:ext cx="1344" cy="1574"/>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just" fontAlgn="base"/>
                <a:r>
                  <a:rPr lang="en-US" sz="2600" smtClean="0">
                    <a:latin typeface="Times New Roman" pitchFamily="18" charset="0"/>
                    <a:cs typeface="Times New Roman" pitchFamily="18" charset="0"/>
                  </a:rPr>
                  <a:t>Thể </a:t>
                </a:r>
                <a:r>
                  <a:rPr lang="en-US" sz="2600">
                    <a:latin typeface="Times New Roman" pitchFamily="18" charset="0"/>
                    <a:cs typeface="Times New Roman" pitchFamily="18" charset="0"/>
                  </a:rPr>
                  <a:t>hiện ở sự tăng trưởng về chiều cao, trọng lượng, cơ bắp, sự hoàn thiện các giác quan, sự phối hợp các vận động.</a:t>
                </a:r>
                <a:endParaRPr lang="vi-VN" sz="2600">
                  <a:latin typeface="Times New Roman" pitchFamily="18" charset="0"/>
                  <a:cs typeface="Times New Roman" pitchFamily="18" charset="0"/>
                </a:endParaRPr>
              </a:p>
            </p:txBody>
          </p:sp>
        </p:grpSp>
        <p:sp>
          <p:nvSpPr>
            <p:cNvPr id="91" name="Text Box 20"/>
            <p:cNvSpPr txBox="1">
              <a:spLocks noChangeArrowheads="1"/>
            </p:cNvSpPr>
            <p:nvPr/>
          </p:nvSpPr>
          <p:spPr bwMode="gray">
            <a:xfrm>
              <a:off x="6546675" y="2877275"/>
              <a:ext cx="2637261" cy="461665"/>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ctr" eaLnBrk="0" hangingPunct="0"/>
              <a:r>
                <a:rPr lang="en-US" sz="2400" b="1" smtClean="0">
                  <a:solidFill>
                    <a:schemeClr val="bg1">
                      <a:lumMod val="95000"/>
                    </a:schemeClr>
                  </a:solidFill>
                  <a:latin typeface="Times New Roman" pitchFamily="18" charset="0"/>
                  <a:cs typeface="Times New Roman" pitchFamily="18" charset="0"/>
                </a:rPr>
                <a:t>Phát </a:t>
              </a:r>
              <a:r>
                <a:rPr lang="en-US" sz="2400" b="1">
                  <a:solidFill>
                    <a:schemeClr val="bg1">
                      <a:lumMod val="95000"/>
                    </a:schemeClr>
                  </a:solidFill>
                  <a:latin typeface="Times New Roman" pitchFamily="18" charset="0"/>
                  <a:cs typeface="Times New Roman" pitchFamily="18" charset="0"/>
                </a:rPr>
                <a:t>triển thể chất</a:t>
              </a:r>
              <a:endParaRPr kumimoji="0" lang="en-US" sz="2400" b="1" i="0" u="none" strike="noStrike" kern="0" cap="none" spc="0" normalizeH="0" baseline="0" noProof="0" smtClean="0">
                <a:ln>
                  <a:noFill/>
                </a:ln>
                <a:solidFill>
                  <a:schemeClr val="bg1">
                    <a:lumMod val="95000"/>
                  </a:schemeClr>
                </a:solidFill>
                <a:effectLst/>
                <a:uLnTx/>
                <a:uFillTx/>
                <a:latin typeface="Times New Roman" pitchFamily="18" charset="0"/>
                <a:cs typeface="Times New Roman" pitchFamily="18" charset="0"/>
              </a:endParaRPr>
            </a:p>
          </p:txBody>
        </p:sp>
      </p:grpSp>
      <p:grpSp>
        <p:nvGrpSpPr>
          <p:cNvPr id="93" name="Group 92"/>
          <p:cNvGrpSpPr/>
          <p:nvPr/>
        </p:nvGrpSpPr>
        <p:grpSpPr>
          <a:xfrm>
            <a:off x="650196" y="2814963"/>
            <a:ext cx="3563226" cy="3427202"/>
            <a:chOff x="6016766" y="2814963"/>
            <a:chExt cx="3563226" cy="3427202"/>
          </a:xfrm>
        </p:grpSpPr>
        <p:grpSp>
          <p:nvGrpSpPr>
            <p:cNvPr id="94" name="Group 15"/>
            <p:cNvGrpSpPr>
              <a:grpSpLocks/>
            </p:cNvGrpSpPr>
            <p:nvPr/>
          </p:nvGrpSpPr>
          <p:grpSpPr bwMode="auto">
            <a:xfrm>
              <a:off x="6016766" y="2814963"/>
              <a:ext cx="3563226" cy="3427202"/>
              <a:chOff x="576" y="1766"/>
              <a:chExt cx="1446" cy="2164"/>
            </a:xfrm>
          </p:grpSpPr>
          <p:sp>
            <p:nvSpPr>
              <p:cNvPr id="96" name="AutoShape 16"/>
              <p:cNvSpPr>
                <a:spLocks noChangeArrowheads="1"/>
              </p:cNvSpPr>
              <p:nvPr/>
            </p:nvSpPr>
            <p:spPr bwMode="auto">
              <a:xfrm>
                <a:off x="576" y="1942"/>
                <a:ext cx="1446" cy="1988"/>
              </a:xfrm>
              <a:prstGeom prst="roundRect">
                <a:avLst>
                  <a:gd name="adj" fmla="val 4690"/>
                </a:avLst>
              </a:prstGeom>
              <a:noFill/>
              <a:ln w="57150">
                <a:solidFill>
                  <a:srgbClr val="92D05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7" name="AutoShape 17"/>
              <p:cNvSpPr>
                <a:spLocks noChangeArrowheads="1"/>
              </p:cNvSpPr>
              <p:nvPr/>
            </p:nvSpPr>
            <p:spPr bwMode="gray">
              <a:xfrm>
                <a:off x="660" y="1766"/>
                <a:ext cx="1298" cy="373"/>
              </a:xfrm>
              <a:prstGeom prst="roundRect">
                <a:avLst>
                  <a:gd name="adj" fmla="val 50000"/>
                </a:avLst>
              </a:prstGeom>
              <a:solidFill>
                <a:srgbClr val="92D050"/>
              </a:solidFill>
              <a:ln w="9525">
                <a:solidFill>
                  <a:srgbClr val="92D05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8" name="AutoShape 18"/>
              <p:cNvSpPr>
                <a:spLocks noChangeArrowheads="1"/>
              </p:cNvSpPr>
              <p:nvPr/>
            </p:nvSpPr>
            <p:spPr bwMode="auto">
              <a:xfrm flipH="1">
                <a:off x="1883" y="1897"/>
                <a:ext cx="45" cy="91"/>
              </a:xfrm>
              <a:prstGeom prst="octagon">
                <a:avLst>
                  <a:gd name="adj" fmla="val 29287"/>
                </a:avLst>
              </a:prstGeom>
              <a:solidFill>
                <a:srgbClr val="FFFF99"/>
              </a:solidFill>
              <a:ln w="9525">
                <a:solidFill>
                  <a:srgbClr val="92D05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9" name="AutoShape 19"/>
              <p:cNvSpPr>
                <a:spLocks noChangeArrowheads="1"/>
              </p:cNvSpPr>
              <p:nvPr/>
            </p:nvSpPr>
            <p:spPr bwMode="auto">
              <a:xfrm flipH="1">
                <a:off x="697" y="1896"/>
                <a:ext cx="46" cy="91"/>
              </a:xfrm>
              <a:prstGeom prst="octagon">
                <a:avLst>
                  <a:gd name="adj" fmla="val 29287"/>
                </a:avLst>
              </a:prstGeom>
              <a:solidFill>
                <a:srgbClr val="FFFF99"/>
              </a:solidFill>
              <a:ln w="9525">
                <a:solidFill>
                  <a:srgbClr val="92D05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100" name="Text Box 21"/>
              <p:cNvSpPr txBox="1">
                <a:spLocks noChangeArrowheads="1"/>
              </p:cNvSpPr>
              <p:nvPr/>
            </p:nvSpPr>
            <p:spPr bwMode="auto">
              <a:xfrm>
                <a:off x="624" y="2384"/>
                <a:ext cx="1344" cy="1069"/>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just" eaLnBrk="0" hangingPunct="0"/>
                <a:r>
                  <a:rPr lang="en-US" sz="2600" smtClean="0">
                    <a:latin typeface="Times New Roman" pitchFamily="18" charset="0"/>
                    <a:cs typeface="Times New Roman" pitchFamily="18" charset="0"/>
                  </a:rPr>
                  <a:t>Sự </a:t>
                </a:r>
                <a:r>
                  <a:rPr lang="en-US" sz="2600">
                    <a:latin typeface="Times New Roman" pitchFamily="18" charset="0"/>
                    <a:cs typeface="Times New Roman" pitchFamily="18" charset="0"/>
                  </a:rPr>
                  <a:t>biến đổi có quy luật cả lượng và chất về thể chất, về tâm lý, về mặt xã hội của cá nhân.</a:t>
                </a:r>
                <a:endParaRPr kumimoji="0" lang="en-US" sz="2600" b="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p:txBody>
          </p:sp>
        </p:grpSp>
        <p:sp>
          <p:nvSpPr>
            <p:cNvPr id="95" name="Text Box 20"/>
            <p:cNvSpPr txBox="1">
              <a:spLocks noChangeArrowheads="1"/>
            </p:cNvSpPr>
            <p:nvPr/>
          </p:nvSpPr>
          <p:spPr bwMode="gray">
            <a:xfrm>
              <a:off x="6400800" y="2877275"/>
              <a:ext cx="2929007" cy="461665"/>
            </a:xfrm>
            <a:prstGeom prst="rect">
              <a:avLst/>
            </a:prstGeom>
            <a:noFill/>
            <a:ln w="9525" algn="ctr">
              <a:solidFill>
                <a:srgbClr val="92D050"/>
              </a:solidFill>
              <a:miter lim="800000"/>
              <a:headEnd/>
              <a:tailEnd/>
            </a:ln>
            <a:effectLst/>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ctr" eaLnBrk="0" hangingPunct="0"/>
              <a:r>
                <a:rPr lang="en-US" sz="2400" b="1" smtClean="0">
                  <a:solidFill>
                    <a:schemeClr val="bg1">
                      <a:lumMod val="95000"/>
                    </a:schemeClr>
                  </a:solidFill>
                  <a:latin typeface="Times New Roman" pitchFamily="18" charset="0"/>
                  <a:cs typeface="Times New Roman" pitchFamily="18" charset="0"/>
                </a:rPr>
                <a:t>Phát </a:t>
              </a:r>
              <a:r>
                <a:rPr lang="en-US" sz="2400" b="1">
                  <a:solidFill>
                    <a:schemeClr val="bg1">
                      <a:lumMod val="95000"/>
                    </a:schemeClr>
                  </a:solidFill>
                  <a:latin typeface="Times New Roman" pitchFamily="18" charset="0"/>
                  <a:cs typeface="Times New Roman" pitchFamily="18" charset="0"/>
                </a:rPr>
                <a:t>triển </a:t>
              </a:r>
              <a:r>
                <a:rPr lang="en-US" sz="2400" b="1" smtClean="0">
                  <a:solidFill>
                    <a:schemeClr val="bg1">
                      <a:lumMod val="95000"/>
                    </a:schemeClr>
                  </a:solidFill>
                  <a:latin typeface="Times New Roman" pitchFamily="18" charset="0"/>
                  <a:cs typeface="Times New Roman" pitchFamily="18" charset="0"/>
                </a:rPr>
                <a:t>nhân cách</a:t>
              </a:r>
              <a:endParaRPr kumimoji="0" lang="en-US" sz="2400" b="1" i="0" u="none" strike="noStrike" kern="0" cap="none" spc="0" normalizeH="0" baseline="0" noProof="0" smtClean="0">
                <a:ln>
                  <a:noFill/>
                </a:ln>
                <a:solidFill>
                  <a:schemeClr val="bg1">
                    <a:lumMod val="95000"/>
                  </a:schemeClr>
                </a:solidFill>
                <a:effectLst/>
                <a:uLnTx/>
                <a:uFillTx/>
                <a:latin typeface="Times New Roman" pitchFamily="18" charset="0"/>
                <a:cs typeface="Times New Roman" pitchFamily="18" charset="0"/>
              </a:endParaRPr>
            </a:p>
          </p:txBody>
        </p:sp>
      </p:grpSp>
      <p:sp>
        <p:nvSpPr>
          <p:cNvPr id="2" name="Slide Number Placeholder 1"/>
          <p:cNvSpPr>
            <a:spLocks noGrp="1"/>
          </p:cNvSpPr>
          <p:nvPr>
            <p:ph type="sldNum" sz="quarter" idx="12"/>
          </p:nvPr>
        </p:nvSpPr>
        <p:spPr/>
        <p:txBody>
          <a:bodyPr/>
          <a:lstStyle/>
          <a:p>
            <a:fld id="{B6F15528-21DE-4FAA-801E-634DDDAF4B2B}" type="slidenum">
              <a:rPr lang="en-US" smtClean="0"/>
              <a:pPr/>
              <a:t>17</a:t>
            </a:fld>
            <a:endParaRPr lang="en-US"/>
          </a:p>
        </p:txBody>
      </p:sp>
      <p:sp>
        <p:nvSpPr>
          <p:cNvPr id="38" name="AutoShape 4"/>
          <p:cNvSpPr>
            <a:spLocks noChangeArrowheads="1"/>
          </p:cNvSpPr>
          <p:nvPr/>
        </p:nvSpPr>
        <p:spPr bwMode="gray">
          <a:xfrm>
            <a:off x="457200" y="990600"/>
            <a:ext cx="8285933" cy="762000"/>
          </a:xfrm>
          <a:prstGeom prst="roundRect">
            <a:avLst>
              <a:gd name="adj" fmla="val 23491"/>
            </a:avLst>
          </a:prstGeom>
          <a:gradFill rotWithShape="1">
            <a:gsLst>
              <a:gs pos="0">
                <a:srgbClr val="49ACE3"/>
              </a:gs>
              <a:gs pos="50000">
                <a:srgbClr val="49ACE3">
                  <a:gamma/>
                  <a:tint val="24314"/>
                  <a:invGamma/>
                </a:srgbClr>
              </a:gs>
              <a:gs pos="100000">
                <a:srgbClr val="49ACE3"/>
              </a:gs>
            </a:gsLst>
            <a:lin ang="0" scaled="1"/>
          </a:gradFill>
          <a:ln w="38100"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lvl="0" algn="ctr"/>
            <a:r>
              <a:rPr lang="en-US" sz="2600" b="1" smtClean="0">
                <a:latin typeface="Times New Roman" pitchFamily="18" charset="0"/>
                <a:cs typeface="Times New Roman" pitchFamily="18" charset="0"/>
              </a:rPr>
              <a:t>Nội </a:t>
            </a:r>
            <a:r>
              <a:rPr lang="en-US" sz="2600" b="1">
                <a:latin typeface="Times New Roman" pitchFamily="18" charset="0"/>
                <a:cs typeface="Times New Roman" pitchFamily="18" charset="0"/>
              </a:rPr>
              <a:t>dung hình thành nhân cách &amp; Phát triển nhân cách </a:t>
            </a:r>
            <a:endParaRPr lang="vi-VN" sz="2600" b="1">
              <a:latin typeface="Times New Roman" pitchFamily="18" charset="0"/>
              <a:cs typeface="Times New Roman" pitchFamily="18" charset="0"/>
            </a:endParaRPr>
          </a:p>
        </p:txBody>
      </p:sp>
      <p:sp>
        <p:nvSpPr>
          <p:cNvPr id="40" name="TextBox 39"/>
          <p:cNvSpPr txBox="1"/>
          <p:nvPr/>
        </p:nvSpPr>
        <p:spPr>
          <a:xfrm>
            <a:off x="4038600" y="11668"/>
            <a:ext cx="54864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a:t>
            </a:r>
            <a:r>
              <a:rPr lang="en-US" b="1">
                <a:effectLst>
                  <a:outerShdw blurRad="38100" dist="38100" dir="2700000" algn="tl">
                    <a:srgbClr val="000000">
                      <a:alpha val="43137"/>
                    </a:srgbClr>
                  </a:outerShdw>
                </a:effectLst>
                <a:latin typeface="Times New Roman" pitchFamily="18" charset="0"/>
                <a:cs typeface="Times New Roman" pitchFamily="18" charset="0"/>
              </a:rPr>
              <a:t>Nhân</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8096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p:cTn id="12" dur="700" fill="hold"/>
                                        <p:tgtEl>
                                          <p:spTgt spid="93"/>
                                        </p:tgtEl>
                                        <p:attrNameLst>
                                          <p:attrName>ppt_w</p:attrName>
                                        </p:attrNameLst>
                                      </p:cBhvr>
                                      <p:tavLst>
                                        <p:tav tm="0">
                                          <p:val>
                                            <p:fltVal val="0"/>
                                          </p:val>
                                        </p:tav>
                                        <p:tav tm="100000">
                                          <p:val>
                                            <p:strVal val="#ppt_w"/>
                                          </p:val>
                                        </p:tav>
                                      </p:tavLst>
                                    </p:anim>
                                    <p:anim calcmode="lin" valueType="num">
                                      <p:cBhvr>
                                        <p:cTn id="13" dur="700" fill="hold"/>
                                        <p:tgtEl>
                                          <p:spTgt spid="93"/>
                                        </p:tgtEl>
                                        <p:attrNameLst>
                                          <p:attrName>ppt_h</p:attrName>
                                        </p:attrNameLst>
                                      </p:cBhvr>
                                      <p:tavLst>
                                        <p:tav tm="0">
                                          <p:val>
                                            <p:fltVal val="0"/>
                                          </p:val>
                                        </p:tav>
                                        <p:tav tm="100000">
                                          <p:val>
                                            <p:strVal val="#ppt_h"/>
                                          </p:val>
                                        </p:tav>
                                      </p:tavLst>
                                    </p:anim>
                                    <p:anim calcmode="lin" valueType="num">
                                      <p:cBhvr>
                                        <p:cTn id="14" dur="700" fill="hold"/>
                                        <p:tgtEl>
                                          <p:spTgt spid="93"/>
                                        </p:tgtEl>
                                        <p:attrNameLst>
                                          <p:attrName>style.rotation</p:attrName>
                                        </p:attrNameLst>
                                      </p:cBhvr>
                                      <p:tavLst>
                                        <p:tav tm="0">
                                          <p:val>
                                            <p:fltVal val="90"/>
                                          </p:val>
                                        </p:tav>
                                        <p:tav tm="100000">
                                          <p:val>
                                            <p:fltVal val="0"/>
                                          </p:val>
                                        </p:tav>
                                      </p:tavLst>
                                    </p:anim>
                                    <p:animEffect transition="in" filter="fade">
                                      <p:cBhvr>
                                        <p:cTn id="15" dur="700"/>
                                        <p:tgtEl>
                                          <p:spTgt spid="93"/>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92"/>
                                        </p:tgtEl>
                                        <p:attrNameLst>
                                          <p:attrName>style.visibility</p:attrName>
                                        </p:attrNameLst>
                                      </p:cBhvr>
                                      <p:to>
                                        <p:strVal val="visible"/>
                                      </p:to>
                                    </p:set>
                                    <p:anim calcmode="lin" valueType="num">
                                      <p:cBhvr>
                                        <p:cTn id="20" dur="700" fill="hold"/>
                                        <p:tgtEl>
                                          <p:spTgt spid="92"/>
                                        </p:tgtEl>
                                        <p:attrNameLst>
                                          <p:attrName>ppt_w</p:attrName>
                                        </p:attrNameLst>
                                      </p:cBhvr>
                                      <p:tavLst>
                                        <p:tav tm="0">
                                          <p:val>
                                            <p:fltVal val="0"/>
                                          </p:val>
                                        </p:tav>
                                        <p:tav tm="100000">
                                          <p:val>
                                            <p:strVal val="#ppt_w"/>
                                          </p:val>
                                        </p:tav>
                                      </p:tavLst>
                                    </p:anim>
                                    <p:anim calcmode="lin" valueType="num">
                                      <p:cBhvr>
                                        <p:cTn id="21" dur="700" fill="hold"/>
                                        <p:tgtEl>
                                          <p:spTgt spid="92"/>
                                        </p:tgtEl>
                                        <p:attrNameLst>
                                          <p:attrName>ppt_h</p:attrName>
                                        </p:attrNameLst>
                                      </p:cBhvr>
                                      <p:tavLst>
                                        <p:tav tm="0">
                                          <p:val>
                                            <p:fltVal val="0"/>
                                          </p:val>
                                        </p:tav>
                                        <p:tav tm="100000">
                                          <p:val>
                                            <p:strVal val="#ppt_h"/>
                                          </p:val>
                                        </p:tav>
                                      </p:tavLst>
                                    </p:anim>
                                    <p:anim calcmode="lin" valueType="num">
                                      <p:cBhvr>
                                        <p:cTn id="22" dur="700" fill="hold"/>
                                        <p:tgtEl>
                                          <p:spTgt spid="92"/>
                                        </p:tgtEl>
                                        <p:attrNameLst>
                                          <p:attrName>style.rotation</p:attrName>
                                        </p:attrNameLst>
                                      </p:cBhvr>
                                      <p:tavLst>
                                        <p:tav tm="0">
                                          <p:val>
                                            <p:fltVal val="90"/>
                                          </p:val>
                                        </p:tav>
                                        <p:tav tm="100000">
                                          <p:val>
                                            <p:fltVal val="0"/>
                                          </p:val>
                                        </p:tav>
                                      </p:tavLst>
                                    </p:anim>
                                    <p:animEffect transition="in" filter="fade">
                                      <p:cBhvr>
                                        <p:cTn id="23" dur="700"/>
                                        <p:tgtEl>
                                          <p:spTgt spid="9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xit" presetSubtype="21" fill="hold" nodeType="clickEffect">
                                  <p:stCondLst>
                                    <p:cond delay="0"/>
                                  </p:stCondLst>
                                  <p:childTnLst>
                                    <p:animEffect transition="out" filter="barn(inVertical)">
                                      <p:cBhvr>
                                        <p:cTn id="27" dur="500"/>
                                        <p:tgtEl>
                                          <p:spTgt spid="93"/>
                                        </p:tgtEl>
                                      </p:cBhvr>
                                    </p:animEffect>
                                    <p:set>
                                      <p:cBhvr>
                                        <p:cTn id="28" dur="1" fill="hold">
                                          <p:stCondLst>
                                            <p:cond delay="499"/>
                                          </p:stCondLst>
                                        </p:cTn>
                                        <p:tgtEl>
                                          <p:spTgt spid="93"/>
                                        </p:tgtEl>
                                        <p:attrNameLst>
                                          <p:attrName>style.visibility</p:attrName>
                                        </p:attrNameLst>
                                      </p:cBhvr>
                                      <p:to>
                                        <p:strVal val="hidden"/>
                                      </p:to>
                                    </p:set>
                                  </p:childTnLst>
                                </p:cTn>
                              </p:par>
                              <p:par>
                                <p:cTn id="29" presetID="16" presetClass="exit" presetSubtype="21" fill="hold" nodeType="withEffect">
                                  <p:stCondLst>
                                    <p:cond delay="0"/>
                                  </p:stCondLst>
                                  <p:childTnLst>
                                    <p:animEffect transition="out" filter="barn(inVertical)">
                                      <p:cBhvr>
                                        <p:cTn id="30" dur="500"/>
                                        <p:tgtEl>
                                          <p:spTgt spid="92"/>
                                        </p:tgtEl>
                                      </p:cBhvr>
                                    </p:animEffect>
                                    <p:set>
                                      <p:cBhvr>
                                        <p:cTn id="31" dur="1" fill="hold">
                                          <p:stCondLst>
                                            <p:cond delay="499"/>
                                          </p:stCondLst>
                                        </p:cTn>
                                        <p:tgtEl>
                                          <p:spTgt spid="9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02"/>
                                        </p:tgtEl>
                                        <p:attrNameLst>
                                          <p:attrName>style.visibility</p:attrName>
                                        </p:attrNameLst>
                                      </p:cBhvr>
                                      <p:to>
                                        <p:strVal val="visible"/>
                                      </p:to>
                                    </p:set>
                                    <p:anim calcmode="lin" valueType="num">
                                      <p:cBhvr additive="base">
                                        <p:cTn id="36" dur="500" fill="hold"/>
                                        <p:tgtEl>
                                          <p:spTgt spid="102"/>
                                        </p:tgtEl>
                                        <p:attrNameLst>
                                          <p:attrName>ppt_x</p:attrName>
                                        </p:attrNameLst>
                                      </p:cBhvr>
                                      <p:tavLst>
                                        <p:tav tm="0">
                                          <p:val>
                                            <p:strVal val="#ppt_x"/>
                                          </p:val>
                                        </p:tav>
                                        <p:tav tm="100000">
                                          <p:val>
                                            <p:strVal val="#ppt_x"/>
                                          </p:val>
                                        </p:tav>
                                      </p:tavLst>
                                    </p:anim>
                                    <p:anim calcmode="lin" valueType="num">
                                      <p:cBhvr additive="base">
                                        <p:cTn id="37"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01"/>
                                        </p:tgtEl>
                                        <p:attrNameLst>
                                          <p:attrName>style.visibility</p:attrName>
                                        </p:attrNameLst>
                                      </p:cBhvr>
                                      <p:to>
                                        <p:strVal val="visible"/>
                                      </p:to>
                                    </p:set>
                                    <p:anim calcmode="lin" valueType="num">
                                      <p:cBhvr additive="base">
                                        <p:cTn id="42" dur="500" fill="hold"/>
                                        <p:tgtEl>
                                          <p:spTgt spid="101"/>
                                        </p:tgtEl>
                                        <p:attrNameLst>
                                          <p:attrName>ppt_x</p:attrName>
                                        </p:attrNameLst>
                                      </p:cBhvr>
                                      <p:tavLst>
                                        <p:tav tm="0">
                                          <p:val>
                                            <p:strVal val="#ppt_x"/>
                                          </p:val>
                                        </p:tav>
                                        <p:tav tm="100000">
                                          <p:val>
                                            <p:strVal val="#ppt_x"/>
                                          </p:val>
                                        </p:tav>
                                      </p:tavLst>
                                    </p:anim>
                                    <p:anim calcmode="lin" valueType="num">
                                      <p:cBhvr additive="base">
                                        <p:cTn id="43"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p:cNvCxnSpPr>
            <a:stCxn id="19" idx="2"/>
            <a:endCxn id="6" idx="0"/>
          </p:cNvCxnSpPr>
          <p:nvPr/>
        </p:nvCxnSpPr>
        <p:spPr>
          <a:xfrm>
            <a:off x="4518574" y="1731961"/>
            <a:ext cx="1762" cy="668339"/>
          </a:xfrm>
          <a:prstGeom prst="line">
            <a:avLst/>
          </a:prstGeom>
        </p:spPr>
        <p:style>
          <a:lnRef idx="3">
            <a:schemeClr val="accent5"/>
          </a:lnRef>
          <a:fillRef idx="0">
            <a:schemeClr val="accent5"/>
          </a:fillRef>
          <a:effectRef idx="2">
            <a:schemeClr val="accent5"/>
          </a:effectRef>
          <a:fontRef idx="minor">
            <a:schemeClr val="tx1"/>
          </a:fontRef>
        </p:style>
      </p:cxnSp>
      <p:cxnSp>
        <p:nvCxnSpPr>
          <p:cNvPr id="33" name="Straight Connector 32"/>
          <p:cNvCxnSpPr>
            <a:endCxn id="21" idx="2"/>
          </p:cNvCxnSpPr>
          <p:nvPr/>
        </p:nvCxnSpPr>
        <p:spPr>
          <a:xfrm flipV="1">
            <a:off x="5961726" y="2744525"/>
            <a:ext cx="1774292" cy="724480"/>
          </a:xfrm>
          <a:prstGeom prst="line">
            <a:avLst/>
          </a:prstGeom>
        </p:spPr>
        <p:style>
          <a:lnRef idx="3">
            <a:schemeClr val="accent5"/>
          </a:lnRef>
          <a:fillRef idx="0">
            <a:schemeClr val="accent5"/>
          </a:fillRef>
          <a:effectRef idx="2">
            <a:schemeClr val="accent5"/>
          </a:effectRef>
          <a:fontRef idx="minor">
            <a:schemeClr val="tx1"/>
          </a:fontRef>
        </p:style>
      </p:cxnSp>
      <p:cxnSp>
        <p:nvCxnSpPr>
          <p:cNvPr id="39" name="Straight Connector 38"/>
          <p:cNvCxnSpPr/>
          <p:nvPr/>
        </p:nvCxnSpPr>
        <p:spPr>
          <a:xfrm>
            <a:off x="5961726" y="3469006"/>
            <a:ext cx="1582074" cy="1470764"/>
          </a:xfrm>
          <a:prstGeom prst="line">
            <a:avLst/>
          </a:prstGeom>
        </p:spPr>
        <p:style>
          <a:lnRef idx="3">
            <a:schemeClr val="accent5"/>
          </a:lnRef>
          <a:fillRef idx="0">
            <a:schemeClr val="accent5"/>
          </a:fillRef>
          <a:effectRef idx="2">
            <a:schemeClr val="accent5"/>
          </a:effectRef>
          <a:fontRef idx="minor">
            <a:schemeClr val="tx1"/>
          </a:fontRef>
        </p:style>
      </p:cxnSp>
      <p:cxnSp>
        <p:nvCxnSpPr>
          <p:cNvPr id="43" name="Straight Connector 42"/>
          <p:cNvCxnSpPr/>
          <p:nvPr/>
        </p:nvCxnSpPr>
        <p:spPr>
          <a:xfrm flipV="1">
            <a:off x="1981200" y="3469006"/>
            <a:ext cx="1097746" cy="1470764"/>
          </a:xfrm>
          <a:prstGeom prst="line">
            <a:avLst/>
          </a:prstGeom>
        </p:spPr>
        <p:style>
          <a:lnRef idx="3">
            <a:schemeClr val="accent5"/>
          </a:lnRef>
          <a:fillRef idx="0">
            <a:schemeClr val="accent5"/>
          </a:fillRef>
          <a:effectRef idx="2">
            <a:schemeClr val="accent5"/>
          </a:effectRef>
          <a:fontRef idx="minor">
            <a:schemeClr val="tx1"/>
          </a:fontRef>
        </p:style>
      </p:cxnSp>
      <p:cxnSp>
        <p:nvCxnSpPr>
          <p:cNvPr id="35" name="Straight Connector 34"/>
          <p:cNvCxnSpPr>
            <a:stCxn id="10" idx="2"/>
            <a:endCxn id="6" idx="1"/>
          </p:cNvCxnSpPr>
          <p:nvPr/>
        </p:nvCxnSpPr>
        <p:spPr>
          <a:xfrm>
            <a:off x="1454403" y="2744526"/>
            <a:ext cx="1624543" cy="724480"/>
          </a:xfrm>
          <a:prstGeom prst="line">
            <a:avLst/>
          </a:prstGeom>
        </p:spPr>
        <p:style>
          <a:lnRef idx="3">
            <a:schemeClr val="accent5"/>
          </a:lnRef>
          <a:fillRef idx="0">
            <a:schemeClr val="accent5"/>
          </a:fillRef>
          <a:effectRef idx="2">
            <a:schemeClr val="accent5"/>
          </a:effectRef>
          <a:fontRef idx="minor">
            <a:schemeClr val="tx1"/>
          </a:fontRef>
        </p:style>
      </p:cxnSp>
      <p:sp>
        <p:nvSpPr>
          <p:cNvPr id="2" name="Slide Number Placeholder 1"/>
          <p:cNvSpPr>
            <a:spLocks noGrp="1"/>
          </p:cNvSpPr>
          <p:nvPr>
            <p:ph type="sldNum" sz="quarter" idx="12"/>
          </p:nvPr>
        </p:nvSpPr>
        <p:spPr/>
        <p:txBody>
          <a:bodyPr/>
          <a:lstStyle/>
          <a:p>
            <a:fld id="{B6F15528-21DE-4FAA-801E-634DDDAF4B2B}" type="slidenum">
              <a:rPr lang="en-US" smtClean="0"/>
              <a:pPr/>
              <a:t>18</a:t>
            </a:fld>
            <a:endParaRPr lang="en-US"/>
          </a:p>
        </p:txBody>
      </p:sp>
      <p:sp>
        <p:nvSpPr>
          <p:cNvPr id="4" name="TextBox 3"/>
          <p:cNvSpPr txBox="1"/>
          <p:nvPr/>
        </p:nvSpPr>
        <p:spPr>
          <a:xfrm>
            <a:off x="4038600" y="11668"/>
            <a:ext cx="54864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a:t>
            </a:r>
            <a:r>
              <a:rPr lang="en-US" b="1">
                <a:effectLst>
                  <a:outerShdw blurRad="38100" dist="38100" dir="2700000" algn="tl">
                    <a:srgbClr val="000000">
                      <a:alpha val="43137"/>
                    </a:srgbClr>
                  </a:outerShdw>
                </a:effectLst>
                <a:latin typeface="Times New Roman" pitchFamily="18" charset="0"/>
                <a:cs typeface="Times New Roman" pitchFamily="18" charset="0"/>
              </a:rPr>
              <a:t>Nhân</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5" name="Group 4"/>
          <p:cNvGrpSpPr/>
          <p:nvPr/>
        </p:nvGrpSpPr>
        <p:grpSpPr>
          <a:xfrm>
            <a:off x="3078946" y="2400300"/>
            <a:ext cx="2882780" cy="2938523"/>
            <a:chOff x="1166532" y="1716368"/>
            <a:chExt cx="3860558" cy="2300669"/>
          </a:xfrm>
        </p:grpSpPr>
        <p:sp>
          <p:nvSpPr>
            <p:cNvPr id="6" name="AutoShape 4"/>
            <p:cNvSpPr>
              <a:spLocks noChangeArrowheads="1"/>
            </p:cNvSpPr>
            <p:nvPr/>
          </p:nvSpPr>
          <p:spPr bwMode="gray">
            <a:xfrm>
              <a:off x="1166532" y="1716368"/>
              <a:ext cx="3860558" cy="1673451"/>
            </a:xfrm>
            <a:prstGeom prst="roundRect">
              <a:avLst>
                <a:gd name="adj" fmla="val 23491"/>
              </a:avLst>
            </a:prstGeom>
            <a:gradFill rotWithShape="1">
              <a:gsLst>
                <a:gs pos="0">
                  <a:srgbClr val="49ACE3"/>
                </a:gs>
                <a:gs pos="50000">
                  <a:srgbClr val="49ACE3">
                    <a:gamma/>
                    <a:tint val="24314"/>
                    <a:invGamma/>
                  </a:srgbClr>
                </a:gs>
                <a:gs pos="100000">
                  <a:srgbClr val="49ACE3"/>
                </a:gs>
              </a:gsLst>
              <a:lin ang="0" scaled="1"/>
            </a:gradFill>
            <a:ln w="38100"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lvl="0" algn="ctr"/>
              <a:endParaRPr lang="vi-VN" sz="2500" b="1">
                <a:latin typeface="Times New Roman" pitchFamily="18" charset="0"/>
                <a:cs typeface="Times New Roman" pitchFamily="18" charset="0"/>
              </a:endParaRPr>
            </a:p>
          </p:txBody>
        </p:sp>
        <p:sp>
          <p:nvSpPr>
            <p:cNvPr id="3" name="TextBox 2"/>
            <p:cNvSpPr txBox="1"/>
            <p:nvPr/>
          </p:nvSpPr>
          <p:spPr>
            <a:xfrm>
              <a:off x="1545725" y="1776028"/>
              <a:ext cx="3097455" cy="2241009"/>
            </a:xfrm>
            <a:prstGeom prst="rect">
              <a:avLst/>
            </a:prstGeom>
            <a:noFill/>
          </p:spPr>
          <p:txBody>
            <a:bodyPr wrap="square" rtlCol="0">
              <a:spAutoFit/>
            </a:bodyPr>
            <a:lstStyle/>
            <a:p>
              <a:pPr lvl="0" algn="ctr"/>
              <a:r>
                <a:rPr lang="vi-VN" sz="3000" b="1" smtClean="0">
                  <a:latin typeface="Times New Roman" pitchFamily="18" charset="0"/>
                  <a:cs typeface="Times New Roman" pitchFamily="18" charset="0"/>
                </a:rPr>
                <a:t>Hình thành &amp; </a:t>
              </a:r>
              <a:endParaRPr lang="vi-VN" sz="3000" b="1">
                <a:latin typeface="Times New Roman" pitchFamily="18" charset="0"/>
                <a:cs typeface="Times New Roman" pitchFamily="18" charset="0"/>
              </a:endParaRPr>
            </a:p>
            <a:p>
              <a:pPr lvl="0" algn="ctr"/>
              <a:r>
                <a:rPr lang="vi-VN" sz="3000" b="1">
                  <a:latin typeface="Times New Roman" pitchFamily="18" charset="0"/>
                  <a:cs typeface="Times New Roman" pitchFamily="18" charset="0"/>
                </a:rPr>
                <a:t>P</a:t>
              </a:r>
              <a:r>
                <a:rPr lang="vi-VN" sz="3000" b="1" smtClean="0">
                  <a:latin typeface="Times New Roman" pitchFamily="18" charset="0"/>
                  <a:cs typeface="Times New Roman" pitchFamily="18" charset="0"/>
                </a:rPr>
                <a:t>hát </a:t>
              </a:r>
              <a:r>
                <a:rPr lang="vi-VN" sz="3000" b="1">
                  <a:latin typeface="Times New Roman" pitchFamily="18" charset="0"/>
                  <a:cs typeface="Times New Roman" pitchFamily="18" charset="0"/>
                </a:rPr>
                <a:t>triển nhân cách</a:t>
              </a:r>
            </a:p>
            <a:p>
              <a:pPr lvl="0" algn="ctr"/>
              <a:endParaRPr lang="vi-VN" sz="3000" b="1">
                <a:latin typeface="Times New Roman" pitchFamily="18" charset="0"/>
                <a:cs typeface="Times New Roman" pitchFamily="18" charset="0"/>
              </a:endParaRPr>
            </a:p>
            <a:p>
              <a:endParaRPr lang="vi-VN" sz="3000"/>
            </a:p>
          </p:txBody>
        </p:sp>
      </p:grpSp>
      <p:grpSp>
        <p:nvGrpSpPr>
          <p:cNvPr id="12" name="Group 11"/>
          <p:cNvGrpSpPr/>
          <p:nvPr/>
        </p:nvGrpSpPr>
        <p:grpSpPr>
          <a:xfrm>
            <a:off x="3413674" y="762000"/>
            <a:ext cx="2209800" cy="969961"/>
            <a:chOff x="3465250" y="1342493"/>
            <a:chExt cx="2209800" cy="969961"/>
          </a:xfrm>
          <a:solidFill>
            <a:schemeClr val="accent1">
              <a:lumMod val="40000"/>
              <a:lumOff val="60000"/>
            </a:schemeClr>
          </a:solidFill>
        </p:grpSpPr>
        <p:sp>
          <p:nvSpPr>
            <p:cNvPr id="19" name="Rounded Rectangle 18"/>
            <p:cNvSpPr/>
            <p:nvPr/>
          </p:nvSpPr>
          <p:spPr>
            <a:xfrm>
              <a:off x="3465250" y="1342493"/>
              <a:ext cx="2209800" cy="96996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 name="Rectangle 3"/>
            <p:cNvSpPr txBox="1">
              <a:spLocks noChangeArrowheads="1"/>
            </p:cNvSpPr>
            <p:nvPr/>
          </p:nvSpPr>
          <p:spPr>
            <a:xfrm>
              <a:off x="3733800" y="1482724"/>
              <a:ext cx="1838325" cy="650875"/>
            </a:xfrm>
            <a:prstGeom prst="rect">
              <a:avLst/>
            </a:prstGeom>
            <a:grpFill/>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Giao tiếp</a:t>
              </a:r>
            </a:p>
          </p:txBody>
        </p:sp>
      </p:grpSp>
      <p:grpSp>
        <p:nvGrpSpPr>
          <p:cNvPr id="14" name="Group 13"/>
          <p:cNvGrpSpPr/>
          <p:nvPr/>
        </p:nvGrpSpPr>
        <p:grpSpPr>
          <a:xfrm>
            <a:off x="6550288" y="1774564"/>
            <a:ext cx="2371459" cy="969961"/>
            <a:chOff x="6467740" y="1342493"/>
            <a:chExt cx="2371459" cy="969961"/>
          </a:xfrm>
          <a:solidFill>
            <a:schemeClr val="accent1">
              <a:lumMod val="40000"/>
              <a:lumOff val="60000"/>
            </a:schemeClr>
          </a:solidFill>
        </p:grpSpPr>
        <p:sp>
          <p:nvSpPr>
            <p:cNvPr id="21" name="Rounded Rectangle 20"/>
            <p:cNvSpPr/>
            <p:nvPr/>
          </p:nvSpPr>
          <p:spPr>
            <a:xfrm>
              <a:off x="6467740" y="1342493"/>
              <a:ext cx="2371459" cy="96996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6" name="Rectangle 3"/>
            <p:cNvSpPr txBox="1">
              <a:spLocks noChangeArrowheads="1"/>
            </p:cNvSpPr>
            <p:nvPr/>
          </p:nvSpPr>
          <p:spPr>
            <a:xfrm>
              <a:off x="6553200" y="1482725"/>
              <a:ext cx="2143124" cy="650875"/>
            </a:xfrm>
            <a:prstGeom prst="rect">
              <a:avLst/>
            </a:prstGeom>
            <a:grpFill/>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Môi tr</a:t>
              </a:r>
              <a:r>
                <a:rPr lang="vi-VN" sz="3200" b="1" i="1" ker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ường</a:t>
              </a:r>
              <a:endParaRPr lang="en-US" sz="3200" b="1" i="1" ker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15" name="Group 14"/>
          <p:cNvGrpSpPr/>
          <p:nvPr/>
        </p:nvGrpSpPr>
        <p:grpSpPr>
          <a:xfrm>
            <a:off x="1143000" y="4953000"/>
            <a:ext cx="2209800" cy="969961"/>
            <a:chOff x="1508125" y="4675981"/>
            <a:chExt cx="2209800" cy="969961"/>
          </a:xfrm>
          <a:solidFill>
            <a:schemeClr val="accent1">
              <a:lumMod val="40000"/>
              <a:lumOff val="60000"/>
            </a:schemeClr>
          </a:solidFill>
        </p:grpSpPr>
        <p:sp>
          <p:nvSpPr>
            <p:cNvPr id="22" name="Rounded Rectangle 21"/>
            <p:cNvSpPr/>
            <p:nvPr/>
          </p:nvSpPr>
          <p:spPr>
            <a:xfrm>
              <a:off x="1508125" y="4675981"/>
              <a:ext cx="2209800" cy="96996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Rectangle 3"/>
            <p:cNvSpPr txBox="1">
              <a:spLocks noChangeArrowheads="1"/>
            </p:cNvSpPr>
            <p:nvPr/>
          </p:nvSpPr>
          <p:spPr>
            <a:xfrm>
              <a:off x="1672695" y="4835525"/>
              <a:ext cx="1762125" cy="650875"/>
            </a:xfrm>
            <a:prstGeom prst="rect">
              <a:avLst/>
            </a:prstGeom>
            <a:grpFill/>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Giáo dục</a:t>
              </a:r>
            </a:p>
          </p:txBody>
        </p:sp>
      </p:grpSp>
      <p:grpSp>
        <p:nvGrpSpPr>
          <p:cNvPr id="24" name="Group 23"/>
          <p:cNvGrpSpPr/>
          <p:nvPr/>
        </p:nvGrpSpPr>
        <p:grpSpPr>
          <a:xfrm>
            <a:off x="5163212" y="4939770"/>
            <a:ext cx="3758535" cy="969961"/>
            <a:chOff x="4856826" y="4675981"/>
            <a:chExt cx="3758535" cy="969961"/>
          </a:xfrm>
          <a:solidFill>
            <a:schemeClr val="accent1">
              <a:lumMod val="40000"/>
              <a:lumOff val="60000"/>
            </a:schemeClr>
          </a:solidFill>
        </p:grpSpPr>
        <p:sp>
          <p:nvSpPr>
            <p:cNvPr id="23" name="Rounded Rectangle 22"/>
            <p:cNvSpPr/>
            <p:nvPr/>
          </p:nvSpPr>
          <p:spPr>
            <a:xfrm>
              <a:off x="4856826" y="4675981"/>
              <a:ext cx="3601374" cy="96996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8" name="Rectangle 3"/>
            <p:cNvSpPr txBox="1">
              <a:spLocks noChangeArrowheads="1"/>
            </p:cNvSpPr>
            <p:nvPr/>
          </p:nvSpPr>
          <p:spPr>
            <a:xfrm>
              <a:off x="4948236" y="4835525"/>
              <a:ext cx="3667125" cy="650875"/>
            </a:xfrm>
            <a:prstGeom prst="rect">
              <a:avLst/>
            </a:prstGeom>
            <a:noFill/>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Hoạt </a:t>
              </a:r>
              <a:r>
                <a:rPr lang="vi-VN" sz="3200" b="1" i="1" ker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động cá nhân</a:t>
              </a:r>
              <a:endParaRPr lang="en-US" sz="3200" b="1" i="1" ker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grpSp>
        <p:nvGrpSpPr>
          <p:cNvPr id="11" name="Group 10"/>
          <p:cNvGrpSpPr/>
          <p:nvPr/>
        </p:nvGrpSpPr>
        <p:grpSpPr>
          <a:xfrm>
            <a:off x="349503" y="1774565"/>
            <a:ext cx="2209800" cy="969961"/>
            <a:chOff x="685800" y="838200"/>
            <a:chExt cx="2209800" cy="969961"/>
          </a:xfrm>
          <a:solidFill>
            <a:schemeClr val="accent1">
              <a:lumMod val="40000"/>
              <a:lumOff val="60000"/>
            </a:schemeClr>
          </a:solidFill>
        </p:grpSpPr>
        <p:sp>
          <p:nvSpPr>
            <p:cNvPr id="10" name="Rounded Rectangle 9"/>
            <p:cNvSpPr/>
            <p:nvPr/>
          </p:nvSpPr>
          <p:spPr>
            <a:xfrm>
              <a:off x="685800" y="838200"/>
              <a:ext cx="2209800" cy="96996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0" name="Rectangle 3"/>
            <p:cNvSpPr txBox="1">
              <a:spLocks noChangeArrowheads="1"/>
            </p:cNvSpPr>
            <p:nvPr/>
          </p:nvSpPr>
          <p:spPr>
            <a:xfrm>
              <a:off x="914400" y="990600"/>
              <a:ext cx="1838325" cy="650875"/>
            </a:xfrm>
            <a:prstGeom prst="rect">
              <a:avLst/>
            </a:prstGeom>
            <a:grpFill/>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Di truyền</a:t>
              </a:r>
            </a:p>
          </p:txBody>
        </p:sp>
      </p:grpSp>
    </p:spTree>
    <p:extLst>
      <p:ext uri="{BB962C8B-B14F-4D97-AF65-F5344CB8AC3E}">
        <p14:creationId xmlns:p14="http://schemas.microsoft.com/office/powerpoint/2010/main" val="351311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par>
                                <p:cTn id="15" presetID="16" presetClass="entr" presetSubtype="21"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500"/>
                                        <p:tgtEl>
                                          <p:spTgt spid="31"/>
                                        </p:tgtEl>
                                      </p:cBhvr>
                                    </p:animEffect>
                                  </p:childTnLst>
                                </p:cTn>
                              </p:par>
                              <p:par>
                                <p:cTn id="23" presetID="16" presetClass="entr" presetSubtype="2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500"/>
                                        <p:tgtEl>
                                          <p:spTgt spid="33"/>
                                        </p:tgtEl>
                                      </p:cBhvr>
                                    </p:animEffect>
                                  </p:childTnLst>
                                </p:cTn>
                              </p:par>
                              <p:par>
                                <p:cTn id="31" presetID="16" presetClass="entr" presetSubtype="21"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par>
                                <p:cTn id="39" presetID="16" presetClass="entr" presetSubtype="21"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right)">
                                      <p:cBhvr>
                                        <p:cTn id="46" dur="500"/>
                                        <p:tgtEl>
                                          <p:spTgt spid="43"/>
                                        </p:tgtEl>
                                      </p:cBhvr>
                                    </p:animEffect>
                                  </p:childTnLst>
                                </p:cTn>
                              </p:par>
                              <p:par>
                                <p:cTn id="47" presetID="16" presetClass="entr" presetSubtype="21"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arn(inVertical)">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02" descr="Untitled-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101" descr="car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100" descr="card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99" descr="card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98" descr="card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Rectangle 105"/>
          <p:cNvSpPr>
            <a:spLocks noChangeArrowheads="1"/>
          </p:cNvSpPr>
          <p:nvPr/>
        </p:nvSpPr>
        <p:spPr bwMode="auto">
          <a:xfrm>
            <a:off x="5715000" y="471488"/>
            <a:ext cx="1447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GB"/>
          </a:p>
        </p:txBody>
      </p:sp>
      <p:sp>
        <p:nvSpPr>
          <p:cNvPr id="3083" name="Text Box 108"/>
          <p:cNvSpPr txBox="1">
            <a:spLocks noChangeArrowheads="1"/>
          </p:cNvSpPr>
          <p:nvPr/>
        </p:nvSpPr>
        <p:spPr bwMode="auto">
          <a:xfrm>
            <a:off x="7315200" y="586770"/>
            <a:ext cx="10668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sz="4500" smtClean="0">
                <a:solidFill>
                  <a:srgbClr val="F2FDF7"/>
                </a:solidFill>
                <a:effectLst>
                  <a:outerShdw blurRad="50800" dist="38100" dir="13500000" algn="br" rotWithShape="0">
                    <a:prstClr val="black">
                      <a:alpha val="40000"/>
                    </a:prstClr>
                  </a:outerShdw>
                </a:effectLst>
              </a:rPr>
              <a:t>1</a:t>
            </a:r>
            <a:endParaRPr lang="en-US" sz="4500" smtClean="0">
              <a:effectLst>
                <a:outerShdw blurRad="50800" dist="38100" dir="13500000" algn="br" rotWithShape="0">
                  <a:prstClr val="black">
                    <a:alpha val="40000"/>
                  </a:prstClr>
                </a:outerShdw>
              </a:effectLst>
            </a:endParaRPr>
          </a:p>
        </p:txBody>
      </p:sp>
      <p:sp>
        <p:nvSpPr>
          <p:cNvPr id="13" name="Content Placeholder 2"/>
          <p:cNvSpPr txBox="1">
            <a:spLocks/>
          </p:cNvSpPr>
          <p:nvPr/>
        </p:nvSpPr>
        <p:spPr>
          <a:xfrm>
            <a:off x="334108" y="1962028"/>
            <a:ext cx="7666892" cy="46673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en-US" sz="3000" smtClean="0">
                <a:solidFill>
                  <a:schemeClr val="tx1"/>
                </a:solidFill>
                <a:latin typeface="Times New Roman" pitchFamily="18" charset="0"/>
                <a:cs typeface="Times New Roman" pitchFamily="18" charset="0"/>
              </a:rPr>
              <a:t>- </a:t>
            </a:r>
            <a:r>
              <a:rPr lang="en-US" sz="3000">
                <a:solidFill>
                  <a:schemeClr val="tx1"/>
                </a:solidFill>
                <a:latin typeface="Times New Roman" pitchFamily="18" charset="0"/>
                <a:cs typeface="Times New Roman" pitchFamily="18" charset="0"/>
              </a:rPr>
              <a:t>Di truyền là sự tái tạo ở trẻ những thuộc tính sinh học nhất định, giống với cha mẹ, là sự truyền lại từ cha mẹ đến con cái những phẩm chất và những đặc điểm nhất định đã được ghi lại trong hệ thống </a:t>
            </a:r>
            <a:r>
              <a:rPr lang="en-US" sz="3000" smtClean="0">
                <a:solidFill>
                  <a:schemeClr val="tx1"/>
                </a:solidFill>
                <a:latin typeface="Times New Roman" pitchFamily="18" charset="0"/>
                <a:cs typeface="Times New Roman" pitchFamily="18" charset="0"/>
              </a:rPr>
              <a:t>gen.</a:t>
            </a:r>
            <a:endParaRPr lang="vi-VN" sz="3000">
              <a:solidFill>
                <a:schemeClr val="tx1"/>
              </a:solidFill>
              <a:latin typeface="Times New Roman" pitchFamily="18" charset="0"/>
              <a:cs typeface="Times New Roman" pitchFamily="18" charset="0"/>
            </a:endParaRPr>
          </a:p>
          <a:p>
            <a:pPr algn="just"/>
            <a:r>
              <a:rPr lang="en-US" sz="3000">
                <a:solidFill>
                  <a:schemeClr val="tx1"/>
                </a:solidFill>
                <a:latin typeface="Times New Roman" pitchFamily="18" charset="0"/>
                <a:cs typeface="Times New Roman" pitchFamily="18" charset="0"/>
              </a:rPr>
              <a:t>- Di truyền đóng vai trò là tiền đề vật chất, là cơ sở sinh học cho sự hình thành và phát triển nhân cách của cá nhân. </a:t>
            </a:r>
            <a:endParaRPr lang="vi-VN" sz="3000">
              <a:solidFill>
                <a:schemeClr val="tx1"/>
              </a:solidFill>
              <a:latin typeface="Times New Roman" pitchFamily="18" charset="0"/>
              <a:cs typeface="Times New Roman" pitchFamily="18" charset="0"/>
            </a:endParaRPr>
          </a:p>
          <a:p>
            <a:pPr algn="just"/>
            <a:endParaRPr lang="vi-VN" sz="3000">
              <a:solidFill>
                <a:schemeClr val="tx1"/>
              </a:solidFill>
              <a:latin typeface="Times New Roman" pitchFamily="18" charset="0"/>
              <a:cs typeface="Times New Roman" pitchFamily="18" charset="0"/>
            </a:endParaRPr>
          </a:p>
        </p:txBody>
      </p:sp>
      <p:sp>
        <p:nvSpPr>
          <p:cNvPr id="15" name="Rectangle 3"/>
          <p:cNvSpPr txBox="1">
            <a:spLocks noChangeArrowheads="1"/>
          </p:cNvSpPr>
          <p:nvPr/>
        </p:nvSpPr>
        <p:spPr>
          <a:xfrm>
            <a:off x="1743075" y="704850"/>
            <a:ext cx="4733925" cy="650875"/>
          </a:xfrm>
          <a:prstGeom prst="rect">
            <a:avLst/>
          </a:prstGeom>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a:solidFill>
                  <a:schemeClr val="accent5">
                    <a:lumMod val="20000"/>
                    <a:lumOff val="80000"/>
                  </a:schemeClr>
                </a:solidFill>
                <a:effectLst>
                  <a:outerShdw blurRad="38100" dist="38100" dir="2700000" algn="tl">
                    <a:srgbClr val="000000">
                      <a:alpha val="43137"/>
                    </a:srgbClr>
                  </a:outerShdw>
                </a:effectLst>
                <a:latin typeface="Times New Roman" pitchFamily="18" charset="0"/>
                <a:cs typeface="Times New Roman" pitchFamily="18" charset="0"/>
              </a:rPr>
              <a:t>Di truyền</a:t>
            </a:r>
          </a:p>
        </p:txBody>
      </p:sp>
      <p:sp>
        <p:nvSpPr>
          <p:cNvPr id="17" name="TextBox 16"/>
          <p:cNvSpPr txBox="1"/>
          <p:nvPr/>
        </p:nvSpPr>
        <p:spPr>
          <a:xfrm>
            <a:off x="5486400" y="11668"/>
            <a:ext cx="4953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Hình thành &amp; P</a:t>
            </a:r>
            <a:r>
              <a:rPr lang="en-US" b="1" smtClean="0">
                <a:effectLst>
                  <a:outerShdw blurRad="38100" dist="38100" dir="2700000" algn="tl">
                    <a:srgbClr val="000000">
                      <a:alpha val="43137"/>
                    </a:srgbClr>
                  </a:outerShdw>
                </a:effectLst>
                <a:latin typeface="Times New Roman" pitchFamily="18" charset="0"/>
                <a:cs typeface="Times New Roman" pitchFamily="18" charset="0"/>
              </a:rPr>
              <a:t>hát </a:t>
            </a:r>
            <a:r>
              <a:rPr lang="en-US" b="1">
                <a:effectLst>
                  <a:outerShdw blurRad="38100" dist="38100" dir="2700000" algn="tl">
                    <a:srgbClr val="000000">
                      <a:alpha val="43137"/>
                    </a:srgbClr>
                  </a:outerShdw>
                </a:effectLst>
                <a:latin typeface="Times New Roman" pitchFamily="18" charset="0"/>
                <a:cs typeface="Times New Roman" pitchFamily="18" charset="0"/>
              </a:rPr>
              <a:t>triển </a:t>
            </a:r>
            <a:r>
              <a:rPr lang="en-US" b="1" smtClean="0">
                <a:effectLst>
                  <a:outerShdw blurRad="38100" dist="38100" dir="2700000" algn="tl">
                    <a:srgbClr val="000000">
                      <a:alpha val="43137"/>
                    </a:srgbClr>
                  </a:outerShdw>
                </a:effectLst>
                <a:latin typeface="Times New Roman" pitchFamily="18" charset="0"/>
                <a:cs typeface="Times New Roman" pitchFamily="18" charset="0"/>
              </a:rPr>
              <a:t>nhân </a:t>
            </a:r>
            <a:r>
              <a:rPr lang="en-US" b="1">
                <a:effectLst>
                  <a:outerShdw blurRad="38100" dist="38100" dir="2700000" algn="tl">
                    <a:srgbClr val="000000">
                      <a:alpha val="43137"/>
                    </a:srgbClr>
                  </a:outerShdw>
                </a:effectLst>
                <a:latin typeface="Times New Roman" pitchFamily="18" charset="0"/>
                <a:cs typeface="Times New Roman" pitchFamily="18" charset="0"/>
              </a:rPr>
              <a:t>cách</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19</a:t>
            </a:fld>
            <a:endParaRPr lang="en-US"/>
          </a:p>
        </p:txBody>
      </p:sp>
      <p:sp>
        <p:nvSpPr>
          <p:cNvPr id="16" name="TextBox 15"/>
          <p:cNvSpPr txBox="1"/>
          <p:nvPr/>
        </p:nvSpPr>
        <p:spPr>
          <a:xfrm>
            <a:off x="0" y="11668"/>
            <a:ext cx="571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Nhân </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8" name="Picture 17" descr="C:\Users\phuckhangan\Documents\tải xuống.jpg"/>
          <p:cNvPicPr/>
          <p:nvPr/>
        </p:nvPicPr>
        <p:blipFill>
          <a:blip r:embed="rId8">
            <a:extLst>
              <a:ext uri="{28A0092B-C50C-407E-A947-70E740481C1C}">
                <a14:useLocalDpi xmlns:a14="http://schemas.microsoft.com/office/drawing/2010/main" val="0"/>
              </a:ext>
            </a:extLst>
          </a:blip>
          <a:srcRect/>
          <a:stretch>
            <a:fillRect/>
          </a:stretch>
        </p:blipFill>
        <p:spPr bwMode="auto">
          <a:xfrm>
            <a:off x="1938337" y="2362200"/>
            <a:ext cx="4343400" cy="3048000"/>
          </a:xfrm>
          <a:prstGeom prst="rect">
            <a:avLst/>
          </a:prstGeom>
          <a:noFill/>
          <a:ln>
            <a:noFill/>
          </a:ln>
        </p:spPr>
      </p:pic>
    </p:spTree>
    <p:extLst>
      <p:ext uri="{BB962C8B-B14F-4D97-AF65-F5344CB8AC3E}">
        <p14:creationId xmlns:p14="http://schemas.microsoft.com/office/powerpoint/2010/main" val="30630675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83"/>
                                        </p:tgtEl>
                                        <p:attrNameLst>
                                          <p:attrName>style.visibility</p:attrName>
                                        </p:attrNameLst>
                                      </p:cBhvr>
                                      <p:to>
                                        <p:strVal val="visible"/>
                                      </p:to>
                                    </p:set>
                                    <p:animEffect transition="in" filter="barn(inVertical)">
                                      <p:cBhvr>
                                        <p:cTn id="7" dur="500"/>
                                        <p:tgtEl>
                                          <p:spTgt spid="308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nodeType="clickEffect">
                                  <p:stCondLst>
                                    <p:cond delay="0"/>
                                  </p:stCondLst>
                                  <p:childTnLst>
                                    <p:animEffect transition="out" filter="barn(inVertical)">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barn(inVertical)">
                                      <p:cBhvr>
                                        <p:cTn id="27" dur="500"/>
                                        <p:tgtEl>
                                          <p:spTgt spid="1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xEl>
                                              <p:pRg st="1" end="1"/>
                                            </p:txEl>
                                          </p:spTgt>
                                        </p:tgtEl>
                                        <p:attrNameLst>
                                          <p:attrName>style.visibility</p:attrName>
                                        </p:attrNameLst>
                                      </p:cBhvr>
                                      <p:to>
                                        <p:strVal val="visible"/>
                                      </p:to>
                                    </p:set>
                                    <p:animEffect transition="in" filter="barn(inVertical)">
                                      <p:cBhvr>
                                        <p:cTn id="32"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3" grpId="0"/>
      <p:bldP spid="13" grpId="0" uiExpand="1" build="allAtOnce"/>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Danh </a:t>
            </a:r>
            <a:r>
              <a:rPr lang="en-US" sz="48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sách thành </a:t>
            </a:r>
            <a:r>
              <a:rPr lang="en-US" sz="4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v</a:t>
            </a:r>
            <a:r>
              <a:rPr lang="en-US" sz="48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iên</a:t>
            </a:r>
            <a:endParaRPr lang="vi-VN" sz="4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9" name="Group 3"/>
          <p:cNvGrpSpPr>
            <a:grpSpLocks/>
          </p:cNvGrpSpPr>
          <p:nvPr/>
        </p:nvGrpSpPr>
        <p:grpSpPr bwMode="auto">
          <a:xfrm>
            <a:off x="304800" y="2260600"/>
            <a:ext cx="4027488" cy="711200"/>
            <a:chOff x="1344" y="1680"/>
            <a:chExt cx="2928" cy="448"/>
          </a:xfrm>
        </p:grpSpPr>
        <p:sp>
          <p:nvSpPr>
            <p:cNvPr id="10" name="Freeform 4"/>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11" name="Rectangle 5"/>
            <p:cNvSpPr>
              <a:spLocks noChangeArrowheads="1"/>
            </p:cNvSpPr>
            <p:nvPr/>
          </p:nvSpPr>
          <p:spPr bwMode="gray">
            <a:xfrm>
              <a:off x="1344" y="1680"/>
              <a:ext cx="2928" cy="393"/>
            </a:xfrm>
            <a:prstGeom prst="rect">
              <a:avLst/>
            </a:prstGeom>
            <a:gradFill rotWithShape="1">
              <a:gsLst>
                <a:gs pos="0">
                  <a:srgbClr val="CAF8EB"/>
                </a:gs>
                <a:gs pos="100000">
                  <a:srgbClr val="6EECC8"/>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12" name="Text Box 6"/>
          <p:cNvSpPr txBox="1">
            <a:spLocks noChangeArrowheads="1"/>
          </p:cNvSpPr>
          <p:nvPr/>
        </p:nvSpPr>
        <p:spPr bwMode="auto">
          <a:xfrm>
            <a:off x="1066800" y="2336800"/>
            <a:ext cx="257262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vi-VN" sz="3000">
                <a:latin typeface="Times New Roman" pitchFamily="18" charset="0"/>
                <a:cs typeface="Times New Roman" pitchFamily="18" charset="0"/>
              </a:rPr>
              <a:t>Đ</a:t>
            </a:r>
            <a:r>
              <a:rPr lang="en-US" sz="3000">
                <a:latin typeface="Times New Roman" pitchFamily="18" charset="0"/>
                <a:cs typeface="Times New Roman" pitchFamily="18" charset="0"/>
              </a:rPr>
              <a:t>oàn Thị Hoan</a:t>
            </a:r>
          </a:p>
        </p:txBody>
      </p:sp>
      <p:grpSp>
        <p:nvGrpSpPr>
          <p:cNvPr id="13" name="Group 7"/>
          <p:cNvGrpSpPr>
            <a:grpSpLocks/>
          </p:cNvGrpSpPr>
          <p:nvPr/>
        </p:nvGrpSpPr>
        <p:grpSpPr bwMode="auto">
          <a:xfrm>
            <a:off x="304800" y="3098800"/>
            <a:ext cx="4027488" cy="711200"/>
            <a:chOff x="1344" y="1680"/>
            <a:chExt cx="2928" cy="448"/>
          </a:xfrm>
        </p:grpSpPr>
        <p:sp>
          <p:nvSpPr>
            <p:cNvPr id="14" name="Freeform 8"/>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15" name="Rectangle 9"/>
            <p:cNvSpPr>
              <a:spLocks noChangeArrowheads="1"/>
            </p:cNvSpPr>
            <p:nvPr/>
          </p:nvSpPr>
          <p:spPr bwMode="gray">
            <a:xfrm>
              <a:off x="1344" y="1680"/>
              <a:ext cx="2928" cy="393"/>
            </a:xfrm>
            <a:prstGeom prst="rect">
              <a:avLst/>
            </a:prstGeom>
            <a:gradFill rotWithShape="1">
              <a:gsLst>
                <a:gs pos="0">
                  <a:srgbClr val="F6E1BD"/>
                </a:gs>
                <a:gs pos="100000">
                  <a:srgbClr val="EAB764"/>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16" name="Text Box 10"/>
          <p:cNvSpPr txBox="1">
            <a:spLocks noChangeArrowheads="1"/>
          </p:cNvSpPr>
          <p:nvPr/>
        </p:nvSpPr>
        <p:spPr bwMode="auto">
          <a:xfrm>
            <a:off x="1066800" y="3175000"/>
            <a:ext cx="26734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000">
                <a:latin typeface="Times New Roman" pitchFamily="18" charset="0"/>
                <a:cs typeface="Times New Roman" pitchFamily="18" charset="0"/>
              </a:rPr>
              <a:t>Trần Hoài Minh</a:t>
            </a:r>
          </a:p>
        </p:txBody>
      </p:sp>
      <p:grpSp>
        <p:nvGrpSpPr>
          <p:cNvPr id="17" name="Group 11"/>
          <p:cNvGrpSpPr>
            <a:grpSpLocks/>
          </p:cNvGrpSpPr>
          <p:nvPr/>
        </p:nvGrpSpPr>
        <p:grpSpPr bwMode="auto">
          <a:xfrm>
            <a:off x="304800" y="3937000"/>
            <a:ext cx="4027488" cy="711200"/>
            <a:chOff x="1344" y="1680"/>
            <a:chExt cx="2928" cy="448"/>
          </a:xfrm>
        </p:grpSpPr>
        <p:sp>
          <p:nvSpPr>
            <p:cNvPr id="18" name="Freeform 12"/>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19" name="Rectangle 13"/>
            <p:cNvSpPr>
              <a:spLocks noChangeArrowheads="1"/>
            </p:cNvSpPr>
            <p:nvPr/>
          </p:nvSpPr>
          <p:spPr bwMode="gray">
            <a:xfrm>
              <a:off x="1344" y="1680"/>
              <a:ext cx="2928" cy="393"/>
            </a:xfrm>
            <a:prstGeom prst="rect">
              <a:avLst/>
            </a:prstGeom>
            <a:gradFill rotWithShape="1">
              <a:gsLst>
                <a:gs pos="0">
                  <a:srgbClr val="FCF8E2"/>
                </a:gs>
                <a:gs pos="100000">
                  <a:srgbClr val="F2DE78"/>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20" name="Text Box 14"/>
          <p:cNvSpPr txBox="1">
            <a:spLocks noChangeArrowheads="1"/>
          </p:cNvSpPr>
          <p:nvPr/>
        </p:nvSpPr>
        <p:spPr bwMode="auto">
          <a:xfrm>
            <a:off x="762000" y="4013200"/>
            <a:ext cx="336983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000" smtClean="0">
                <a:latin typeface="Times New Roman" pitchFamily="18" charset="0"/>
                <a:cs typeface="Times New Roman" pitchFamily="18" charset="0"/>
              </a:rPr>
              <a:t>Nguyễn Hoàng Khải</a:t>
            </a:r>
            <a:endParaRPr lang="en-US" sz="3000">
              <a:latin typeface="Times New Roman" pitchFamily="18" charset="0"/>
              <a:cs typeface="Times New Roman" pitchFamily="18" charset="0"/>
            </a:endParaRPr>
          </a:p>
        </p:txBody>
      </p:sp>
      <p:grpSp>
        <p:nvGrpSpPr>
          <p:cNvPr id="21" name="Group 15"/>
          <p:cNvGrpSpPr>
            <a:grpSpLocks/>
          </p:cNvGrpSpPr>
          <p:nvPr/>
        </p:nvGrpSpPr>
        <p:grpSpPr bwMode="auto">
          <a:xfrm>
            <a:off x="304800" y="4775200"/>
            <a:ext cx="4027488" cy="711200"/>
            <a:chOff x="1344" y="1680"/>
            <a:chExt cx="2928" cy="448"/>
          </a:xfrm>
        </p:grpSpPr>
        <p:sp>
          <p:nvSpPr>
            <p:cNvPr id="22" name="Freeform 16"/>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23" name="Rectangle 17"/>
            <p:cNvSpPr>
              <a:spLocks noChangeArrowheads="1"/>
            </p:cNvSpPr>
            <p:nvPr/>
          </p:nvSpPr>
          <p:spPr bwMode="gray">
            <a:xfrm>
              <a:off x="1344" y="1680"/>
              <a:ext cx="2928" cy="393"/>
            </a:xfrm>
            <a:prstGeom prst="rect">
              <a:avLst/>
            </a:prstGeom>
            <a:gradFill rotWithShape="1">
              <a:gsLst>
                <a:gs pos="0">
                  <a:srgbClr val="CDD6FE"/>
                </a:gs>
                <a:gs pos="100000">
                  <a:srgbClr val="9EB0FE"/>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24" name="Text Box 18"/>
          <p:cNvSpPr txBox="1">
            <a:spLocks noChangeArrowheads="1"/>
          </p:cNvSpPr>
          <p:nvPr/>
        </p:nvSpPr>
        <p:spPr bwMode="auto">
          <a:xfrm>
            <a:off x="838200" y="4851400"/>
            <a:ext cx="327564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000">
                <a:latin typeface="Times New Roman" pitchFamily="18" charset="0"/>
                <a:cs typeface="Times New Roman" pitchFamily="18" charset="0"/>
              </a:rPr>
              <a:t>Phạm Trung Chánh </a:t>
            </a:r>
          </a:p>
        </p:txBody>
      </p:sp>
      <p:grpSp>
        <p:nvGrpSpPr>
          <p:cNvPr id="41" name="Group 3"/>
          <p:cNvGrpSpPr>
            <a:grpSpLocks/>
          </p:cNvGrpSpPr>
          <p:nvPr/>
        </p:nvGrpSpPr>
        <p:grpSpPr bwMode="auto">
          <a:xfrm>
            <a:off x="4811712" y="2260600"/>
            <a:ext cx="4027488" cy="711200"/>
            <a:chOff x="1344" y="1680"/>
            <a:chExt cx="2928" cy="448"/>
          </a:xfrm>
        </p:grpSpPr>
        <p:sp>
          <p:nvSpPr>
            <p:cNvPr id="42" name="Freeform 4"/>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43" name="Rectangle 5"/>
            <p:cNvSpPr>
              <a:spLocks noChangeArrowheads="1"/>
            </p:cNvSpPr>
            <p:nvPr/>
          </p:nvSpPr>
          <p:spPr bwMode="gray">
            <a:xfrm>
              <a:off x="1344" y="1680"/>
              <a:ext cx="2928" cy="393"/>
            </a:xfrm>
            <a:prstGeom prst="rect">
              <a:avLst/>
            </a:prstGeom>
            <a:gradFill rotWithShape="1">
              <a:gsLst>
                <a:gs pos="0">
                  <a:srgbClr val="CAF8EB"/>
                </a:gs>
                <a:gs pos="100000">
                  <a:srgbClr val="6EECC8"/>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44" name="Text Box 6"/>
          <p:cNvSpPr txBox="1">
            <a:spLocks noChangeArrowheads="1"/>
          </p:cNvSpPr>
          <p:nvPr/>
        </p:nvSpPr>
        <p:spPr bwMode="auto">
          <a:xfrm>
            <a:off x="5040312" y="2336800"/>
            <a:ext cx="36097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000">
                <a:latin typeface="Times New Roman" pitchFamily="18" charset="0"/>
                <a:cs typeface="Times New Roman" pitchFamily="18" charset="0"/>
              </a:rPr>
              <a:t>Nguyễn Thị Diễm My</a:t>
            </a:r>
          </a:p>
        </p:txBody>
      </p:sp>
      <p:grpSp>
        <p:nvGrpSpPr>
          <p:cNvPr id="45" name="Group 7"/>
          <p:cNvGrpSpPr>
            <a:grpSpLocks/>
          </p:cNvGrpSpPr>
          <p:nvPr/>
        </p:nvGrpSpPr>
        <p:grpSpPr bwMode="auto">
          <a:xfrm>
            <a:off x="4811712" y="3098800"/>
            <a:ext cx="4027488" cy="711200"/>
            <a:chOff x="1344" y="1680"/>
            <a:chExt cx="2928" cy="448"/>
          </a:xfrm>
        </p:grpSpPr>
        <p:sp>
          <p:nvSpPr>
            <p:cNvPr id="46" name="Freeform 8"/>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47" name="Rectangle 9"/>
            <p:cNvSpPr>
              <a:spLocks noChangeArrowheads="1"/>
            </p:cNvSpPr>
            <p:nvPr/>
          </p:nvSpPr>
          <p:spPr bwMode="gray">
            <a:xfrm>
              <a:off x="1344" y="1680"/>
              <a:ext cx="2928" cy="393"/>
            </a:xfrm>
            <a:prstGeom prst="rect">
              <a:avLst/>
            </a:prstGeom>
            <a:gradFill rotWithShape="1">
              <a:gsLst>
                <a:gs pos="0">
                  <a:srgbClr val="F6E1BD"/>
                </a:gs>
                <a:gs pos="100000">
                  <a:srgbClr val="EAB764"/>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48" name="Text Box 10"/>
          <p:cNvSpPr txBox="1">
            <a:spLocks noChangeArrowheads="1"/>
          </p:cNvSpPr>
          <p:nvPr/>
        </p:nvSpPr>
        <p:spPr bwMode="auto">
          <a:xfrm>
            <a:off x="5418362" y="3175000"/>
            <a:ext cx="28985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000">
                <a:latin typeface="Times New Roman" pitchFamily="18" charset="0"/>
                <a:cs typeface="Times New Roman" pitchFamily="18" charset="0"/>
              </a:rPr>
              <a:t>Phạm Huỳnh Phú</a:t>
            </a:r>
          </a:p>
        </p:txBody>
      </p:sp>
      <p:grpSp>
        <p:nvGrpSpPr>
          <p:cNvPr id="49" name="Group 11"/>
          <p:cNvGrpSpPr>
            <a:grpSpLocks/>
          </p:cNvGrpSpPr>
          <p:nvPr/>
        </p:nvGrpSpPr>
        <p:grpSpPr bwMode="auto">
          <a:xfrm>
            <a:off x="4811712" y="3937000"/>
            <a:ext cx="4027488" cy="711200"/>
            <a:chOff x="1344" y="1680"/>
            <a:chExt cx="2928" cy="448"/>
          </a:xfrm>
        </p:grpSpPr>
        <p:sp>
          <p:nvSpPr>
            <p:cNvPr id="50" name="Freeform 12"/>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51" name="Rectangle 13"/>
            <p:cNvSpPr>
              <a:spLocks noChangeArrowheads="1"/>
            </p:cNvSpPr>
            <p:nvPr/>
          </p:nvSpPr>
          <p:spPr bwMode="gray">
            <a:xfrm>
              <a:off x="1344" y="1680"/>
              <a:ext cx="2928" cy="393"/>
            </a:xfrm>
            <a:prstGeom prst="rect">
              <a:avLst/>
            </a:prstGeom>
            <a:gradFill rotWithShape="1">
              <a:gsLst>
                <a:gs pos="0">
                  <a:srgbClr val="FCF8E2"/>
                </a:gs>
                <a:gs pos="100000">
                  <a:srgbClr val="F2DE78"/>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52" name="Text Box 14"/>
          <p:cNvSpPr txBox="1">
            <a:spLocks noChangeArrowheads="1"/>
          </p:cNvSpPr>
          <p:nvPr/>
        </p:nvSpPr>
        <p:spPr bwMode="auto">
          <a:xfrm>
            <a:off x="4887912" y="4013200"/>
            <a:ext cx="38870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000">
                <a:latin typeface="Times New Roman" pitchFamily="18" charset="0"/>
                <a:cs typeface="Times New Roman" pitchFamily="18" charset="0"/>
              </a:rPr>
              <a:t>Nguyễn Thị Ngọc Muội</a:t>
            </a:r>
          </a:p>
        </p:txBody>
      </p:sp>
      <p:grpSp>
        <p:nvGrpSpPr>
          <p:cNvPr id="53" name="Group 15"/>
          <p:cNvGrpSpPr>
            <a:grpSpLocks/>
          </p:cNvGrpSpPr>
          <p:nvPr/>
        </p:nvGrpSpPr>
        <p:grpSpPr bwMode="auto">
          <a:xfrm>
            <a:off x="4811712" y="4775200"/>
            <a:ext cx="4027488" cy="711200"/>
            <a:chOff x="1344" y="1680"/>
            <a:chExt cx="2928" cy="448"/>
          </a:xfrm>
        </p:grpSpPr>
        <p:sp>
          <p:nvSpPr>
            <p:cNvPr id="54" name="Freeform 16"/>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55" name="Rectangle 17"/>
            <p:cNvSpPr>
              <a:spLocks noChangeArrowheads="1"/>
            </p:cNvSpPr>
            <p:nvPr/>
          </p:nvSpPr>
          <p:spPr bwMode="gray">
            <a:xfrm>
              <a:off x="1344" y="1680"/>
              <a:ext cx="2928" cy="393"/>
            </a:xfrm>
            <a:prstGeom prst="rect">
              <a:avLst/>
            </a:prstGeom>
            <a:gradFill rotWithShape="1">
              <a:gsLst>
                <a:gs pos="0">
                  <a:srgbClr val="CDD6FE"/>
                </a:gs>
                <a:gs pos="100000">
                  <a:srgbClr val="9EB0FE"/>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56" name="Text Box 18"/>
          <p:cNvSpPr txBox="1">
            <a:spLocks noChangeArrowheads="1"/>
          </p:cNvSpPr>
          <p:nvPr/>
        </p:nvSpPr>
        <p:spPr bwMode="auto">
          <a:xfrm>
            <a:off x="5573712" y="4851400"/>
            <a:ext cx="25382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000" smtClean="0">
                <a:latin typeface="Times New Roman" pitchFamily="18" charset="0"/>
                <a:cs typeface="Times New Roman" pitchFamily="18" charset="0"/>
              </a:rPr>
              <a:t>Bùi Quốc Tuấn</a:t>
            </a:r>
            <a:endParaRPr lang="vi-VN" sz="300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2</a:t>
            </a:fld>
            <a:endParaRPr lang="en-US"/>
          </a:p>
        </p:txBody>
      </p:sp>
      <p:grpSp>
        <p:nvGrpSpPr>
          <p:cNvPr id="5" name="Group 4"/>
          <p:cNvGrpSpPr/>
          <p:nvPr/>
        </p:nvGrpSpPr>
        <p:grpSpPr>
          <a:xfrm>
            <a:off x="2608169" y="5602818"/>
            <a:ext cx="4027488" cy="711200"/>
            <a:chOff x="2608169" y="5602818"/>
            <a:chExt cx="4027488" cy="711200"/>
          </a:xfrm>
        </p:grpSpPr>
        <p:grpSp>
          <p:nvGrpSpPr>
            <p:cNvPr id="36" name="Group 15"/>
            <p:cNvGrpSpPr>
              <a:grpSpLocks/>
            </p:cNvGrpSpPr>
            <p:nvPr/>
          </p:nvGrpSpPr>
          <p:grpSpPr bwMode="auto">
            <a:xfrm>
              <a:off x="2608169" y="5602818"/>
              <a:ext cx="4027488" cy="711200"/>
              <a:chOff x="1344" y="1680"/>
              <a:chExt cx="2928" cy="448"/>
            </a:xfrm>
          </p:grpSpPr>
          <p:sp>
            <p:nvSpPr>
              <p:cNvPr id="37" name="Freeform 16"/>
              <p:cNvSpPr>
                <a:spLocks/>
              </p:cNvSpPr>
              <p:nvPr/>
            </p:nvSpPr>
            <p:spPr bwMode="gray">
              <a:xfrm>
                <a:off x="1440" y="1938"/>
                <a:ext cx="2736"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sz="3000"/>
              </a:p>
            </p:txBody>
          </p:sp>
          <p:sp>
            <p:nvSpPr>
              <p:cNvPr id="38" name="Rectangle 17"/>
              <p:cNvSpPr>
                <a:spLocks noChangeArrowheads="1"/>
              </p:cNvSpPr>
              <p:nvPr/>
            </p:nvSpPr>
            <p:spPr bwMode="gray">
              <a:xfrm>
                <a:off x="1344" y="1680"/>
                <a:ext cx="2928" cy="393"/>
              </a:xfrm>
              <a:prstGeom prst="rect">
                <a:avLst/>
              </a:prstGeom>
              <a:gradFill rotWithShape="1">
                <a:gsLst>
                  <a:gs pos="0">
                    <a:srgbClr val="CDD6FE"/>
                  </a:gs>
                  <a:gs pos="100000">
                    <a:srgbClr val="9EB0FE"/>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sz="3000"/>
              </a:p>
            </p:txBody>
          </p:sp>
        </p:grpSp>
        <p:sp>
          <p:nvSpPr>
            <p:cNvPr id="4" name="TextBox 3"/>
            <p:cNvSpPr txBox="1"/>
            <p:nvPr/>
          </p:nvSpPr>
          <p:spPr>
            <a:xfrm>
              <a:off x="2740218" y="5602818"/>
              <a:ext cx="3763390" cy="553998"/>
            </a:xfrm>
            <a:prstGeom prst="rect">
              <a:avLst/>
            </a:prstGeom>
            <a:noFill/>
          </p:spPr>
          <p:txBody>
            <a:bodyPr wrap="square" rtlCol="0">
              <a:spAutoFit/>
            </a:bodyPr>
            <a:lstStyle/>
            <a:p>
              <a:pPr algn="ctr"/>
              <a:r>
                <a:rPr lang="en-US" sz="3000" smtClean="0">
                  <a:latin typeface="Times New Roman" pitchFamily="18" charset="0"/>
                  <a:ea typeface="Tahoma" pitchFamily="34" charset="0"/>
                  <a:cs typeface="Times New Roman" pitchFamily="18" charset="0"/>
                </a:rPr>
                <a:t>L</a:t>
              </a:r>
              <a:r>
                <a:rPr lang="vi-VN" sz="3000" smtClean="0">
                  <a:latin typeface="Times New Roman" pitchFamily="18" charset="0"/>
                  <a:ea typeface="Tahoma" pitchFamily="34" charset="0"/>
                  <a:cs typeface="Times New Roman" pitchFamily="18" charset="0"/>
                </a:rPr>
                <a:t>ươ</a:t>
              </a:r>
              <a:r>
                <a:rPr lang="en-US" sz="3000" smtClean="0">
                  <a:latin typeface="Times New Roman" pitchFamily="18" charset="0"/>
                  <a:ea typeface="Tahoma" pitchFamily="34" charset="0"/>
                  <a:cs typeface="Times New Roman" pitchFamily="18" charset="0"/>
                </a:rPr>
                <a:t>ng Kim Th</a:t>
              </a:r>
              <a:r>
                <a:rPr lang="vi-VN" sz="3000">
                  <a:latin typeface="Times New Roman" pitchFamily="18" charset="0"/>
                  <a:ea typeface="Tahoma" pitchFamily="34" charset="0"/>
                  <a:cs typeface="Times New Roman" pitchFamily="18" charset="0"/>
                </a:rPr>
                <a:t>ư</a:t>
              </a:r>
            </a:p>
          </p:txBody>
        </p:sp>
      </p:grpSp>
    </p:spTree>
    <p:extLst>
      <p:ext uri="{BB962C8B-B14F-4D97-AF65-F5344CB8AC3E}">
        <p14:creationId xmlns:p14="http://schemas.microsoft.com/office/powerpoint/2010/main" val="31690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par>
                                <p:cTn id="23" presetID="22" presetClass="entr" presetSubtype="4"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par>
                                <p:cTn id="35" presetID="22" presetClass="entr" presetSubtype="4"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down)">
                                      <p:cBhvr>
                                        <p:cTn id="37" dur="500"/>
                                        <p:tgtEl>
                                          <p:spTgt spid="4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down)">
                                      <p:cBhvr>
                                        <p:cTn id="40" dur="500"/>
                                        <p:tgtEl>
                                          <p:spTgt spid="48"/>
                                        </p:tgtEl>
                                      </p:cBhvr>
                                    </p:animEffect>
                                  </p:childTnLst>
                                </p:cTn>
                              </p:par>
                              <p:par>
                                <p:cTn id="41" presetID="22" presetClass="entr" presetSubtype="4"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down)">
                                      <p:cBhvr>
                                        <p:cTn id="43" dur="500"/>
                                        <p:tgtEl>
                                          <p:spTgt spid="4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down)">
                                      <p:cBhvr>
                                        <p:cTn id="49" dur="500"/>
                                        <p:tgtEl>
                                          <p:spTgt spid="5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down)">
                                      <p:cBhvr>
                                        <p:cTn id="52" dur="500"/>
                                        <p:tgtEl>
                                          <p:spTgt spid="56"/>
                                        </p:tgtEl>
                                      </p:cBhvr>
                                    </p:animEffect>
                                  </p:childTnLst>
                                </p:cTn>
                              </p:par>
                              <p:par>
                                <p:cTn id="53" presetID="22" presetClass="entr" presetSubtype="4"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down)">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0" grpId="0"/>
      <p:bldP spid="24" grpId="0"/>
      <p:bldP spid="44" grpId="0"/>
      <p:bldP spid="48" grpId="0"/>
      <p:bldP spid="52" grpId="0"/>
      <p:bldP spid="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02" descr="Untitled-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1" descr="car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0" descr="card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9" descr="card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5830" y="276225"/>
            <a:ext cx="954405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05"/>
          <p:cNvSpPr>
            <a:spLocks noChangeArrowheads="1"/>
          </p:cNvSpPr>
          <p:nvPr/>
        </p:nvSpPr>
        <p:spPr bwMode="auto">
          <a:xfrm>
            <a:off x="5715000" y="471488"/>
            <a:ext cx="1447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GB"/>
          </a:p>
        </p:txBody>
      </p:sp>
      <p:sp>
        <p:nvSpPr>
          <p:cNvPr id="21" name="Text Box 108"/>
          <p:cNvSpPr txBox="1">
            <a:spLocks noChangeArrowheads="1"/>
          </p:cNvSpPr>
          <p:nvPr/>
        </p:nvSpPr>
        <p:spPr bwMode="auto">
          <a:xfrm>
            <a:off x="7315200" y="586770"/>
            <a:ext cx="10668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sz="4500" smtClean="0">
                <a:solidFill>
                  <a:srgbClr val="F2FDF7"/>
                </a:solidFill>
                <a:effectLst>
                  <a:outerShdw blurRad="50800" dist="38100" dir="13500000" algn="br" rotWithShape="0">
                    <a:prstClr val="black">
                      <a:alpha val="40000"/>
                    </a:prstClr>
                  </a:outerShdw>
                </a:effectLst>
              </a:rPr>
              <a:t>2</a:t>
            </a:r>
            <a:endParaRPr lang="en-US" sz="4500" smtClean="0">
              <a:effectLst>
                <a:outerShdw blurRad="50800" dist="38100" dir="13500000" algn="br" rotWithShape="0">
                  <a:prstClr val="black">
                    <a:alpha val="40000"/>
                  </a:prstClr>
                </a:outerShdw>
              </a:effectLst>
            </a:endParaRPr>
          </a:p>
        </p:txBody>
      </p:sp>
      <p:sp>
        <p:nvSpPr>
          <p:cNvPr id="22" name="Content Placeholder 2"/>
          <p:cNvSpPr txBox="1">
            <a:spLocks/>
          </p:cNvSpPr>
          <p:nvPr/>
        </p:nvSpPr>
        <p:spPr>
          <a:xfrm>
            <a:off x="867508" y="1962028"/>
            <a:ext cx="7209692" cy="46673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vi-VN" sz="3000" smtClean="0">
                <a:solidFill>
                  <a:schemeClr val="tx1"/>
                </a:solidFill>
                <a:latin typeface="Times New Roman" pitchFamily="18" charset="0"/>
                <a:cs typeface="Times New Roman" pitchFamily="18" charset="0"/>
              </a:rPr>
              <a:t>- Giao  </a:t>
            </a:r>
            <a:r>
              <a:rPr lang="vi-VN" sz="3000">
                <a:solidFill>
                  <a:schemeClr val="tx1"/>
                </a:solidFill>
                <a:latin typeface="Times New Roman" pitchFamily="18" charset="0"/>
                <a:cs typeface="Times New Roman" pitchFamily="18" charset="0"/>
              </a:rPr>
              <a:t>tiếp  là  điều  kiện  tồn  tại  cá  nhân  và  </a:t>
            </a:r>
            <a:r>
              <a:rPr lang="vi-VN" sz="3000" smtClean="0">
                <a:solidFill>
                  <a:schemeClr val="tx1"/>
                </a:solidFill>
                <a:latin typeface="Times New Roman" pitchFamily="18" charset="0"/>
                <a:cs typeface="Times New Roman" pitchFamily="18" charset="0"/>
              </a:rPr>
              <a:t>xã  </a:t>
            </a:r>
            <a:r>
              <a:rPr lang="vi-VN" sz="3000">
                <a:solidFill>
                  <a:schemeClr val="tx1"/>
                </a:solidFill>
                <a:latin typeface="Times New Roman" pitchFamily="18" charset="0"/>
                <a:cs typeface="Times New Roman" pitchFamily="18" charset="0"/>
              </a:rPr>
              <a:t>hội  loài  người.</a:t>
            </a:r>
            <a:endParaRPr lang="en-US" sz="3000" smtClean="0">
              <a:solidFill>
                <a:schemeClr val="tx1"/>
              </a:solidFill>
              <a:latin typeface="Times New Roman" pitchFamily="18" charset="0"/>
              <a:cs typeface="Times New Roman" pitchFamily="18" charset="0"/>
            </a:endParaRPr>
          </a:p>
          <a:p>
            <a:pPr algn="just"/>
            <a:r>
              <a:rPr lang="en-US" sz="3000" smtClean="0">
                <a:solidFill>
                  <a:schemeClr val="tx1"/>
                </a:solidFill>
                <a:latin typeface="Times New Roman" pitchFamily="18" charset="0"/>
                <a:cs typeface="Times New Roman" pitchFamily="18" charset="0"/>
              </a:rPr>
              <a:t>- </a:t>
            </a:r>
            <a:r>
              <a:rPr lang="vi-VN" sz="3000">
                <a:solidFill>
                  <a:schemeClr val="tx1"/>
                </a:solidFill>
                <a:latin typeface="Times New Roman" pitchFamily="18" charset="0"/>
                <a:cs typeface="Times New Roman" pitchFamily="18" charset="0"/>
              </a:rPr>
              <a:t>Nhờ giao tiếp con người gia nhập vào các quan hệ xã hội, lĩnh hội nền văn  hóa  xã  hội,  chuẩn  mực  xã  hội  làm  thành  bản  chất  con  người </a:t>
            </a:r>
            <a:r>
              <a:rPr lang="vi-VN" sz="3000">
                <a:solidFill>
                  <a:schemeClr val="tx1"/>
                </a:solidFill>
                <a:latin typeface="Times New Roman" pitchFamily="18" charset="0"/>
                <a:cs typeface="Times New Roman" pitchFamily="18" charset="0"/>
                <a:sym typeface="Wingdings" pitchFamily="2" charset="2"/>
              </a:rPr>
              <a:t> </a:t>
            </a:r>
            <a:r>
              <a:rPr lang="vi-VN" sz="3000">
                <a:solidFill>
                  <a:schemeClr val="tx1"/>
                </a:solidFill>
                <a:latin typeface="Times New Roman" pitchFamily="18" charset="0"/>
                <a:cs typeface="Times New Roman" pitchFamily="18" charset="0"/>
              </a:rPr>
              <a:t>đóng  góp tài lực  của  mình  vào kho tàng của  nhân </a:t>
            </a:r>
            <a:r>
              <a:rPr lang="vi-VN" sz="3000" smtClean="0">
                <a:solidFill>
                  <a:schemeClr val="tx1"/>
                </a:solidFill>
                <a:latin typeface="Times New Roman" pitchFamily="18" charset="0"/>
                <a:cs typeface="Times New Roman" pitchFamily="18" charset="0"/>
              </a:rPr>
              <a:t>loại.</a:t>
            </a:r>
            <a:endParaRPr lang="vi-VN" sz="3000">
              <a:solidFill>
                <a:schemeClr val="tx1"/>
              </a:solidFill>
              <a:latin typeface="Times New Roman" pitchFamily="18" charset="0"/>
              <a:cs typeface="Times New Roman" pitchFamily="18" charset="0"/>
            </a:endParaRPr>
          </a:p>
        </p:txBody>
      </p:sp>
      <p:sp>
        <p:nvSpPr>
          <p:cNvPr id="23" name="Rectangle 3"/>
          <p:cNvSpPr txBox="1">
            <a:spLocks noChangeArrowheads="1"/>
          </p:cNvSpPr>
          <p:nvPr/>
        </p:nvSpPr>
        <p:spPr>
          <a:xfrm>
            <a:off x="1743075" y="704850"/>
            <a:ext cx="4733925" cy="650875"/>
          </a:xfrm>
          <a:prstGeom prst="rect">
            <a:avLst/>
          </a:prstGeom>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a:solidFill>
                  <a:schemeClr val="accent5">
                    <a:lumMod val="20000"/>
                    <a:lumOff val="80000"/>
                  </a:schemeClr>
                </a:solidFill>
                <a:effectLst>
                  <a:outerShdw blurRad="38100" dist="38100" dir="2700000" algn="tl">
                    <a:srgbClr val="000000">
                      <a:alpha val="43137"/>
                    </a:srgbClr>
                  </a:outerShdw>
                </a:effectLst>
                <a:latin typeface="Times New Roman" pitchFamily="18" charset="0"/>
                <a:cs typeface="Times New Roman" pitchFamily="18" charset="0"/>
              </a:rPr>
              <a:t>Giao tiếp</a:t>
            </a:r>
          </a:p>
        </p:txBody>
      </p:sp>
      <p:pic>
        <p:nvPicPr>
          <p:cNvPr id="24" name="Picture 62" descr="card1"/>
          <p:cNvPicPr>
            <a:picLocks noChangeAspect="1" noChangeArrowheads="1"/>
          </p:cNvPicPr>
          <p:nvPr/>
        </p:nvPicPr>
        <p:blipFill>
          <a:blip r:embed="rId7">
            <a:extLst>
              <a:ext uri="{28A0092B-C50C-407E-A947-70E740481C1C}">
                <a14:useLocalDpi xmlns:a14="http://schemas.microsoft.com/office/drawing/2010/main" val="0"/>
              </a:ext>
            </a:extLst>
          </a:blip>
          <a:srcRect l="80498"/>
          <a:stretch>
            <a:fillRect/>
          </a:stretch>
        </p:blipFill>
        <p:spPr bwMode="auto">
          <a:xfrm>
            <a:off x="0" y="266065"/>
            <a:ext cx="11430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103"/>
          <p:cNvSpPr txBox="1">
            <a:spLocks noChangeArrowheads="1"/>
          </p:cNvSpPr>
          <p:nvPr/>
        </p:nvSpPr>
        <p:spPr bwMode="auto">
          <a:xfrm rot="16200000">
            <a:off x="-2149817" y="3493909"/>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Di </a:t>
            </a:r>
            <a:r>
              <a:rPr lang="en-US"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truyền</a:t>
            </a:r>
            <a:endParaRPr lang="vi-VN"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0" name="TextBox 29"/>
          <p:cNvSpPr txBox="1"/>
          <p:nvPr/>
        </p:nvSpPr>
        <p:spPr>
          <a:xfrm>
            <a:off x="5486400" y="11668"/>
            <a:ext cx="4953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Hình thành &amp; P</a:t>
            </a:r>
            <a:r>
              <a:rPr lang="en-US" b="1" smtClean="0">
                <a:effectLst>
                  <a:outerShdw blurRad="38100" dist="38100" dir="2700000" algn="tl">
                    <a:srgbClr val="000000">
                      <a:alpha val="43137"/>
                    </a:srgbClr>
                  </a:outerShdw>
                </a:effectLst>
                <a:latin typeface="Times New Roman" pitchFamily="18" charset="0"/>
                <a:cs typeface="Times New Roman" pitchFamily="18" charset="0"/>
              </a:rPr>
              <a:t>hát </a:t>
            </a:r>
            <a:r>
              <a:rPr lang="en-US" b="1">
                <a:effectLst>
                  <a:outerShdw blurRad="38100" dist="38100" dir="2700000" algn="tl">
                    <a:srgbClr val="000000">
                      <a:alpha val="43137"/>
                    </a:srgbClr>
                  </a:outerShdw>
                </a:effectLst>
                <a:latin typeface="Times New Roman" pitchFamily="18" charset="0"/>
                <a:cs typeface="Times New Roman" pitchFamily="18" charset="0"/>
              </a:rPr>
              <a:t>triển </a:t>
            </a:r>
            <a:r>
              <a:rPr lang="en-US" b="1" smtClean="0">
                <a:effectLst>
                  <a:outerShdw blurRad="38100" dist="38100" dir="2700000" algn="tl">
                    <a:srgbClr val="000000">
                      <a:alpha val="43137"/>
                    </a:srgbClr>
                  </a:outerShdw>
                </a:effectLst>
                <a:latin typeface="Times New Roman" pitchFamily="18" charset="0"/>
                <a:cs typeface="Times New Roman" pitchFamily="18" charset="0"/>
              </a:rPr>
              <a:t>nhân </a:t>
            </a:r>
            <a:r>
              <a:rPr lang="en-US" b="1">
                <a:effectLst>
                  <a:outerShdw blurRad="38100" dist="38100" dir="2700000" algn="tl">
                    <a:srgbClr val="000000">
                      <a:alpha val="43137"/>
                    </a:srgbClr>
                  </a:outerShdw>
                </a:effectLst>
                <a:latin typeface="Times New Roman" pitchFamily="18" charset="0"/>
                <a:cs typeface="Times New Roman" pitchFamily="18" charset="0"/>
              </a:rPr>
              <a:t>cách</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pPr>
              <a:defRPr/>
            </a:pPr>
            <a:fld id="{65617478-F543-4E5D-A61B-2E377A22D8E2}" type="slidenum">
              <a:rPr lang="en-US" smtClean="0"/>
              <a:pPr>
                <a:defRPr/>
              </a:pPr>
              <a:t>20</a:t>
            </a:fld>
            <a:endParaRPr lang="en-US"/>
          </a:p>
        </p:txBody>
      </p:sp>
      <p:sp>
        <p:nvSpPr>
          <p:cNvPr id="14" name="TextBox 13"/>
          <p:cNvSpPr txBox="1"/>
          <p:nvPr/>
        </p:nvSpPr>
        <p:spPr>
          <a:xfrm>
            <a:off x="0" y="11668"/>
            <a:ext cx="571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Nhân </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1079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2">
                                            <p:txEl>
                                              <p:pRg st="0" end="0"/>
                                            </p:txEl>
                                          </p:spTgt>
                                        </p:tgtEl>
                                        <p:attrNameLst>
                                          <p:attrName>style.visibility</p:attrName>
                                        </p:attrNameLst>
                                      </p:cBhvr>
                                      <p:to>
                                        <p:strVal val="visible"/>
                                      </p:to>
                                    </p:set>
                                    <p:animEffect transition="in" filter="barn(inVertical)">
                                      <p:cBhvr>
                                        <p:cTn id="16" dur="500"/>
                                        <p:tgtEl>
                                          <p:spTgt spid="2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2">
                                            <p:txEl>
                                              <p:pRg st="1" end="1"/>
                                            </p:txEl>
                                          </p:spTgt>
                                        </p:tgtEl>
                                        <p:attrNameLst>
                                          <p:attrName>style.visibility</p:attrName>
                                        </p:attrNameLst>
                                      </p:cBhvr>
                                      <p:to>
                                        <p:strVal val="visible"/>
                                      </p:to>
                                    </p:set>
                                    <p:animEffect transition="in" filter="barn(inVertical)">
                                      <p:cBhvr>
                                        <p:cTn id="21" dur="5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uiExpand="1" build="allAtOnce"/>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02" descr="Untitled-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1" descr="car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00" descr="card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9" descr="card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5830" y="276225"/>
            <a:ext cx="954405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05"/>
          <p:cNvSpPr>
            <a:spLocks noChangeArrowheads="1"/>
          </p:cNvSpPr>
          <p:nvPr/>
        </p:nvSpPr>
        <p:spPr bwMode="auto">
          <a:xfrm>
            <a:off x="5715000" y="471488"/>
            <a:ext cx="1447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GB"/>
          </a:p>
        </p:txBody>
      </p:sp>
      <p:sp>
        <p:nvSpPr>
          <p:cNvPr id="21" name="Text Box 108"/>
          <p:cNvSpPr txBox="1">
            <a:spLocks noChangeArrowheads="1"/>
          </p:cNvSpPr>
          <p:nvPr/>
        </p:nvSpPr>
        <p:spPr bwMode="auto">
          <a:xfrm>
            <a:off x="7315200" y="586770"/>
            <a:ext cx="10668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sz="4500" smtClean="0">
                <a:solidFill>
                  <a:srgbClr val="F2FDF7"/>
                </a:solidFill>
                <a:effectLst>
                  <a:outerShdw blurRad="50800" dist="38100" dir="13500000" algn="br" rotWithShape="0">
                    <a:prstClr val="black">
                      <a:alpha val="40000"/>
                    </a:prstClr>
                  </a:outerShdw>
                </a:effectLst>
              </a:rPr>
              <a:t>2</a:t>
            </a:r>
            <a:endParaRPr lang="en-US" sz="4500" smtClean="0">
              <a:effectLst>
                <a:outerShdw blurRad="50800" dist="38100" dir="13500000" algn="br" rotWithShape="0">
                  <a:prstClr val="black">
                    <a:alpha val="40000"/>
                  </a:prstClr>
                </a:outerShdw>
              </a:effectLst>
            </a:endParaRPr>
          </a:p>
        </p:txBody>
      </p:sp>
      <p:sp>
        <p:nvSpPr>
          <p:cNvPr id="22" name="Content Placeholder 2"/>
          <p:cNvSpPr txBox="1">
            <a:spLocks/>
          </p:cNvSpPr>
          <p:nvPr/>
        </p:nvSpPr>
        <p:spPr>
          <a:xfrm>
            <a:off x="609600" y="1962028"/>
            <a:ext cx="7543800" cy="46673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457200" indent="-457200" algn="just">
              <a:buFont typeface="Wingdings"/>
              <a:buChar char="è"/>
            </a:pPr>
            <a:r>
              <a:rPr lang="vi-VN" sz="3000" smtClean="0">
                <a:solidFill>
                  <a:schemeClr val="tx1"/>
                </a:solidFill>
                <a:latin typeface="Times New Roman" pitchFamily="18" charset="0"/>
                <a:cs typeface="Times New Roman" pitchFamily="18" charset="0"/>
              </a:rPr>
              <a:t>Giao </a:t>
            </a:r>
            <a:r>
              <a:rPr lang="vi-VN" sz="3000">
                <a:solidFill>
                  <a:schemeClr val="tx1"/>
                </a:solidFill>
                <a:latin typeface="Times New Roman" pitchFamily="18" charset="0"/>
                <a:cs typeface="Times New Roman" pitchFamily="18" charset="0"/>
              </a:rPr>
              <a:t>tiếp là hình thức đặc trưng cho mối quan hệ người – người, là </a:t>
            </a:r>
            <a:r>
              <a:rPr lang="vi-VN" sz="3000" smtClean="0">
                <a:solidFill>
                  <a:schemeClr val="tx1"/>
                </a:solidFill>
                <a:latin typeface="Times New Roman" pitchFamily="18" charset="0"/>
                <a:cs typeface="Times New Roman" pitchFamily="18" charset="0"/>
              </a:rPr>
              <a:t>một nhân </a:t>
            </a:r>
            <a:r>
              <a:rPr lang="vi-VN" sz="3000">
                <a:solidFill>
                  <a:schemeClr val="tx1"/>
                </a:solidFill>
                <a:latin typeface="Times New Roman" pitchFamily="18" charset="0"/>
                <a:cs typeface="Times New Roman" pitchFamily="18" charset="0"/>
              </a:rPr>
              <a:t>tố cơ bản của việc hình thành và phát triển tâm </a:t>
            </a:r>
            <a:r>
              <a:rPr lang="vi-VN" sz="3000" smtClean="0">
                <a:solidFill>
                  <a:schemeClr val="tx1"/>
                </a:solidFill>
                <a:latin typeface="Times New Roman" pitchFamily="18" charset="0"/>
                <a:cs typeface="Times New Roman" pitchFamily="18" charset="0"/>
              </a:rPr>
              <a:t>lý, ý </a:t>
            </a:r>
            <a:r>
              <a:rPr lang="vi-VN" sz="3000">
                <a:solidFill>
                  <a:schemeClr val="tx1"/>
                </a:solidFill>
                <a:latin typeface="Times New Roman" pitchFamily="18" charset="0"/>
                <a:cs typeface="Times New Roman" pitchFamily="18" charset="0"/>
              </a:rPr>
              <a:t>thức, nhân </a:t>
            </a:r>
            <a:r>
              <a:rPr lang="vi-VN" sz="3000" smtClean="0">
                <a:solidFill>
                  <a:schemeClr val="tx1"/>
                </a:solidFill>
                <a:latin typeface="Times New Roman" pitchFamily="18" charset="0"/>
                <a:cs typeface="Times New Roman" pitchFamily="18" charset="0"/>
              </a:rPr>
              <a:t>cách. </a:t>
            </a:r>
            <a:endParaRPr lang="vi-VN" sz="3000">
              <a:solidFill>
                <a:schemeClr val="tx1"/>
              </a:solidFill>
              <a:latin typeface="Times New Roman" pitchFamily="18" charset="0"/>
              <a:cs typeface="Times New Roman" pitchFamily="18" charset="0"/>
            </a:endParaRPr>
          </a:p>
        </p:txBody>
      </p:sp>
      <p:sp>
        <p:nvSpPr>
          <p:cNvPr id="23" name="Rectangle 3"/>
          <p:cNvSpPr txBox="1">
            <a:spLocks noChangeArrowheads="1"/>
          </p:cNvSpPr>
          <p:nvPr/>
        </p:nvSpPr>
        <p:spPr>
          <a:xfrm>
            <a:off x="1743075" y="704850"/>
            <a:ext cx="4733925" cy="650875"/>
          </a:xfrm>
          <a:prstGeom prst="rect">
            <a:avLst/>
          </a:prstGeom>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a:solidFill>
                  <a:schemeClr val="accent5">
                    <a:lumMod val="20000"/>
                    <a:lumOff val="80000"/>
                  </a:schemeClr>
                </a:solidFill>
                <a:effectLst>
                  <a:outerShdw blurRad="38100" dist="38100" dir="2700000" algn="tl">
                    <a:srgbClr val="000000">
                      <a:alpha val="43137"/>
                    </a:srgbClr>
                  </a:outerShdw>
                </a:effectLst>
                <a:latin typeface="Times New Roman" pitchFamily="18" charset="0"/>
                <a:cs typeface="Times New Roman" pitchFamily="18" charset="0"/>
              </a:rPr>
              <a:t>Giao tiếp</a:t>
            </a:r>
          </a:p>
        </p:txBody>
      </p:sp>
      <p:pic>
        <p:nvPicPr>
          <p:cNvPr id="24" name="Picture 62" descr="card1"/>
          <p:cNvPicPr>
            <a:picLocks noChangeAspect="1" noChangeArrowheads="1"/>
          </p:cNvPicPr>
          <p:nvPr/>
        </p:nvPicPr>
        <p:blipFill>
          <a:blip r:embed="rId7">
            <a:extLst>
              <a:ext uri="{28A0092B-C50C-407E-A947-70E740481C1C}">
                <a14:useLocalDpi xmlns:a14="http://schemas.microsoft.com/office/drawing/2010/main" val="0"/>
              </a:ext>
            </a:extLst>
          </a:blip>
          <a:srcRect l="80498"/>
          <a:stretch>
            <a:fillRect/>
          </a:stretch>
        </p:blipFill>
        <p:spPr bwMode="auto">
          <a:xfrm>
            <a:off x="0" y="266065"/>
            <a:ext cx="11430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103"/>
          <p:cNvSpPr txBox="1">
            <a:spLocks noChangeArrowheads="1"/>
          </p:cNvSpPr>
          <p:nvPr/>
        </p:nvSpPr>
        <p:spPr bwMode="auto">
          <a:xfrm rot="16200000">
            <a:off x="-2149817" y="3493909"/>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Di </a:t>
            </a:r>
            <a:r>
              <a:rPr lang="en-US"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truyền</a:t>
            </a:r>
            <a:endParaRPr lang="vi-VN"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0" name="TextBox 29"/>
          <p:cNvSpPr txBox="1"/>
          <p:nvPr/>
        </p:nvSpPr>
        <p:spPr>
          <a:xfrm>
            <a:off x="5486400" y="11668"/>
            <a:ext cx="4953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Hình thành &amp; P</a:t>
            </a:r>
            <a:r>
              <a:rPr lang="en-US" b="1" smtClean="0">
                <a:effectLst>
                  <a:outerShdw blurRad="38100" dist="38100" dir="2700000" algn="tl">
                    <a:srgbClr val="000000">
                      <a:alpha val="43137"/>
                    </a:srgbClr>
                  </a:outerShdw>
                </a:effectLst>
                <a:latin typeface="Times New Roman" pitchFamily="18" charset="0"/>
                <a:cs typeface="Times New Roman" pitchFamily="18" charset="0"/>
              </a:rPr>
              <a:t>hát </a:t>
            </a:r>
            <a:r>
              <a:rPr lang="en-US" b="1">
                <a:effectLst>
                  <a:outerShdw blurRad="38100" dist="38100" dir="2700000" algn="tl">
                    <a:srgbClr val="000000">
                      <a:alpha val="43137"/>
                    </a:srgbClr>
                  </a:outerShdw>
                </a:effectLst>
                <a:latin typeface="Times New Roman" pitchFamily="18" charset="0"/>
                <a:cs typeface="Times New Roman" pitchFamily="18" charset="0"/>
              </a:rPr>
              <a:t>triển </a:t>
            </a:r>
            <a:r>
              <a:rPr lang="en-US" b="1" smtClean="0">
                <a:effectLst>
                  <a:outerShdw blurRad="38100" dist="38100" dir="2700000" algn="tl">
                    <a:srgbClr val="000000">
                      <a:alpha val="43137"/>
                    </a:srgbClr>
                  </a:outerShdw>
                </a:effectLst>
                <a:latin typeface="Times New Roman" pitchFamily="18" charset="0"/>
                <a:cs typeface="Times New Roman" pitchFamily="18" charset="0"/>
              </a:rPr>
              <a:t>nhân </a:t>
            </a:r>
            <a:r>
              <a:rPr lang="en-US" b="1">
                <a:effectLst>
                  <a:outerShdw blurRad="38100" dist="38100" dir="2700000" algn="tl">
                    <a:srgbClr val="000000">
                      <a:alpha val="43137"/>
                    </a:srgbClr>
                  </a:outerShdw>
                </a:effectLst>
                <a:latin typeface="Times New Roman" pitchFamily="18" charset="0"/>
                <a:cs typeface="Times New Roman" pitchFamily="18" charset="0"/>
              </a:rPr>
              <a:t>cách</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pPr>
              <a:defRPr/>
            </a:pPr>
            <a:fld id="{65617478-F543-4E5D-A61B-2E377A22D8E2}" type="slidenum">
              <a:rPr lang="en-US" smtClean="0"/>
              <a:pPr>
                <a:defRPr/>
              </a:pPr>
              <a:t>21</a:t>
            </a:fld>
            <a:endParaRPr lang="en-US"/>
          </a:p>
        </p:txBody>
      </p:sp>
      <p:sp>
        <p:nvSpPr>
          <p:cNvPr id="14" name="TextBox 13"/>
          <p:cNvSpPr txBox="1"/>
          <p:nvPr/>
        </p:nvSpPr>
        <p:spPr>
          <a:xfrm>
            <a:off x="0" y="11668"/>
            <a:ext cx="571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Nhân </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9" name="Picture 2" descr="C:\Users\Administrator\Desktop\image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9200" y="4036938"/>
            <a:ext cx="3031067" cy="207271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Desktop\giao tiếp 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0600" y="4036938"/>
            <a:ext cx="3022600" cy="2061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860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p:cTn id="7" dur="10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22">
                                            <p:txEl>
                                              <p:pRg st="0" end="0"/>
                                            </p:txEl>
                                          </p:spTgt>
                                        </p:tgtEl>
                                      </p:cBhvr>
                                    </p:animEffect>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1000"/>
                                        <p:tgtEl>
                                          <p:spTgt spid="1026"/>
                                        </p:tgtEl>
                                      </p:cBhvr>
                                    </p:animEffect>
                                    <p:anim calcmode="lin" valueType="num">
                                      <p:cBhvr>
                                        <p:cTn id="18" dur="1000" fill="hold"/>
                                        <p:tgtEl>
                                          <p:spTgt spid="1026"/>
                                        </p:tgtEl>
                                        <p:attrNameLst>
                                          <p:attrName>ppt_x</p:attrName>
                                        </p:attrNameLst>
                                      </p:cBhvr>
                                      <p:tavLst>
                                        <p:tav tm="0">
                                          <p:val>
                                            <p:strVal val="#ppt_x"/>
                                          </p:val>
                                        </p:tav>
                                        <p:tav tm="100000">
                                          <p:val>
                                            <p:strVal val="#ppt_x"/>
                                          </p:val>
                                        </p:tav>
                                      </p:tavLst>
                                    </p:anim>
                                    <p:anim calcmode="lin" valueType="num">
                                      <p:cBhvr>
                                        <p:cTn id="1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2" descr="Untitled-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1" descr="car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0" descr="card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5"/>
          <p:cNvSpPr>
            <a:spLocks noChangeArrowheads="1"/>
          </p:cNvSpPr>
          <p:nvPr/>
        </p:nvSpPr>
        <p:spPr bwMode="auto">
          <a:xfrm>
            <a:off x="5715000" y="471488"/>
            <a:ext cx="1447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GB"/>
          </a:p>
        </p:txBody>
      </p:sp>
      <p:sp>
        <p:nvSpPr>
          <p:cNvPr id="9" name="Text Box 108"/>
          <p:cNvSpPr txBox="1">
            <a:spLocks noChangeArrowheads="1"/>
          </p:cNvSpPr>
          <p:nvPr/>
        </p:nvSpPr>
        <p:spPr bwMode="auto">
          <a:xfrm>
            <a:off x="7315200" y="586770"/>
            <a:ext cx="10668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sz="4500" smtClean="0">
                <a:solidFill>
                  <a:srgbClr val="F2FDF7"/>
                </a:solidFill>
                <a:effectLst>
                  <a:outerShdw blurRad="50800" dist="38100" dir="13500000" algn="br" rotWithShape="0">
                    <a:prstClr val="black">
                      <a:alpha val="40000"/>
                    </a:prstClr>
                  </a:outerShdw>
                </a:effectLst>
              </a:rPr>
              <a:t>3</a:t>
            </a:r>
            <a:endParaRPr lang="en-US" sz="4500" smtClean="0">
              <a:effectLst>
                <a:outerShdw blurRad="50800" dist="38100" dir="13500000" algn="br" rotWithShape="0">
                  <a:prstClr val="black">
                    <a:alpha val="40000"/>
                  </a:prstClr>
                </a:outerShdw>
              </a:effectLst>
            </a:endParaRPr>
          </a:p>
        </p:txBody>
      </p:sp>
      <p:sp>
        <p:nvSpPr>
          <p:cNvPr id="10" name="Content Placeholder 2"/>
          <p:cNvSpPr txBox="1">
            <a:spLocks/>
          </p:cNvSpPr>
          <p:nvPr/>
        </p:nvSpPr>
        <p:spPr>
          <a:xfrm>
            <a:off x="943708" y="1600200"/>
            <a:ext cx="7438292" cy="466737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en-US" sz="2600">
                <a:solidFill>
                  <a:schemeClr val="tx1"/>
                </a:solidFill>
                <a:latin typeface="Times New Roman" pitchFamily="18" charset="0"/>
                <a:cs typeface="Times New Roman" pitchFamily="18" charset="0"/>
              </a:rPr>
              <a:t>- Con người sống không thể tách rời môi trường.</a:t>
            </a:r>
            <a:endParaRPr lang="vi-VN" sz="2600">
              <a:solidFill>
                <a:schemeClr val="tx1"/>
              </a:solidFill>
              <a:latin typeface="Times New Roman" pitchFamily="18" charset="0"/>
              <a:cs typeface="Times New Roman" pitchFamily="18" charset="0"/>
            </a:endParaRPr>
          </a:p>
          <a:p>
            <a:pPr algn="just"/>
            <a:r>
              <a:rPr lang="en-US" sz="2600">
                <a:solidFill>
                  <a:schemeClr val="tx1"/>
                </a:solidFill>
                <a:latin typeface="Times New Roman" pitchFamily="18" charset="0"/>
                <a:cs typeface="Times New Roman" pitchFamily="18" charset="0"/>
              </a:rPr>
              <a:t>- Có nhiều loại môi trường:</a:t>
            </a:r>
            <a:endParaRPr lang="vi-VN" sz="2600">
              <a:solidFill>
                <a:schemeClr val="tx1"/>
              </a:solidFill>
              <a:latin typeface="Times New Roman" pitchFamily="18" charset="0"/>
              <a:cs typeface="Times New Roman" pitchFamily="18" charset="0"/>
            </a:endParaRPr>
          </a:p>
          <a:p>
            <a:pPr algn="just"/>
            <a:r>
              <a:rPr lang="en-US" sz="2600">
                <a:solidFill>
                  <a:schemeClr val="tx1"/>
                </a:solidFill>
                <a:latin typeface="Times New Roman" pitchFamily="18" charset="0"/>
                <a:cs typeface="Times New Roman" pitchFamily="18" charset="0"/>
              </a:rPr>
              <a:t> </a:t>
            </a:r>
            <a:r>
              <a:rPr lang="en-US" sz="2600" smtClean="0">
                <a:solidFill>
                  <a:schemeClr val="tx1"/>
                </a:solidFill>
                <a:latin typeface="Times New Roman" pitchFamily="18" charset="0"/>
                <a:cs typeface="Times New Roman" pitchFamily="18" charset="0"/>
              </a:rPr>
              <a:t>     + Môi </a:t>
            </a:r>
            <a:r>
              <a:rPr lang="en-US" sz="2600">
                <a:solidFill>
                  <a:schemeClr val="tx1"/>
                </a:solidFill>
                <a:latin typeface="Times New Roman" pitchFamily="18" charset="0"/>
                <a:cs typeface="Times New Roman" pitchFamily="18" charset="0"/>
              </a:rPr>
              <a:t>trường tự </a:t>
            </a:r>
            <a:r>
              <a:rPr lang="en-US" sz="2600" smtClean="0">
                <a:solidFill>
                  <a:schemeClr val="tx1"/>
                </a:solidFill>
                <a:latin typeface="Times New Roman" pitchFamily="18" charset="0"/>
                <a:cs typeface="Times New Roman" pitchFamily="18" charset="0"/>
              </a:rPr>
              <a:t>nhiên: </a:t>
            </a:r>
            <a:r>
              <a:rPr lang="en-US" sz="2600">
                <a:solidFill>
                  <a:schemeClr val="tx1"/>
                </a:solidFill>
                <a:latin typeface="Times New Roman" pitchFamily="18" charset="0"/>
                <a:cs typeface="Times New Roman" pitchFamily="18" charset="0"/>
              </a:rPr>
              <a:t>Điều kiện tự nhiên – sinh thái phục vụ cho học tập, lao động, rèn luyện sức khoẻ, vui chơi, nghỉ ngơi của con người.</a:t>
            </a:r>
            <a:endParaRPr lang="vi-VN" sz="2600">
              <a:solidFill>
                <a:schemeClr val="tx1"/>
              </a:solidFill>
              <a:latin typeface="Times New Roman" pitchFamily="18" charset="0"/>
              <a:cs typeface="Times New Roman" pitchFamily="18" charset="0"/>
            </a:endParaRPr>
          </a:p>
          <a:p>
            <a:pPr algn="just"/>
            <a:r>
              <a:rPr lang="en-US" sz="2600" smtClean="0">
                <a:solidFill>
                  <a:schemeClr val="tx1"/>
                </a:solidFill>
                <a:latin typeface="Times New Roman" pitchFamily="18" charset="0"/>
                <a:cs typeface="Times New Roman" pitchFamily="18" charset="0"/>
              </a:rPr>
              <a:t>     + </a:t>
            </a:r>
            <a:r>
              <a:rPr lang="en-US" sz="2600">
                <a:solidFill>
                  <a:schemeClr val="tx1"/>
                </a:solidFill>
                <a:latin typeface="Times New Roman" pitchFamily="18" charset="0"/>
                <a:cs typeface="Times New Roman" pitchFamily="18" charset="0"/>
              </a:rPr>
              <a:t>Môi trường xã </a:t>
            </a:r>
            <a:r>
              <a:rPr lang="en-US" sz="2600" smtClean="0">
                <a:solidFill>
                  <a:schemeClr val="tx1"/>
                </a:solidFill>
                <a:latin typeface="Times New Roman" pitchFamily="18" charset="0"/>
                <a:cs typeface="Times New Roman" pitchFamily="18" charset="0"/>
              </a:rPr>
              <a:t>hội: Chính </a:t>
            </a:r>
            <a:r>
              <a:rPr lang="en-US" sz="2600">
                <a:solidFill>
                  <a:schemeClr val="tx1"/>
                </a:solidFill>
                <a:latin typeface="Times New Roman" pitchFamily="18" charset="0"/>
                <a:cs typeface="Times New Roman" pitchFamily="18" charset="0"/>
              </a:rPr>
              <a:t>trị, </a:t>
            </a:r>
            <a:r>
              <a:rPr lang="en-US" sz="2600" smtClean="0">
                <a:solidFill>
                  <a:schemeClr val="tx1"/>
                </a:solidFill>
                <a:latin typeface="Times New Roman" pitchFamily="18" charset="0"/>
                <a:cs typeface="Times New Roman" pitchFamily="18" charset="0"/>
              </a:rPr>
              <a:t> </a:t>
            </a:r>
            <a:r>
              <a:rPr lang="en-US" sz="2600">
                <a:solidFill>
                  <a:schemeClr val="tx1"/>
                </a:solidFill>
                <a:latin typeface="Times New Roman" pitchFamily="18" charset="0"/>
                <a:cs typeface="Times New Roman" pitchFamily="18" charset="0"/>
              </a:rPr>
              <a:t>kinh tế, sản xuất, môi trường sinh hoạt xã hội và môi trường văn hoá.</a:t>
            </a:r>
            <a:endParaRPr lang="vi-VN" sz="2600">
              <a:solidFill>
                <a:schemeClr val="tx1"/>
              </a:solidFill>
              <a:latin typeface="Times New Roman" pitchFamily="18" charset="0"/>
              <a:cs typeface="Times New Roman" pitchFamily="18" charset="0"/>
            </a:endParaRPr>
          </a:p>
          <a:p>
            <a:pPr algn="just"/>
            <a:r>
              <a:rPr lang="en-US" sz="2600" smtClean="0">
                <a:solidFill>
                  <a:schemeClr val="tx1"/>
                </a:solidFill>
                <a:latin typeface="Times New Roman" pitchFamily="18" charset="0"/>
                <a:cs typeface="Times New Roman" pitchFamily="18" charset="0"/>
              </a:rPr>
              <a:t>     + Môi </a:t>
            </a:r>
            <a:r>
              <a:rPr lang="en-US" sz="2600">
                <a:solidFill>
                  <a:schemeClr val="tx1"/>
                </a:solidFill>
                <a:latin typeface="Times New Roman" pitchFamily="18" charset="0"/>
                <a:cs typeface="Times New Roman" pitchFamily="18" charset="0"/>
              </a:rPr>
              <a:t>trường gia đình: </a:t>
            </a:r>
            <a:r>
              <a:rPr lang="en-US" sz="2600" smtClean="0">
                <a:solidFill>
                  <a:schemeClr val="tx1"/>
                </a:solidFill>
                <a:latin typeface="Times New Roman" pitchFamily="18" charset="0"/>
                <a:cs typeface="Times New Roman" pitchFamily="18" charset="0"/>
              </a:rPr>
              <a:t>Môi </a:t>
            </a:r>
            <a:r>
              <a:rPr lang="en-US" sz="2600">
                <a:solidFill>
                  <a:schemeClr val="tx1"/>
                </a:solidFill>
                <a:latin typeface="Times New Roman" pitchFamily="18" charset="0"/>
                <a:cs typeface="Times New Roman" pitchFamily="18" charset="0"/>
              </a:rPr>
              <a:t>trường đầu tiên của trẻ được xã hội hóa, được sống trong tình yêu thương của cha mẹ và người thân, là trường học đầu tiên của trẻ.</a:t>
            </a:r>
            <a:endParaRPr lang="vi-VN" sz="2600">
              <a:solidFill>
                <a:schemeClr val="tx1"/>
              </a:solidFill>
              <a:latin typeface="Times New Roman" pitchFamily="18" charset="0"/>
              <a:cs typeface="Times New Roman" pitchFamily="18" charset="0"/>
            </a:endParaRPr>
          </a:p>
        </p:txBody>
      </p:sp>
      <p:sp>
        <p:nvSpPr>
          <p:cNvPr id="11" name="Rectangle 3"/>
          <p:cNvSpPr txBox="1">
            <a:spLocks noChangeArrowheads="1"/>
          </p:cNvSpPr>
          <p:nvPr/>
        </p:nvSpPr>
        <p:spPr>
          <a:xfrm>
            <a:off x="1743075" y="704850"/>
            <a:ext cx="4733925" cy="650875"/>
          </a:xfrm>
          <a:prstGeom prst="rect">
            <a:avLst/>
          </a:prstGeom>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smtClean="0">
                <a:solidFill>
                  <a:schemeClr val="accent5">
                    <a:lumMod val="20000"/>
                    <a:lumOff val="80000"/>
                  </a:schemeClr>
                </a:solidFill>
                <a:effectLst>
                  <a:outerShdw blurRad="38100" dist="38100" dir="2700000" algn="tl">
                    <a:srgbClr val="000000">
                      <a:alpha val="43137"/>
                    </a:srgbClr>
                  </a:outerShdw>
                </a:effectLst>
                <a:latin typeface="Times New Roman" pitchFamily="18" charset="0"/>
                <a:cs typeface="Times New Roman" pitchFamily="18" charset="0"/>
              </a:rPr>
              <a:t>Môi tr</a:t>
            </a:r>
            <a:r>
              <a:rPr lang="vi-VN" sz="3200" b="1" i="1" kern="0">
                <a:solidFill>
                  <a:schemeClr val="accent5">
                    <a:lumMod val="20000"/>
                    <a:lumOff val="80000"/>
                  </a:schemeClr>
                </a:solidFill>
                <a:effectLst>
                  <a:outerShdw blurRad="38100" dist="38100" dir="2700000" algn="tl">
                    <a:srgbClr val="000000">
                      <a:alpha val="43137"/>
                    </a:srgbClr>
                  </a:outerShdw>
                </a:effectLst>
                <a:latin typeface="Times New Roman" pitchFamily="18" charset="0"/>
                <a:cs typeface="Times New Roman" pitchFamily="18" charset="0"/>
              </a:rPr>
              <a:t>ường</a:t>
            </a:r>
            <a:endParaRPr lang="en-US" sz="3200" b="1" i="1" kern="0">
              <a:solidFill>
                <a:schemeClr val="accent5">
                  <a:lumMod val="20000"/>
                  <a:lumOff val="8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7" name="Picture 61" descr="card2"/>
          <p:cNvPicPr>
            <a:picLocks noChangeAspect="1" noChangeArrowheads="1"/>
          </p:cNvPicPr>
          <p:nvPr/>
        </p:nvPicPr>
        <p:blipFill>
          <a:blip r:embed="rId6">
            <a:extLst>
              <a:ext uri="{28A0092B-C50C-407E-A947-70E740481C1C}">
                <a14:useLocalDpi xmlns:a14="http://schemas.microsoft.com/office/drawing/2010/main" val="0"/>
              </a:ext>
            </a:extLst>
          </a:blip>
          <a:srcRect l="79668"/>
          <a:stretch>
            <a:fillRect/>
          </a:stretch>
        </p:blipFill>
        <p:spPr bwMode="auto">
          <a:xfrm>
            <a:off x="-93785" y="276225"/>
            <a:ext cx="18669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2" descr="card1"/>
          <p:cNvPicPr>
            <a:picLocks noChangeAspect="1" noChangeArrowheads="1"/>
          </p:cNvPicPr>
          <p:nvPr/>
        </p:nvPicPr>
        <p:blipFill>
          <a:blip r:embed="rId7">
            <a:extLst>
              <a:ext uri="{28A0092B-C50C-407E-A947-70E740481C1C}">
                <a14:useLocalDpi xmlns:a14="http://schemas.microsoft.com/office/drawing/2010/main" val="0"/>
              </a:ext>
            </a:extLst>
          </a:blip>
          <a:srcRect l="80498"/>
          <a:stretch>
            <a:fillRect/>
          </a:stretch>
        </p:blipFill>
        <p:spPr bwMode="auto">
          <a:xfrm>
            <a:off x="0" y="276225"/>
            <a:ext cx="11430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03"/>
          <p:cNvSpPr txBox="1">
            <a:spLocks noChangeArrowheads="1"/>
          </p:cNvSpPr>
          <p:nvPr/>
        </p:nvSpPr>
        <p:spPr bwMode="auto">
          <a:xfrm rot="16200000">
            <a:off x="-2158544" y="3493909"/>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Di </a:t>
            </a:r>
            <a:r>
              <a:rPr lang="en-US"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truyền</a:t>
            </a:r>
            <a:endParaRPr lang="vi-VN"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1" name="Text Box 103"/>
          <p:cNvSpPr txBox="1">
            <a:spLocks noChangeArrowheads="1"/>
          </p:cNvSpPr>
          <p:nvPr/>
        </p:nvSpPr>
        <p:spPr bwMode="auto">
          <a:xfrm rot="16200000">
            <a:off x="-1727656" y="3493909"/>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Giao tiếp</a:t>
            </a:r>
            <a:endParaRPr lang="vi-VN" sz="2200" b="1" kern="0" smtClean="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3" name="TextBox 22"/>
          <p:cNvSpPr txBox="1"/>
          <p:nvPr/>
        </p:nvSpPr>
        <p:spPr>
          <a:xfrm>
            <a:off x="5486400" y="11668"/>
            <a:ext cx="4953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Hình thành &amp; P</a:t>
            </a:r>
            <a:r>
              <a:rPr lang="en-US" b="1" smtClean="0">
                <a:effectLst>
                  <a:outerShdw blurRad="38100" dist="38100" dir="2700000" algn="tl">
                    <a:srgbClr val="000000">
                      <a:alpha val="43137"/>
                    </a:srgbClr>
                  </a:outerShdw>
                </a:effectLst>
                <a:latin typeface="Times New Roman" pitchFamily="18" charset="0"/>
                <a:cs typeface="Times New Roman" pitchFamily="18" charset="0"/>
              </a:rPr>
              <a:t>hát </a:t>
            </a:r>
            <a:r>
              <a:rPr lang="en-US" b="1">
                <a:effectLst>
                  <a:outerShdw blurRad="38100" dist="38100" dir="2700000" algn="tl">
                    <a:srgbClr val="000000">
                      <a:alpha val="43137"/>
                    </a:srgbClr>
                  </a:outerShdw>
                </a:effectLst>
                <a:latin typeface="Times New Roman" pitchFamily="18" charset="0"/>
                <a:cs typeface="Times New Roman" pitchFamily="18" charset="0"/>
              </a:rPr>
              <a:t>triển </a:t>
            </a:r>
            <a:r>
              <a:rPr lang="en-US" b="1" smtClean="0">
                <a:effectLst>
                  <a:outerShdw blurRad="38100" dist="38100" dir="2700000" algn="tl">
                    <a:srgbClr val="000000">
                      <a:alpha val="43137"/>
                    </a:srgbClr>
                  </a:outerShdw>
                </a:effectLst>
                <a:latin typeface="Times New Roman" pitchFamily="18" charset="0"/>
                <a:cs typeface="Times New Roman" pitchFamily="18" charset="0"/>
              </a:rPr>
              <a:t>nhân </a:t>
            </a:r>
            <a:r>
              <a:rPr lang="en-US" b="1">
                <a:effectLst>
                  <a:outerShdw blurRad="38100" dist="38100" dir="2700000" algn="tl">
                    <a:srgbClr val="000000">
                      <a:alpha val="43137"/>
                    </a:srgbClr>
                  </a:outerShdw>
                </a:effectLst>
                <a:latin typeface="Times New Roman" pitchFamily="18" charset="0"/>
                <a:cs typeface="Times New Roman" pitchFamily="18" charset="0"/>
              </a:rPr>
              <a:t>cách</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pPr>
              <a:defRPr/>
            </a:pPr>
            <a:fld id="{65617478-F543-4E5D-A61B-2E377A22D8E2}" type="slidenum">
              <a:rPr lang="en-US" smtClean="0"/>
              <a:pPr>
                <a:defRPr/>
              </a:pPr>
              <a:t>22</a:t>
            </a:fld>
            <a:endParaRPr lang="en-US"/>
          </a:p>
        </p:txBody>
      </p:sp>
      <p:sp>
        <p:nvSpPr>
          <p:cNvPr id="15" name="TextBox 14"/>
          <p:cNvSpPr txBox="1"/>
          <p:nvPr/>
        </p:nvSpPr>
        <p:spPr>
          <a:xfrm>
            <a:off x="0" y="11668"/>
            <a:ext cx="571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Nhân</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9" name="Picture 2" descr="C:\Users\Administrator\Desktop\jpeg.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6800" y="2979230"/>
            <a:ext cx="3405472" cy="22785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C:\Users\Administrator\Desktop\jpeg.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76867" y="2979230"/>
            <a:ext cx="3393088" cy="227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69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0">
                                            <p:txEl>
                                              <p:pRg st="0" end="0"/>
                                            </p:txEl>
                                          </p:spTgt>
                                        </p:tgtEl>
                                        <p:attrNameLst>
                                          <p:attrName>style.visibility</p:attrName>
                                        </p:attrNameLst>
                                      </p:cBhvr>
                                      <p:to>
                                        <p:strVal val="visible"/>
                                      </p:to>
                                    </p:set>
                                    <p:animEffect transition="in" filter="barn(inVertical)">
                                      <p:cBhvr>
                                        <p:cTn id="16" dur="500"/>
                                        <p:tgtEl>
                                          <p:spTgt spid="10">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barn(inVertical)">
                                      <p:cBhvr>
                                        <p:cTn id="21" dur="500"/>
                                        <p:tgtEl>
                                          <p:spTgt spid="10">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
                                            <p:txEl>
                                              <p:pRg st="2" end="2"/>
                                            </p:txEl>
                                          </p:spTgt>
                                        </p:tgtEl>
                                        <p:attrNameLst>
                                          <p:attrName>style.visibility</p:attrName>
                                        </p:attrNameLst>
                                      </p:cBhvr>
                                      <p:to>
                                        <p:strVal val="visible"/>
                                      </p:to>
                                    </p:set>
                                    <p:animEffect transition="in" filter="fade">
                                      <p:cBhvr>
                                        <p:cTn id="26" dur="1000"/>
                                        <p:tgtEl>
                                          <p:spTgt spid="10">
                                            <p:txEl>
                                              <p:pRg st="2" end="2"/>
                                            </p:txEl>
                                          </p:spTgt>
                                        </p:tgtEl>
                                      </p:cBhvr>
                                    </p:animEffect>
                                    <p:anim calcmode="lin" valueType="num">
                                      <p:cBhvr>
                                        <p:cTn id="27"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0">
                                            <p:txEl>
                                              <p:pRg st="3" end="3"/>
                                            </p:txEl>
                                          </p:spTgt>
                                        </p:tgtEl>
                                        <p:attrNameLst>
                                          <p:attrName>style.visibility</p:attrName>
                                        </p:attrNameLst>
                                      </p:cBhvr>
                                      <p:to>
                                        <p:strVal val="visible"/>
                                      </p:to>
                                    </p:set>
                                    <p:animEffect transition="in" filter="fade">
                                      <p:cBhvr>
                                        <p:cTn id="33" dur="1000"/>
                                        <p:tgtEl>
                                          <p:spTgt spid="10">
                                            <p:txEl>
                                              <p:pRg st="3" end="3"/>
                                            </p:txEl>
                                          </p:spTgt>
                                        </p:tgtEl>
                                      </p:cBhvr>
                                    </p:animEffect>
                                    <p:anim calcmode="lin" valueType="num">
                                      <p:cBhvr>
                                        <p:cTn id="34"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0">
                                            <p:txEl>
                                              <p:pRg st="4" end="4"/>
                                            </p:txEl>
                                          </p:spTgt>
                                        </p:tgtEl>
                                        <p:attrNameLst>
                                          <p:attrName>style.visibility</p:attrName>
                                        </p:attrNameLst>
                                      </p:cBhvr>
                                      <p:to>
                                        <p:strVal val="visible"/>
                                      </p:to>
                                    </p:set>
                                    <p:animEffect transition="in" filter="fade">
                                      <p:cBhvr>
                                        <p:cTn id="40" dur="1000"/>
                                        <p:tgtEl>
                                          <p:spTgt spid="10">
                                            <p:txEl>
                                              <p:pRg st="4" end="4"/>
                                            </p:txEl>
                                          </p:spTgt>
                                        </p:tgtEl>
                                      </p:cBhvr>
                                    </p:animEffect>
                                    <p:anim calcmode="lin" valueType="num">
                                      <p:cBhvr>
                                        <p:cTn id="41"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10">
                                            <p:txEl>
                                              <p:pRg st="2" end="2"/>
                                            </p:txEl>
                                          </p:spTgt>
                                        </p:tgtEl>
                                      </p:cBhvr>
                                    </p:animEffect>
                                    <p:set>
                                      <p:cBhvr>
                                        <p:cTn id="47" dur="1" fill="hold">
                                          <p:stCondLst>
                                            <p:cond delay="499"/>
                                          </p:stCondLst>
                                        </p:cTn>
                                        <p:tgtEl>
                                          <p:spTgt spid="10">
                                            <p:txEl>
                                              <p:pRg st="2" end="2"/>
                                            </p:txEl>
                                          </p:spTgt>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10">
                                            <p:txEl>
                                              <p:pRg st="3" end="3"/>
                                            </p:txEl>
                                          </p:spTgt>
                                        </p:tgtEl>
                                      </p:cBhvr>
                                    </p:animEffect>
                                    <p:set>
                                      <p:cBhvr>
                                        <p:cTn id="50" dur="1" fill="hold">
                                          <p:stCondLst>
                                            <p:cond delay="499"/>
                                          </p:stCondLst>
                                        </p:cTn>
                                        <p:tgtEl>
                                          <p:spTgt spid="10">
                                            <p:txEl>
                                              <p:pRg st="3" end="3"/>
                                            </p:txEl>
                                          </p:spTgt>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10">
                                            <p:txEl>
                                              <p:pRg st="4" end="4"/>
                                            </p:txEl>
                                          </p:spTgt>
                                        </p:tgtEl>
                                      </p:cBhvr>
                                    </p:animEffect>
                                    <p:set>
                                      <p:cBhvr>
                                        <p:cTn id="53" dur="1" fill="hold">
                                          <p:stCondLst>
                                            <p:cond delay="499"/>
                                          </p:stCondLst>
                                        </p:cTn>
                                        <p:tgtEl>
                                          <p:spTgt spid="10">
                                            <p:txEl>
                                              <p:pRg st="4" end="4"/>
                                            </p:txEl>
                                          </p:spTgt>
                                        </p:tgtEl>
                                        <p:attrNameLst>
                                          <p:attrName>style.visibility</p:attrName>
                                        </p:attrNameLst>
                                      </p:cBhvr>
                                      <p:to>
                                        <p:strVal val="hidden"/>
                                      </p:to>
                                    </p:set>
                                  </p:childTnLst>
                                </p:cTn>
                              </p:par>
                              <p:par>
                                <p:cTn id="54" presetID="16" presetClass="entr" presetSubtype="21" fill="hold" nodeType="withEffect">
                                  <p:stCondLst>
                                    <p:cond delay="500"/>
                                  </p:stCondLst>
                                  <p:childTnLst>
                                    <p:set>
                                      <p:cBhvr>
                                        <p:cTn id="55" dur="1" fill="hold">
                                          <p:stCondLst>
                                            <p:cond delay="0"/>
                                          </p:stCondLst>
                                        </p:cTn>
                                        <p:tgtEl>
                                          <p:spTgt spid="19"/>
                                        </p:tgtEl>
                                        <p:attrNameLst>
                                          <p:attrName>style.visibility</p:attrName>
                                        </p:attrNameLst>
                                      </p:cBhvr>
                                      <p:to>
                                        <p:strVal val="visible"/>
                                      </p:to>
                                    </p:set>
                                    <p:animEffect transition="in" filter="barn(inVertical)">
                                      <p:cBhvr>
                                        <p:cTn id="56" dur="500"/>
                                        <p:tgtEl>
                                          <p:spTgt spid="19"/>
                                        </p:tgtEl>
                                      </p:cBhvr>
                                    </p:animEffect>
                                  </p:childTnLst>
                                </p:cTn>
                              </p:par>
                            </p:childTnLst>
                          </p:cTn>
                        </p:par>
                        <p:par>
                          <p:cTn id="57" fill="hold">
                            <p:stCondLst>
                              <p:cond delay="1000"/>
                            </p:stCondLst>
                            <p:childTnLst>
                              <p:par>
                                <p:cTn id="58" presetID="16" presetClass="entr" presetSubtype="21" fill="hold" nodeType="afterEffect">
                                  <p:stCondLst>
                                    <p:cond delay="500"/>
                                  </p:stCondLst>
                                  <p:childTnLst>
                                    <p:set>
                                      <p:cBhvr>
                                        <p:cTn id="59" dur="1" fill="hold">
                                          <p:stCondLst>
                                            <p:cond delay="0"/>
                                          </p:stCondLst>
                                        </p:cTn>
                                        <p:tgtEl>
                                          <p:spTgt spid="22"/>
                                        </p:tgtEl>
                                        <p:attrNameLst>
                                          <p:attrName>style.visibility</p:attrName>
                                        </p:attrNameLst>
                                      </p:cBhvr>
                                      <p:to>
                                        <p:strVal val="visible"/>
                                      </p:to>
                                    </p:set>
                                    <p:animEffect transition="in" filter="barn(inVertical)">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102" descr="Untitled-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101" descr="car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276225"/>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61" descr="card4"/>
          <p:cNvPicPr>
            <a:picLocks noChangeAspect="1" noChangeArrowheads="1"/>
          </p:cNvPicPr>
          <p:nvPr/>
        </p:nvPicPr>
        <p:blipFill>
          <a:blip r:embed="rId5">
            <a:extLst>
              <a:ext uri="{28A0092B-C50C-407E-A947-70E740481C1C}">
                <a14:useLocalDpi xmlns:a14="http://schemas.microsoft.com/office/drawing/2010/main" val="0"/>
              </a:ext>
            </a:extLst>
          </a:blip>
          <a:srcRect l="80498"/>
          <a:stretch>
            <a:fillRect/>
          </a:stretch>
        </p:blipFill>
        <p:spPr bwMode="auto">
          <a:xfrm>
            <a:off x="218310" y="276225"/>
            <a:ext cx="17907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Rectangle 105"/>
          <p:cNvSpPr>
            <a:spLocks noChangeArrowheads="1"/>
          </p:cNvSpPr>
          <p:nvPr/>
        </p:nvSpPr>
        <p:spPr bwMode="auto">
          <a:xfrm>
            <a:off x="5715000" y="471488"/>
            <a:ext cx="1447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GB"/>
          </a:p>
        </p:txBody>
      </p:sp>
      <p:sp>
        <p:nvSpPr>
          <p:cNvPr id="56" name="Text Box 108"/>
          <p:cNvSpPr txBox="1">
            <a:spLocks noChangeArrowheads="1"/>
          </p:cNvSpPr>
          <p:nvPr/>
        </p:nvSpPr>
        <p:spPr bwMode="auto">
          <a:xfrm>
            <a:off x="7315200" y="586770"/>
            <a:ext cx="10668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sz="4500" smtClean="0">
                <a:solidFill>
                  <a:srgbClr val="F2FDF7"/>
                </a:solidFill>
                <a:effectLst>
                  <a:outerShdw blurRad="50800" dist="38100" dir="13500000" algn="br" rotWithShape="0">
                    <a:prstClr val="black">
                      <a:alpha val="40000"/>
                    </a:prstClr>
                  </a:outerShdw>
                </a:effectLst>
              </a:rPr>
              <a:t>4</a:t>
            </a:r>
            <a:endParaRPr lang="en-US" sz="4500" smtClean="0">
              <a:effectLst>
                <a:outerShdw blurRad="50800" dist="38100" dir="13500000" algn="br" rotWithShape="0">
                  <a:prstClr val="black">
                    <a:alpha val="40000"/>
                  </a:prstClr>
                </a:outerShdw>
              </a:effectLst>
            </a:endParaRPr>
          </a:p>
        </p:txBody>
      </p:sp>
      <p:sp>
        <p:nvSpPr>
          <p:cNvPr id="58" name="Rectangle 3"/>
          <p:cNvSpPr txBox="1">
            <a:spLocks noChangeArrowheads="1"/>
          </p:cNvSpPr>
          <p:nvPr/>
        </p:nvSpPr>
        <p:spPr>
          <a:xfrm>
            <a:off x="1743075" y="704850"/>
            <a:ext cx="4733925" cy="650875"/>
          </a:xfrm>
          <a:prstGeom prst="rect">
            <a:avLst/>
          </a:prstGeom>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Giáo dục</a:t>
            </a:r>
          </a:p>
        </p:txBody>
      </p:sp>
      <p:pic>
        <p:nvPicPr>
          <p:cNvPr id="59" name="Picture 61" descr="card2"/>
          <p:cNvPicPr>
            <a:picLocks noChangeAspect="1" noChangeArrowheads="1"/>
          </p:cNvPicPr>
          <p:nvPr/>
        </p:nvPicPr>
        <p:blipFill>
          <a:blip r:embed="rId6">
            <a:extLst>
              <a:ext uri="{28A0092B-C50C-407E-A947-70E740481C1C}">
                <a14:useLocalDpi xmlns:a14="http://schemas.microsoft.com/office/drawing/2010/main" val="0"/>
              </a:ext>
            </a:extLst>
          </a:blip>
          <a:srcRect l="79668"/>
          <a:stretch>
            <a:fillRect/>
          </a:stretch>
        </p:blipFill>
        <p:spPr bwMode="auto">
          <a:xfrm>
            <a:off x="-93785" y="276225"/>
            <a:ext cx="18669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62" descr="card1"/>
          <p:cNvPicPr>
            <a:picLocks noChangeAspect="1" noChangeArrowheads="1"/>
          </p:cNvPicPr>
          <p:nvPr/>
        </p:nvPicPr>
        <p:blipFill>
          <a:blip r:embed="rId7">
            <a:extLst>
              <a:ext uri="{28A0092B-C50C-407E-A947-70E740481C1C}">
                <a14:useLocalDpi xmlns:a14="http://schemas.microsoft.com/office/drawing/2010/main" val="0"/>
              </a:ext>
            </a:extLst>
          </a:blip>
          <a:srcRect l="80498"/>
          <a:stretch>
            <a:fillRect/>
          </a:stretch>
        </p:blipFill>
        <p:spPr bwMode="auto">
          <a:xfrm>
            <a:off x="0" y="276225"/>
            <a:ext cx="11430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 Box 103"/>
          <p:cNvSpPr txBox="1">
            <a:spLocks noChangeArrowheads="1"/>
          </p:cNvSpPr>
          <p:nvPr/>
        </p:nvSpPr>
        <p:spPr bwMode="auto">
          <a:xfrm rot="16200000">
            <a:off x="-2158544" y="3493909"/>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Di </a:t>
            </a:r>
            <a:r>
              <a:rPr lang="en-US"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truyền</a:t>
            </a:r>
            <a:endParaRPr lang="vi-VN"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2" name="Text Box 103"/>
          <p:cNvSpPr txBox="1">
            <a:spLocks noChangeArrowheads="1"/>
          </p:cNvSpPr>
          <p:nvPr/>
        </p:nvSpPr>
        <p:spPr bwMode="auto">
          <a:xfrm rot="16200000">
            <a:off x="-1727656" y="3493909"/>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Giao tiếp</a:t>
            </a:r>
            <a:endParaRPr lang="vi-VN" sz="2200" b="1" kern="0" smtClean="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3" name="Text Box 103"/>
          <p:cNvSpPr txBox="1">
            <a:spLocks noChangeArrowheads="1"/>
          </p:cNvSpPr>
          <p:nvPr/>
        </p:nvSpPr>
        <p:spPr bwMode="auto">
          <a:xfrm rot="16200000">
            <a:off x="-1270456" y="3480257"/>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Môi tr</a:t>
            </a:r>
            <a:r>
              <a:rPr lang="vi-VN" sz="2200" b="1" ker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ường</a:t>
            </a:r>
          </a:p>
        </p:txBody>
      </p:sp>
      <p:sp>
        <p:nvSpPr>
          <p:cNvPr id="2" name="TextBox 1"/>
          <p:cNvSpPr txBox="1"/>
          <p:nvPr/>
        </p:nvSpPr>
        <p:spPr>
          <a:xfrm>
            <a:off x="1368733" y="2802791"/>
            <a:ext cx="7265312" cy="3293209"/>
          </a:xfrm>
          <a:prstGeom prst="rect">
            <a:avLst/>
          </a:prstGeom>
          <a:noFill/>
        </p:spPr>
        <p:txBody>
          <a:bodyPr wrap="square" rtlCol="0">
            <a:spAutoFit/>
          </a:bodyPr>
          <a:lstStyle/>
          <a:p>
            <a:pPr algn="just"/>
            <a:r>
              <a:rPr lang="en-US" sz="2600" smtClean="0">
                <a:latin typeface="Times New Roman" pitchFamily="18" charset="0"/>
                <a:cs typeface="Times New Roman" pitchFamily="18" charset="0"/>
              </a:rPr>
              <a:t>   + </a:t>
            </a:r>
            <a:r>
              <a:rPr lang="en-US" sz="2600">
                <a:latin typeface="Times New Roman" pitchFamily="18" charset="0"/>
                <a:cs typeface="Times New Roman" pitchFamily="18" charset="0"/>
              </a:rPr>
              <a:t>Giáo dục còn có thể uốn nắn những phẩm chất tâm lý xấu và làm cho nó phát triển theo chiều hướng mong muốn của xã hội</a:t>
            </a:r>
            <a:r>
              <a:rPr lang="en-US" sz="2600" smtClean="0">
                <a:latin typeface="Times New Roman" pitchFamily="18" charset="0"/>
                <a:cs typeface="Times New Roman" pitchFamily="18" charset="0"/>
              </a:rPr>
              <a:t>.</a:t>
            </a:r>
          </a:p>
          <a:p>
            <a:pPr algn="just"/>
            <a:endParaRPr lang="vi-VN" sz="2600">
              <a:latin typeface="Times New Roman" pitchFamily="18" charset="0"/>
              <a:cs typeface="Times New Roman" pitchFamily="18" charset="0"/>
            </a:endParaRPr>
          </a:p>
          <a:p>
            <a:pPr algn="just"/>
            <a:r>
              <a:rPr lang="en-US" sz="2600" smtClean="0">
                <a:latin typeface="Times New Roman" pitchFamily="18" charset="0"/>
                <a:cs typeface="Times New Roman" pitchFamily="18" charset="0"/>
              </a:rPr>
              <a:t>   + </a:t>
            </a:r>
            <a:r>
              <a:rPr lang="en-US" sz="2600">
                <a:latin typeface="Times New Roman" pitchFamily="18" charset="0"/>
                <a:cs typeface="Times New Roman" pitchFamily="18" charset="0"/>
              </a:rPr>
              <a:t>Khác với các nhân tố khác, giáo dục không chỉ thích ứng mà còn có thể đi trước hiện thực và thúc đẩy nó phát triển</a:t>
            </a:r>
            <a:endParaRPr lang="vi-VN" sz="2600">
              <a:latin typeface="Times New Roman" pitchFamily="18" charset="0"/>
              <a:cs typeface="Times New Roman" pitchFamily="18" charset="0"/>
            </a:endParaRPr>
          </a:p>
          <a:p>
            <a:endParaRPr lang="vi-VN" sz="2600"/>
          </a:p>
        </p:txBody>
      </p:sp>
      <p:sp>
        <p:nvSpPr>
          <p:cNvPr id="64" name="TextBox 63"/>
          <p:cNvSpPr txBox="1"/>
          <p:nvPr/>
        </p:nvSpPr>
        <p:spPr>
          <a:xfrm>
            <a:off x="5486400" y="11668"/>
            <a:ext cx="4953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Hình thành &amp; P</a:t>
            </a:r>
            <a:r>
              <a:rPr lang="en-US" b="1" smtClean="0">
                <a:effectLst>
                  <a:outerShdw blurRad="38100" dist="38100" dir="2700000" algn="tl">
                    <a:srgbClr val="000000">
                      <a:alpha val="43137"/>
                    </a:srgbClr>
                  </a:outerShdw>
                </a:effectLst>
                <a:latin typeface="Times New Roman" pitchFamily="18" charset="0"/>
                <a:cs typeface="Times New Roman" pitchFamily="18" charset="0"/>
              </a:rPr>
              <a:t>hát </a:t>
            </a:r>
            <a:r>
              <a:rPr lang="en-US" b="1">
                <a:effectLst>
                  <a:outerShdw blurRad="38100" dist="38100" dir="2700000" algn="tl">
                    <a:srgbClr val="000000">
                      <a:alpha val="43137"/>
                    </a:srgbClr>
                  </a:outerShdw>
                </a:effectLst>
                <a:latin typeface="Times New Roman" pitchFamily="18" charset="0"/>
                <a:cs typeface="Times New Roman" pitchFamily="18" charset="0"/>
              </a:rPr>
              <a:t>triển </a:t>
            </a:r>
            <a:r>
              <a:rPr lang="en-US" b="1" smtClean="0">
                <a:effectLst>
                  <a:outerShdw blurRad="38100" dist="38100" dir="2700000" algn="tl">
                    <a:srgbClr val="000000">
                      <a:alpha val="43137"/>
                    </a:srgbClr>
                  </a:outerShdw>
                </a:effectLst>
                <a:latin typeface="Times New Roman" pitchFamily="18" charset="0"/>
                <a:cs typeface="Times New Roman" pitchFamily="18" charset="0"/>
              </a:rPr>
              <a:t>nhân </a:t>
            </a:r>
            <a:r>
              <a:rPr lang="en-US" b="1">
                <a:effectLst>
                  <a:outerShdw blurRad="38100" dist="38100" dir="2700000" algn="tl">
                    <a:srgbClr val="000000">
                      <a:alpha val="43137"/>
                    </a:srgbClr>
                  </a:outerShdw>
                </a:effectLst>
                <a:latin typeface="Times New Roman" pitchFamily="18" charset="0"/>
                <a:cs typeface="Times New Roman" pitchFamily="18" charset="0"/>
              </a:rPr>
              <a:t>cách</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pPr>
              <a:defRPr/>
            </a:pPr>
            <a:fld id="{84B05B67-E18F-4FF7-8063-452D9A166160}" type="slidenum">
              <a:rPr lang="en-US" smtClean="0"/>
              <a:pPr>
                <a:defRPr/>
              </a:pPr>
              <a:t>23</a:t>
            </a:fld>
            <a:endParaRPr lang="en-US"/>
          </a:p>
        </p:txBody>
      </p:sp>
      <p:sp>
        <p:nvSpPr>
          <p:cNvPr id="17" name="TextBox 16"/>
          <p:cNvSpPr txBox="1"/>
          <p:nvPr/>
        </p:nvSpPr>
        <p:spPr>
          <a:xfrm>
            <a:off x="0" y="11668"/>
            <a:ext cx="571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Nhân</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1" name="Content Placeholder 2"/>
          <p:cNvSpPr txBox="1">
            <a:spLocks/>
          </p:cNvSpPr>
          <p:nvPr/>
        </p:nvSpPr>
        <p:spPr>
          <a:xfrm>
            <a:off x="1371600" y="1600200"/>
            <a:ext cx="7391400" cy="466737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en-US" sz="2600" smtClean="0">
                <a:solidFill>
                  <a:schemeClr val="tx1"/>
                </a:solidFill>
                <a:latin typeface="Times New Roman" pitchFamily="18" charset="0"/>
                <a:cs typeface="Times New Roman" pitchFamily="18" charset="0"/>
              </a:rPr>
              <a:t>- Giáo </a:t>
            </a:r>
            <a:r>
              <a:rPr lang="en-US" sz="2600">
                <a:solidFill>
                  <a:schemeClr val="tx1"/>
                </a:solidFill>
                <a:latin typeface="Times New Roman" pitchFamily="18" charset="0"/>
                <a:cs typeface="Times New Roman" pitchFamily="18" charset="0"/>
              </a:rPr>
              <a:t>dục đóng vai trò chủ đạo trong quá trình hình thành và phát triển nhân cách của cá nhân. </a:t>
            </a:r>
            <a:endParaRPr lang="vi-VN" sz="2600">
              <a:solidFill>
                <a:schemeClr val="tx1"/>
              </a:solidFill>
              <a:latin typeface="Times New Roman" pitchFamily="18" charset="0"/>
              <a:cs typeface="Times New Roman" pitchFamily="18" charset="0"/>
            </a:endParaRPr>
          </a:p>
          <a:p>
            <a:pPr algn="just"/>
            <a:r>
              <a:rPr lang="en-US" sz="2600" smtClean="0">
                <a:solidFill>
                  <a:schemeClr val="tx1"/>
                </a:solidFill>
                <a:latin typeface="Times New Roman" pitchFamily="18" charset="0"/>
                <a:cs typeface="Times New Roman" pitchFamily="18" charset="0"/>
              </a:rPr>
              <a:t>   </a:t>
            </a:r>
          </a:p>
          <a:p>
            <a:pPr algn="just"/>
            <a:r>
              <a:rPr lang="en-US" sz="2600" smtClean="0">
                <a:solidFill>
                  <a:schemeClr val="tx1"/>
                </a:solidFill>
                <a:latin typeface="Times New Roman" pitchFamily="18" charset="0"/>
                <a:cs typeface="Times New Roman" pitchFamily="18" charset="0"/>
              </a:rPr>
              <a:t>+ Sự tác </a:t>
            </a:r>
            <a:r>
              <a:rPr lang="en-US" sz="2600">
                <a:solidFill>
                  <a:schemeClr val="tx1"/>
                </a:solidFill>
                <a:latin typeface="Times New Roman" pitchFamily="18" charset="0"/>
                <a:cs typeface="Times New Roman" pitchFamily="18" charset="0"/>
              </a:rPr>
              <a:t>động có mục đích, có tổ chức, có kế hoạch nhằm thực hiện có hiệu quả các mục đích đã đề ra.</a:t>
            </a:r>
            <a:endParaRPr lang="vi-VN" sz="2600">
              <a:solidFill>
                <a:schemeClr val="tx1"/>
              </a:solidFill>
              <a:latin typeface="Times New Roman" pitchFamily="18" charset="0"/>
              <a:cs typeface="Times New Roman" pitchFamily="18" charset="0"/>
            </a:endParaRPr>
          </a:p>
          <a:p>
            <a:pPr algn="just"/>
            <a:r>
              <a:rPr lang="en-US" sz="2600" smtClean="0">
                <a:solidFill>
                  <a:schemeClr val="tx1"/>
                </a:solidFill>
                <a:latin typeface="Times New Roman" pitchFamily="18" charset="0"/>
                <a:cs typeface="Times New Roman" pitchFamily="18" charset="0"/>
              </a:rPr>
              <a:t>   + Mang </a:t>
            </a:r>
            <a:r>
              <a:rPr lang="en-US" sz="2600">
                <a:solidFill>
                  <a:schemeClr val="tx1"/>
                </a:solidFill>
                <a:latin typeface="Times New Roman" pitchFamily="18" charset="0"/>
                <a:cs typeface="Times New Roman" pitchFamily="18" charset="0"/>
              </a:rPr>
              <a:t>lại những tiến bộ mà các nhân tố khác như bẩm sinh - di truyền hoặc môi trường, hoàn cảnh không thể có được.  </a:t>
            </a:r>
            <a:endParaRPr lang="vi-VN" sz="2600">
              <a:solidFill>
                <a:schemeClr val="tx1"/>
              </a:solidFill>
              <a:latin typeface="Times New Roman" pitchFamily="18" charset="0"/>
              <a:cs typeface="Times New Roman" pitchFamily="18" charset="0"/>
            </a:endParaRPr>
          </a:p>
          <a:p>
            <a:pPr algn="just"/>
            <a:r>
              <a:rPr lang="en-US" sz="2600" smtClean="0">
                <a:solidFill>
                  <a:schemeClr val="tx1"/>
                </a:solidFill>
                <a:latin typeface="Times New Roman" pitchFamily="18" charset="0"/>
                <a:cs typeface="Times New Roman" pitchFamily="18" charset="0"/>
              </a:rPr>
              <a:t>   + Có </a:t>
            </a:r>
            <a:r>
              <a:rPr lang="en-US" sz="2600">
                <a:solidFill>
                  <a:schemeClr val="tx1"/>
                </a:solidFill>
                <a:latin typeface="Times New Roman" pitchFamily="18" charset="0"/>
                <a:cs typeface="Times New Roman" pitchFamily="18" charset="0"/>
              </a:rPr>
              <a:t>tầm quan trọng đặc biệt đối với những người bị khuyết tật, nó có thể bù đắp những thiếu hụt do bệnh tật gây ra cho con </a:t>
            </a:r>
            <a:r>
              <a:rPr lang="en-US" sz="2600" smtClean="0">
                <a:solidFill>
                  <a:schemeClr val="tx1"/>
                </a:solidFill>
                <a:latin typeface="Times New Roman" pitchFamily="18" charset="0"/>
                <a:cs typeface="Times New Roman" pitchFamily="18" charset="0"/>
              </a:rPr>
              <a:t>người.</a:t>
            </a:r>
            <a:endParaRPr lang="vi-VN" sz="2600">
              <a:solidFill>
                <a:schemeClr val="tx1"/>
              </a:solidFill>
              <a:latin typeface="Times New Roman" pitchFamily="18" charset="0"/>
              <a:cs typeface="Times New Roman" pitchFamily="18" charset="0"/>
            </a:endParaRPr>
          </a:p>
          <a:p>
            <a:pPr algn="just"/>
            <a:endParaRPr lang="vi-VN" sz="2600">
              <a:solidFill>
                <a:schemeClr val="tx1"/>
              </a:solidFill>
              <a:latin typeface="Times New Roman" pitchFamily="18" charset="0"/>
              <a:cs typeface="Times New Roman" pitchFamily="18" charset="0"/>
            </a:endParaRPr>
          </a:p>
        </p:txBody>
      </p:sp>
      <p:pic>
        <p:nvPicPr>
          <p:cNvPr id="2050" name="Picture 2" descr="C:\Users\Administrator\Desktop\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9774" y="2657241"/>
            <a:ext cx="5323230" cy="3584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732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arn(inVertical)">
                                      <p:cBhvr>
                                        <p:cTn id="7" dur="500"/>
                                        <p:tgtEl>
                                          <p:spTgt spid="5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inVertical)">
                                      <p:cBhvr>
                                        <p:cTn id="11" dur="500"/>
                                        <p:tgtEl>
                                          <p:spTgt spid="58"/>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21">
                                            <p:txEl>
                                              <p:pRg st="0" end="0"/>
                                            </p:txEl>
                                          </p:spTgt>
                                        </p:tgtEl>
                                        <p:attrNameLst>
                                          <p:attrName>style.visibility</p:attrName>
                                        </p:attrNameLst>
                                      </p:cBhvr>
                                      <p:to>
                                        <p:strVal val="visible"/>
                                      </p:to>
                                    </p:set>
                                    <p:animEffect transition="in" filter="barn(inVertical)">
                                      <p:cBhvr>
                                        <p:cTn id="16" dur="500"/>
                                        <p:tgtEl>
                                          <p:spTgt spid="21">
                                            <p:txEl>
                                              <p:pRg st="0" end="0"/>
                                            </p:txEl>
                                          </p:spTgt>
                                        </p:tgtEl>
                                      </p:cBhvr>
                                    </p:animEffect>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barn(inVertical)">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50"/>
                                        </p:tgtEl>
                                      </p:cBhvr>
                                    </p:animEffect>
                                    <p:set>
                                      <p:cBhvr>
                                        <p:cTn id="25" dur="1" fill="hold">
                                          <p:stCondLst>
                                            <p:cond delay="499"/>
                                          </p:stCondLst>
                                        </p:cTn>
                                        <p:tgtEl>
                                          <p:spTgt spid="2050"/>
                                        </p:tgtEl>
                                        <p:attrNameLst>
                                          <p:attrName>style.visibility</p:attrName>
                                        </p:attrNameLst>
                                      </p:cBhvr>
                                      <p:to>
                                        <p:strVal val="hidden"/>
                                      </p:to>
                                    </p:se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1">
                                            <p:txEl>
                                              <p:pRg st="1" end="1"/>
                                            </p:txEl>
                                          </p:spTgt>
                                        </p:tgtEl>
                                        <p:attrNameLst>
                                          <p:attrName>style.visibility</p:attrName>
                                        </p:attrNameLst>
                                      </p:cBhvr>
                                      <p:to>
                                        <p:strVal val="visible"/>
                                      </p:to>
                                    </p:set>
                                    <p:animEffect transition="in" filter="fade">
                                      <p:cBhvr>
                                        <p:cTn id="29" dur="500"/>
                                        <p:tgtEl>
                                          <p:spTgt spid="21">
                                            <p:txEl>
                                              <p:pRg st="1" end="1"/>
                                            </p:txEl>
                                          </p:spTgt>
                                        </p:tgtEl>
                                      </p:cBhvr>
                                    </p:animEffect>
                                    <p:anim calcmode="lin" valueType="num">
                                      <p:cBhvr>
                                        <p:cTn id="30"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31" dur="50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1">
                                            <p:txEl>
                                              <p:pRg st="2" end="2"/>
                                            </p:txEl>
                                          </p:spTgt>
                                        </p:tgtEl>
                                        <p:attrNameLst>
                                          <p:attrName>style.visibility</p:attrName>
                                        </p:attrNameLst>
                                      </p:cBhvr>
                                      <p:to>
                                        <p:strVal val="visible"/>
                                      </p:to>
                                    </p:set>
                                    <p:animEffect transition="in" filter="fade">
                                      <p:cBhvr>
                                        <p:cTn id="36" dur="500"/>
                                        <p:tgtEl>
                                          <p:spTgt spid="21">
                                            <p:txEl>
                                              <p:pRg st="2" end="2"/>
                                            </p:txEl>
                                          </p:spTgt>
                                        </p:tgtEl>
                                      </p:cBhvr>
                                    </p:animEffect>
                                    <p:anim calcmode="lin" valueType="num">
                                      <p:cBhvr>
                                        <p:cTn id="37" dur="500" fill="hold"/>
                                        <p:tgtEl>
                                          <p:spTgt spid="21">
                                            <p:txEl>
                                              <p:pRg st="2" end="2"/>
                                            </p:txEl>
                                          </p:spTgt>
                                        </p:tgtEl>
                                        <p:attrNameLst>
                                          <p:attrName>ppt_x</p:attrName>
                                        </p:attrNameLst>
                                      </p:cBhvr>
                                      <p:tavLst>
                                        <p:tav tm="0">
                                          <p:val>
                                            <p:strVal val="#ppt_x"/>
                                          </p:val>
                                        </p:tav>
                                        <p:tav tm="100000">
                                          <p:val>
                                            <p:strVal val="#ppt_x"/>
                                          </p:val>
                                        </p:tav>
                                      </p:tavLst>
                                    </p:anim>
                                    <p:anim calcmode="lin" valueType="num">
                                      <p:cBhvr>
                                        <p:cTn id="38" dur="500" fill="hold"/>
                                        <p:tgtEl>
                                          <p:spTgt spid="2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1">
                                            <p:txEl>
                                              <p:pRg st="3" end="3"/>
                                            </p:txEl>
                                          </p:spTgt>
                                        </p:tgtEl>
                                        <p:attrNameLst>
                                          <p:attrName>style.visibility</p:attrName>
                                        </p:attrNameLst>
                                      </p:cBhvr>
                                      <p:to>
                                        <p:strVal val="visible"/>
                                      </p:to>
                                    </p:set>
                                    <p:animEffect transition="in" filter="fade">
                                      <p:cBhvr>
                                        <p:cTn id="43" dur="1000"/>
                                        <p:tgtEl>
                                          <p:spTgt spid="21">
                                            <p:txEl>
                                              <p:pRg st="3" end="3"/>
                                            </p:txEl>
                                          </p:spTgt>
                                        </p:tgtEl>
                                      </p:cBhvr>
                                    </p:animEffect>
                                    <p:anim calcmode="lin" valueType="num">
                                      <p:cBhvr>
                                        <p:cTn id="44" dur="1000" fill="hold"/>
                                        <p:tgtEl>
                                          <p:spTgt spid="21">
                                            <p:txEl>
                                              <p:pRg st="3" end="3"/>
                                            </p:txEl>
                                          </p:spTgt>
                                        </p:tgtEl>
                                        <p:attrNameLst>
                                          <p:attrName>ppt_x</p:attrName>
                                        </p:attrNameLst>
                                      </p:cBhvr>
                                      <p:tavLst>
                                        <p:tav tm="0">
                                          <p:val>
                                            <p:strVal val="#ppt_x"/>
                                          </p:val>
                                        </p:tav>
                                        <p:tav tm="100000">
                                          <p:val>
                                            <p:strVal val="#ppt_x"/>
                                          </p:val>
                                        </p:tav>
                                      </p:tavLst>
                                    </p:anim>
                                    <p:anim calcmode="lin" valueType="num">
                                      <p:cBhvr>
                                        <p:cTn id="45" dur="1000" fill="hold"/>
                                        <p:tgtEl>
                                          <p:spTgt spid="2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1">
                                            <p:txEl>
                                              <p:pRg st="4" end="4"/>
                                            </p:txEl>
                                          </p:spTgt>
                                        </p:tgtEl>
                                        <p:attrNameLst>
                                          <p:attrName>style.visibility</p:attrName>
                                        </p:attrNameLst>
                                      </p:cBhvr>
                                      <p:to>
                                        <p:strVal val="visible"/>
                                      </p:to>
                                    </p:set>
                                    <p:animEffect transition="in" filter="fade">
                                      <p:cBhvr>
                                        <p:cTn id="50" dur="1000"/>
                                        <p:tgtEl>
                                          <p:spTgt spid="21">
                                            <p:txEl>
                                              <p:pRg st="4" end="4"/>
                                            </p:txEl>
                                          </p:spTgt>
                                        </p:tgtEl>
                                      </p:cBhvr>
                                    </p:animEffect>
                                    <p:anim calcmode="lin" valueType="num">
                                      <p:cBhvr>
                                        <p:cTn id="51" dur="1000" fill="hold"/>
                                        <p:tgtEl>
                                          <p:spTgt spid="21">
                                            <p:txEl>
                                              <p:pRg st="4" end="4"/>
                                            </p:txEl>
                                          </p:spTgt>
                                        </p:tgtEl>
                                        <p:attrNameLst>
                                          <p:attrName>ppt_x</p:attrName>
                                        </p:attrNameLst>
                                      </p:cBhvr>
                                      <p:tavLst>
                                        <p:tav tm="0">
                                          <p:val>
                                            <p:strVal val="#ppt_x"/>
                                          </p:val>
                                        </p:tav>
                                        <p:tav tm="100000">
                                          <p:val>
                                            <p:strVal val="#ppt_x"/>
                                          </p:val>
                                        </p:tav>
                                      </p:tavLst>
                                    </p:anim>
                                    <p:anim calcmode="lin" valueType="num">
                                      <p:cBhvr>
                                        <p:cTn id="52" dur="1000" fill="hold"/>
                                        <p:tgtEl>
                                          <p:spTgt spid="2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300"/>
                                        <p:tgtEl>
                                          <p:spTgt spid="21">
                                            <p:txEl>
                                              <p:pRg st="4" end="4"/>
                                            </p:txEl>
                                          </p:spTgt>
                                        </p:tgtEl>
                                      </p:cBhvr>
                                    </p:animEffect>
                                    <p:set>
                                      <p:cBhvr>
                                        <p:cTn id="57" dur="1" fill="hold">
                                          <p:stCondLst>
                                            <p:cond delay="299"/>
                                          </p:stCondLst>
                                        </p:cTn>
                                        <p:tgtEl>
                                          <p:spTgt spid="21">
                                            <p:txEl>
                                              <p:pRg st="4" end="4"/>
                                            </p:txEl>
                                          </p:spTgt>
                                        </p:tgtEl>
                                        <p:attrNameLst>
                                          <p:attrName>style.visibility</p:attrName>
                                        </p:attrNameLst>
                                      </p:cBhvr>
                                      <p:to>
                                        <p:strVal val="hidden"/>
                                      </p:to>
                                    </p:set>
                                  </p:childTnLst>
                                </p:cTn>
                              </p:par>
                            </p:childTnLst>
                          </p:cTn>
                        </p:par>
                        <p:par>
                          <p:cTn id="58" fill="hold">
                            <p:stCondLst>
                              <p:cond delay="300"/>
                            </p:stCondLst>
                            <p:childTnLst>
                              <p:par>
                                <p:cTn id="59" presetID="10" presetClass="exit" presetSubtype="0" fill="hold" nodeType="afterEffect">
                                  <p:stCondLst>
                                    <p:cond delay="0"/>
                                  </p:stCondLst>
                                  <p:childTnLst>
                                    <p:animEffect transition="out" filter="fade">
                                      <p:cBhvr>
                                        <p:cTn id="60" dur="300"/>
                                        <p:tgtEl>
                                          <p:spTgt spid="21">
                                            <p:txEl>
                                              <p:pRg st="3" end="3"/>
                                            </p:txEl>
                                          </p:spTgt>
                                        </p:tgtEl>
                                      </p:cBhvr>
                                    </p:animEffect>
                                    <p:set>
                                      <p:cBhvr>
                                        <p:cTn id="61" dur="1" fill="hold">
                                          <p:stCondLst>
                                            <p:cond delay="299"/>
                                          </p:stCondLst>
                                        </p:cTn>
                                        <p:tgtEl>
                                          <p:spTgt spid="21">
                                            <p:txEl>
                                              <p:pRg st="3" end="3"/>
                                            </p:txEl>
                                          </p:spTgt>
                                        </p:tgtEl>
                                        <p:attrNameLst>
                                          <p:attrName>style.visibility</p:attrName>
                                        </p:attrNameLst>
                                      </p:cBhvr>
                                      <p:to>
                                        <p:strVal val="hidden"/>
                                      </p:to>
                                    </p:set>
                                  </p:childTnLst>
                                </p:cTn>
                              </p:par>
                            </p:childTnLst>
                          </p:cTn>
                        </p:par>
                        <p:par>
                          <p:cTn id="62" fill="hold">
                            <p:stCondLst>
                              <p:cond delay="600"/>
                            </p:stCondLst>
                            <p:childTnLst>
                              <p:par>
                                <p:cTn id="63" presetID="10" presetClass="exit" presetSubtype="0" fill="hold" nodeType="afterEffect">
                                  <p:stCondLst>
                                    <p:cond delay="0"/>
                                  </p:stCondLst>
                                  <p:childTnLst>
                                    <p:animEffect transition="out" filter="fade">
                                      <p:cBhvr>
                                        <p:cTn id="64" dur="300"/>
                                        <p:tgtEl>
                                          <p:spTgt spid="21">
                                            <p:txEl>
                                              <p:pRg st="1" end="1"/>
                                            </p:txEl>
                                          </p:spTgt>
                                        </p:tgtEl>
                                      </p:cBhvr>
                                    </p:animEffect>
                                    <p:set>
                                      <p:cBhvr>
                                        <p:cTn id="65" dur="1" fill="hold">
                                          <p:stCondLst>
                                            <p:cond delay="299"/>
                                          </p:stCondLst>
                                        </p:cTn>
                                        <p:tgtEl>
                                          <p:spTgt spid="21">
                                            <p:txEl>
                                              <p:pRg st="1" end="1"/>
                                            </p:txEl>
                                          </p:spTgt>
                                        </p:tgtEl>
                                        <p:attrNameLst>
                                          <p:attrName>style.visibility</p:attrName>
                                        </p:attrNameLst>
                                      </p:cBhvr>
                                      <p:to>
                                        <p:strVal val="hidden"/>
                                      </p:to>
                                    </p:set>
                                  </p:childTnLst>
                                </p:cTn>
                              </p:par>
                            </p:childTnLst>
                          </p:cTn>
                        </p:par>
                        <p:par>
                          <p:cTn id="66" fill="hold">
                            <p:stCondLst>
                              <p:cond delay="900"/>
                            </p:stCondLst>
                            <p:childTnLst>
                              <p:par>
                                <p:cTn id="67" presetID="10" presetClass="exit" presetSubtype="0" fill="hold" nodeType="afterEffect">
                                  <p:stCondLst>
                                    <p:cond delay="0"/>
                                  </p:stCondLst>
                                  <p:childTnLst>
                                    <p:animEffect transition="out" filter="fade">
                                      <p:cBhvr>
                                        <p:cTn id="68" dur="300"/>
                                        <p:tgtEl>
                                          <p:spTgt spid="21">
                                            <p:txEl>
                                              <p:pRg st="2" end="2"/>
                                            </p:txEl>
                                          </p:spTgt>
                                        </p:tgtEl>
                                      </p:cBhvr>
                                    </p:animEffect>
                                    <p:set>
                                      <p:cBhvr>
                                        <p:cTn id="69" dur="1" fill="hold">
                                          <p:stCondLst>
                                            <p:cond delay="299"/>
                                          </p:stCondLst>
                                        </p:cTn>
                                        <p:tgtEl>
                                          <p:spTgt spid="21">
                                            <p:txEl>
                                              <p:pRg st="2" end="2"/>
                                            </p:txEl>
                                          </p:spTgt>
                                        </p:tgtEl>
                                        <p:attrNameLst>
                                          <p:attrName>style.visibility</p:attrName>
                                        </p:attrNameLst>
                                      </p:cBhvr>
                                      <p:to>
                                        <p:strVal val="hidden"/>
                                      </p:to>
                                    </p:set>
                                  </p:childTnLst>
                                </p:cTn>
                              </p:par>
                            </p:childTnLst>
                          </p:cTn>
                        </p:par>
                        <p:par>
                          <p:cTn id="70" fill="hold">
                            <p:stCondLst>
                              <p:cond delay="1200"/>
                            </p:stCondLst>
                            <p:childTnLst>
                              <p:par>
                                <p:cTn id="71" presetID="42" presetClass="entr" presetSubtype="0" fill="hold" nodeType="afterEffect">
                                  <p:stCondLst>
                                    <p:cond delay="0"/>
                                  </p:stCondLst>
                                  <p:childTnLst>
                                    <p:set>
                                      <p:cBhvr>
                                        <p:cTn id="72" dur="1" fill="hold">
                                          <p:stCondLst>
                                            <p:cond delay="0"/>
                                          </p:stCondLst>
                                        </p:cTn>
                                        <p:tgtEl>
                                          <p:spTgt spid="2">
                                            <p:txEl>
                                              <p:pRg st="0" end="0"/>
                                            </p:txEl>
                                          </p:spTgt>
                                        </p:tgtEl>
                                        <p:attrNameLst>
                                          <p:attrName>style.visibility</p:attrName>
                                        </p:attrNameLst>
                                      </p:cBhvr>
                                      <p:to>
                                        <p:strVal val="visible"/>
                                      </p:to>
                                    </p:set>
                                    <p:animEffect transition="in" filter="fade">
                                      <p:cBhvr>
                                        <p:cTn id="73" dur="1000"/>
                                        <p:tgtEl>
                                          <p:spTgt spid="2">
                                            <p:txEl>
                                              <p:pRg st="0" end="0"/>
                                            </p:txEl>
                                          </p:spTgt>
                                        </p:tgtEl>
                                      </p:cBhvr>
                                    </p:animEffect>
                                    <p:anim calcmode="lin" valueType="num">
                                      <p:cBhvr>
                                        <p:cTn id="7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7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2">
                                            <p:txEl>
                                              <p:pRg st="2" end="2"/>
                                            </p:txEl>
                                          </p:spTgt>
                                        </p:tgtEl>
                                        <p:attrNameLst>
                                          <p:attrName>style.visibility</p:attrName>
                                        </p:attrNameLst>
                                      </p:cBhvr>
                                      <p:to>
                                        <p:strVal val="visible"/>
                                      </p:to>
                                    </p:set>
                                    <p:animEffect transition="in" filter="fade">
                                      <p:cBhvr>
                                        <p:cTn id="80" dur="1000"/>
                                        <p:tgtEl>
                                          <p:spTgt spid="2">
                                            <p:txEl>
                                              <p:pRg st="2" end="2"/>
                                            </p:txEl>
                                          </p:spTgt>
                                        </p:tgtEl>
                                      </p:cBhvr>
                                    </p:animEffect>
                                    <p:anim calcmode="lin" valueType="num">
                                      <p:cBhvr>
                                        <p:cTn id="81"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82"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02" descr="Untitled-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259373"/>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5" descr="card5"/>
          <p:cNvPicPr>
            <a:picLocks noChangeAspect="1" noChangeArrowheads="1"/>
          </p:cNvPicPr>
          <p:nvPr/>
        </p:nvPicPr>
        <p:blipFill>
          <a:blip r:embed="rId4">
            <a:extLst>
              <a:ext uri="{28A0092B-C50C-407E-A947-70E740481C1C}">
                <a14:useLocalDpi xmlns:a14="http://schemas.microsoft.com/office/drawing/2010/main" val="0"/>
              </a:ext>
            </a:extLst>
          </a:blip>
          <a:srcRect l="82158"/>
          <a:stretch>
            <a:fillRect/>
          </a:stretch>
        </p:blipFill>
        <p:spPr bwMode="auto">
          <a:xfrm>
            <a:off x="552450" y="276225"/>
            <a:ext cx="16383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61" descr="card4"/>
          <p:cNvPicPr>
            <a:picLocks noChangeAspect="1" noChangeArrowheads="1"/>
          </p:cNvPicPr>
          <p:nvPr/>
        </p:nvPicPr>
        <p:blipFill>
          <a:blip r:embed="rId5">
            <a:extLst>
              <a:ext uri="{28A0092B-C50C-407E-A947-70E740481C1C}">
                <a14:useLocalDpi xmlns:a14="http://schemas.microsoft.com/office/drawing/2010/main" val="0"/>
              </a:ext>
            </a:extLst>
          </a:blip>
          <a:srcRect l="80498"/>
          <a:stretch>
            <a:fillRect/>
          </a:stretch>
        </p:blipFill>
        <p:spPr bwMode="auto">
          <a:xfrm>
            <a:off x="218310" y="259373"/>
            <a:ext cx="17907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105"/>
          <p:cNvSpPr>
            <a:spLocks noChangeArrowheads="1"/>
          </p:cNvSpPr>
          <p:nvPr/>
        </p:nvSpPr>
        <p:spPr bwMode="auto">
          <a:xfrm>
            <a:off x="5715000" y="454636"/>
            <a:ext cx="1447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GB"/>
          </a:p>
        </p:txBody>
      </p:sp>
      <p:sp>
        <p:nvSpPr>
          <p:cNvPr id="30" name="Text Box 108"/>
          <p:cNvSpPr txBox="1">
            <a:spLocks noChangeArrowheads="1"/>
          </p:cNvSpPr>
          <p:nvPr/>
        </p:nvSpPr>
        <p:spPr bwMode="auto">
          <a:xfrm>
            <a:off x="7315200" y="569918"/>
            <a:ext cx="1066800"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sz="4500" smtClean="0">
                <a:solidFill>
                  <a:srgbClr val="F2FDF7"/>
                </a:solidFill>
                <a:effectLst>
                  <a:outerShdw blurRad="50800" dist="38100" dir="13500000" algn="br" rotWithShape="0">
                    <a:prstClr val="black">
                      <a:alpha val="40000"/>
                    </a:prstClr>
                  </a:outerShdw>
                </a:effectLst>
              </a:rPr>
              <a:t>5</a:t>
            </a:r>
            <a:endParaRPr lang="en-US" sz="4500" smtClean="0">
              <a:effectLst>
                <a:outerShdw blurRad="50800" dist="38100" dir="13500000" algn="br" rotWithShape="0">
                  <a:prstClr val="black">
                    <a:alpha val="40000"/>
                  </a:prstClr>
                </a:outerShdw>
              </a:effectLst>
            </a:endParaRPr>
          </a:p>
        </p:txBody>
      </p:sp>
      <p:sp>
        <p:nvSpPr>
          <p:cNvPr id="31" name="Content Placeholder 2"/>
          <p:cNvSpPr txBox="1">
            <a:spLocks/>
          </p:cNvSpPr>
          <p:nvPr/>
        </p:nvSpPr>
        <p:spPr>
          <a:xfrm>
            <a:off x="1773114" y="1583348"/>
            <a:ext cx="7066086" cy="466737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r>
              <a:rPr lang="en-US" sz="2600">
                <a:solidFill>
                  <a:schemeClr val="tx1"/>
                </a:solidFill>
                <a:latin typeface="Times New Roman" pitchFamily="18" charset="0"/>
                <a:cs typeface="Times New Roman" pitchFamily="18" charset="0"/>
              </a:rPr>
              <a:t>Công lao to lớn của C.Mac là đã vạch ra cho chúng ta sáng tỏ mối quan hệ biện chứng giữa sự biến đổi môi trường xung quanh con người, sự biến đổi bản chất con người và vai trò tích cực, năng động của con người. Theo </a:t>
            </a:r>
            <a:r>
              <a:rPr lang="en-US" sz="2600" smtClean="0">
                <a:solidFill>
                  <a:schemeClr val="tx1"/>
                </a:solidFill>
                <a:latin typeface="Times New Roman" pitchFamily="18" charset="0"/>
                <a:cs typeface="Times New Roman" pitchFamily="18" charset="0"/>
              </a:rPr>
              <a:t>ông :</a:t>
            </a:r>
            <a:endParaRPr lang="vi-VN" sz="2600">
              <a:solidFill>
                <a:schemeClr val="tx1"/>
              </a:solidFill>
              <a:latin typeface="Times New Roman" pitchFamily="18" charset="0"/>
              <a:cs typeface="Times New Roman" pitchFamily="18" charset="0"/>
            </a:endParaRPr>
          </a:p>
          <a:p>
            <a:pPr algn="just"/>
            <a:r>
              <a:rPr lang="en-US" sz="2600">
                <a:solidFill>
                  <a:schemeClr val="tx1"/>
                </a:solidFill>
                <a:latin typeface="Times New Roman" pitchFamily="18" charset="0"/>
                <a:cs typeface="Times New Roman" pitchFamily="18" charset="0"/>
              </a:rPr>
              <a:t>- Môi trường, giáo dục không phải là sự tác động bên ngoài vào sự hình thành những phẩm chất nào đó của con người mà là quá trình tự biến đổi con người.</a:t>
            </a:r>
            <a:endParaRPr lang="vi-VN" sz="2600">
              <a:solidFill>
                <a:schemeClr val="tx1"/>
              </a:solidFill>
              <a:latin typeface="Times New Roman" pitchFamily="18" charset="0"/>
              <a:cs typeface="Times New Roman" pitchFamily="18" charset="0"/>
            </a:endParaRPr>
          </a:p>
          <a:p>
            <a:pPr algn="just"/>
            <a:r>
              <a:rPr lang="en-US" sz="2600">
                <a:solidFill>
                  <a:schemeClr val="tx1"/>
                </a:solidFill>
                <a:latin typeface="Times New Roman" pitchFamily="18" charset="0"/>
                <a:cs typeface="Times New Roman" pitchFamily="18" charset="0"/>
              </a:rPr>
              <a:t>- Hoạt động tích cực cá nhân là nhân tố quan trọng ảnh hưởng tới nhân cách cá nhân.</a:t>
            </a:r>
            <a:endParaRPr lang="vi-VN" sz="2600">
              <a:solidFill>
                <a:schemeClr val="tx1"/>
              </a:solidFill>
              <a:latin typeface="Times New Roman" pitchFamily="18" charset="0"/>
              <a:cs typeface="Times New Roman" pitchFamily="18" charset="0"/>
            </a:endParaRPr>
          </a:p>
          <a:p>
            <a:pPr algn="just"/>
            <a:endParaRPr lang="vi-VN" sz="2600">
              <a:solidFill>
                <a:schemeClr val="tx1"/>
              </a:solidFill>
              <a:latin typeface="Times New Roman" pitchFamily="18" charset="0"/>
              <a:cs typeface="Times New Roman" pitchFamily="18" charset="0"/>
            </a:endParaRPr>
          </a:p>
        </p:txBody>
      </p:sp>
      <p:sp>
        <p:nvSpPr>
          <p:cNvPr id="32" name="Rectangle 3"/>
          <p:cNvSpPr txBox="1">
            <a:spLocks noChangeArrowheads="1"/>
          </p:cNvSpPr>
          <p:nvPr/>
        </p:nvSpPr>
        <p:spPr>
          <a:xfrm>
            <a:off x="1743075" y="687998"/>
            <a:ext cx="4733925" cy="650875"/>
          </a:xfrm>
          <a:prstGeom prst="rect">
            <a:avLst/>
          </a:prstGeom>
        </p:spPr>
        <p:txBody>
          <a:bodyPr anchor="ctr"/>
          <a:lstStyle>
            <a:lvl1pPr marL="190500" indent="-190500" algn="l" rtl="0" fontAlgn="base">
              <a:spcBef>
                <a:spcPct val="20000"/>
              </a:spcBef>
              <a:spcAft>
                <a:spcPct val="0"/>
              </a:spcAft>
              <a:buClr>
                <a:schemeClr val="hlink"/>
              </a:buClr>
              <a:buFont typeface="Wingdings" pitchFamily="2" charset="2"/>
              <a:buChar char="§"/>
              <a:defRPr>
                <a:solidFill>
                  <a:srgbClr val="FFFFFF"/>
                </a:solidFill>
                <a:latin typeface="+mn-lt"/>
                <a:ea typeface="+mn-ea"/>
                <a:cs typeface="+mn-cs"/>
              </a:defRPr>
            </a:lvl1pPr>
            <a:lvl2pPr marL="381000" indent="-188913" algn="l" rtl="0" fontAlgn="base">
              <a:spcBef>
                <a:spcPct val="20000"/>
              </a:spcBef>
              <a:spcAft>
                <a:spcPct val="0"/>
              </a:spcAft>
              <a:buClr>
                <a:schemeClr val="hlink"/>
              </a:buClr>
              <a:buChar char="-"/>
              <a:defRPr>
                <a:solidFill>
                  <a:srgbClr val="FFFFFF"/>
                </a:solidFill>
                <a:latin typeface="+mn-lt"/>
              </a:defRPr>
            </a:lvl2pPr>
            <a:lvl3pPr marL="561975" indent="-179388" algn="l" rtl="0" fontAlgn="base">
              <a:spcBef>
                <a:spcPct val="20000"/>
              </a:spcBef>
              <a:spcAft>
                <a:spcPct val="0"/>
              </a:spcAft>
              <a:buClr>
                <a:schemeClr val="hlink"/>
              </a:buClr>
              <a:buChar char="-"/>
              <a:defRPr>
                <a:solidFill>
                  <a:srgbClr val="FFFFFF"/>
                </a:solidFill>
                <a:latin typeface="+mn-lt"/>
              </a:defRPr>
            </a:lvl3pPr>
            <a:lvl4pPr marL="752475" indent="-188913" algn="l" rtl="0" fontAlgn="base">
              <a:spcBef>
                <a:spcPct val="20000"/>
              </a:spcBef>
              <a:spcAft>
                <a:spcPct val="0"/>
              </a:spcAft>
              <a:buClr>
                <a:schemeClr val="hlink"/>
              </a:buClr>
              <a:buChar char="-"/>
              <a:defRPr>
                <a:solidFill>
                  <a:srgbClr val="FFFFFF"/>
                </a:solidFill>
                <a:latin typeface="+mn-lt"/>
              </a:defRPr>
            </a:lvl4pPr>
            <a:lvl5pPr marL="962025" indent="-207963" algn="l" rtl="0" fontAlgn="base">
              <a:spcBef>
                <a:spcPct val="20000"/>
              </a:spcBef>
              <a:spcAft>
                <a:spcPct val="0"/>
              </a:spcAft>
              <a:buClr>
                <a:schemeClr val="hlink"/>
              </a:buClr>
              <a:buFont typeface="Wingdings" pitchFamily="2" charset="2"/>
              <a:buChar char="§"/>
              <a:defRPr>
                <a:solidFill>
                  <a:srgbClr val="FFFFFF"/>
                </a:solidFill>
                <a:latin typeface="+mn-lt"/>
              </a:defRPr>
            </a:lvl5pPr>
            <a:lvl6pPr marL="1419225" indent="-207963" algn="l" rtl="0" fontAlgn="base">
              <a:spcBef>
                <a:spcPct val="20000"/>
              </a:spcBef>
              <a:spcAft>
                <a:spcPct val="0"/>
              </a:spcAft>
              <a:buClr>
                <a:schemeClr val="hlink"/>
              </a:buClr>
              <a:buFont typeface="Wingdings" pitchFamily="2" charset="2"/>
              <a:buChar char="§"/>
              <a:defRPr>
                <a:solidFill>
                  <a:srgbClr val="FFFFFF"/>
                </a:solidFill>
                <a:latin typeface="+mn-lt"/>
              </a:defRPr>
            </a:lvl6pPr>
            <a:lvl7pPr marL="1876425" indent="-207963" algn="l" rtl="0" fontAlgn="base">
              <a:spcBef>
                <a:spcPct val="20000"/>
              </a:spcBef>
              <a:spcAft>
                <a:spcPct val="0"/>
              </a:spcAft>
              <a:buClr>
                <a:schemeClr val="hlink"/>
              </a:buClr>
              <a:buFont typeface="Wingdings" pitchFamily="2" charset="2"/>
              <a:buChar char="§"/>
              <a:defRPr>
                <a:solidFill>
                  <a:srgbClr val="FFFFFF"/>
                </a:solidFill>
                <a:latin typeface="+mn-lt"/>
              </a:defRPr>
            </a:lvl7pPr>
            <a:lvl8pPr marL="2333625" indent="-207963" algn="l" rtl="0" fontAlgn="base">
              <a:spcBef>
                <a:spcPct val="20000"/>
              </a:spcBef>
              <a:spcAft>
                <a:spcPct val="0"/>
              </a:spcAft>
              <a:buClr>
                <a:schemeClr val="hlink"/>
              </a:buClr>
              <a:buFont typeface="Wingdings" pitchFamily="2" charset="2"/>
              <a:buChar char="§"/>
              <a:defRPr>
                <a:solidFill>
                  <a:srgbClr val="FFFFFF"/>
                </a:solidFill>
                <a:latin typeface="+mn-lt"/>
              </a:defRPr>
            </a:lvl8pPr>
            <a:lvl9pPr marL="2790825" indent="-207963" algn="l" rtl="0" fontAlgn="base">
              <a:spcBef>
                <a:spcPct val="20000"/>
              </a:spcBef>
              <a:spcAft>
                <a:spcPct val="0"/>
              </a:spcAft>
              <a:buClr>
                <a:schemeClr val="hlink"/>
              </a:buClr>
              <a:buFont typeface="Wingdings" pitchFamily="2" charset="2"/>
              <a:buChar char="§"/>
              <a:defRPr>
                <a:solidFill>
                  <a:srgbClr val="FFFFFF"/>
                </a:solidFill>
                <a:latin typeface="+mn-lt"/>
              </a:defRPr>
            </a:lvl9pPr>
          </a:lstStyle>
          <a:p>
            <a:pPr marL="0" indent="0">
              <a:buNone/>
              <a:defRPr/>
            </a:pPr>
            <a:r>
              <a:rPr lang="en-US" sz="3200" b="1" i="1" kern="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Hoạt </a:t>
            </a:r>
            <a:r>
              <a:rPr lang="vi-VN" sz="3200" b="1" i="1" ker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động cá nhân</a:t>
            </a:r>
            <a:endParaRPr lang="en-US" sz="3200" b="1" i="1" ker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33" name="Picture 61" descr="card2"/>
          <p:cNvPicPr>
            <a:picLocks noChangeAspect="1" noChangeArrowheads="1"/>
          </p:cNvPicPr>
          <p:nvPr/>
        </p:nvPicPr>
        <p:blipFill>
          <a:blip r:embed="rId6">
            <a:extLst>
              <a:ext uri="{28A0092B-C50C-407E-A947-70E740481C1C}">
                <a14:useLocalDpi xmlns:a14="http://schemas.microsoft.com/office/drawing/2010/main" val="0"/>
              </a:ext>
            </a:extLst>
          </a:blip>
          <a:srcRect l="79668"/>
          <a:stretch>
            <a:fillRect/>
          </a:stretch>
        </p:blipFill>
        <p:spPr bwMode="auto">
          <a:xfrm>
            <a:off x="-152400" y="259373"/>
            <a:ext cx="18669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62" descr="card1"/>
          <p:cNvPicPr>
            <a:picLocks noChangeAspect="1" noChangeArrowheads="1"/>
          </p:cNvPicPr>
          <p:nvPr/>
        </p:nvPicPr>
        <p:blipFill>
          <a:blip r:embed="rId7">
            <a:extLst>
              <a:ext uri="{28A0092B-C50C-407E-A947-70E740481C1C}">
                <a14:useLocalDpi xmlns:a14="http://schemas.microsoft.com/office/drawing/2010/main" val="0"/>
              </a:ext>
            </a:extLst>
          </a:blip>
          <a:srcRect l="80498"/>
          <a:stretch>
            <a:fillRect/>
          </a:stretch>
        </p:blipFill>
        <p:spPr bwMode="auto">
          <a:xfrm>
            <a:off x="0" y="259373"/>
            <a:ext cx="11430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103"/>
          <p:cNvSpPr txBox="1">
            <a:spLocks noChangeArrowheads="1"/>
          </p:cNvSpPr>
          <p:nvPr/>
        </p:nvSpPr>
        <p:spPr bwMode="auto">
          <a:xfrm rot="16200000">
            <a:off x="-2158544" y="3477057"/>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Di </a:t>
            </a:r>
            <a:r>
              <a:rPr lang="en-US"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rPr>
              <a:t>truyền</a:t>
            </a:r>
            <a:endParaRPr lang="vi-VN" sz="2200" b="1" kern="0" smtClean="0">
              <a:solidFill>
                <a:srgbClr val="FF008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6" name="Text Box 103"/>
          <p:cNvSpPr txBox="1">
            <a:spLocks noChangeArrowheads="1"/>
          </p:cNvSpPr>
          <p:nvPr/>
        </p:nvSpPr>
        <p:spPr bwMode="auto">
          <a:xfrm rot="16200000">
            <a:off x="-1727656" y="3477057"/>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rPr>
              <a:t>Giao tiếp</a:t>
            </a:r>
            <a:endParaRPr lang="vi-VN" sz="2200" b="1" kern="0" smtClean="0">
              <a:solidFill>
                <a:schemeClr val="accent5"/>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7" name="Text Box 103"/>
          <p:cNvSpPr txBox="1">
            <a:spLocks noChangeArrowheads="1"/>
          </p:cNvSpPr>
          <p:nvPr/>
        </p:nvSpPr>
        <p:spPr bwMode="auto">
          <a:xfrm rot="16200000">
            <a:off x="-1270456" y="3463405"/>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Môi tr</a:t>
            </a:r>
            <a:r>
              <a:rPr lang="vi-VN" sz="2200" b="1" ker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ường</a:t>
            </a:r>
          </a:p>
        </p:txBody>
      </p:sp>
      <p:sp>
        <p:nvSpPr>
          <p:cNvPr id="38" name="Text Box 103"/>
          <p:cNvSpPr txBox="1">
            <a:spLocks noChangeArrowheads="1"/>
          </p:cNvSpPr>
          <p:nvPr/>
        </p:nvSpPr>
        <p:spPr bwMode="auto">
          <a:xfrm rot="16200000">
            <a:off x="-889456" y="3463405"/>
            <a:ext cx="4800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algn="ctr" eaLnBrk="1" hangingPunct="1">
              <a:spcBef>
                <a:spcPct val="50000"/>
              </a:spcBef>
            </a:pPr>
            <a:r>
              <a:rPr lang="en-US" sz="2200" b="1" ker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Giáo </a:t>
            </a:r>
            <a:r>
              <a:rPr lang="en-US" sz="2200" b="1" kern="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dục</a:t>
            </a:r>
            <a:endParaRPr lang="vi-VN" sz="2200" b="1" kern="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0" name="TextBox 39"/>
          <p:cNvSpPr txBox="1"/>
          <p:nvPr/>
        </p:nvSpPr>
        <p:spPr>
          <a:xfrm>
            <a:off x="5486400" y="11668"/>
            <a:ext cx="4953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Hình thành &amp; P</a:t>
            </a:r>
            <a:r>
              <a:rPr lang="en-US" b="1" smtClean="0">
                <a:effectLst>
                  <a:outerShdw blurRad="38100" dist="38100" dir="2700000" algn="tl">
                    <a:srgbClr val="000000">
                      <a:alpha val="43137"/>
                    </a:srgbClr>
                  </a:outerShdw>
                </a:effectLst>
                <a:latin typeface="Times New Roman" pitchFamily="18" charset="0"/>
                <a:cs typeface="Times New Roman" pitchFamily="18" charset="0"/>
              </a:rPr>
              <a:t>hát </a:t>
            </a:r>
            <a:r>
              <a:rPr lang="en-US" b="1">
                <a:effectLst>
                  <a:outerShdw blurRad="38100" dist="38100" dir="2700000" algn="tl">
                    <a:srgbClr val="000000">
                      <a:alpha val="43137"/>
                    </a:srgbClr>
                  </a:outerShdw>
                </a:effectLst>
                <a:latin typeface="Times New Roman" pitchFamily="18" charset="0"/>
                <a:cs typeface="Times New Roman" pitchFamily="18" charset="0"/>
              </a:rPr>
              <a:t>triển </a:t>
            </a:r>
            <a:r>
              <a:rPr lang="en-US" b="1" smtClean="0">
                <a:effectLst>
                  <a:outerShdw blurRad="38100" dist="38100" dir="2700000" algn="tl">
                    <a:srgbClr val="000000">
                      <a:alpha val="43137"/>
                    </a:srgbClr>
                  </a:outerShdw>
                </a:effectLst>
                <a:latin typeface="Times New Roman" pitchFamily="18" charset="0"/>
                <a:cs typeface="Times New Roman" pitchFamily="18" charset="0"/>
              </a:rPr>
              <a:t>nhân </a:t>
            </a:r>
            <a:r>
              <a:rPr lang="en-US" b="1">
                <a:effectLst>
                  <a:outerShdw blurRad="38100" dist="38100" dir="2700000" algn="tl">
                    <a:srgbClr val="000000">
                      <a:alpha val="43137"/>
                    </a:srgbClr>
                  </a:outerShdw>
                </a:effectLst>
                <a:latin typeface="Times New Roman" pitchFamily="18" charset="0"/>
                <a:cs typeface="Times New Roman" pitchFamily="18" charset="0"/>
              </a:rPr>
              <a:t>cách</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pPr>
              <a:defRPr/>
            </a:pPr>
            <a:fld id="{84B05B67-E18F-4FF7-8063-452D9A166160}" type="slidenum">
              <a:rPr lang="en-US" smtClean="0"/>
              <a:pPr>
                <a:defRPr/>
              </a:pPr>
              <a:t>24</a:t>
            </a:fld>
            <a:endParaRPr lang="en-US"/>
          </a:p>
        </p:txBody>
      </p:sp>
      <p:sp>
        <p:nvSpPr>
          <p:cNvPr id="17" name="TextBox 16"/>
          <p:cNvSpPr txBox="1"/>
          <p:nvPr/>
        </p:nvSpPr>
        <p:spPr>
          <a:xfrm>
            <a:off x="0" y="11668"/>
            <a:ext cx="571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III. Các Yếu  Tố Hình Thành Nhân </a:t>
            </a:r>
            <a:r>
              <a:rPr lang="en-US" b="1" smtClean="0">
                <a:effectLst>
                  <a:outerShdw blurRad="38100" dist="38100" dir="2700000" algn="tl">
                    <a:srgbClr val="000000">
                      <a:alpha val="43137"/>
                    </a:srgbClr>
                  </a:outerShdw>
                </a:effectLst>
                <a:latin typeface="Times New Roman" pitchFamily="18" charset="0"/>
                <a:cs typeface="Times New Roman" pitchFamily="18" charset="0"/>
              </a:rPr>
              <a:t>Cách Cá Nhân</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01680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arn(inVertical)">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1">
                                            <p:txEl>
                                              <p:pRg st="0" end="0"/>
                                            </p:txEl>
                                          </p:spTgt>
                                        </p:tgtEl>
                                        <p:attrNameLst>
                                          <p:attrName>style.visibility</p:attrName>
                                        </p:attrNameLst>
                                      </p:cBhvr>
                                      <p:to>
                                        <p:strVal val="visible"/>
                                      </p:to>
                                    </p:set>
                                    <p:animEffect transition="in" filter="barn(inVertical)">
                                      <p:cBhvr>
                                        <p:cTn id="16" dur="1000"/>
                                        <p:tgtEl>
                                          <p:spTgt spid="3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1">
                                            <p:txEl>
                                              <p:pRg st="1" end="1"/>
                                            </p:txEl>
                                          </p:spTgt>
                                        </p:tgtEl>
                                        <p:attrNameLst>
                                          <p:attrName>style.visibility</p:attrName>
                                        </p:attrNameLst>
                                      </p:cBhvr>
                                      <p:to>
                                        <p:strVal val="visible"/>
                                      </p:to>
                                    </p:set>
                                    <p:animEffect transition="in" filter="fade">
                                      <p:cBhvr>
                                        <p:cTn id="21" dur="1000"/>
                                        <p:tgtEl>
                                          <p:spTgt spid="31">
                                            <p:txEl>
                                              <p:pRg st="1" end="1"/>
                                            </p:txEl>
                                          </p:spTgt>
                                        </p:tgtEl>
                                      </p:cBhvr>
                                    </p:animEffect>
                                    <p:anim calcmode="lin" valueType="num">
                                      <p:cBhvr>
                                        <p:cTn id="22" dur="1000" fill="hold"/>
                                        <p:tgtEl>
                                          <p:spTgt spid="31">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1">
                                            <p:txEl>
                                              <p:pRg st="2" end="2"/>
                                            </p:txEl>
                                          </p:spTgt>
                                        </p:tgtEl>
                                        <p:attrNameLst>
                                          <p:attrName>style.visibility</p:attrName>
                                        </p:attrNameLst>
                                      </p:cBhvr>
                                      <p:to>
                                        <p:strVal val="visible"/>
                                      </p:to>
                                    </p:set>
                                    <p:animEffect transition="in" filter="fade">
                                      <p:cBhvr>
                                        <p:cTn id="28" dur="1000"/>
                                        <p:tgtEl>
                                          <p:spTgt spid="31">
                                            <p:txEl>
                                              <p:pRg st="2" end="2"/>
                                            </p:txEl>
                                          </p:spTgt>
                                        </p:tgtEl>
                                      </p:cBhvr>
                                    </p:animEffect>
                                    <p:anim calcmode="lin" valueType="num">
                                      <p:cBhvr>
                                        <p:cTn id="29" dur="1000" fill="hold"/>
                                        <p:tgtEl>
                                          <p:spTgt spid="31">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84B05B67-E18F-4FF7-8063-452D9A166160}" type="slidenum">
              <a:rPr lang="en-US" smtClean="0"/>
              <a:pPr>
                <a:defRPr/>
              </a:pPr>
              <a:t>25</a:t>
            </a:fld>
            <a:endParaRPr lang="en-US"/>
          </a:p>
        </p:txBody>
      </p:sp>
      <p:sp>
        <p:nvSpPr>
          <p:cNvPr id="4" name="Rectangle 3"/>
          <p:cNvSpPr/>
          <p:nvPr/>
        </p:nvSpPr>
        <p:spPr>
          <a:xfrm>
            <a:off x="349962" y="609600"/>
            <a:ext cx="8556189" cy="98488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800" b="1" cap="all"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IV. T</a:t>
            </a:r>
            <a:r>
              <a:rPr lang="vi-VN" sz="5800" b="1" cap="all"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ươ</a:t>
            </a:r>
            <a:r>
              <a:rPr lang="en-US" sz="5800" b="1" cap="all">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ng tác xã hội</a:t>
            </a:r>
            <a:endParaRPr lang="en-US" sz="5800" b="1" cap="all" spc="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graphicFrame>
        <p:nvGraphicFramePr>
          <p:cNvPr id="5" name="Diagram 4"/>
          <p:cNvGraphicFramePr/>
          <p:nvPr>
            <p:extLst>
              <p:ext uri="{D42A27DB-BD31-4B8C-83A1-F6EECF244321}">
                <p14:modId xmlns:p14="http://schemas.microsoft.com/office/powerpoint/2010/main" val="800814615"/>
              </p:ext>
            </p:extLst>
          </p:nvPr>
        </p:nvGraphicFramePr>
        <p:xfrm>
          <a:off x="398956" y="2133600"/>
          <a:ext cx="84582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526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73303D4E-6EC9-424A-A10A-509A297A0FBE}"/>
                                            </p:graphicEl>
                                          </p:spTgt>
                                        </p:tgtEl>
                                        <p:attrNameLst>
                                          <p:attrName>style.visibility</p:attrName>
                                        </p:attrNameLst>
                                      </p:cBhvr>
                                      <p:to>
                                        <p:strVal val="visible"/>
                                      </p:to>
                                    </p:set>
                                    <p:animEffect transition="in" filter="fade">
                                      <p:cBhvr>
                                        <p:cTn id="7" dur="400"/>
                                        <p:tgtEl>
                                          <p:spTgt spid="5">
                                            <p:graphicEl>
                                              <a:dgm id="{73303D4E-6EC9-424A-A10A-509A297A0FBE}"/>
                                            </p:graphicEl>
                                          </p:spTgt>
                                        </p:tgtEl>
                                      </p:cBhvr>
                                    </p:animEffect>
                                    <p:anim calcmode="lin" valueType="num">
                                      <p:cBhvr>
                                        <p:cTn id="8" dur="400" fill="hold"/>
                                        <p:tgtEl>
                                          <p:spTgt spid="5">
                                            <p:graphicEl>
                                              <a:dgm id="{73303D4E-6EC9-424A-A10A-509A297A0FBE}"/>
                                            </p:graphicEl>
                                          </p:spTgt>
                                        </p:tgtEl>
                                        <p:attrNameLst>
                                          <p:attrName>ppt_x</p:attrName>
                                        </p:attrNameLst>
                                      </p:cBhvr>
                                      <p:tavLst>
                                        <p:tav tm="0">
                                          <p:val>
                                            <p:strVal val="#ppt_x"/>
                                          </p:val>
                                        </p:tav>
                                        <p:tav tm="100000">
                                          <p:val>
                                            <p:strVal val="#ppt_x"/>
                                          </p:val>
                                        </p:tav>
                                      </p:tavLst>
                                    </p:anim>
                                    <p:anim calcmode="lin" valueType="num">
                                      <p:cBhvr>
                                        <p:cTn id="9" dur="400" fill="hold"/>
                                        <p:tgtEl>
                                          <p:spTgt spid="5">
                                            <p:graphicEl>
                                              <a:dgm id="{73303D4E-6EC9-424A-A10A-509A297A0FBE}"/>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400"/>
                            </p:stCondLst>
                            <p:childTnLst>
                              <p:par>
                                <p:cTn id="11" presetID="42" presetClass="entr" presetSubtype="0" fill="hold" grpId="0" nodeType="afterEffect">
                                  <p:stCondLst>
                                    <p:cond delay="0"/>
                                  </p:stCondLst>
                                  <p:childTnLst>
                                    <p:set>
                                      <p:cBhvr>
                                        <p:cTn id="12" dur="1" fill="hold">
                                          <p:stCondLst>
                                            <p:cond delay="0"/>
                                          </p:stCondLst>
                                        </p:cTn>
                                        <p:tgtEl>
                                          <p:spTgt spid="5">
                                            <p:graphicEl>
                                              <a:dgm id="{25D1E588-270D-4CE1-B70F-7DB99B86D954}"/>
                                            </p:graphicEl>
                                          </p:spTgt>
                                        </p:tgtEl>
                                        <p:attrNameLst>
                                          <p:attrName>style.visibility</p:attrName>
                                        </p:attrNameLst>
                                      </p:cBhvr>
                                      <p:to>
                                        <p:strVal val="visible"/>
                                      </p:to>
                                    </p:set>
                                    <p:animEffect transition="in" filter="fade">
                                      <p:cBhvr>
                                        <p:cTn id="13" dur="400"/>
                                        <p:tgtEl>
                                          <p:spTgt spid="5">
                                            <p:graphicEl>
                                              <a:dgm id="{25D1E588-270D-4CE1-B70F-7DB99B86D954}"/>
                                            </p:graphicEl>
                                          </p:spTgt>
                                        </p:tgtEl>
                                      </p:cBhvr>
                                    </p:animEffect>
                                    <p:anim calcmode="lin" valueType="num">
                                      <p:cBhvr>
                                        <p:cTn id="14" dur="400" fill="hold"/>
                                        <p:tgtEl>
                                          <p:spTgt spid="5">
                                            <p:graphicEl>
                                              <a:dgm id="{25D1E588-270D-4CE1-B70F-7DB99B86D954}"/>
                                            </p:graphicEl>
                                          </p:spTgt>
                                        </p:tgtEl>
                                        <p:attrNameLst>
                                          <p:attrName>ppt_x</p:attrName>
                                        </p:attrNameLst>
                                      </p:cBhvr>
                                      <p:tavLst>
                                        <p:tav tm="0">
                                          <p:val>
                                            <p:strVal val="#ppt_x"/>
                                          </p:val>
                                        </p:tav>
                                        <p:tav tm="100000">
                                          <p:val>
                                            <p:strVal val="#ppt_x"/>
                                          </p:val>
                                        </p:tav>
                                      </p:tavLst>
                                    </p:anim>
                                    <p:anim calcmode="lin" valueType="num">
                                      <p:cBhvr>
                                        <p:cTn id="15" dur="400" fill="hold"/>
                                        <p:tgtEl>
                                          <p:spTgt spid="5">
                                            <p:graphicEl>
                                              <a:dgm id="{25D1E588-270D-4CE1-B70F-7DB99B86D954}"/>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800"/>
                            </p:stCondLst>
                            <p:childTnLst>
                              <p:par>
                                <p:cTn id="17" presetID="42" presetClass="entr" presetSubtype="0" fill="hold" grpId="0" nodeType="afterEffect">
                                  <p:stCondLst>
                                    <p:cond delay="0"/>
                                  </p:stCondLst>
                                  <p:childTnLst>
                                    <p:set>
                                      <p:cBhvr>
                                        <p:cTn id="18" dur="1" fill="hold">
                                          <p:stCondLst>
                                            <p:cond delay="0"/>
                                          </p:stCondLst>
                                        </p:cTn>
                                        <p:tgtEl>
                                          <p:spTgt spid="5">
                                            <p:graphicEl>
                                              <a:dgm id="{A1402359-F751-41EC-AB2B-827538130284}"/>
                                            </p:graphicEl>
                                          </p:spTgt>
                                        </p:tgtEl>
                                        <p:attrNameLst>
                                          <p:attrName>style.visibility</p:attrName>
                                        </p:attrNameLst>
                                      </p:cBhvr>
                                      <p:to>
                                        <p:strVal val="visible"/>
                                      </p:to>
                                    </p:set>
                                    <p:animEffect transition="in" filter="fade">
                                      <p:cBhvr>
                                        <p:cTn id="19" dur="400"/>
                                        <p:tgtEl>
                                          <p:spTgt spid="5">
                                            <p:graphicEl>
                                              <a:dgm id="{A1402359-F751-41EC-AB2B-827538130284}"/>
                                            </p:graphicEl>
                                          </p:spTgt>
                                        </p:tgtEl>
                                      </p:cBhvr>
                                    </p:animEffect>
                                    <p:anim calcmode="lin" valueType="num">
                                      <p:cBhvr>
                                        <p:cTn id="20" dur="400" fill="hold"/>
                                        <p:tgtEl>
                                          <p:spTgt spid="5">
                                            <p:graphicEl>
                                              <a:dgm id="{A1402359-F751-41EC-AB2B-827538130284}"/>
                                            </p:graphicEl>
                                          </p:spTgt>
                                        </p:tgtEl>
                                        <p:attrNameLst>
                                          <p:attrName>ppt_x</p:attrName>
                                        </p:attrNameLst>
                                      </p:cBhvr>
                                      <p:tavLst>
                                        <p:tav tm="0">
                                          <p:val>
                                            <p:strVal val="#ppt_x"/>
                                          </p:val>
                                        </p:tav>
                                        <p:tav tm="100000">
                                          <p:val>
                                            <p:strVal val="#ppt_x"/>
                                          </p:val>
                                        </p:tav>
                                      </p:tavLst>
                                    </p:anim>
                                    <p:anim calcmode="lin" valueType="num">
                                      <p:cBhvr>
                                        <p:cTn id="21" dur="400" fill="hold"/>
                                        <p:tgtEl>
                                          <p:spTgt spid="5">
                                            <p:graphicEl>
                                              <a:dgm id="{A1402359-F751-41EC-AB2B-827538130284}"/>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1200"/>
                            </p:stCondLst>
                            <p:childTnLst>
                              <p:par>
                                <p:cTn id="23" presetID="42" presetClass="entr" presetSubtype="0" fill="hold" grpId="0" nodeType="afterEffect">
                                  <p:stCondLst>
                                    <p:cond delay="0"/>
                                  </p:stCondLst>
                                  <p:childTnLst>
                                    <p:set>
                                      <p:cBhvr>
                                        <p:cTn id="24" dur="1" fill="hold">
                                          <p:stCondLst>
                                            <p:cond delay="0"/>
                                          </p:stCondLst>
                                        </p:cTn>
                                        <p:tgtEl>
                                          <p:spTgt spid="5">
                                            <p:graphicEl>
                                              <a:dgm id="{532FAD3A-BD0B-4111-981E-3AB6CC1111F5}"/>
                                            </p:graphicEl>
                                          </p:spTgt>
                                        </p:tgtEl>
                                        <p:attrNameLst>
                                          <p:attrName>style.visibility</p:attrName>
                                        </p:attrNameLst>
                                      </p:cBhvr>
                                      <p:to>
                                        <p:strVal val="visible"/>
                                      </p:to>
                                    </p:set>
                                    <p:animEffect transition="in" filter="fade">
                                      <p:cBhvr>
                                        <p:cTn id="25" dur="400"/>
                                        <p:tgtEl>
                                          <p:spTgt spid="5">
                                            <p:graphicEl>
                                              <a:dgm id="{532FAD3A-BD0B-4111-981E-3AB6CC1111F5}"/>
                                            </p:graphicEl>
                                          </p:spTgt>
                                        </p:tgtEl>
                                      </p:cBhvr>
                                    </p:animEffect>
                                    <p:anim calcmode="lin" valueType="num">
                                      <p:cBhvr>
                                        <p:cTn id="26" dur="400" fill="hold"/>
                                        <p:tgtEl>
                                          <p:spTgt spid="5">
                                            <p:graphicEl>
                                              <a:dgm id="{532FAD3A-BD0B-4111-981E-3AB6CC1111F5}"/>
                                            </p:graphicEl>
                                          </p:spTgt>
                                        </p:tgtEl>
                                        <p:attrNameLst>
                                          <p:attrName>ppt_x</p:attrName>
                                        </p:attrNameLst>
                                      </p:cBhvr>
                                      <p:tavLst>
                                        <p:tav tm="0">
                                          <p:val>
                                            <p:strVal val="#ppt_x"/>
                                          </p:val>
                                        </p:tav>
                                        <p:tav tm="100000">
                                          <p:val>
                                            <p:strVal val="#ppt_x"/>
                                          </p:val>
                                        </p:tav>
                                      </p:tavLst>
                                    </p:anim>
                                    <p:anim calcmode="lin" valueType="num">
                                      <p:cBhvr>
                                        <p:cTn id="27" dur="400" fill="hold"/>
                                        <p:tgtEl>
                                          <p:spTgt spid="5">
                                            <p:graphicEl>
                                              <a:dgm id="{532FAD3A-BD0B-4111-981E-3AB6CC1111F5}"/>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1600"/>
                            </p:stCondLst>
                            <p:childTnLst>
                              <p:par>
                                <p:cTn id="29" presetID="42" presetClass="entr" presetSubtype="0" fill="hold" grpId="0" nodeType="afterEffect">
                                  <p:stCondLst>
                                    <p:cond delay="0"/>
                                  </p:stCondLst>
                                  <p:childTnLst>
                                    <p:set>
                                      <p:cBhvr>
                                        <p:cTn id="30" dur="1" fill="hold">
                                          <p:stCondLst>
                                            <p:cond delay="0"/>
                                          </p:stCondLst>
                                        </p:cTn>
                                        <p:tgtEl>
                                          <p:spTgt spid="5">
                                            <p:graphicEl>
                                              <a:dgm id="{C1973E33-D671-4B02-BA23-6AA5BEF16BD0}"/>
                                            </p:graphicEl>
                                          </p:spTgt>
                                        </p:tgtEl>
                                        <p:attrNameLst>
                                          <p:attrName>style.visibility</p:attrName>
                                        </p:attrNameLst>
                                      </p:cBhvr>
                                      <p:to>
                                        <p:strVal val="visible"/>
                                      </p:to>
                                    </p:set>
                                    <p:animEffect transition="in" filter="fade">
                                      <p:cBhvr>
                                        <p:cTn id="31" dur="400"/>
                                        <p:tgtEl>
                                          <p:spTgt spid="5">
                                            <p:graphicEl>
                                              <a:dgm id="{C1973E33-D671-4B02-BA23-6AA5BEF16BD0}"/>
                                            </p:graphicEl>
                                          </p:spTgt>
                                        </p:tgtEl>
                                      </p:cBhvr>
                                    </p:animEffect>
                                    <p:anim calcmode="lin" valueType="num">
                                      <p:cBhvr>
                                        <p:cTn id="32" dur="400" fill="hold"/>
                                        <p:tgtEl>
                                          <p:spTgt spid="5">
                                            <p:graphicEl>
                                              <a:dgm id="{C1973E33-D671-4B02-BA23-6AA5BEF16BD0}"/>
                                            </p:graphicEl>
                                          </p:spTgt>
                                        </p:tgtEl>
                                        <p:attrNameLst>
                                          <p:attrName>ppt_x</p:attrName>
                                        </p:attrNameLst>
                                      </p:cBhvr>
                                      <p:tavLst>
                                        <p:tav tm="0">
                                          <p:val>
                                            <p:strVal val="#ppt_x"/>
                                          </p:val>
                                        </p:tav>
                                        <p:tav tm="100000">
                                          <p:val>
                                            <p:strVal val="#ppt_x"/>
                                          </p:val>
                                        </p:tav>
                                      </p:tavLst>
                                    </p:anim>
                                    <p:anim calcmode="lin" valueType="num">
                                      <p:cBhvr>
                                        <p:cTn id="33" dur="400" fill="hold"/>
                                        <p:tgtEl>
                                          <p:spTgt spid="5">
                                            <p:graphicEl>
                                              <a:dgm id="{C1973E33-D671-4B02-BA23-6AA5BEF16BD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
          <p:cNvSpPr>
            <a:spLocks/>
          </p:cNvSpPr>
          <p:nvPr/>
        </p:nvSpPr>
        <p:spPr bwMode="gray">
          <a:xfrm>
            <a:off x="3252759" y="3708188"/>
            <a:ext cx="1265923" cy="2845012"/>
          </a:xfrm>
          <a:custGeom>
            <a:avLst/>
            <a:gdLst/>
            <a:ahLst/>
            <a:cxnLst>
              <a:cxn ang="0">
                <a:pos x="451" y="1158"/>
              </a:cxn>
              <a:cxn ang="0">
                <a:pos x="359" y="1072"/>
              </a:cxn>
              <a:cxn ang="0">
                <a:pos x="281" y="983"/>
              </a:cxn>
              <a:cxn ang="0">
                <a:pos x="217" y="896"/>
              </a:cxn>
              <a:cxn ang="0">
                <a:pos x="167" y="814"/>
              </a:cxn>
              <a:cxn ang="0">
                <a:pos x="129" y="743"/>
              </a:cxn>
              <a:cxn ang="0">
                <a:pos x="105" y="689"/>
              </a:cxn>
              <a:cxn ang="0">
                <a:pos x="92" y="654"/>
              </a:cxn>
              <a:cxn ang="0">
                <a:pos x="56" y="518"/>
              </a:cxn>
              <a:cxn ang="0">
                <a:pos x="39" y="396"/>
              </a:cxn>
              <a:cxn ang="0">
                <a:pos x="36" y="294"/>
              </a:cxn>
              <a:cxn ang="0">
                <a:pos x="41" y="212"/>
              </a:cxn>
              <a:cxn ang="0">
                <a:pos x="52" y="151"/>
              </a:cxn>
              <a:cxn ang="0">
                <a:pos x="61" y="114"/>
              </a:cxn>
              <a:cxn ang="0">
                <a:pos x="66" y="101"/>
              </a:cxn>
              <a:cxn ang="0">
                <a:pos x="241" y="0"/>
              </a:cxn>
              <a:cxn ang="0">
                <a:pos x="230" y="200"/>
              </a:cxn>
              <a:cxn ang="0">
                <a:pos x="226" y="208"/>
              </a:cxn>
              <a:cxn ang="0">
                <a:pos x="216" y="231"/>
              </a:cxn>
              <a:cxn ang="0">
                <a:pos x="203" y="272"/>
              </a:cxn>
              <a:cxn ang="0">
                <a:pos x="192" y="332"/>
              </a:cxn>
              <a:cxn ang="0">
                <a:pos x="187" y="413"/>
              </a:cxn>
              <a:cxn ang="0">
                <a:pos x="191" y="516"/>
              </a:cxn>
              <a:cxn ang="0">
                <a:pos x="209" y="638"/>
              </a:cxn>
              <a:cxn ang="0">
                <a:pos x="239" y="751"/>
              </a:cxn>
              <a:cxn ang="0">
                <a:pos x="278" y="854"/>
              </a:cxn>
              <a:cxn ang="0">
                <a:pos x="323" y="946"/>
              </a:cxn>
              <a:cxn ang="0">
                <a:pos x="369" y="1025"/>
              </a:cxn>
              <a:cxn ang="0">
                <a:pos x="414" y="1091"/>
              </a:cxn>
              <a:cxn ang="0">
                <a:pos x="453" y="1142"/>
              </a:cxn>
              <a:cxn ang="0">
                <a:pos x="483" y="1178"/>
              </a:cxn>
              <a:cxn ang="0">
                <a:pos x="500" y="1196"/>
              </a:cxn>
            </a:cxnLst>
            <a:rect l="0" t="0" r="r" b="b"/>
            <a:pathLst>
              <a:path w="501" h="1198">
                <a:moveTo>
                  <a:pt x="501" y="1198"/>
                </a:moveTo>
                <a:lnTo>
                  <a:pt x="451" y="1158"/>
                </a:lnTo>
                <a:lnTo>
                  <a:pt x="403" y="1115"/>
                </a:lnTo>
                <a:lnTo>
                  <a:pt x="359" y="1072"/>
                </a:lnTo>
                <a:lnTo>
                  <a:pt x="318" y="1027"/>
                </a:lnTo>
                <a:lnTo>
                  <a:pt x="281" y="983"/>
                </a:lnTo>
                <a:lnTo>
                  <a:pt x="248" y="938"/>
                </a:lnTo>
                <a:lnTo>
                  <a:pt x="217" y="896"/>
                </a:lnTo>
                <a:lnTo>
                  <a:pt x="190" y="853"/>
                </a:lnTo>
                <a:lnTo>
                  <a:pt x="167" y="814"/>
                </a:lnTo>
                <a:lnTo>
                  <a:pt x="147" y="777"/>
                </a:lnTo>
                <a:lnTo>
                  <a:pt x="129" y="743"/>
                </a:lnTo>
                <a:lnTo>
                  <a:pt x="115" y="714"/>
                </a:lnTo>
                <a:lnTo>
                  <a:pt x="105" y="689"/>
                </a:lnTo>
                <a:lnTo>
                  <a:pt x="97" y="669"/>
                </a:lnTo>
                <a:lnTo>
                  <a:pt x="92" y="654"/>
                </a:lnTo>
                <a:lnTo>
                  <a:pt x="71" y="583"/>
                </a:lnTo>
                <a:lnTo>
                  <a:pt x="56" y="518"/>
                </a:lnTo>
                <a:lnTo>
                  <a:pt x="45" y="454"/>
                </a:lnTo>
                <a:lnTo>
                  <a:pt x="39" y="396"/>
                </a:lnTo>
                <a:lnTo>
                  <a:pt x="36" y="343"/>
                </a:lnTo>
                <a:lnTo>
                  <a:pt x="36" y="294"/>
                </a:lnTo>
                <a:lnTo>
                  <a:pt x="37" y="251"/>
                </a:lnTo>
                <a:lnTo>
                  <a:pt x="41" y="212"/>
                </a:lnTo>
                <a:lnTo>
                  <a:pt x="46" y="180"/>
                </a:lnTo>
                <a:lnTo>
                  <a:pt x="52" y="151"/>
                </a:lnTo>
                <a:lnTo>
                  <a:pt x="57" y="129"/>
                </a:lnTo>
                <a:lnTo>
                  <a:pt x="61" y="114"/>
                </a:lnTo>
                <a:lnTo>
                  <a:pt x="65" y="105"/>
                </a:lnTo>
                <a:lnTo>
                  <a:pt x="66" y="101"/>
                </a:lnTo>
                <a:lnTo>
                  <a:pt x="0" y="63"/>
                </a:lnTo>
                <a:lnTo>
                  <a:pt x="241" y="0"/>
                </a:lnTo>
                <a:lnTo>
                  <a:pt x="306" y="245"/>
                </a:lnTo>
                <a:lnTo>
                  <a:pt x="230" y="200"/>
                </a:lnTo>
                <a:lnTo>
                  <a:pt x="229" y="203"/>
                </a:lnTo>
                <a:lnTo>
                  <a:pt x="226" y="208"/>
                </a:lnTo>
                <a:lnTo>
                  <a:pt x="221" y="217"/>
                </a:lnTo>
                <a:lnTo>
                  <a:pt x="216" y="231"/>
                </a:lnTo>
                <a:lnTo>
                  <a:pt x="209" y="249"/>
                </a:lnTo>
                <a:lnTo>
                  <a:pt x="203" y="272"/>
                </a:lnTo>
                <a:lnTo>
                  <a:pt x="196" y="300"/>
                </a:lnTo>
                <a:lnTo>
                  <a:pt x="192" y="332"/>
                </a:lnTo>
                <a:lnTo>
                  <a:pt x="189" y="369"/>
                </a:lnTo>
                <a:lnTo>
                  <a:pt x="187" y="413"/>
                </a:lnTo>
                <a:lnTo>
                  <a:pt x="187" y="462"/>
                </a:lnTo>
                <a:lnTo>
                  <a:pt x="191" y="516"/>
                </a:lnTo>
                <a:lnTo>
                  <a:pt x="199" y="578"/>
                </a:lnTo>
                <a:lnTo>
                  <a:pt x="209" y="638"/>
                </a:lnTo>
                <a:lnTo>
                  <a:pt x="222" y="696"/>
                </a:lnTo>
                <a:lnTo>
                  <a:pt x="239" y="751"/>
                </a:lnTo>
                <a:lnTo>
                  <a:pt x="257" y="804"/>
                </a:lnTo>
                <a:lnTo>
                  <a:pt x="278" y="854"/>
                </a:lnTo>
                <a:lnTo>
                  <a:pt x="300" y="901"/>
                </a:lnTo>
                <a:lnTo>
                  <a:pt x="323" y="946"/>
                </a:lnTo>
                <a:lnTo>
                  <a:pt x="346" y="987"/>
                </a:lnTo>
                <a:lnTo>
                  <a:pt x="369" y="1025"/>
                </a:lnTo>
                <a:lnTo>
                  <a:pt x="392" y="1060"/>
                </a:lnTo>
                <a:lnTo>
                  <a:pt x="414" y="1091"/>
                </a:lnTo>
                <a:lnTo>
                  <a:pt x="434" y="1119"/>
                </a:lnTo>
                <a:lnTo>
                  <a:pt x="453" y="1142"/>
                </a:lnTo>
                <a:lnTo>
                  <a:pt x="469" y="1161"/>
                </a:lnTo>
                <a:lnTo>
                  <a:pt x="483" y="1178"/>
                </a:lnTo>
                <a:lnTo>
                  <a:pt x="493" y="1189"/>
                </a:lnTo>
                <a:lnTo>
                  <a:pt x="500" y="1196"/>
                </a:lnTo>
                <a:lnTo>
                  <a:pt x="501" y="1198"/>
                </a:lnTo>
                <a:close/>
              </a:path>
            </a:pathLst>
          </a:custGeom>
          <a:gradFill rotWithShape="1">
            <a:gsLst>
              <a:gs pos="0">
                <a:srgbClr val="53E1B8"/>
              </a:gs>
              <a:gs pos="100000">
                <a:srgbClr val="008080"/>
              </a:gs>
            </a:gsLst>
            <a:lin ang="5400000" scaled="1"/>
          </a:gradFill>
          <a:ln w="0">
            <a:noFill/>
            <a:prstDash val="solid"/>
            <a:round/>
            <a:headEnd/>
            <a:tailEnd/>
          </a:ln>
          <a:effectLst>
            <a:outerShdw dist="107763" dir="2700000"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Freeform 5"/>
          <p:cNvSpPr>
            <a:spLocks/>
          </p:cNvSpPr>
          <p:nvPr/>
        </p:nvSpPr>
        <p:spPr bwMode="gray">
          <a:xfrm>
            <a:off x="1600200" y="1981200"/>
            <a:ext cx="3102446" cy="1104362"/>
          </a:xfrm>
          <a:custGeom>
            <a:avLst/>
            <a:gdLst/>
            <a:ahLst/>
            <a:cxnLst>
              <a:cxn ang="0">
                <a:pos x="2" y="102"/>
              </a:cxn>
              <a:cxn ang="0">
                <a:pos x="26" y="91"/>
              </a:cxn>
              <a:cxn ang="0">
                <a:pos x="71" y="71"/>
              </a:cxn>
              <a:cxn ang="0">
                <a:pos x="135" y="49"/>
              </a:cxn>
              <a:cxn ang="0">
                <a:pos x="218" y="27"/>
              </a:cxn>
              <a:cxn ang="0">
                <a:pos x="316" y="9"/>
              </a:cxn>
              <a:cxn ang="0">
                <a:pos x="427" y="0"/>
              </a:cxn>
              <a:cxn ang="0">
                <a:pos x="552" y="3"/>
              </a:cxn>
              <a:cxn ang="0">
                <a:pos x="687" y="22"/>
              </a:cxn>
              <a:cxn ang="0">
                <a:pos x="821" y="60"/>
              </a:cxn>
              <a:cxn ang="0">
                <a:pos x="929" y="104"/>
              </a:cxn>
              <a:cxn ang="0">
                <a:pos x="1015" y="150"/>
              </a:cxn>
              <a:cxn ang="0">
                <a:pos x="1078" y="195"/>
              </a:cxn>
              <a:cxn ang="0">
                <a:pos x="1122" y="233"/>
              </a:cxn>
              <a:cxn ang="0">
                <a:pos x="1146" y="258"/>
              </a:cxn>
              <a:cxn ang="0">
                <a:pos x="1154" y="269"/>
              </a:cxn>
              <a:cxn ang="0">
                <a:pos x="1162" y="467"/>
              </a:cxn>
              <a:cxn ang="0">
                <a:pos x="990" y="356"/>
              </a:cxn>
              <a:cxn ang="0">
                <a:pos x="982" y="346"/>
              </a:cxn>
              <a:cxn ang="0">
                <a:pos x="960" y="319"/>
              </a:cxn>
              <a:cxn ang="0">
                <a:pos x="922" y="280"/>
              </a:cxn>
              <a:cxn ang="0">
                <a:pos x="863" y="235"/>
              </a:cxn>
              <a:cxn ang="0">
                <a:pos x="785" y="187"/>
              </a:cxn>
              <a:cxn ang="0">
                <a:pos x="683" y="142"/>
              </a:cxn>
              <a:cxn ang="0">
                <a:pos x="554" y="106"/>
              </a:cxn>
              <a:cxn ang="0">
                <a:pos x="425" y="83"/>
              </a:cxn>
              <a:cxn ang="0">
                <a:pos x="307" y="74"/>
              </a:cxn>
              <a:cxn ang="0">
                <a:pos x="205" y="75"/>
              </a:cxn>
              <a:cxn ang="0">
                <a:pos x="120" y="82"/>
              </a:cxn>
              <a:cxn ang="0">
                <a:pos x="55" y="92"/>
              </a:cxn>
              <a:cxn ang="0">
                <a:pos x="14" y="100"/>
              </a:cxn>
              <a:cxn ang="0">
                <a:pos x="0" y="104"/>
              </a:cxn>
            </a:cxnLst>
            <a:rect l="0" t="0" r="r" b="b"/>
            <a:pathLst>
              <a:path w="1225" h="467">
                <a:moveTo>
                  <a:pt x="0" y="104"/>
                </a:moveTo>
                <a:lnTo>
                  <a:pt x="2" y="102"/>
                </a:lnTo>
                <a:lnTo>
                  <a:pt x="11" y="97"/>
                </a:lnTo>
                <a:lnTo>
                  <a:pt x="26" y="91"/>
                </a:lnTo>
                <a:lnTo>
                  <a:pt x="46" y="82"/>
                </a:lnTo>
                <a:lnTo>
                  <a:pt x="71" y="71"/>
                </a:lnTo>
                <a:lnTo>
                  <a:pt x="100" y="61"/>
                </a:lnTo>
                <a:lnTo>
                  <a:pt x="135" y="49"/>
                </a:lnTo>
                <a:lnTo>
                  <a:pt x="174" y="38"/>
                </a:lnTo>
                <a:lnTo>
                  <a:pt x="218" y="27"/>
                </a:lnTo>
                <a:lnTo>
                  <a:pt x="264" y="17"/>
                </a:lnTo>
                <a:lnTo>
                  <a:pt x="316" y="9"/>
                </a:lnTo>
                <a:lnTo>
                  <a:pt x="370" y="3"/>
                </a:lnTo>
                <a:lnTo>
                  <a:pt x="427" y="0"/>
                </a:lnTo>
                <a:lnTo>
                  <a:pt x="489" y="0"/>
                </a:lnTo>
                <a:lnTo>
                  <a:pt x="552" y="3"/>
                </a:lnTo>
                <a:lnTo>
                  <a:pt x="618" y="11"/>
                </a:lnTo>
                <a:lnTo>
                  <a:pt x="687" y="22"/>
                </a:lnTo>
                <a:lnTo>
                  <a:pt x="758" y="40"/>
                </a:lnTo>
                <a:lnTo>
                  <a:pt x="821" y="60"/>
                </a:lnTo>
                <a:lnTo>
                  <a:pt x="879" y="80"/>
                </a:lnTo>
                <a:lnTo>
                  <a:pt x="929" y="104"/>
                </a:lnTo>
                <a:lnTo>
                  <a:pt x="975" y="127"/>
                </a:lnTo>
                <a:lnTo>
                  <a:pt x="1015" y="150"/>
                </a:lnTo>
                <a:lnTo>
                  <a:pt x="1049" y="173"/>
                </a:lnTo>
                <a:lnTo>
                  <a:pt x="1078" y="195"/>
                </a:lnTo>
                <a:lnTo>
                  <a:pt x="1102" y="214"/>
                </a:lnTo>
                <a:lnTo>
                  <a:pt x="1122" y="233"/>
                </a:lnTo>
                <a:lnTo>
                  <a:pt x="1136" y="247"/>
                </a:lnTo>
                <a:lnTo>
                  <a:pt x="1146" y="258"/>
                </a:lnTo>
                <a:lnTo>
                  <a:pt x="1153" y="266"/>
                </a:lnTo>
                <a:lnTo>
                  <a:pt x="1154" y="269"/>
                </a:lnTo>
                <a:lnTo>
                  <a:pt x="1225" y="227"/>
                </a:lnTo>
                <a:lnTo>
                  <a:pt x="1162" y="467"/>
                </a:lnTo>
                <a:lnTo>
                  <a:pt x="916" y="407"/>
                </a:lnTo>
                <a:lnTo>
                  <a:pt x="990" y="356"/>
                </a:lnTo>
                <a:lnTo>
                  <a:pt x="987" y="354"/>
                </a:lnTo>
                <a:lnTo>
                  <a:pt x="982" y="346"/>
                </a:lnTo>
                <a:lnTo>
                  <a:pt x="973" y="334"/>
                </a:lnTo>
                <a:lnTo>
                  <a:pt x="960" y="319"/>
                </a:lnTo>
                <a:lnTo>
                  <a:pt x="944" y="301"/>
                </a:lnTo>
                <a:lnTo>
                  <a:pt x="922" y="280"/>
                </a:lnTo>
                <a:lnTo>
                  <a:pt x="896" y="258"/>
                </a:lnTo>
                <a:lnTo>
                  <a:pt x="863" y="235"/>
                </a:lnTo>
                <a:lnTo>
                  <a:pt x="827" y="211"/>
                </a:lnTo>
                <a:lnTo>
                  <a:pt x="785" y="187"/>
                </a:lnTo>
                <a:lnTo>
                  <a:pt x="737" y="164"/>
                </a:lnTo>
                <a:lnTo>
                  <a:pt x="683" y="142"/>
                </a:lnTo>
                <a:lnTo>
                  <a:pt x="622" y="123"/>
                </a:lnTo>
                <a:lnTo>
                  <a:pt x="554" y="106"/>
                </a:lnTo>
                <a:lnTo>
                  <a:pt x="488" y="92"/>
                </a:lnTo>
                <a:lnTo>
                  <a:pt x="425" y="83"/>
                </a:lnTo>
                <a:lnTo>
                  <a:pt x="365" y="76"/>
                </a:lnTo>
                <a:lnTo>
                  <a:pt x="307" y="74"/>
                </a:lnTo>
                <a:lnTo>
                  <a:pt x="254" y="73"/>
                </a:lnTo>
                <a:lnTo>
                  <a:pt x="205" y="75"/>
                </a:lnTo>
                <a:lnTo>
                  <a:pt x="160" y="78"/>
                </a:lnTo>
                <a:lnTo>
                  <a:pt x="120" y="82"/>
                </a:lnTo>
                <a:lnTo>
                  <a:pt x="85" y="87"/>
                </a:lnTo>
                <a:lnTo>
                  <a:pt x="55" y="92"/>
                </a:lnTo>
                <a:lnTo>
                  <a:pt x="31" y="96"/>
                </a:lnTo>
                <a:lnTo>
                  <a:pt x="14" y="100"/>
                </a:lnTo>
                <a:lnTo>
                  <a:pt x="4" y="102"/>
                </a:lnTo>
                <a:lnTo>
                  <a:pt x="0" y="104"/>
                </a:lnTo>
                <a:close/>
              </a:path>
            </a:pathLst>
          </a:custGeom>
          <a:gradFill rotWithShape="1">
            <a:gsLst>
              <a:gs pos="0">
                <a:srgbClr val="CC6600"/>
              </a:gs>
              <a:gs pos="100000">
                <a:srgbClr val="CCCC00"/>
              </a:gs>
            </a:gsLst>
            <a:lin ang="0" scaled="1"/>
          </a:gradFill>
          <a:ln w="0">
            <a:noFill/>
            <a:prstDash val="solid"/>
            <a:round/>
            <a:headEnd/>
            <a:tailEnd/>
          </a:ln>
          <a:effectLst>
            <a:outerShdw dist="107763" dir="2700000"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Freeform 6"/>
          <p:cNvSpPr>
            <a:spLocks/>
          </p:cNvSpPr>
          <p:nvPr/>
        </p:nvSpPr>
        <p:spPr bwMode="gray">
          <a:xfrm>
            <a:off x="4724400" y="2133600"/>
            <a:ext cx="2408683" cy="2251143"/>
          </a:xfrm>
          <a:custGeom>
            <a:avLst/>
            <a:gdLst/>
            <a:ahLst/>
            <a:cxnLst>
              <a:cxn ang="0">
                <a:pos x="0" y="756"/>
              </a:cxn>
              <a:cxn ang="0">
                <a:pos x="191" y="591"/>
              </a:cxn>
              <a:cxn ang="0">
                <a:pos x="190" y="672"/>
              </a:cxn>
              <a:cxn ang="0">
                <a:pos x="194" y="672"/>
              </a:cxn>
              <a:cxn ang="0">
                <a:pos x="205" y="672"/>
              </a:cxn>
              <a:cxn ang="0">
                <a:pos x="225" y="671"/>
              </a:cxn>
              <a:cxn ang="0">
                <a:pos x="250" y="667"/>
              </a:cxn>
              <a:cxn ang="0">
                <a:pos x="281" y="662"/>
              </a:cxn>
              <a:cxn ang="0">
                <a:pos x="316" y="653"/>
              </a:cxn>
              <a:cxn ang="0">
                <a:pos x="356" y="641"/>
              </a:cxn>
              <a:cxn ang="0">
                <a:pos x="399" y="626"/>
              </a:cxn>
              <a:cxn ang="0">
                <a:pos x="444" y="605"/>
              </a:cxn>
              <a:cxn ang="0">
                <a:pos x="492" y="578"/>
              </a:cxn>
              <a:cxn ang="0">
                <a:pos x="540" y="547"/>
              </a:cxn>
              <a:cxn ang="0">
                <a:pos x="587" y="508"/>
              </a:cxn>
              <a:cxn ang="0">
                <a:pos x="635" y="463"/>
              </a:cxn>
              <a:cxn ang="0">
                <a:pos x="689" y="405"/>
              </a:cxn>
              <a:cxn ang="0">
                <a:pos x="737" y="350"/>
              </a:cxn>
              <a:cxn ang="0">
                <a:pos x="780" y="298"/>
              </a:cxn>
              <a:cxn ang="0">
                <a:pos x="816" y="249"/>
              </a:cxn>
              <a:cxn ang="0">
                <a:pos x="847" y="204"/>
              </a:cxn>
              <a:cxn ang="0">
                <a:pos x="873" y="164"/>
              </a:cxn>
              <a:cxn ang="0">
                <a:pos x="895" y="126"/>
              </a:cxn>
              <a:cxn ang="0">
                <a:pos x="913" y="94"/>
              </a:cxn>
              <a:cxn ang="0">
                <a:pos x="926" y="66"/>
              </a:cxn>
              <a:cxn ang="0">
                <a:pos x="936" y="42"/>
              </a:cxn>
              <a:cxn ang="0">
                <a:pos x="944" y="24"/>
              </a:cxn>
              <a:cxn ang="0">
                <a:pos x="949" y="12"/>
              </a:cxn>
              <a:cxn ang="0">
                <a:pos x="952" y="2"/>
              </a:cxn>
              <a:cxn ang="0">
                <a:pos x="952" y="0"/>
              </a:cxn>
              <a:cxn ang="0">
                <a:pos x="952" y="4"/>
              </a:cxn>
              <a:cxn ang="0">
                <a:pos x="950" y="17"/>
              </a:cxn>
              <a:cxn ang="0">
                <a:pos x="948" y="36"/>
              </a:cxn>
              <a:cxn ang="0">
                <a:pos x="942" y="62"/>
              </a:cxn>
              <a:cxn ang="0">
                <a:pos x="936" y="93"/>
              </a:cxn>
              <a:cxn ang="0">
                <a:pos x="927" y="130"/>
              </a:cxn>
              <a:cxn ang="0">
                <a:pos x="914" y="172"/>
              </a:cxn>
              <a:cxn ang="0">
                <a:pos x="899" y="217"/>
              </a:cxn>
              <a:cxn ang="0">
                <a:pos x="881" y="264"/>
              </a:cxn>
              <a:cxn ang="0">
                <a:pos x="857" y="315"/>
              </a:cxn>
              <a:cxn ang="0">
                <a:pos x="830" y="368"/>
              </a:cxn>
              <a:cxn ang="0">
                <a:pos x="798" y="421"/>
              </a:cxn>
              <a:cxn ang="0">
                <a:pos x="762" y="475"/>
              </a:cxn>
              <a:cxn ang="0">
                <a:pos x="719" y="529"/>
              </a:cxn>
              <a:cxn ang="0">
                <a:pos x="671" y="582"/>
              </a:cxn>
              <a:cxn ang="0">
                <a:pos x="613" y="637"/>
              </a:cxn>
              <a:cxn ang="0">
                <a:pos x="555" y="685"/>
              </a:cxn>
              <a:cxn ang="0">
                <a:pos x="500" y="726"/>
              </a:cxn>
              <a:cxn ang="0">
                <a:pos x="447" y="761"/>
              </a:cxn>
              <a:cxn ang="0">
                <a:pos x="396" y="790"/>
              </a:cxn>
              <a:cxn ang="0">
                <a:pos x="350" y="813"/>
              </a:cxn>
              <a:cxn ang="0">
                <a:pos x="307" y="831"/>
              </a:cxn>
              <a:cxn ang="0">
                <a:pos x="270" y="845"/>
              </a:cxn>
              <a:cxn ang="0">
                <a:pos x="238" y="855"/>
              </a:cxn>
              <a:cxn ang="0">
                <a:pos x="212" y="862"/>
              </a:cxn>
              <a:cxn ang="0">
                <a:pos x="192" y="866"/>
              </a:cxn>
              <a:cxn ang="0">
                <a:pos x="181" y="868"/>
              </a:cxn>
              <a:cxn ang="0">
                <a:pos x="176" y="868"/>
              </a:cxn>
              <a:cxn ang="0">
                <a:pos x="167" y="947"/>
              </a:cxn>
              <a:cxn ang="0">
                <a:pos x="0" y="756"/>
              </a:cxn>
            </a:cxnLst>
            <a:rect l="0" t="0" r="r" b="b"/>
            <a:pathLst>
              <a:path w="952" h="947">
                <a:moveTo>
                  <a:pt x="0" y="756"/>
                </a:moveTo>
                <a:lnTo>
                  <a:pt x="191" y="591"/>
                </a:lnTo>
                <a:lnTo>
                  <a:pt x="190" y="672"/>
                </a:lnTo>
                <a:lnTo>
                  <a:pt x="194" y="672"/>
                </a:lnTo>
                <a:lnTo>
                  <a:pt x="205" y="672"/>
                </a:lnTo>
                <a:lnTo>
                  <a:pt x="225" y="671"/>
                </a:lnTo>
                <a:lnTo>
                  <a:pt x="250" y="667"/>
                </a:lnTo>
                <a:lnTo>
                  <a:pt x="281" y="662"/>
                </a:lnTo>
                <a:lnTo>
                  <a:pt x="316" y="653"/>
                </a:lnTo>
                <a:lnTo>
                  <a:pt x="356" y="641"/>
                </a:lnTo>
                <a:lnTo>
                  <a:pt x="399" y="626"/>
                </a:lnTo>
                <a:lnTo>
                  <a:pt x="444" y="605"/>
                </a:lnTo>
                <a:lnTo>
                  <a:pt x="492" y="578"/>
                </a:lnTo>
                <a:lnTo>
                  <a:pt x="540" y="547"/>
                </a:lnTo>
                <a:lnTo>
                  <a:pt x="587" y="508"/>
                </a:lnTo>
                <a:lnTo>
                  <a:pt x="635" y="463"/>
                </a:lnTo>
                <a:lnTo>
                  <a:pt x="689" y="405"/>
                </a:lnTo>
                <a:lnTo>
                  <a:pt x="737" y="350"/>
                </a:lnTo>
                <a:lnTo>
                  <a:pt x="780" y="298"/>
                </a:lnTo>
                <a:lnTo>
                  <a:pt x="816" y="249"/>
                </a:lnTo>
                <a:lnTo>
                  <a:pt x="847" y="204"/>
                </a:lnTo>
                <a:lnTo>
                  <a:pt x="873" y="164"/>
                </a:lnTo>
                <a:lnTo>
                  <a:pt x="895" y="126"/>
                </a:lnTo>
                <a:lnTo>
                  <a:pt x="913" y="94"/>
                </a:lnTo>
                <a:lnTo>
                  <a:pt x="926" y="66"/>
                </a:lnTo>
                <a:lnTo>
                  <a:pt x="936" y="42"/>
                </a:lnTo>
                <a:lnTo>
                  <a:pt x="944" y="24"/>
                </a:lnTo>
                <a:lnTo>
                  <a:pt x="949" y="12"/>
                </a:lnTo>
                <a:lnTo>
                  <a:pt x="952" y="2"/>
                </a:lnTo>
                <a:lnTo>
                  <a:pt x="952" y="0"/>
                </a:lnTo>
                <a:lnTo>
                  <a:pt x="952" y="4"/>
                </a:lnTo>
                <a:lnTo>
                  <a:pt x="950" y="17"/>
                </a:lnTo>
                <a:lnTo>
                  <a:pt x="948" y="36"/>
                </a:lnTo>
                <a:lnTo>
                  <a:pt x="942" y="62"/>
                </a:lnTo>
                <a:lnTo>
                  <a:pt x="936" y="93"/>
                </a:lnTo>
                <a:lnTo>
                  <a:pt x="927" y="130"/>
                </a:lnTo>
                <a:lnTo>
                  <a:pt x="914" y="172"/>
                </a:lnTo>
                <a:lnTo>
                  <a:pt x="899" y="217"/>
                </a:lnTo>
                <a:lnTo>
                  <a:pt x="881" y="264"/>
                </a:lnTo>
                <a:lnTo>
                  <a:pt x="857" y="315"/>
                </a:lnTo>
                <a:lnTo>
                  <a:pt x="830" y="368"/>
                </a:lnTo>
                <a:lnTo>
                  <a:pt x="798" y="421"/>
                </a:lnTo>
                <a:lnTo>
                  <a:pt x="762" y="475"/>
                </a:lnTo>
                <a:lnTo>
                  <a:pt x="719" y="529"/>
                </a:lnTo>
                <a:lnTo>
                  <a:pt x="671" y="582"/>
                </a:lnTo>
                <a:lnTo>
                  <a:pt x="613" y="637"/>
                </a:lnTo>
                <a:lnTo>
                  <a:pt x="555" y="685"/>
                </a:lnTo>
                <a:lnTo>
                  <a:pt x="500" y="726"/>
                </a:lnTo>
                <a:lnTo>
                  <a:pt x="447" y="761"/>
                </a:lnTo>
                <a:lnTo>
                  <a:pt x="396" y="790"/>
                </a:lnTo>
                <a:lnTo>
                  <a:pt x="350" y="813"/>
                </a:lnTo>
                <a:lnTo>
                  <a:pt x="307" y="831"/>
                </a:lnTo>
                <a:lnTo>
                  <a:pt x="270" y="845"/>
                </a:lnTo>
                <a:lnTo>
                  <a:pt x="238" y="855"/>
                </a:lnTo>
                <a:lnTo>
                  <a:pt x="212" y="862"/>
                </a:lnTo>
                <a:lnTo>
                  <a:pt x="192" y="866"/>
                </a:lnTo>
                <a:lnTo>
                  <a:pt x="181" y="868"/>
                </a:lnTo>
                <a:lnTo>
                  <a:pt x="176" y="868"/>
                </a:lnTo>
                <a:lnTo>
                  <a:pt x="167" y="947"/>
                </a:lnTo>
                <a:lnTo>
                  <a:pt x="0" y="756"/>
                </a:lnTo>
                <a:close/>
              </a:path>
            </a:pathLst>
          </a:custGeom>
          <a:gradFill rotWithShape="1">
            <a:gsLst>
              <a:gs pos="0">
                <a:srgbClr val="66CCFF"/>
              </a:gs>
              <a:gs pos="100000">
                <a:srgbClr val="3366FF"/>
              </a:gs>
            </a:gsLst>
            <a:lin ang="0" scaled="1"/>
          </a:gradFill>
          <a:ln w="0">
            <a:noFill/>
            <a:prstDash val="solid"/>
            <a:round/>
            <a:headEnd/>
            <a:tailEnd/>
          </a:ln>
          <a:effectLst>
            <a:outerShdw dist="107763" dir="2700000"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43" name="Group 42"/>
          <p:cNvGrpSpPr/>
          <p:nvPr/>
        </p:nvGrpSpPr>
        <p:grpSpPr>
          <a:xfrm>
            <a:off x="228600" y="2887733"/>
            <a:ext cx="2915784" cy="3436867"/>
            <a:chOff x="56016" y="2661364"/>
            <a:chExt cx="2915784" cy="3436867"/>
          </a:xfrm>
        </p:grpSpPr>
        <p:sp>
          <p:nvSpPr>
            <p:cNvPr id="33" name="Text Box 7"/>
            <p:cNvSpPr txBox="1">
              <a:spLocks noChangeArrowheads="1"/>
            </p:cNvSpPr>
            <p:nvPr/>
          </p:nvSpPr>
          <p:spPr bwMode="auto">
            <a:xfrm>
              <a:off x="194412" y="3145064"/>
              <a:ext cx="2638992"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r>
                <a:rPr lang="vi-VN" sz="2200" b="1" smtClean="0">
                  <a:solidFill>
                    <a:schemeClr val="accent5">
                      <a:lumMod val="50000"/>
                    </a:schemeClr>
                  </a:solidFill>
                  <a:latin typeface="+mj-lt"/>
                </a:rPr>
                <a:t>Tìm </a:t>
              </a:r>
              <a:r>
                <a:rPr lang="vi-VN" sz="2200" b="1">
                  <a:solidFill>
                    <a:schemeClr val="accent5">
                      <a:lumMod val="50000"/>
                    </a:schemeClr>
                  </a:solidFill>
                  <a:latin typeface="+mj-lt"/>
                </a:rPr>
                <a:t>thấy cái chung trong sự hiểu biểt tình huống, ý nghĩa hành động, nhằm đạt được mức độ hợp tác nhất định hoặc sự đồng tình giữa chúng.</a:t>
              </a:r>
              <a:endParaRPr lang="en-US" sz="2200" b="1">
                <a:solidFill>
                  <a:schemeClr val="accent5">
                    <a:lumMod val="50000"/>
                  </a:schemeClr>
                </a:solidFill>
                <a:latin typeface="+mj-lt"/>
              </a:endParaRPr>
            </a:p>
          </p:txBody>
        </p:sp>
        <p:sp>
          <p:nvSpPr>
            <p:cNvPr id="34" name="AutoShape 8"/>
            <p:cNvSpPr>
              <a:spLocks noChangeArrowheads="1"/>
            </p:cNvSpPr>
            <p:nvPr/>
          </p:nvSpPr>
          <p:spPr bwMode="auto">
            <a:xfrm>
              <a:off x="56016" y="2661364"/>
              <a:ext cx="2915784" cy="3436867"/>
            </a:xfrm>
            <a:prstGeom prst="roundRect">
              <a:avLst>
                <a:gd name="adj" fmla="val 50000"/>
              </a:avLst>
            </a:prstGeom>
            <a:noFill/>
            <a:ln w="28575" algn="ctr">
              <a:solidFill>
                <a:srgbClr val="88ECDE"/>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vi-VN" sz="1800" b="1" i="0" u="none" strike="noStrike" kern="0" cap="none" spc="0" normalizeH="0" baseline="0" noProof="0" smtClean="0">
                <a:ln>
                  <a:noFill/>
                </a:ln>
                <a:solidFill>
                  <a:sysClr val="windowText" lastClr="000000"/>
                </a:solidFill>
                <a:uLnTx/>
                <a:uFillTx/>
              </a:endParaRPr>
            </a:p>
          </p:txBody>
        </p:sp>
      </p:grpSp>
      <p:grpSp>
        <p:nvGrpSpPr>
          <p:cNvPr id="35" name="Group 9"/>
          <p:cNvGrpSpPr>
            <a:grpSpLocks/>
          </p:cNvGrpSpPr>
          <p:nvPr/>
        </p:nvGrpSpPr>
        <p:grpSpPr bwMode="auto">
          <a:xfrm>
            <a:off x="3200400" y="304800"/>
            <a:ext cx="2801938" cy="1841500"/>
            <a:chOff x="2400" y="1152"/>
            <a:chExt cx="1765" cy="1160"/>
          </a:xfrm>
        </p:grpSpPr>
        <p:sp>
          <p:nvSpPr>
            <p:cNvPr id="36" name="Text Box 10"/>
            <p:cNvSpPr txBox="1">
              <a:spLocks noChangeArrowheads="1"/>
            </p:cNvSpPr>
            <p:nvPr/>
          </p:nvSpPr>
          <p:spPr bwMode="auto">
            <a:xfrm>
              <a:off x="2502" y="1303"/>
              <a:ext cx="1603" cy="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ctr" eaLnBrk="0" hangingPunct="0"/>
              <a:r>
                <a:rPr lang="vi-VN" sz="2200" b="1" kern="0" smtClean="0">
                  <a:solidFill>
                    <a:schemeClr val="accent6"/>
                  </a:solidFill>
                  <a:latin typeface="+mj-lt"/>
                </a:rPr>
                <a:t>Hình </a:t>
              </a:r>
              <a:r>
                <a:rPr lang="vi-VN" sz="2200" b="1" kern="0">
                  <a:solidFill>
                    <a:schemeClr val="accent6"/>
                  </a:solidFill>
                  <a:latin typeface="+mj-lt"/>
                </a:rPr>
                <a:t>thức giao tiếp xã hội hay trao đổi giữa cá nhân và </a:t>
              </a:r>
              <a:r>
                <a:rPr lang="vi-VN" sz="2200" b="1" kern="0" smtClean="0">
                  <a:solidFill>
                    <a:schemeClr val="accent6"/>
                  </a:solidFill>
                  <a:latin typeface="+mj-lt"/>
                </a:rPr>
                <a:t> </a:t>
              </a:r>
              <a:r>
                <a:rPr lang="vi-VN" sz="2200" b="1" kern="0">
                  <a:solidFill>
                    <a:schemeClr val="accent6"/>
                  </a:solidFill>
                  <a:latin typeface="+mj-lt"/>
                </a:rPr>
                <a:t>cộng </a:t>
              </a:r>
              <a:r>
                <a:rPr lang="vi-VN" sz="2200" b="1" kern="0" smtClean="0">
                  <a:solidFill>
                    <a:schemeClr val="accent6"/>
                  </a:solidFill>
                  <a:latin typeface="+mj-lt"/>
                </a:rPr>
                <a:t>đồng.</a:t>
              </a:r>
              <a:endParaRPr kumimoji="0" lang="en-US" sz="2200" b="1" i="0" u="none" strike="noStrike" kern="0" cap="none" spc="0" normalizeH="0" baseline="0" noProof="0" smtClean="0">
                <a:ln>
                  <a:noFill/>
                </a:ln>
                <a:solidFill>
                  <a:schemeClr val="accent6"/>
                </a:solidFill>
                <a:uLnTx/>
                <a:uFillTx/>
                <a:latin typeface="+mj-lt"/>
              </a:endParaRPr>
            </a:p>
          </p:txBody>
        </p:sp>
        <p:sp>
          <p:nvSpPr>
            <p:cNvPr id="37" name="AutoShape 11"/>
            <p:cNvSpPr>
              <a:spLocks noChangeArrowheads="1"/>
            </p:cNvSpPr>
            <p:nvPr/>
          </p:nvSpPr>
          <p:spPr bwMode="auto">
            <a:xfrm>
              <a:off x="2400" y="1152"/>
              <a:ext cx="1765" cy="1160"/>
            </a:xfrm>
            <a:prstGeom prst="roundRect">
              <a:avLst>
                <a:gd name="adj" fmla="val 50000"/>
              </a:avLst>
            </a:prstGeom>
            <a:noFill/>
            <a:ln w="28575" algn="ctr">
              <a:solidFill>
                <a:srgbClr val="FFCC66"/>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vi-VN" sz="1800" b="1" i="0" u="none" strike="noStrike" kern="0" cap="none" spc="0" normalizeH="0" baseline="0" noProof="0" smtClean="0">
                <a:ln>
                  <a:noFill/>
                </a:ln>
                <a:solidFill>
                  <a:sysClr val="windowText" lastClr="000000"/>
                </a:solidFill>
                <a:uLnTx/>
                <a:uFillTx/>
              </a:endParaRPr>
            </a:p>
          </p:txBody>
        </p:sp>
      </p:grpSp>
      <p:grpSp>
        <p:nvGrpSpPr>
          <p:cNvPr id="42" name="Group 41"/>
          <p:cNvGrpSpPr/>
          <p:nvPr/>
        </p:nvGrpSpPr>
        <p:grpSpPr>
          <a:xfrm>
            <a:off x="5548561" y="4114800"/>
            <a:ext cx="3443039" cy="2045345"/>
            <a:chOff x="5243761" y="4419600"/>
            <a:chExt cx="3443039" cy="2045345"/>
          </a:xfrm>
        </p:grpSpPr>
        <p:sp>
          <p:nvSpPr>
            <p:cNvPr id="38" name="Text Box 12"/>
            <p:cNvSpPr txBox="1">
              <a:spLocks noChangeArrowheads="1"/>
            </p:cNvSpPr>
            <p:nvPr/>
          </p:nvSpPr>
          <p:spPr bwMode="auto">
            <a:xfrm>
              <a:off x="5368358" y="4648200"/>
              <a:ext cx="3242242"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r>
                <a:rPr lang="vi-VN" sz="2200" b="1" smtClean="0">
                  <a:solidFill>
                    <a:schemeClr val="accent1"/>
                  </a:solidFill>
                  <a:latin typeface="+mj-lt"/>
                </a:rPr>
                <a:t>Mối </a:t>
              </a:r>
              <a:r>
                <a:rPr lang="vi-VN" sz="2200" b="1">
                  <a:solidFill>
                    <a:schemeClr val="accent1"/>
                  </a:solidFill>
                  <a:latin typeface="+mj-lt"/>
                </a:rPr>
                <a:t>quan hệ qua lại của </a:t>
              </a:r>
              <a:r>
                <a:rPr lang="vi-VN" sz="2200" b="1" smtClean="0">
                  <a:solidFill>
                    <a:schemeClr val="accent1"/>
                  </a:solidFill>
                  <a:latin typeface="+mj-lt"/>
                </a:rPr>
                <a:t>chúng được </a:t>
              </a:r>
              <a:r>
                <a:rPr lang="vi-VN" sz="2200" b="1">
                  <a:solidFill>
                    <a:schemeClr val="accent1"/>
                  </a:solidFill>
                  <a:latin typeface="+mj-lt"/>
                </a:rPr>
                <a:t>thưc hiện, hành động xã hội được diễn ra </a:t>
              </a:r>
              <a:r>
                <a:rPr lang="en-US" sz="2200" b="1" smtClean="0">
                  <a:solidFill>
                    <a:schemeClr val="accent1"/>
                  </a:solidFill>
                  <a:latin typeface="+mj-lt"/>
                </a:rPr>
                <a:t> t</a:t>
              </a:r>
              <a:r>
                <a:rPr lang="vi-VN" sz="2200" b="1" smtClean="0">
                  <a:solidFill>
                    <a:schemeClr val="accent1"/>
                  </a:solidFill>
                  <a:latin typeface="+mj-lt"/>
                </a:rPr>
                <a:t>ươ</a:t>
              </a:r>
              <a:r>
                <a:rPr lang="en-US" sz="2200" b="1">
                  <a:solidFill>
                    <a:schemeClr val="accent1"/>
                  </a:solidFill>
                  <a:latin typeface="+mj-lt"/>
                </a:rPr>
                <a:t>ng </a:t>
              </a:r>
              <a:r>
                <a:rPr lang="en-US" sz="2200" b="1" smtClean="0">
                  <a:solidFill>
                    <a:schemeClr val="accent1"/>
                  </a:solidFill>
                  <a:latin typeface="+mj-lt"/>
                </a:rPr>
                <a:t>ứng v</a:t>
              </a:r>
              <a:r>
                <a:rPr lang="vi-VN" sz="2200" b="1" smtClean="0">
                  <a:solidFill>
                    <a:schemeClr val="accent1"/>
                  </a:solidFill>
                  <a:latin typeface="+mj-lt"/>
                </a:rPr>
                <a:t>ới hành động khác.</a:t>
              </a:r>
              <a:endParaRPr lang="en-US" sz="2200" b="1">
                <a:solidFill>
                  <a:schemeClr val="accent1"/>
                </a:solidFill>
                <a:latin typeface="+mj-lt"/>
              </a:endParaRPr>
            </a:p>
          </p:txBody>
        </p:sp>
        <p:sp>
          <p:nvSpPr>
            <p:cNvPr id="39" name="AutoShape 13"/>
            <p:cNvSpPr>
              <a:spLocks noChangeArrowheads="1"/>
            </p:cNvSpPr>
            <p:nvPr/>
          </p:nvSpPr>
          <p:spPr bwMode="auto">
            <a:xfrm>
              <a:off x="5243761" y="4419600"/>
              <a:ext cx="3443039" cy="2045345"/>
            </a:xfrm>
            <a:prstGeom prst="roundRect">
              <a:avLst>
                <a:gd name="adj" fmla="val 50000"/>
              </a:avLst>
            </a:prstGeom>
            <a:noFill/>
            <a:ln w="28575" algn="ctr">
              <a:solidFill>
                <a:srgbClr val="AFCEF7"/>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vi-VN" sz="1800" b="1" i="0" u="none" strike="noStrike" kern="0" cap="none" spc="0" normalizeH="0" baseline="0" noProof="0" smtClean="0">
                <a:ln>
                  <a:noFill/>
                </a:ln>
                <a:solidFill>
                  <a:sysClr val="windowText" lastClr="000000"/>
                </a:solidFill>
                <a:effectLst>
                  <a:outerShdw blurRad="38100" dist="38100" dir="2700000" algn="tl">
                    <a:srgbClr val="000000">
                      <a:alpha val="43137"/>
                    </a:srgbClr>
                  </a:outerShdw>
                </a:effectLst>
                <a:uLnTx/>
                <a:uFillTx/>
              </a:endParaRPr>
            </a:p>
          </p:txBody>
        </p:sp>
      </p:grpSp>
      <p:sp>
        <p:nvSpPr>
          <p:cNvPr id="41" name="Rectangle 40"/>
          <p:cNvSpPr/>
          <p:nvPr/>
        </p:nvSpPr>
        <p:spPr>
          <a:xfrm>
            <a:off x="2743200" y="2743200"/>
            <a:ext cx="3432750" cy="1477328"/>
          </a:xfrm>
          <a:prstGeom prst="rect">
            <a:avLst/>
          </a:prstGeom>
          <a:noFill/>
        </p:spPr>
        <p:txBody>
          <a:bodyPr wrap="square" lIns="91440" tIns="45720" rIns="91440" bIns="45720">
            <a:spAutoFit/>
          </a:bodyPr>
          <a:lstStyle/>
          <a:p>
            <a:pPr algn="ctr"/>
            <a:r>
              <a:rPr lang="en-US" sz="4500" b="1" cap="none" spc="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T</a:t>
            </a:r>
            <a:r>
              <a:rPr lang="vi-VN" sz="4500" b="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ươ</a:t>
            </a:r>
            <a:r>
              <a:rPr lang="en-US" sz="4500" b="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ng tác</a:t>
            </a:r>
            <a:br>
              <a:rPr lang="en-US" sz="4500" b="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br>
            <a:r>
              <a:rPr lang="en-US" sz="4500" b="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Xã Hội</a:t>
            </a:r>
            <a:endParaRPr lang="en-US" sz="4500" b="1" cap="none" spc="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26</a:t>
            </a:fld>
            <a:endParaRPr lang="en-US"/>
          </a:p>
        </p:txBody>
      </p:sp>
      <p:sp>
        <p:nvSpPr>
          <p:cNvPr id="16" name="TextBox 15"/>
          <p:cNvSpPr txBox="1"/>
          <p:nvPr/>
        </p:nvSpPr>
        <p:spPr>
          <a:xfrm>
            <a:off x="6781800" y="11668"/>
            <a:ext cx="2667000" cy="369332"/>
          </a:xfrm>
          <a:prstGeom prst="rect">
            <a:avLst/>
          </a:prstGeom>
          <a:noFill/>
        </p:spPr>
        <p:txBody>
          <a:bodyPr wrap="square" rtlCol="0">
            <a:spAutoFit/>
          </a:bodyPr>
          <a:lstStyle/>
          <a:p>
            <a:r>
              <a:rPr lang="en-US" b="1" smtClean="0">
                <a:effectLst>
                  <a:outerShdw blurRad="38100" dist="38100" dir="2700000" algn="tl">
                    <a:srgbClr val="000000">
                      <a:alpha val="43137"/>
                    </a:srgbClr>
                  </a:outerShdw>
                </a:effectLst>
                <a:latin typeface="Times New Roman" pitchFamily="18" charset="0"/>
                <a:cs typeface="Times New Roman" pitchFamily="18" charset="0"/>
              </a:rPr>
              <a:t>IV. T</a:t>
            </a:r>
            <a:r>
              <a:rPr lang="vi-VN" b="1" smtClean="0">
                <a:effectLst>
                  <a:outerShdw blurRad="38100" dist="38100" dir="2700000" algn="tl">
                    <a:srgbClr val="000000">
                      <a:alpha val="43137"/>
                    </a:srgbClr>
                  </a:outerShdw>
                </a:effectLst>
                <a:latin typeface="Times New Roman" pitchFamily="18" charset="0"/>
                <a:cs typeface="Times New Roman" pitchFamily="18" charset="0"/>
              </a:rPr>
              <a:t>ươ</a:t>
            </a:r>
            <a:r>
              <a:rPr lang="en-US" b="1">
                <a:effectLst>
                  <a:outerShdw blurRad="38100" dist="38100" dir="2700000" algn="tl">
                    <a:srgbClr val="000000">
                      <a:alpha val="43137"/>
                    </a:srgbClr>
                  </a:outerShdw>
                </a:effectLst>
                <a:latin typeface="Times New Roman" pitchFamily="18" charset="0"/>
                <a:cs typeface="Times New Roman" pitchFamily="18" charset="0"/>
              </a:rPr>
              <a:t>ng Tác Xã Hội</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6037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Effect transition="in" filter="fade">
                                      <p:cBhvr>
                                        <p:cTn id="9" dur="1000"/>
                                        <p:tgtEl>
                                          <p:spTgt spid="4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Decision 4"/>
          <p:cNvSpPr/>
          <p:nvPr/>
        </p:nvSpPr>
        <p:spPr>
          <a:xfrm flipV="1">
            <a:off x="4038600" y="3063065"/>
            <a:ext cx="914400" cy="45719"/>
          </a:xfrm>
          <a:prstGeom prst="flowChartDecisi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Rectangle 7"/>
          <p:cNvSpPr/>
          <p:nvPr/>
        </p:nvSpPr>
        <p:spPr>
          <a:xfrm>
            <a:off x="1559723" y="2795702"/>
            <a:ext cx="1646605" cy="523220"/>
          </a:xfrm>
          <a:prstGeom prst="rect">
            <a:avLst/>
          </a:prstGeom>
        </p:spPr>
        <p:txBody>
          <a:bodyPr wrap="none">
            <a:spAutoFit/>
          </a:bodyPr>
          <a:lstStyle/>
          <a:p>
            <a:pPr lvl="0"/>
            <a:r>
              <a:rPr lang="en-US" sz="2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Bền vững</a:t>
            </a:r>
            <a:endParaRPr lang="vi-VN" sz="2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 name="Rectangle 8"/>
          <p:cNvSpPr/>
          <p:nvPr/>
        </p:nvSpPr>
        <p:spPr>
          <a:xfrm>
            <a:off x="5690183" y="2814337"/>
            <a:ext cx="1941557" cy="523220"/>
          </a:xfrm>
          <a:prstGeom prst="rect">
            <a:avLst/>
          </a:prstGeom>
        </p:spPr>
        <p:txBody>
          <a:bodyPr wrap="none">
            <a:spAutoFit/>
          </a:bodyPr>
          <a:lstStyle/>
          <a:p>
            <a:pPr lvl="0"/>
            <a:r>
              <a:rPr lang="en-US" sz="28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Dễ thay </a:t>
            </a:r>
            <a:r>
              <a:rPr lang="vi-VN" sz="28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đổi</a:t>
            </a:r>
          </a:p>
        </p:txBody>
      </p:sp>
      <p:sp>
        <p:nvSpPr>
          <p:cNvPr id="11" name="Flowchart: Decision 10"/>
          <p:cNvSpPr/>
          <p:nvPr/>
        </p:nvSpPr>
        <p:spPr>
          <a:xfrm>
            <a:off x="4038600" y="4041856"/>
            <a:ext cx="914400" cy="45719"/>
          </a:xfrm>
          <a:prstGeom prst="flowChartDecisi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Rectangle 11"/>
          <p:cNvSpPr/>
          <p:nvPr/>
        </p:nvSpPr>
        <p:spPr>
          <a:xfrm>
            <a:off x="1066799" y="3803106"/>
            <a:ext cx="2632452" cy="523220"/>
          </a:xfrm>
          <a:prstGeom prst="rect">
            <a:avLst/>
          </a:prstGeom>
        </p:spPr>
        <p:txBody>
          <a:bodyPr wrap="none">
            <a:spAutoFit/>
          </a:bodyPr>
          <a:lstStyle/>
          <a:p>
            <a:pPr lvl="0"/>
            <a:r>
              <a:rPr lang="en-US" sz="2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Có tính cá </a:t>
            </a:r>
            <a:r>
              <a:rPr lang="en-US" sz="28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nhân</a:t>
            </a:r>
            <a:endParaRPr lang="vi-VN" sz="2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 name="Rectangle 12"/>
          <p:cNvSpPr/>
          <p:nvPr/>
        </p:nvSpPr>
        <p:spPr>
          <a:xfrm>
            <a:off x="5160617" y="3743980"/>
            <a:ext cx="3449983" cy="523220"/>
          </a:xfrm>
          <a:prstGeom prst="rect">
            <a:avLst/>
          </a:prstGeom>
        </p:spPr>
        <p:txBody>
          <a:bodyPr wrap="none">
            <a:spAutoFit/>
          </a:bodyPr>
          <a:lstStyle/>
          <a:p>
            <a:pPr lvl="0"/>
            <a:r>
              <a:rPr lang="en-US" sz="28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Mang tính </a:t>
            </a:r>
            <a:r>
              <a:rPr lang="en-US" sz="28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cộng </a:t>
            </a:r>
            <a:r>
              <a:rPr lang="vi-VN" sz="28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đồng</a:t>
            </a:r>
          </a:p>
        </p:txBody>
      </p:sp>
      <p:sp>
        <p:nvSpPr>
          <p:cNvPr id="15" name="Flowchart: Decision 14"/>
          <p:cNvSpPr/>
          <p:nvPr/>
        </p:nvSpPr>
        <p:spPr>
          <a:xfrm>
            <a:off x="4038600" y="5039345"/>
            <a:ext cx="914400" cy="49885"/>
          </a:xfrm>
          <a:prstGeom prst="flowChartDecisi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6" name="Rectangle 15"/>
          <p:cNvSpPr/>
          <p:nvPr/>
        </p:nvSpPr>
        <p:spPr>
          <a:xfrm>
            <a:off x="1284006" y="4771346"/>
            <a:ext cx="2198038" cy="523220"/>
          </a:xfrm>
          <a:prstGeom prst="rect">
            <a:avLst/>
          </a:prstGeom>
        </p:spPr>
        <p:txBody>
          <a:bodyPr wrap="none">
            <a:spAutoFit/>
          </a:bodyPr>
          <a:lstStyle/>
          <a:p>
            <a:pPr lvl="0"/>
            <a:r>
              <a:rPr lang="en-US" sz="2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Có hình thức</a:t>
            </a:r>
            <a:endParaRPr lang="vi-VN" sz="2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7" name="Rectangle 16"/>
          <p:cNvSpPr/>
          <p:nvPr/>
        </p:nvSpPr>
        <p:spPr>
          <a:xfrm>
            <a:off x="5476982" y="4777735"/>
            <a:ext cx="2367956" cy="523220"/>
          </a:xfrm>
          <a:prstGeom prst="rect">
            <a:avLst/>
          </a:prstGeom>
        </p:spPr>
        <p:txBody>
          <a:bodyPr wrap="none">
            <a:spAutoFit/>
          </a:bodyPr>
          <a:lstStyle/>
          <a:p>
            <a:pPr lvl="0"/>
            <a:r>
              <a:rPr lang="en-US" sz="28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Phi  hình thức</a:t>
            </a:r>
            <a:endParaRPr lang="vi-VN" sz="28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7" name="Flowchart: Decision 26"/>
          <p:cNvSpPr/>
          <p:nvPr/>
        </p:nvSpPr>
        <p:spPr>
          <a:xfrm>
            <a:off x="4038600" y="1981200"/>
            <a:ext cx="914400" cy="470232"/>
          </a:xfrm>
          <a:prstGeom prst="flowChartDecisi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4400" b="1">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8" name="Rectangle 27"/>
          <p:cNvSpPr/>
          <p:nvPr/>
        </p:nvSpPr>
        <p:spPr>
          <a:xfrm>
            <a:off x="1249761" y="1760388"/>
            <a:ext cx="2407839" cy="769441"/>
          </a:xfrm>
          <a:prstGeom prst="rect">
            <a:avLst/>
          </a:prstGeom>
        </p:spPr>
        <p:txBody>
          <a:bodyPr wrap="none">
            <a:spAutoFit/>
          </a:bodyPr>
          <a:lstStyle/>
          <a:p>
            <a:pPr lvl="0"/>
            <a:r>
              <a:rPr lang="en-US" sz="4400" b="1" smtClean="0">
                <a:effectLst>
                  <a:outerShdw blurRad="38100" dist="38100" dir="2700000" algn="tl">
                    <a:srgbClr val="000000">
                      <a:alpha val="43137"/>
                    </a:srgbClr>
                  </a:outerShdw>
                </a:effectLst>
                <a:latin typeface="Times New Roman" pitchFamily="18" charset="0"/>
                <a:cs typeface="Times New Roman" pitchFamily="18" charset="0"/>
              </a:rPr>
              <a:t>Trực tiếp</a:t>
            </a:r>
            <a:endParaRPr lang="vi-VN" sz="44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9" name="Rectangle 28"/>
          <p:cNvSpPr/>
          <p:nvPr/>
        </p:nvSpPr>
        <p:spPr>
          <a:xfrm>
            <a:off x="5410200" y="1759709"/>
            <a:ext cx="2427268" cy="769441"/>
          </a:xfrm>
          <a:prstGeom prst="rect">
            <a:avLst/>
          </a:prstGeom>
        </p:spPr>
        <p:txBody>
          <a:bodyPr wrap="none">
            <a:spAutoFit/>
          </a:bodyPr>
          <a:lstStyle/>
          <a:p>
            <a:pPr lvl="0"/>
            <a:r>
              <a:rPr lang="en-US" sz="4400" b="1">
                <a:effectLst>
                  <a:outerShdw blurRad="38100" dist="38100" dir="2700000" algn="tl">
                    <a:srgbClr val="000000">
                      <a:alpha val="43137"/>
                    </a:srgbClr>
                  </a:outerShdw>
                </a:effectLst>
                <a:latin typeface="Times New Roman" pitchFamily="18" charset="0"/>
                <a:cs typeface="Times New Roman" pitchFamily="18" charset="0"/>
              </a:rPr>
              <a:t>Gián tiếp</a:t>
            </a:r>
            <a:endParaRPr lang="vi-VN" sz="44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1" name="Flowchart: Decision 30"/>
          <p:cNvSpPr/>
          <p:nvPr/>
        </p:nvSpPr>
        <p:spPr>
          <a:xfrm>
            <a:off x="4038600" y="6011247"/>
            <a:ext cx="914400" cy="45719"/>
          </a:xfrm>
          <a:prstGeom prst="flowChartDecisio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2" name="Rectangle 31"/>
          <p:cNvSpPr/>
          <p:nvPr/>
        </p:nvSpPr>
        <p:spPr>
          <a:xfrm>
            <a:off x="685800" y="5747754"/>
            <a:ext cx="3062057" cy="523220"/>
          </a:xfrm>
          <a:prstGeom prst="rect">
            <a:avLst/>
          </a:prstGeom>
        </p:spPr>
        <p:txBody>
          <a:bodyPr wrap="none">
            <a:spAutoFit/>
          </a:bodyPr>
          <a:lstStyle/>
          <a:p>
            <a:pPr lvl="0"/>
            <a:r>
              <a:rPr lang="vi-VN" sz="2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Được thiết chế hoá</a:t>
            </a:r>
          </a:p>
        </p:txBody>
      </p:sp>
      <p:sp>
        <p:nvSpPr>
          <p:cNvPr id="33" name="Rectangle 32"/>
          <p:cNvSpPr/>
          <p:nvPr/>
        </p:nvSpPr>
        <p:spPr>
          <a:xfrm>
            <a:off x="5573162" y="5500773"/>
            <a:ext cx="2175596" cy="954107"/>
          </a:xfrm>
          <a:prstGeom prst="rect">
            <a:avLst/>
          </a:prstGeom>
        </p:spPr>
        <p:txBody>
          <a:bodyPr wrap="none">
            <a:spAutoFit/>
          </a:bodyPr>
          <a:lstStyle/>
          <a:p>
            <a:pPr lvl="0"/>
            <a:r>
              <a:rPr lang="en-US" sz="28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Không </a:t>
            </a:r>
            <a:r>
              <a:rPr lang="vi-VN" sz="28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được </a:t>
            </a:r>
            <a:r>
              <a:rPr lang="vi-VN" sz="28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r>
            <a:br>
              <a:rPr lang="vi-VN" sz="28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br>
            <a:r>
              <a:rPr lang="vi-VN" sz="28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thiết </a:t>
            </a:r>
            <a:r>
              <a:rPr lang="vi-VN" sz="2800" b="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chế hoá</a:t>
            </a:r>
          </a:p>
        </p:txBody>
      </p:sp>
      <p:sp>
        <p:nvSpPr>
          <p:cNvPr id="2" name="Slide Number Placeholder 1"/>
          <p:cNvSpPr>
            <a:spLocks noGrp="1"/>
          </p:cNvSpPr>
          <p:nvPr>
            <p:ph type="sldNum" sz="quarter" idx="12"/>
          </p:nvPr>
        </p:nvSpPr>
        <p:spPr>
          <a:xfrm>
            <a:off x="6553200" y="6356350"/>
            <a:ext cx="2133600" cy="365125"/>
          </a:xfrm>
        </p:spPr>
        <p:txBody>
          <a:bodyPr/>
          <a:lstStyle/>
          <a:p>
            <a:fld id="{B6F15528-21DE-4FAA-801E-634DDDAF4B2B}" type="slidenum">
              <a:rPr lang="en-US" smtClean="0"/>
              <a:pPr/>
              <a:t>27</a:t>
            </a:fld>
            <a:endParaRPr lang="en-US"/>
          </a:p>
        </p:txBody>
      </p:sp>
      <p:sp>
        <p:nvSpPr>
          <p:cNvPr id="20" name="TextBox 19"/>
          <p:cNvSpPr txBox="1"/>
          <p:nvPr/>
        </p:nvSpPr>
        <p:spPr>
          <a:xfrm>
            <a:off x="6781800" y="11668"/>
            <a:ext cx="2667000" cy="369332"/>
          </a:xfrm>
          <a:prstGeom prst="rect">
            <a:avLst/>
          </a:prstGeom>
          <a:noFill/>
        </p:spPr>
        <p:txBody>
          <a:bodyPr wrap="square" rtlCol="0">
            <a:spAutoFit/>
          </a:bodyPr>
          <a:lstStyle/>
          <a:p>
            <a:r>
              <a:rPr lang="en-US" b="1" smtClean="0">
                <a:effectLst>
                  <a:outerShdw blurRad="38100" dist="38100" dir="2700000" algn="tl">
                    <a:srgbClr val="000000">
                      <a:alpha val="43137"/>
                    </a:srgbClr>
                  </a:outerShdw>
                </a:effectLst>
                <a:latin typeface="Times New Roman" pitchFamily="18" charset="0"/>
                <a:cs typeface="Times New Roman" pitchFamily="18" charset="0"/>
              </a:rPr>
              <a:t>IV. T</a:t>
            </a:r>
            <a:r>
              <a:rPr lang="vi-VN" b="1" smtClean="0">
                <a:effectLst>
                  <a:outerShdw blurRad="38100" dist="38100" dir="2700000" algn="tl">
                    <a:srgbClr val="000000">
                      <a:alpha val="43137"/>
                    </a:srgbClr>
                  </a:outerShdw>
                </a:effectLst>
                <a:latin typeface="Times New Roman" pitchFamily="18" charset="0"/>
                <a:cs typeface="Times New Roman" pitchFamily="18" charset="0"/>
              </a:rPr>
              <a:t>ươ</a:t>
            </a:r>
            <a:r>
              <a:rPr lang="en-US" b="1">
                <a:effectLst>
                  <a:outerShdw blurRad="38100" dist="38100" dir="2700000" algn="tl">
                    <a:srgbClr val="000000">
                      <a:alpha val="43137"/>
                    </a:srgbClr>
                  </a:outerShdw>
                </a:effectLst>
                <a:latin typeface="Times New Roman" pitchFamily="18" charset="0"/>
                <a:cs typeface="Times New Roman" pitchFamily="18" charset="0"/>
              </a:rPr>
              <a:t>ng Tác Xã Hội</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1" name="AutoShape 4"/>
          <p:cNvSpPr>
            <a:spLocks noChangeArrowheads="1"/>
          </p:cNvSpPr>
          <p:nvPr/>
        </p:nvSpPr>
        <p:spPr bwMode="gray">
          <a:xfrm>
            <a:off x="507902" y="643467"/>
            <a:ext cx="8133533" cy="762000"/>
          </a:xfrm>
          <a:prstGeom prst="roundRect">
            <a:avLst>
              <a:gd name="adj" fmla="val 23491"/>
            </a:avLst>
          </a:prstGeom>
          <a:gradFill rotWithShape="1">
            <a:gsLst>
              <a:gs pos="0">
                <a:srgbClr val="49ACE3"/>
              </a:gs>
              <a:gs pos="50000">
                <a:srgbClr val="49ACE3">
                  <a:gamma/>
                  <a:tint val="24314"/>
                  <a:invGamma/>
                </a:srgbClr>
              </a:gs>
              <a:gs pos="100000">
                <a:srgbClr val="49ACE3"/>
              </a:gs>
            </a:gsLst>
            <a:lin ang="0" scaled="1"/>
          </a:gradFill>
          <a:ln w="38100"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lvl="0" algn="ctr"/>
            <a:r>
              <a:rPr lang="en-US" sz="3500" b="1">
                <a:latin typeface="Times New Roman" pitchFamily="18" charset="0"/>
                <a:cs typeface="Times New Roman" pitchFamily="18" charset="0"/>
              </a:rPr>
              <a:t>Các loại </a:t>
            </a:r>
            <a:r>
              <a:rPr lang="en-US" sz="3500" b="1" smtClean="0">
                <a:latin typeface="Times New Roman" pitchFamily="18" charset="0"/>
                <a:cs typeface="Times New Roman" pitchFamily="18" charset="0"/>
              </a:rPr>
              <a:t>hình t</a:t>
            </a:r>
            <a:r>
              <a:rPr lang="vi-VN" sz="3500" b="1" smtClean="0">
                <a:latin typeface="Times New Roman" pitchFamily="18" charset="0"/>
                <a:cs typeface="Times New Roman" pitchFamily="18" charset="0"/>
              </a:rPr>
              <a:t>ươ</a:t>
            </a:r>
            <a:r>
              <a:rPr lang="en-US" sz="3500" b="1">
                <a:latin typeface="Times New Roman" pitchFamily="18" charset="0"/>
                <a:cs typeface="Times New Roman" pitchFamily="18" charset="0"/>
              </a:rPr>
              <a:t>ng tác xã hội</a:t>
            </a:r>
            <a:endParaRPr lang="vi-VN" sz="3500" b="1">
              <a:latin typeface="Times New Roman" pitchFamily="18" charset="0"/>
              <a:cs typeface="Times New Roman" pitchFamily="18" charset="0"/>
            </a:endParaRPr>
          </a:p>
        </p:txBody>
      </p:sp>
    </p:spTree>
    <p:extLst>
      <p:ext uri="{BB962C8B-B14F-4D97-AF65-F5344CB8AC3E}">
        <p14:creationId xmlns:p14="http://schemas.microsoft.com/office/powerpoint/2010/main" val="4287936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8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300"/>
                                        <p:tgtEl>
                                          <p:spTgt spid="27"/>
                                        </p:tgtEl>
                                      </p:cBhvr>
                                    </p:animEffect>
                                  </p:childTnLst>
                                </p:cTn>
                              </p:par>
                            </p:childTnLst>
                          </p:cTn>
                        </p:par>
                        <p:par>
                          <p:cTn id="13" fill="hold">
                            <p:stCondLst>
                              <p:cond delay="300"/>
                            </p:stCondLst>
                            <p:childTnLst>
                              <p:par>
                                <p:cTn id="14" presetID="42"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400"/>
                                        <p:tgtEl>
                                          <p:spTgt spid="28"/>
                                        </p:tgtEl>
                                      </p:cBhvr>
                                    </p:animEffect>
                                    <p:anim calcmode="lin" valueType="num">
                                      <p:cBhvr>
                                        <p:cTn id="17" dur="400" fill="hold"/>
                                        <p:tgtEl>
                                          <p:spTgt spid="28"/>
                                        </p:tgtEl>
                                        <p:attrNameLst>
                                          <p:attrName>ppt_x</p:attrName>
                                        </p:attrNameLst>
                                      </p:cBhvr>
                                      <p:tavLst>
                                        <p:tav tm="0">
                                          <p:val>
                                            <p:strVal val="#ppt_x"/>
                                          </p:val>
                                        </p:tav>
                                        <p:tav tm="100000">
                                          <p:val>
                                            <p:strVal val="#ppt_x"/>
                                          </p:val>
                                        </p:tav>
                                      </p:tavLst>
                                    </p:anim>
                                    <p:anim calcmode="lin" valueType="num">
                                      <p:cBhvr>
                                        <p:cTn id="18" dur="400" fill="hold"/>
                                        <p:tgtEl>
                                          <p:spTgt spid="2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400"/>
                                        <p:tgtEl>
                                          <p:spTgt spid="29"/>
                                        </p:tgtEl>
                                      </p:cBhvr>
                                    </p:animEffect>
                                    <p:anim calcmode="lin" valueType="num">
                                      <p:cBhvr>
                                        <p:cTn id="22" dur="400" fill="hold"/>
                                        <p:tgtEl>
                                          <p:spTgt spid="29"/>
                                        </p:tgtEl>
                                        <p:attrNameLst>
                                          <p:attrName>ppt_x</p:attrName>
                                        </p:attrNameLst>
                                      </p:cBhvr>
                                      <p:tavLst>
                                        <p:tav tm="0">
                                          <p:val>
                                            <p:strVal val="#ppt_x"/>
                                          </p:val>
                                        </p:tav>
                                        <p:tav tm="100000">
                                          <p:val>
                                            <p:strVal val="#ppt_x"/>
                                          </p:val>
                                        </p:tav>
                                      </p:tavLst>
                                    </p:anim>
                                    <p:anim calcmode="lin" valueType="num">
                                      <p:cBhvr>
                                        <p:cTn id="23" dur="4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300"/>
                                        <p:tgtEl>
                                          <p:spTgt spid="8"/>
                                        </p:tgtEl>
                                      </p:cBhvr>
                                    </p:animEffect>
                                    <p:anim calcmode="lin" valueType="num">
                                      <p:cBhvr>
                                        <p:cTn id="29" dur="300" fill="hold"/>
                                        <p:tgtEl>
                                          <p:spTgt spid="8"/>
                                        </p:tgtEl>
                                        <p:attrNameLst>
                                          <p:attrName>ppt_x</p:attrName>
                                        </p:attrNameLst>
                                      </p:cBhvr>
                                      <p:tavLst>
                                        <p:tav tm="0">
                                          <p:val>
                                            <p:strVal val="#ppt_x"/>
                                          </p:val>
                                        </p:tav>
                                        <p:tav tm="100000">
                                          <p:val>
                                            <p:strVal val="#ppt_x"/>
                                          </p:val>
                                        </p:tav>
                                      </p:tavLst>
                                    </p:anim>
                                    <p:anim calcmode="lin" valueType="num">
                                      <p:cBhvr>
                                        <p:cTn id="30" dur="3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300"/>
                            </p:stCondLst>
                            <p:childTnLst>
                              <p:par>
                                <p:cTn id="32" presetID="16" presetClass="entr" presetSubtype="21" fill="hold" grpId="0" nodeType="afterEffect">
                                  <p:stCondLst>
                                    <p:cond delay="50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200"/>
                                        <p:tgtEl>
                                          <p:spTgt spid="5"/>
                                        </p:tgtEl>
                                      </p:cBhvr>
                                    </p:animEffect>
                                  </p:childTnLst>
                                </p:cTn>
                              </p:par>
                            </p:childTnLst>
                          </p:cTn>
                        </p:par>
                        <p:par>
                          <p:cTn id="35" fill="hold">
                            <p:stCondLst>
                              <p:cond delay="1000"/>
                            </p:stCondLst>
                            <p:childTnLst>
                              <p:par>
                                <p:cTn id="36" presetID="42" presetClass="entr" presetSubtype="0" fill="hold" grpId="0" nodeType="afterEffect">
                                  <p:stCondLst>
                                    <p:cond delay="5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300"/>
                                        <p:tgtEl>
                                          <p:spTgt spid="9"/>
                                        </p:tgtEl>
                                      </p:cBhvr>
                                    </p:animEffect>
                                    <p:anim calcmode="lin" valueType="num">
                                      <p:cBhvr>
                                        <p:cTn id="39" dur="300" fill="hold"/>
                                        <p:tgtEl>
                                          <p:spTgt spid="9"/>
                                        </p:tgtEl>
                                        <p:attrNameLst>
                                          <p:attrName>ppt_x</p:attrName>
                                        </p:attrNameLst>
                                      </p:cBhvr>
                                      <p:tavLst>
                                        <p:tav tm="0">
                                          <p:val>
                                            <p:strVal val="#ppt_x"/>
                                          </p:val>
                                        </p:tav>
                                        <p:tav tm="100000">
                                          <p:val>
                                            <p:strVal val="#ppt_x"/>
                                          </p:val>
                                        </p:tav>
                                      </p:tavLst>
                                    </p:anim>
                                    <p:anim calcmode="lin" valueType="num">
                                      <p:cBhvr>
                                        <p:cTn id="40" dur="3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300"/>
                                        <p:tgtEl>
                                          <p:spTgt spid="12"/>
                                        </p:tgtEl>
                                      </p:cBhvr>
                                    </p:animEffect>
                                    <p:anim calcmode="lin" valueType="num">
                                      <p:cBhvr>
                                        <p:cTn id="46" dur="300" fill="hold"/>
                                        <p:tgtEl>
                                          <p:spTgt spid="12"/>
                                        </p:tgtEl>
                                        <p:attrNameLst>
                                          <p:attrName>ppt_x</p:attrName>
                                        </p:attrNameLst>
                                      </p:cBhvr>
                                      <p:tavLst>
                                        <p:tav tm="0">
                                          <p:val>
                                            <p:strVal val="#ppt_x"/>
                                          </p:val>
                                        </p:tav>
                                        <p:tav tm="100000">
                                          <p:val>
                                            <p:strVal val="#ppt_x"/>
                                          </p:val>
                                        </p:tav>
                                      </p:tavLst>
                                    </p:anim>
                                    <p:anim calcmode="lin" valueType="num">
                                      <p:cBhvr>
                                        <p:cTn id="47" dur="3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300"/>
                            </p:stCondLst>
                            <p:childTnLst>
                              <p:par>
                                <p:cTn id="49" presetID="16" presetClass="entr" presetSubtype="21" fill="hold" grpId="0" nodeType="afterEffect">
                                  <p:stCondLst>
                                    <p:cond delay="500"/>
                                  </p:stCondLst>
                                  <p:childTnLst>
                                    <p:set>
                                      <p:cBhvr>
                                        <p:cTn id="50" dur="1" fill="hold">
                                          <p:stCondLst>
                                            <p:cond delay="0"/>
                                          </p:stCondLst>
                                        </p:cTn>
                                        <p:tgtEl>
                                          <p:spTgt spid="11"/>
                                        </p:tgtEl>
                                        <p:attrNameLst>
                                          <p:attrName>style.visibility</p:attrName>
                                        </p:attrNameLst>
                                      </p:cBhvr>
                                      <p:to>
                                        <p:strVal val="visible"/>
                                      </p:to>
                                    </p:set>
                                    <p:animEffect transition="in" filter="barn(inVertical)">
                                      <p:cBhvr>
                                        <p:cTn id="51" dur="200"/>
                                        <p:tgtEl>
                                          <p:spTgt spid="11"/>
                                        </p:tgtEl>
                                      </p:cBhvr>
                                    </p:animEffect>
                                  </p:childTnLst>
                                </p:cTn>
                              </p:par>
                            </p:childTnLst>
                          </p:cTn>
                        </p:par>
                        <p:par>
                          <p:cTn id="52" fill="hold">
                            <p:stCondLst>
                              <p:cond delay="1000"/>
                            </p:stCondLst>
                            <p:childTnLst>
                              <p:par>
                                <p:cTn id="53" presetID="42" presetClass="entr" presetSubtype="0" fill="hold" grpId="0" nodeType="afterEffect">
                                  <p:stCondLst>
                                    <p:cond delay="50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300"/>
                                        <p:tgtEl>
                                          <p:spTgt spid="13"/>
                                        </p:tgtEl>
                                      </p:cBhvr>
                                    </p:animEffect>
                                    <p:anim calcmode="lin" valueType="num">
                                      <p:cBhvr>
                                        <p:cTn id="56" dur="300" fill="hold"/>
                                        <p:tgtEl>
                                          <p:spTgt spid="13"/>
                                        </p:tgtEl>
                                        <p:attrNameLst>
                                          <p:attrName>ppt_x</p:attrName>
                                        </p:attrNameLst>
                                      </p:cBhvr>
                                      <p:tavLst>
                                        <p:tav tm="0">
                                          <p:val>
                                            <p:strVal val="#ppt_x"/>
                                          </p:val>
                                        </p:tav>
                                        <p:tav tm="100000">
                                          <p:val>
                                            <p:strVal val="#ppt_x"/>
                                          </p:val>
                                        </p:tav>
                                      </p:tavLst>
                                    </p:anim>
                                    <p:anim calcmode="lin" valueType="num">
                                      <p:cBhvr>
                                        <p:cTn id="57" dur="3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300"/>
                                        <p:tgtEl>
                                          <p:spTgt spid="16"/>
                                        </p:tgtEl>
                                      </p:cBhvr>
                                    </p:animEffect>
                                    <p:anim calcmode="lin" valueType="num">
                                      <p:cBhvr>
                                        <p:cTn id="63" dur="300" fill="hold"/>
                                        <p:tgtEl>
                                          <p:spTgt spid="16"/>
                                        </p:tgtEl>
                                        <p:attrNameLst>
                                          <p:attrName>ppt_x</p:attrName>
                                        </p:attrNameLst>
                                      </p:cBhvr>
                                      <p:tavLst>
                                        <p:tav tm="0">
                                          <p:val>
                                            <p:strVal val="#ppt_x"/>
                                          </p:val>
                                        </p:tav>
                                        <p:tav tm="100000">
                                          <p:val>
                                            <p:strVal val="#ppt_x"/>
                                          </p:val>
                                        </p:tav>
                                      </p:tavLst>
                                    </p:anim>
                                    <p:anim calcmode="lin" valueType="num">
                                      <p:cBhvr>
                                        <p:cTn id="64" dur="300" fill="hold"/>
                                        <p:tgtEl>
                                          <p:spTgt spid="16"/>
                                        </p:tgtEl>
                                        <p:attrNameLst>
                                          <p:attrName>ppt_y</p:attrName>
                                        </p:attrNameLst>
                                      </p:cBhvr>
                                      <p:tavLst>
                                        <p:tav tm="0">
                                          <p:val>
                                            <p:strVal val="#ppt_y+.1"/>
                                          </p:val>
                                        </p:tav>
                                        <p:tav tm="100000">
                                          <p:val>
                                            <p:strVal val="#ppt_y"/>
                                          </p:val>
                                        </p:tav>
                                      </p:tavLst>
                                    </p:anim>
                                  </p:childTnLst>
                                </p:cTn>
                              </p:par>
                            </p:childTnLst>
                          </p:cTn>
                        </p:par>
                        <p:par>
                          <p:cTn id="65" fill="hold">
                            <p:stCondLst>
                              <p:cond delay="300"/>
                            </p:stCondLst>
                            <p:childTnLst>
                              <p:par>
                                <p:cTn id="66" presetID="16" presetClass="entr" presetSubtype="21" fill="hold" grpId="0" nodeType="afterEffect">
                                  <p:stCondLst>
                                    <p:cond delay="500"/>
                                  </p:stCondLst>
                                  <p:childTnLst>
                                    <p:set>
                                      <p:cBhvr>
                                        <p:cTn id="67" dur="1" fill="hold">
                                          <p:stCondLst>
                                            <p:cond delay="0"/>
                                          </p:stCondLst>
                                        </p:cTn>
                                        <p:tgtEl>
                                          <p:spTgt spid="15"/>
                                        </p:tgtEl>
                                        <p:attrNameLst>
                                          <p:attrName>style.visibility</p:attrName>
                                        </p:attrNameLst>
                                      </p:cBhvr>
                                      <p:to>
                                        <p:strVal val="visible"/>
                                      </p:to>
                                    </p:set>
                                    <p:animEffect transition="in" filter="barn(inVertical)">
                                      <p:cBhvr>
                                        <p:cTn id="68" dur="200"/>
                                        <p:tgtEl>
                                          <p:spTgt spid="15"/>
                                        </p:tgtEl>
                                      </p:cBhvr>
                                    </p:animEffect>
                                  </p:childTnLst>
                                </p:cTn>
                              </p:par>
                            </p:childTnLst>
                          </p:cTn>
                        </p:par>
                        <p:par>
                          <p:cTn id="69" fill="hold">
                            <p:stCondLst>
                              <p:cond delay="1000"/>
                            </p:stCondLst>
                            <p:childTnLst>
                              <p:par>
                                <p:cTn id="70" presetID="42" presetClass="entr" presetSubtype="0" fill="hold" grpId="0" nodeType="afterEffect">
                                  <p:stCondLst>
                                    <p:cond delay="50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300"/>
                                        <p:tgtEl>
                                          <p:spTgt spid="17"/>
                                        </p:tgtEl>
                                      </p:cBhvr>
                                    </p:animEffect>
                                    <p:anim calcmode="lin" valueType="num">
                                      <p:cBhvr>
                                        <p:cTn id="73" dur="300" fill="hold"/>
                                        <p:tgtEl>
                                          <p:spTgt spid="17"/>
                                        </p:tgtEl>
                                        <p:attrNameLst>
                                          <p:attrName>ppt_x</p:attrName>
                                        </p:attrNameLst>
                                      </p:cBhvr>
                                      <p:tavLst>
                                        <p:tav tm="0">
                                          <p:val>
                                            <p:strVal val="#ppt_x"/>
                                          </p:val>
                                        </p:tav>
                                        <p:tav tm="100000">
                                          <p:val>
                                            <p:strVal val="#ppt_x"/>
                                          </p:val>
                                        </p:tav>
                                      </p:tavLst>
                                    </p:anim>
                                    <p:anim calcmode="lin" valueType="num">
                                      <p:cBhvr>
                                        <p:cTn id="74" dur="3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300"/>
                                        <p:tgtEl>
                                          <p:spTgt spid="32"/>
                                        </p:tgtEl>
                                      </p:cBhvr>
                                    </p:animEffect>
                                    <p:anim calcmode="lin" valueType="num">
                                      <p:cBhvr>
                                        <p:cTn id="80" dur="300" fill="hold"/>
                                        <p:tgtEl>
                                          <p:spTgt spid="32"/>
                                        </p:tgtEl>
                                        <p:attrNameLst>
                                          <p:attrName>ppt_x</p:attrName>
                                        </p:attrNameLst>
                                      </p:cBhvr>
                                      <p:tavLst>
                                        <p:tav tm="0">
                                          <p:val>
                                            <p:strVal val="#ppt_x"/>
                                          </p:val>
                                        </p:tav>
                                        <p:tav tm="100000">
                                          <p:val>
                                            <p:strVal val="#ppt_x"/>
                                          </p:val>
                                        </p:tav>
                                      </p:tavLst>
                                    </p:anim>
                                    <p:anim calcmode="lin" valueType="num">
                                      <p:cBhvr>
                                        <p:cTn id="81" dur="30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300"/>
                            </p:stCondLst>
                            <p:childTnLst>
                              <p:par>
                                <p:cTn id="83" presetID="16" presetClass="entr" presetSubtype="21" fill="hold" grpId="0" nodeType="afterEffect">
                                  <p:stCondLst>
                                    <p:cond delay="500"/>
                                  </p:stCondLst>
                                  <p:childTnLst>
                                    <p:set>
                                      <p:cBhvr>
                                        <p:cTn id="84" dur="1" fill="hold">
                                          <p:stCondLst>
                                            <p:cond delay="0"/>
                                          </p:stCondLst>
                                        </p:cTn>
                                        <p:tgtEl>
                                          <p:spTgt spid="31"/>
                                        </p:tgtEl>
                                        <p:attrNameLst>
                                          <p:attrName>style.visibility</p:attrName>
                                        </p:attrNameLst>
                                      </p:cBhvr>
                                      <p:to>
                                        <p:strVal val="visible"/>
                                      </p:to>
                                    </p:set>
                                    <p:animEffect transition="in" filter="barn(inVertical)">
                                      <p:cBhvr>
                                        <p:cTn id="85" dur="200"/>
                                        <p:tgtEl>
                                          <p:spTgt spid="31"/>
                                        </p:tgtEl>
                                      </p:cBhvr>
                                    </p:animEffect>
                                  </p:childTnLst>
                                </p:cTn>
                              </p:par>
                            </p:childTnLst>
                          </p:cTn>
                        </p:par>
                        <p:par>
                          <p:cTn id="86" fill="hold">
                            <p:stCondLst>
                              <p:cond delay="1000"/>
                            </p:stCondLst>
                            <p:childTnLst>
                              <p:par>
                                <p:cTn id="87" presetID="42" presetClass="entr" presetSubtype="0" fill="hold" grpId="0" nodeType="afterEffect">
                                  <p:stCondLst>
                                    <p:cond delay="50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300"/>
                                        <p:tgtEl>
                                          <p:spTgt spid="33"/>
                                        </p:tgtEl>
                                      </p:cBhvr>
                                    </p:animEffect>
                                    <p:anim calcmode="lin" valueType="num">
                                      <p:cBhvr>
                                        <p:cTn id="90" dur="300" fill="hold"/>
                                        <p:tgtEl>
                                          <p:spTgt spid="33"/>
                                        </p:tgtEl>
                                        <p:attrNameLst>
                                          <p:attrName>ppt_x</p:attrName>
                                        </p:attrNameLst>
                                      </p:cBhvr>
                                      <p:tavLst>
                                        <p:tav tm="0">
                                          <p:val>
                                            <p:strVal val="#ppt_x"/>
                                          </p:val>
                                        </p:tav>
                                        <p:tav tm="100000">
                                          <p:val>
                                            <p:strVal val="#ppt_x"/>
                                          </p:val>
                                        </p:tav>
                                      </p:tavLst>
                                    </p:anim>
                                    <p:anim calcmode="lin" valueType="num">
                                      <p:cBhvr>
                                        <p:cTn id="91" dur="3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p:bldP spid="11" grpId="0" animBg="1"/>
      <p:bldP spid="12" grpId="0"/>
      <p:bldP spid="13" grpId="0"/>
      <p:bldP spid="15" grpId="0" animBg="1"/>
      <p:bldP spid="16" grpId="0"/>
      <p:bldP spid="17" grpId="0"/>
      <p:bldP spid="27" grpId="0" animBg="1"/>
      <p:bldP spid="28" grpId="0"/>
      <p:bldP spid="29" grpId="0"/>
      <p:bldP spid="31" grpId="0" animBg="1"/>
      <p:bldP spid="32" grpId="0"/>
      <p:bldP spid="33" grpId="0"/>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534400" cy="1066800"/>
          </a:xfrm>
        </p:spPr>
        <p:txBody>
          <a:bodyPr>
            <a:noAutofit/>
          </a:bodyPr>
          <a:lstStyle/>
          <a:p>
            <a:pPr marL="0" lvl="0" indent="0">
              <a:buNone/>
            </a:pPr>
            <a:r>
              <a:rPr lang="en-US" sz="2800">
                <a:latin typeface="Times New Roman" pitchFamily="18" charset="0"/>
                <a:cs typeface="Times New Roman" pitchFamily="18" charset="0"/>
              </a:rPr>
              <a:t>Một số kiểu hình thức dựa trên </a:t>
            </a:r>
            <a:r>
              <a:rPr lang="en-US" sz="2800" smtClean="0">
                <a:latin typeface="Times New Roman" pitchFamily="18" charset="0"/>
                <a:cs typeface="Times New Roman" pitchFamily="18" charset="0"/>
              </a:rPr>
              <a:t>cơ </a:t>
            </a:r>
            <a:r>
              <a:rPr lang="en-US" sz="2800">
                <a:latin typeface="Times New Roman" pitchFamily="18" charset="0"/>
                <a:cs typeface="Times New Roman" pitchFamily="18" charset="0"/>
              </a:rPr>
              <a:t>sở liên kết và độ bền của liên kết trở nên đặc trưng của xã hội</a:t>
            </a:r>
            <a:r>
              <a:rPr lang="vi-VN" sz="2800">
                <a:latin typeface="Times New Roman" pitchFamily="18" charset="0"/>
                <a:cs typeface="Times New Roman" pitchFamily="18" charset="0"/>
              </a:rPr>
              <a:t/>
            </a:r>
            <a:br>
              <a:rPr lang="vi-VN" sz="2800">
                <a:latin typeface="Times New Roman" pitchFamily="18" charset="0"/>
                <a:cs typeface="Times New Roman" pitchFamily="18" charset="0"/>
              </a:rPr>
            </a:br>
            <a:endParaRPr lang="en-US" sz="2800" smtClean="0">
              <a:latin typeface="Times New Roman" pitchFamily="18" charset="0"/>
              <a:cs typeface="Times New Roman" pitchFamily="18" charset="0"/>
            </a:endParaRPr>
          </a:p>
          <a:p>
            <a:pPr marL="0" lvl="0" indent="0">
              <a:buNone/>
            </a:pPr>
            <a:endParaRPr lang="vi-VN" sz="2800">
              <a:latin typeface="Times New Roman" pitchFamily="18" charset="0"/>
              <a:cs typeface="Times New Roman" pitchFamily="18" charset="0"/>
            </a:endParaRPr>
          </a:p>
          <a:p>
            <a:endParaRPr lang="vi-VN" sz="280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28</a:t>
            </a:fld>
            <a:endParaRPr lang="en-US"/>
          </a:p>
        </p:txBody>
      </p:sp>
      <p:sp>
        <p:nvSpPr>
          <p:cNvPr id="6" name="TextBox 5"/>
          <p:cNvSpPr txBox="1"/>
          <p:nvPr/>
        </p:nvSpPr>
        <p:spPr>
          <a:xfrm>
            <a:off x="6781800" y="11668"/>
            <a:ext cx="2667000" cy="369332"/>
          </a:xfrm>
          <a:prstGeom prst="rect">
            <a:avLst/>
          </a:prstGeom>
          <a:noFill/>
        </p:spPr>
        <p:txBody>
          <a:bodyPr wrap="square" rtlCol="0">
            <a:spAutoFit/>
          </a:bodyPr>
          <a:lstStyle/>
          <a:p>
            <a:r>
              <a:rPr lang="en-US" b="1" smtClean="0">
                <a:effectLst>
                  <a:outerShdw blurRad="38100" dist="38100" dir="2700000" algn="tl">
                    <a:srgbClr val="000000">
                      <a:alpha val="43137"/>
                    </a:srgbClr>
                  </a:outerShdw>
                </a:effectLst>
                <a:latin typeface="Times New Roman" pitchFamily="18" charset="0"/>
                <a:cs typeface="Times New Roman" pitchFamily="18" charset="0"/>
              </a:rPr>
              <a:t>IV. T</a:t>
            </a:r>
            <a:r>
              <a:rPr lang="vi-VN" b="1" smtClean="0">
                <a:effectLst>
                  <a:outerShdw blurRad="38100" dist="38100" dir="2700000" algn="tl">
                    <a:srgbClr val="000000">
                      <a:alpha val="43137"/>
                    </a:srgbClr>
                  </a:outerShdw>
                </a:effectLst>
                <a:latin typeface="Times New Roman" pitchFamily="18" charset="0"/>
                <a:cs typeface="Times New Roman" pitchFamily="18" charset="0"/>
              </a:rPr>
              <a:t>ươ</a:t>
            </a:r>
            <a:r>
              <a:rPr lang="en-US" b="1">
                <a:effectLst>
                  <a:outerShdw blurRad="38100" dist="38100" dir="2700000" algn="tl">
                    <a:srgbClr val="000000">
                      <a:alpha val="43137"/>
                    </a:srgbClr>
                  </a:outerShdw>
                </a:effectLst>
                <a:latin typeface="Times New Roman" pitchFamily="18" charset="0"/>
                <a:cs typeface="Times New Roman" pitchFamily="18" charset="0"/>
              </a:rPr>
              <a:t>ng Tác Xã Hội</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8" name="Picture 7" descr="C:\Users\Dell\Desktop\xhh\images (1).jpg"/>
          <p:cNvPicPr/>
          <p:nvPr/>
        </p:nvPicPr>
        <p:blipFill>
          <a:blip r:embed="rId2">
            <a:extLst>
              <a:ext uri="{28A0092B-C50C-407E-A947-70E740481C1C}">
                <a14:useLocalDpi xmlns:a14="http://schemas.microsoft.com/office/drawing/2010/main" val="0"/>
              </a:ext>
            </a:extLst>
          </a:blip>
          <a:srcRect/>
          <a:stretch>
            <a:fillRect/>
          </a:stretch>
        </p:blipFill>
        <p:spPr bwMode="auto">
          <a:xfrm>
            <a:off x="5363633" y="1796534"/>
            <a:ext cx="3429000" cy="2438400"/>
          </a:xfrm>
          <a:prstGeom prst="rect">
            <a:avLst/>
          </a:prstGeom>
          <a:noFill/>
          <a:ln>
            <a:noFill/>
          </a:ln>
        </p:spPr>
      </p:pic>
      <p:pic>
        <p:nvPicPr>
          <p:cNvPr id="1026" name="Picture 2" descr="C:\Users\Administrator\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218" y="4267200"/>
            <a:ext cx="3412067" cy="24384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03767" y="2438400"/>
            <a:ext cx="4754033" cy="3939540"/>
          </a:xfrm>
          <a:prstGeom prst="rect">
            <a:avLst/>
          </a:prstGeom>
          <a:noFill/>
        </p:spPr>
        <p:txBody>
          <a:bodyPr wrap="square" rtlCol="0">
            <a:spAutoFit/>
          </a:bodyPr>
          <a:lstStyle/>
          <a:p>
            <a:pPr lvl="0">
              <a:buFontTx/>
              <a:buChar char="-"/>
            </a:pPr>
            <a:r>
              <a:rPr lang="en-US" sz="2500" smtClean="0">
                <a:latin typeface="Times New Roman" pitchFamily="18" charset="0"/>
                <a:cs typeface="Times New Roman" pitchFamily="18" charset="0"/>
              </a:rPr>
              <a:t>Phản </a:t>
            </a:r>
            <a:r>
              <a:rPr lang="en-US" sz="2500">
                <a:latin typeface="Times New Roman" pitchFamily="18" charset="0"/>
                <a:cs typeface="Times New Roman" pitchFamily="18" charset="0"/>
              </a:rPr>
              <a:t>ứng liên kết: Nhằm kết hợp,phối hợp con người chặt chẽ hơn: Hợp tác, hòa giải, đồng hóa, thích nghi</a:t>
            </a:r>
            <a:r>
              <a:rPr lang="en-US" sz="2500" smtClean="0">
                <a:latin typeface="Times New Roman" pitchFamily="18" charset="0"/>
                <a:cs typeface="Times New Roman" pitchFamily="18" charset="0"/>
              </a:rPr>
              <a:t>.</a:t>
            </a:r>
          </a:p>
          <a:p>
            <a:pPr lvl="0">
              <a:buFontTx/>
              <a:buChar char="-"/>
            </a:pPr>
            <a:endParaRPr lang="en-US" sz="2500" smtClean="0">
              <a:latin typeface="Times New Roman" pitchFamily="18" charset="0"/>
              <a:cs typeface="Times New Roman" pitchFamily="18" charset="0"/>
            </a:endParaRPr>
          </a:p>
          <a:p>
            <a:pPr lvl="0">
              <a:buFontTx/>
              <a:buChar char="-"/>
            </a:pPr>
            <a:endParaRPr lang="vi-VN" sz="2500">
              <a:latin typeface="Times New Roman" pitchFamily="18" charset="0"/>
              <a:cs typeface="Times New Roman" pitchFamily="18" charset="0"/>
            </a:endParaRPr>
          </a:p>
          <a:p>
            <a:pPr lvl="0"/>
            <a:r>
              <a:rPr lang="en-US" sz="2500">
                <a:latin typeface="Times New Roman" pitchFamily="18" charset="0"/>
                <a:cs typeface="Times New Roman" pitchFamily="18" charset="0"/>
              </a:rPr>
              <a:t>- Phản ứng li tán: Làm cho con người xa cách, kém đoàn kết, xung đột chống đối, cạnh tranh. </a:t>
            </a:r>
            <a:endParaRPr lang="vi-VN" sz="2500">
              <a:latin typeface="Times New Roman" pitchFamily="18" charset="0"/>
              <a:cs typeface="Times New Roman" pitchFamily="18" charset="0"/>
            </a:endParaRPr>
          </a:p>
          <a:p>
            <a:endParaRPr lang="vi-VN" sz="2500"/>
          </a:p>
        </p:txBody>
      </p:sp>
    </p:spTree>
    <p:extLst>
      <p:ext uri="{BB962C8B-B14F-4D97-AF65-F5344CB8AC3E}">
        <p14:creationId xmlns:p14="http://schemas.microsoft.com/office/powerpoint/2010/main" val="1076217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fade">
                                      <p:cBhvr>
                                        <p:cTn id="25" dur="1000"/>
                                        <p:tgtEl>
                                          <p:spTgt spid="2">
                                            <p:txEl>
                                              <p:pRg st="3" end="3"/>
                                            </p:txEl>
                                          </p:spTgt>
                                        </p:tgtEl>
                                      </p:cBhvr>
                                    </p:animEffect>
                                    <p:anim calcmode="lin" valueType="num">
                                      <p:cBhvr>
                                        <p:cTn id="26"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6" presetClass="entr" presetSubtype="21" fill="hold" nodeType="afterEffect">
                                  <p:stCondLst>
                                    <p:cond delay="0"/>
                                  </p:stCondLst>
                                  <p:childTnLst>
                                    <p:set>
                                      <p:cBhvr>
                                        <p:cTn id="30" dur="1" fill="hold">
                                          <p:stCondLst>
                                            <p:cond delay="0"/>
                                          </p:stCondLst>
                                        </p:cTn>
                                        <p:tgtEl>
                                          <p:spTgt spid="1026"/>
                                        </p:tgtEl>
                                        <p:attrNameLst>
                                          <p:attrName>style.visibility</p:attrName>
                                        </p:attrNameLst>
                                      </p:cBhvr>
                                      <p:to>
                                        <p:strVal val="visible"/>
                                      </p:to>
                                    </p:set>
                                    <p:animEffect transition="in" filter="barn(inVertical)">
                                      <p:cBhvr>
                                        <p:cTn id="3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a:xfrm>
            <a:off x="1066800" y="457206"/>
            <a:ext cx="3809242" cy="1676027"/>
          </a:xfrm>
          <a:custGeom>
            <a:avLst/>
            <a:gdLst>
              <a:gd name="connsiteX0" fmla="*/ 0 w 3809242"/>
              <a:gd name="connsiteY0" fmla="*/ 167603 h 1676027"/>
              <a:gd name="connsiteX1" fmla="*/ 167603 w 3809242"/>
              <a:gd name="connsiteY1" fmla="*/ 0 h 1676027"/>
              <a:gd name="connsiteX2" fmla="*/ 3641639 w 3809242"/>
              <a:gd name="connsiteY2" fmla="*/ 0 h 1676027"/>
              <a:gd name="connsiteX3" fmla="*/ 3809242 w 3809242"/>
              <a:gd name="connsiteY3" fmla="*/ 167603 h 1676027"/>
              <a:gd name="connsiteX4" fmla="*/ 3809242 w 3809242"/>
              <a:gd name="connsiteY4" fmla="*/ 1508424 h 1676027"/>
              <a:gd name="connsiteX5" fmla="*/ 3641639 w 3809242"/>
              <a:gd name="connsiteY5" fmla="*/ 1676027 h 1676027"/>
              <a:gd name="connsiteX6" fmla="*/ 167603 w 3809242"/>
              <a:gd name="connsiteY6" fmla="*/ 1676027 h 1676027"/>
              <a:gd name="connsiteX7" fmla="*/ 0 w 3809242"/>
              <a:gd name="connsiteY7" fmla="*/ 1508424 h 1676027"/>
              <a:gd name="connsiteX8" fmla="*/ 0 w 3809242"/>
              <a:gd name="connsiteY8" fmla="*/ 167603 h 1676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9242" h="1676027">
                <a:moveTo>
                  <a:pt x="0" y="167603"/>
                </a:moveTo>
                <a:cubicBezTo>
                  <a:pt x="0" y="75038"/>
                  <a:pt x="75038" y="0"/>
                  <a:pt x="167603" y="0"/>
                </a:cubicBezTo>
                <a:lnTo>
                  <a:pt x="3641639" y="0"/>
                </a:lnTo>
                <a:cubicBezTo>
                  <a:pt x="3734204" y="0"/>
                  <a:pt x="3809242" y="75038"/>
                  <a:pt x="3809242" y="167603"/>
                </a:cubicBezTo>
                <a:lnTo>
                  <a:pt x="3809242" y="1508424"/>
                </a:lnTo>
                <a:cubicBezTo>
                  <a:pt x="3809242" y="1600989"/>
                  <a:pt x="3734204" y="1676027"/>
                  <a:pt x="3641639" y="1676027"/>
                </a:cubicBezTo>
                <a:lnTo>
                  <a:pt x="167603" y="1676027"/>
                </a:lnTo>
                <a:cubicBezTo>
                  <a:pt x="75038" y="1676027"/>
                  <a:pt x="0" y="1600989"/>
                  <a:pt x="0" y="1508424"/>
                </a:cubicBezTo>
                <a:lnTo>
                  <a:pt x="0" y="16760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1004" tIns="103699" rIns="131004" bIns="103699" numCol="1" spcCol="1270" anchor="ctr" anchorCtr="0">
            <a:noAutofit/>
          </a:bodyPr>
          <a:lstStyle/>
          <a:p>
            <a:pPr lvl="0" algn="ctr" defTabSz="1911350">
              <a:lnSpc>
                <a:spcPct val="90000"/>
              </a:lnSpc>
              <a:spcBef>
                <a:spcPct val="0"/>
              </a:spcBef>
              <a:spcAft>
                <a:spcPct val="35000"/>
              </a:spcAft>
            </a:pPr>
            <a:r>
              <a:rPr lang="vi-VN" sz="4300" kern="1200" smtClean="0">
                <a:latin typeface="+mj-lt"/>
              </a:rPr>
              <a:t>Đ</a:t>
            </a:r>
            <a:r>
              <a:rPr lang="en-US" sz="4300" kern="1200" smtClean="0">
                <a:latin typeface="Times New Roman" pitchFamily="18" charset="0"/>
                <a:cs typeface="Times New Roman" pitchFamily="18" charset="0"/>
              </a:rPr>
              <a:t>i</a:t>
            </a:r>
            <a:r>
              <a:rPr lang="vi-VN" sz="4300" kern="1200" smtClean="0">
                <a:latin typeface="+mj-lt"/>
              </a:rPr>
              <a:t>ều</a:t>
            </a:r>
            <a:r>
              <a:rPr lang="en-US" sz="4300" kern="1200" smtClean="0">
                <a:latin typeface="+mj-lt"/>
              </a:rPr>
              <a:t> </a:t>
            </a:r>
            <a:r>
              <a:rPr lang="en-US" sz="4300" kern="1200" smtClean="0">
                <a:latin typeface="Times New Roman" pitchFamily="18" charset="0"/>
                <a:cs typeface="Times New Roman" pitchFamily="18" charset="0"/>
              </a:rPr>
              <a:t>ki</a:t>
            </a:r>
            <a:r>
              <a:rPr lang="vi-VN" sz="4300" kern="1200" smtClean="0">
                <a:latin typeface="Times New Roman" pitchFamily="18" charset="0"/>
                <a:cs typeface="Times New Roman" pitchFamily="18" charset="0"/>
              </a:rPr>
              <a:t>ện</a:t>
            </a:r>
            <a:r>
              <a:rPr lang="en-US" sz="4300" kern="1200" smtClean="0">
                <a:latin typeface="+mj-lt"/>
              </a:rPr>
              <a:t> </a:t>
            </a:r>
            <a:r>
              <a:rPr lang="vi-VN" sz="4300" kern="1200" smtClean="0">
                <a:latin typeface="+mj-lt"/>
              </a:rPr>
              <a:t>để</a:t>
            </a:r>
            <a:r>
              <a:rPr lang="en-US" sz="4300" kern="1200" smtClean="0">
                <a:latin typeface="Times New Roman" pitchFamily="18" charset="0"/>
                <a:cs typeface="Times New Roman" pitchFamily="18" charset="0"/>
              </a:rPr>
              <a:t> c</a:t>
            </a:r>
            <a:r>
              <a:rPr lang="vi-VN" sz="4300" kern="1200" smtClean="0">
                <a:latin typeface="Times New Roman" pitchFamily="18" charset="0"/>
                <a:cs typeface="Times New Roman" pitchFamily="18" charset="0"/>
              </a:rPr>
              <a:t>ó</a:t>
            </a:r>
            <a:r>
              <a:rPr lang="en-US" sz="4300" kern="1200" smtClean="0">
                <a:latin typeface="Times New Roman" pitchFamily="18" charset="0"/>
                <a:cs typeface="Times New Roman" pitchFamily="18" charset="0"/>
              </a:rPr>
              <a:t> t</a:t>
            </a:r>
            <a:r>
              <a:rPr lang="vi-VN" sz="4300" kern="1200" smtClean="0">
                <a:latin typeface="Times New Roman" pitchFamily="18" charset="0"/>
                <a:cs typeface="Times New Roman" pitchFamily="18" charset="0"/>
              </a:rPr>
              <a:t>ươ</a:t>
            </a:r>
            <a:r>
              <a:rPr lang="en-US" sz="4300" kern="1200" smtClean="0">
                <a:latin typeface="Times New Roman" pitchFamily="18" charset="0"/>
                <a:cs typeface="Times New Roman" pitchFamily="18" charset="0"/>
              </a:rPr>
              <a:t>ng</a:t>
            </a:r>
            <a:r>
              <a:rPr lang="en-US" sz="4300" kern="1200" smtClean="0">
                <a:latin typeface="+mj-lt"/>
              </a:rPr>
              <a:t> </a:t>
            </a:r>
            <a:r>
              <a:rPr lang="en-US" sz="4300" kern="1200" smtClean="0">
                <a:latin typeface="Times New Roman" pitchFamily="18" charset="0"/>
                <a:cs typeface="Times New Roman" pitchFamily="18" charset="0"/>
              </a:rPr>
              <a:t>t</a:t>
            </a:r>
            <a:r>
              <a:rPr lang="vi-VN" sz="4300" kern="1200" smtClean="0">
                <a:latin typeface="Times New Roman" pitchFamily="18" charset="0"/>
                <a:cs typeface="Times New Roman" pitchFamily="18" charset="0"/>
              </a:rPr>
              <a:t>ác</a:t>
            </a:r>
            <a:r>
              <a:rPr lang="en-US" sz="4300" kern="1200" smtClean="0">
                <a:latin typeface="+mj-lt"/>
              </a:rPr>
              <a:t> </a:t>
            </a:r>
            <a:r>
              <a:rPr lang="en-US" sz="4300" kern="1200" smtClean="0">
                <a:latin typeface="Times New Roman" pitchFamily="18" charset="0"/>
                <a:cs typeface="Times New Roman" pitchFamily="18" charset="0"/>
              </a:rPr>
              <a:t>x</a:t>
            </a:r>
            <a:r>
              <a:rPr lang="vi-VN" sz="4300" kern="1200" smtClean="0">
                <a:latin typeface="Times New Roman" pitchFamily="18" charset="0"/>
                <a:cs typeface="Times New Roman" pitchFamily="18" charset="0"/>
              </a:rPr>
              <a:t>ã</a:t>
            </a:r>
            <a:r>
              <a:rPr lang="en-US" sz="4300" kern="1200" smtClean="0">
                <a:latin typeface="+mj-lt"/>
              </a:rPr>
              <a:t> </a:t>
            </a:r>
            <a:r>
              <a:rPr lang="en-US" sz="4300" kern="1200" smtClean="0">
                <a:latin typeface="Times New Roman" pitchFamily="18" charset="0"/>
                <a:cs typeface="Times New Roman" pitchFamily="18" charset="0"/>
              </a:rPr>
              <a:t>h</a:t>
            </a:r>
            <a:r>
              <a:rPr lang="vi-VN" sz="4300" kern="1200" smtClean="0">
                <a:latin typeface="Times New Roman" pitchFamily="18" charset="0"/>
                <a:cs typeface="Times New Roman" pitchFamily="18" charset="0"/>
              </a:rPr>
              <a:t>ội</a:t>
            </a:r>
            <a:endParaRPr lang="vi-VN" sz="4300" kern="1200">
              <a:latin typeface="Times New Roman" pitchFamily="18" charset="0"/>
              <a:cs typeface="Times New Roman" pitchFamily="18" charset="0"/>
            </a:endParaRPr>
          </a:p>
        </p:txBody>
      </p:sp>
      <p:sp>
        <p:nvSpPr>
          <p:cNvPr id="7" name="Freeform 6"/>
          <p:cNvSpPr/>
          <p:nvPr/>
        </p:nvSpPr>
        <p:spPr>
          <a:xfrm>
            <a:off x="1447800" y="2133234"/>
            <a:ext cx="3657672" cy="1143185"/>
          </a:xfrm>
          <a:custGeom>
            <a:avLst/>
            <a:gdLst/>
            <a:ahLst/>
            <a:cxnLst/>
            <a:rect l="0" t="0" r="0" b="0"/>
            <a:pathLst>
              <a:path>
                <a:moveTo>
                  <a:pt x="0" y="0"/>
                </a:moveTo>
                <a:lnTo>
                  <a:pt x="0" y="1143185"/>
                </a:lnTo>
                <a:lnTo>
                  <a:pt x="3657672" y="114318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 name="Freeform 7"/>
          <p:cNvSpPr/>
          <p:nvPr/>
        </p:nvSpPr>
        <p:spPr>
          <a:xfrm>
            <a:off x="5105397" y="2438405"/>
            <a:ext cx="2681644" cy="1676027"/>
          </a:xfrm>
          <a:custGeom>
            <a:avLst/>
            <a:gdLst>
              <a:gd name="connsiteX0" fmla="*/ 0 w 2681644"/>
              <a:gd name="connsiteY0" fmla="*/ 167603 h 1676027"/>
              <a:gd name="connsiteX1" fmla="*/ 167603 w 2681644"/>
              <a:gd name="connsiteY1" fmla="*/ 0 h 1676027"/>
              <a:gd name="connsiteX2" fmla="*/ 2514041 w 2681644"/>
              <a:gd name="connsiteY2" fmla="*/ 0 h 1676027"/>
              <a:gd name="connsiteX3" fmla="*/ 2681644 w 2681644"/>
              <a:gd name="connsiteY3" fmla="*/ 167603 h 1676027"/>
              <a:gd name="connsiteX4" fmla="*/ 2681644 w 2681644"/>
              <a:gd name="connsiteY4" fmla="*/ 1508424 h 1676027"/>
              <a:gd name="connsiteX5" fmla="*/ 2514041 w 2681644"/>
              <a:gd name="connsiteY5" fmla="*/ 1676027 h 1676027"/>
              <a:gd name="connsiteX6" fmla="*/ 167603 w 2681644"/>
              <a:gd name="connsiteY6" fmla="*/ 1676027 h 1676027"/>
              <a:gd name="connsiteX7" fmla="*/ 0 w 2681644"/>
              <a:gd name="connsiteY7" fmla="*/ 1508424 h 1676027"/>
              <a:gd name="connsiteX8" fmla="*/ 0 w 2681644"/>
              <a:gd name="connsiteY8" fmla="*/ 167603 h 1676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1644" h="1676027">
                <a:moveTo>
                  <a:pt x="0" y="167603"/>
                </a:moveTo>
                <a:cubicBezTo>
                  <a:pt x="0" y="75038"/>
                  <a:pt x="75038" y="0"/>
                  <a:pt x="167603" y="0"/>
                </a:cubicBezTo>
                <a:lnTo>
                  <a:pt x="2514041" y="0"/>
                </a:lnTo>
                <a:cubicBezTo>
                  <a:pt x="2606606" y="0"/>
                  <a:pt x="2681644" y="75038"/>
                  <a:pt x="2681644" y="167603"/>
                </a:cubicBezTo>
                <a:lnTo>
                  <a:pt x="2681644" y="1508424"/>
                </a:lnTo>
                <a:cubicBezTo>
                  <a:pt x="2681644" y="1600989"/>
                  <a:pt x="2606606" y="1676027"/>
                  <a:pt x="2514041" y="1676027"/>
                </a:cubicBezTo>
                <a:lnTo>
                  <a:pt x="167603" y="1676027"/>
                </a:lnTo>
                <a:cubicBezTo>
                  <a:pt x="75038" y="1676027"/>
                  <a:pt x="0" y="1600989"/>
                  <a:pt x="0" y="1508424"/>
                </a:cubicBezTo>
                <a:lnTo>
                  <a:pt x="0" y="16760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814" tIns="106239" rIns="134814" bIns="106239" numCol="1" spcCol="1270" anchor="ctr" anchorCtr="0">
            <a:noAutofit/>
          </a:bodyPr>
          <a:lstStyle/>
          <a:p>
            <a:pPr lvl="0" algn="ctr" defTabSz="2000250">
              <a:lnSpc>
                <a:spcPct val="90000"/>
              </a:lnSpc>
              <a:spcBef>
                <a:spcPct val="0"/>
              </a:spcBef>
              <a:spcAft>
                <a:spcPct val="35000"/>
              </a:spcAft>
            </a:pPr>
            <a:r>
              <a:rPr lang="en-US" sz="4500" kern="1200" smtClean="0">
                <a:latin typeface="Times New Roman" pitchFamily="18" charset="0"/>
                <a:cs typeface="Times New Roman" pitchFamily="18" charset="0"/>
              </a:rPr>
              <a:t>Hợp tác cùng nhau</a:t>
            </a:r>
            <a:endParaRPr lang="vi-VN" sz="4500" kern="1200">
              <a:latin typeface="Times New Roman" pitchFamily="18" charset="0"/>
              <a:cs typeface="Times New Roman" pitchFamily="18" charset="0"/>
            </a:endParaRPr>
          </a:p>
        </p:txBody>
      </p:sp>
      <p:sp>
        <p:nvSpPr>
          <p:cNvPr id="9" name="Freeform 8"/>
          <p:cNvSpPr/>
          <p:nvPr/>
        </p:nvSpPr>
        <p:spPr>
          <a:xfrm>
            <a:off x="1430867" y="2133234"/>
            <a:ext cx="3657672" cy="3200576"/>
          </a:xfrm>
          <a:custGeom>
            <a:avLst/>
            <a:gdLst/>
            <a:ahLst/>
            <a:cxnLst/>
            <a:rect l="0" t="0" r="0" b="0"/>
            <a:pathLst>
              <a:path>
                <a:moveTo>
                  <a:pt x="0" y="0"/>
                </a:moveTo>
                <a:lnTo>
                  <a:pt x="0" y="3200576"/>
                </a:lnTo>
                <a:lnTo>
                  <a:pt x="3657672" y="320057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0" name="Freeform 9"/>
          <p:cNvSpPr/>
          <p:nvPr/>
        </p:nvSpPr>
        <p:spPr>
          <a:xfrm>
            <a:off x="5105397" y="4495796"/>
            <a:ext cx="2681644" cy="1676027"/>
          </a:xfrm>
          <a:custGeom>
            <a:avLst/>
            <a:gdLst>
              <a:gd name="connsiteX0" fmla="*/ 0 w 2681644"/>
              <a:gd name="connsiteY0" fmla="*/ 167603 h 1676027"/>
              <a:gd name="connsiteX1" fmla="*/ 167603 w 2681644"/>
              <a:gd name="connsiteY1" fmla="*/ 0 h 1676027"/>
              <a:gd name="connsiteX2" fmla="*/ 2514041 w 2681644"/>
              <a:gd name="connsiteY2" fmla="*/ 0 h 1676027"/>
              <a:gd name="connsiteX3" fmla="*/ 2681644 w 2681644"/>
              <a:gd name="connsiteY3" fmla="*/ 167603 h 1676027"/>
              <a:gd name="connsiteX4" fmla="*/ 2681644 w 2681644"/>
              <a:gd name="connsiteY4" fmla="*/ 1508424 h 1676027"/>
              <a:gd name="connsiteX5" fmla="*/ 2514041 w 2681644"/>
              <a:gd name="connsiteY5" fmla="*/ 1676027 h 1676027"/>
              <a:gd name="connsiteX6" fmla="*/ 167603 w 2681644"/>
              <a:gd name="connsiteY6" fmla="*/ 1676027 h 1676027"/>
              <a:gd name="connsiteX7" fmla="*/ 0 w 2681644"/>
              <a:gd name="connsiteY7" fmla="*/ 1508424 h 1676027"/>
              <a:gd name="connsiteX8" fmla="*/ 0 w 2681644"/>
              <a:gd name="connsiteY8" fmla="*/ 167603 h 1676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1644" h="1676027">
                <a:moveTo>
                  <a:pt x="0" y="167603"/>
                </a:moveTo>
                <a:cubicBezTo>
                  <a:pt x="0" y="75038"/>
                  <a:pt x="75038" y="0"/>
                  <a:pt x="167603" y="0"/>
                </a:cubicBezTo>
                <a:lnTo>
                  <a:pt x="2514041" y="0"/>
                </a:lnTo>
                <a:cubicBezTo>
                  <a:pt x="2606606" y="0"/>
                  <a:pt x="2681644" y="75038"/>
                  <a:pt x="2681644" y="167603"/>
                </a:cubicBezTo>
                <a:lnTo>
                  <a:pt x="2681644" y="1508424"/>
                </a:lnTo>
                <a:cubicBezTo>
                  <a:pt x="2681644" y="1600989"/>
                  <a:pt x="2606606" y="1676027"/>
                  <a:pt x="2514041" y="1676027"/>
                </a:cubicBezTo>
                <a:lnTo>
                  <a:pt x="167603" y="1676027"/>
                </a:lnTo>
                <a:cubicBezTo>
                  <a:pt x="75038" y="1676027"/>
                  <a:pt x="0" y="1600989"/>
                  <a:pt x="0" y="1508424"/>
                </a:cubicBezTo>
                <a:lnTo>
                  <a:pt x="0" y="167603"/>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4814" tIns="106239" rIns="134814" bIns="106239" numCol="1" spcCol="1270" anchor="ctr" anchorCtr="0">
            <a:noAutofit/>
          </a:bodyPr>
          <a:lstStyle/>
          <a:p>
            <a:pPr lvl="0" algn="ctr" defTabSz="2000250">
              <a:lnSpc>
                <a:spcPct val="90000"/>
              </a:lnSpc>
              <a:spcBef>
                <a:spcPct val="0"/>
              </a:spcBef>
              <a:spcAft>
                <a:spcPct val="35000"/>
              </a:spcAft>
            </a:pPr>
            <a:r>
              <a:rPr lang="en-US" sz="4500" kern="1200" smtClean="0">
                <a:latin typeface="Times New Roman" pitchFamily="18" charset="0"/>
                <a:cs typeface="Times New Roman" pitchFamily="18" charset="0"/>
              </a:rPr>
              <a:t>Giao lưu với nhau</a:t>
            </a:r>
            <a:endParaRPr lang="vi-VN" sz="4500" kern="1200">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29</a:t>
            </a:fld>
            <a:endParaRPr lang="en-US"/>
          </a:p>
        </p:txBody>
      </p:sp>
      <p:sp>
        <p:nvSpPr>
          <p:cNvPr id="5" name="TextBox 4"/>
          <p:cNvSpPr txBox="1"/>
          <p:nvPr/>
        </p:nvSpPr>
        <p:spPr>
          <a:xfrm>
            <a:off x="6781800" y="11668"/>
            <a:ext cx="2667000" cy="369332"/>
          </a:xfrm>
          <a:prstGeom prst="rect">
            <a:avLst/>
          </a:prstGeom>
          <a:noFill/>
        </p:spPr>
        <p:txBody>
          <a:bodyPr wrap="square" rtlCol="0">
            <a:spAutoFit/>
          </a:bodyPr>
          <a:lstStyle/>
          <a:p>
            <a:r>
              <a:rPr lang="en-US" b="1" smtClean="0">
                <a:effectLst>
                  <a:outerShdw blurRad="38100" dist="38100" dir="2700000" algn="tl">
                    <a:srgbClr val="000000">
                      <a:alpha val="43137"/>
                    </a:srgbClr>
                  </a:outerShdw>
                </a:effectLst>
                <a:latin typeface="Times New Roman" pitchFamily="18" charset="0"/>
                <a:cs typeface="Times New Roman" pitchFamily="18" charset="0"/>
              </a:rPr>
              <a:t>IV. T</a:t>
            </a:r>
            <a:r>
              <a:rPr lang="vi-VN" b="1" smtClean="0">
                <a:effectLst>
                  <a:outerShdw blurRad="38100" dist="38100" dir="2700000" algn="tl">
                    <a:srgbClr val="000000">
                      <a:alpha val="43137"/>
                    </a:srgbClr>
                  </a:outerShdw>
                </a:effectLst>
                <a:latin typeface="Times New Roman" pitchFamily="18" charset="0"/>
                <a:cs typeface="Times New Roman" pitchFamily="18" charset="0"/>
              </a:rPr>
              <a:t>ươ</a:t>
            </a:r>
            <a:r>
              <a:rPr lang="en-US" b="1">
                <a:effectLst>
                  <a:outerShdw blurRad="38100" dist="38100" dir="2700000" algn="tl">
                    <a:srgbClr val="000000">
                      <a:alpha val="43137"/>
                    </a:srgbClr>
                  </a:outerShdw>
                </a:effectLst>
                <a:latin typeface="Times New Roman" pitchFamily="18" charset="0"/>
                <a:cs typeface="Times New Roman" pitchFamily="18" charset="0"/>
              </a:rPr>
              <a:t>ng Tác Xã Hội</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8026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700"/>
                                        <p:tgtEl>
                                          <p:spTgt spid="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9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7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9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smtClean="0">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Nội </a:t>
            </a:r>
            <a:r>
              <a:rPr lang="en-US" sz="4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rPr>
              <a:t>dung trình bày</a:t>
            </a:r>
            <a:endParaRPr lang="vi-VN" sz="4800" b="1">
              <a:solidFill>
                <a:srgbClr val="0070C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6F15528-21DE-4FAA-801E-634DDDAF4B2B}" type="slidenum">
              <a:rPr lang="en-US" b="1" smtClean="0">
                <a:latin typeface="Times New Roman" pitchFamily="18" charset="0"/>
                <a:cs typeface="Times New Roman" pitchFamily="18" charset="0"/>
              </a:rPr>
              <a:pPr/>
              <a:t>3</a:t>
            </a:fld>
            <a:endParaRPr lang="en-US" b="1">
              <a:latin typeface="Times New Roman" pitchFamily="18" charset="0"/>
              <a:cs typeface="Times New Roman" pitchFamily="18" charset="0"/>
            </a:endParaRPr>
          </a:p>
        </p:txBody>
      </p:sp>
      <p:grpSp>
        <p:nvGrpSpPr>
          <p:cNvPr id="5" name="Group 4"/>
          <p:cNvGrpSpPr/>
          <p:nvPr/>
        </p:nvGrpSpPr>
        <p:grpSpPr>
          <a:xfrm>
            <a:off x="257076" y="1871648"/>
            <a:ext cx="8643947" cy="770527"/>
            <a:chOff x="257076" y="1871648"/>
            <a:chExt cx="8643947" cy="770527"/>
          </a:xfrm>
        </p:grpSpPr>
        <p:sp>
          <p:nvSpPr>
            <p:cNvPr id="22" name="Line 11"/>
            <p:cNvSpPr>
              <a:spLocks noChangeShapeType="1"/>
            </p:cNvSpPr>
            <p:nvPr/>
          </p:nvSpPr>
          <p:spPr bwMode="auto">
            <a:xfrm>
              <a:off x="895709" y="2590800"/>
              <a:ext cx="8005314" cy="485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vi-VN" sz="3200" b="1">
                <a:latin typeface="Times New Roman" pitchFamily="18" charset="0"/>
                <a:cs typeface="Times New Roman" pitchFamily="18" charset="0"/>
              </a:endParaRPr>
            </a:p>
          </p:txBody>
        </p:sp>
        <p:sp>
          <p:nvSpPr>
            <p:cNvPr id="23" name="Text Box 12"/>
            <p:cNvSpPr txBox="1">
              <a:spLocks noChangeArrowheads="1"/>
            </p:cNvSpPr>
            <p:nvPr/>
          </p:nvSpPr>
          <p:spPr bwMode="auto">
            <a:xfrm>
              <a:off x="1145875" y="2057400"/>
              <a:ext cx="49199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200" b="1" smtClean="0">
                  <a:latin typeface="Times New Roman" pitchFamily="18" charset="0"/>
                  <a:cs typeface="Times New Roman" pitchFamily="18" charset="0"/>
                </a:rPr>
                <a:t> Xã </a:t>
              </a:r>
              <a:r>
                <a:rPr lang="en-US" sz="3200" b="1">
                  <a:latin typeface="Times New Roman" pitchFamily="18" charset="0"/>
                  <a:cs typeface="Times New Roman" pitchFamily="18" charset="0"/>
                </a:rPr>
                <a:t>hội hoá</a:t>
              </a:r>
            </a:p>
          </p:txBody>
        </p:sp>
        <p:grpSp>
          <p:nvGrpSpPr>
            <p:cNvPr id="60" name="Group 11"/>
            <p:cNvGrpSpPr>
              <a:grpSpLocks/>
            </p:cNvGrpSpPr>
            <p:nvPr/>
          </p:nvGrpSpPr>
          <p:grpSpPr bwMode="auto">
            <a:xfrm>
              <a:off x="257076" y="1871648"/>
              <a:ext cx="853083" cy="770527"/>
              <a:chOff x="3938" y="1968"/>
              <a:chExt cx="430" cy="437"/>
            </a:xfrm>
          </p:grpSpPr>
          <p:grpSp>
            <p:nvGrpSpPr>
              <p:cNvPr id="61" name="Group 12"/>
              <p:cNvGrpSpPr>
                <a:grpSpLocks/>
              </p:cNvGrpSpPr>
              <p:nvPr/>
            </p:nvGrpSpPr>
            <p:grpSpPr bwMode="auto">
              <a:xfrm>
                <a:off x="3938" y="1968"/>
                <a:ext cx="430" cy="437"/>
                <a:chOff x="2016" y="1920"/>
                <a:chExt cx="1680" cy="1680"/>
              </a:xfrm>
            </p:grpSpPr>
            <p:sp>
              <p:nvSpPr>
                <p:cNvPr id="63" name="Oval 13"/>
                <p:cNvSpPr>
                  <a:spLocks noChangeArrowheads="1"/>
                </p:cNvSpPr>
                <p:nvPr/>
              </p:nvSpPr>
              <p:spPr bwMode="gray">
                <a:xfrm>
                  <a:off x="2016" y="1920"/>
                  <a:ext cx="1680" cy="1680"/>
                </a:xfrm>
                <a:prstGeom prst="ellipse">
                  <a:avLst/>
                </a:prstGeom>
                <a:gradFill rotWithShape="1">
                  <a:gsLst>
                    <a:gs pos="0">
                      <a:srgbClr val="93B1FD"/>
                    </a:gs>
                    <a:gs pos="100000">
                      <a:srgbClr val="2C35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vi-VN"/>
                </a:p>
              </p:txBody>
            </p:sp>
            <p:sp>
              <p:nvSpPr>
                <p:cNvPr id="64" name="Freeform 14"/>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93B1FD"/>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a:p>
              </p:txBody>
            </p:sp>
          </p:grpSp>
          <p:sp>
            <p:nvSpPr>
              <p:cNvPr id="62" name="Text Box 15"/>
              <p:cNvSpPr txBox="1">
                <a:spLocks noChangeArrowheads="1"/>
              </p:cNvSpPr>
              <p:nvPr/>
            </p:nvSpPr>
            <p:spPr bwMode="gray">
              <a:xfrm>
                <a:off x="4069" y="2028"/>
                <a:ext cx="159" cy="262"/>
              </a:xfrm>
              <a:prstGeom prst="rect">
                <a:avLst/>
              </a:prstGeom>
              <a:noFill/>
              <a:ln w="9525" algn="ctr">
                <a:noFill/>
                <a:miter lim="800000"/>
                <a:headEnd/>
                <a:tailEnd/>
              </a:ln>
              <a:effectLst/>
            </p:spPr>
            <p:txBody>
              <a:bodyPr wrap="none">
                <a:spAutoFit/>
              </a:bodyPr>
              <a:lstStyle/>
              <a:p>
                <a:pPr algn="ctr" eaLnBrk="0" hangingPunct="0">
                  <a:defRPr/>
                </a:pPr>
                <a:r>
                  <a:rPr lang="en-US" sz="2400" smtClean="0">
                    <a:solidFill>
                      <a:srgbClr val="000000"/>
                    </a:solidFill>
                    <a:effectLst>
                      <a:outerShdw blurRad="38100" dist="38100" dir="2700000" algn="tl">
                        <a:srgbClr val="C0C0C0"/>
                      </a:outerShdw>
                    </a:effectLst>
                    <a:latin typeface="Verdana" pitchFamily="34" charset="0"/>
                  </a:rPr>
                  <a:t>I</a:t>
                </a:r>
                <a:endParaRPr lang="en-US" sz="2400">
                  <a:solidFill>
                    <a:srgbClr val="000000"/>
                  </a:solidFill>
                  <a:effectLst>
                    <a:outerShdw blurRad="38100" dist="38100" dir="2700000" algn="tl">
                      <a:srgbClr val="C0C0C0"/>
                    </a:outerShdw>
                  </a:effectLst>
                  <a:latin typeface="Verdana" pitchFamily="34" charset="0"/>
                </a:endParaRPr>
              </a:p>
            </p:txBody>
          </p:sp>
        </p:grpSp>
      </p:grpSp>
      <p:grpSp>
        <p:nvGrpSpPr>
          <p:cNvPr id="6" name="Group 5"/>
          <p:cNvGrpSpPr/>
          <p:nvPr/>
        </p:nvGrpSpPr>
        <p:grpSpPr>
          <a:xfrm>
            <a:off x="265013" y="2780393"/>
            <a:ext cx="8636010" cy="776182"/>
            <a:chOff x="265013" y="2780393"/>
            <a:chExt cx="8636010" cy="776182"/>
          </a:xfrm>
        </p:grpSpPr>
        <p:sp>
          <p:nvSpPr>
            <p:cNvPr id="25" name="Line 14"/>
            <p:cNvSpPr>
              <a:spLocks noChangeShapeType="1"/>
            </p:cNvSpPr>
            <p:nvPr/>
          </p:nvSpPr>
          <p:spPr bwMode="auto">
            <a:xfrm>
              <a:off x="895709" y="3505200"/>
              <a:ext cx="8005314" cy="485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vi-VN" sz="3200" b="1">
                <a:latin typeface="Times New Roman" pitchFamily="18" charset="0"/>
                <a:cs typeface="Times New Roman" pitchFamily="18" charset="0"/>
              </a:endParaRPr>
            </a:p>
          </p:txBody>
        </p:sp>
        <p:sp>
          <p:nvSpPr>
            <p:cNvPr id="26" name="Text Box 15"/>
            <p:cNvSpPr txBox="1">
              <a:spLocks noChangeArrowheads="1"/>
            </p:cNvSpPr>
            <p:nvPr/>
          </p:nvSpPr>
          <p:spPr bwMode="auto">
            <a:xfrm>
              <a:off x="1145875" y="2971800"/>
              <a:ext cx="49199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200" b="1" smtClean="0">
                  <a:latin typeface="Times New Roman" pitchFamily="18" charset="0"/>
                  <a:cs typeface="Times New Roman" pitchFamily="18" charset="0"/>
                </a:rPr>
                <a:t> Xã </a:t>
              </a:r>
              <a:r>
                <a:rPr lang="en-US" sz="3200" b="1">
                  <a:latin typeface="Times New Roman" pitchFamily="18" charset="0"/>
                  <a:cs typeface="Times New Roman" pitchFamily="18" charset="0"/>
                </a:rPr>
                <a:t>hội hoá cá nhân</a:t>
              </a:r>
            </a:p>
          </p:txBody>
        </p:sp>
        <p:grpSp>
          <p:nvGrpSpPr>
            <p:cNvPr id="65" name="Group 11"/>
            <p:cNvGrpSpPr>
              <a:grpSpLocks/>
            </p:cNvGrpSpPr>
            <p:nvPr/>
          </p:nvGrpSpPr>
          <p:grpSpPr bwMode="auto">
            <a:xfrm>
              <a:off x="265013" y="2780393"/>
              <a:ext cx="853083" cy="770527"/>
              <a:chOff x="3938" y="1968"/>
              <a:chExt cx="430" cy="437"/>
            </a:xfrm>
          </p:grpSpPr>
          <p:grpSp>
            <p:nvGrpSpPr>
              <p:cNvPr id="66" name="Group 12"/>
              <p:cNvGrpSpPr>
                <a:grpSpLocks/>
              </p:cNvGrpSpPr>
              <p:nvPr/>
            </p:nvGrpSpPr>
            <p:grpSpPr bwMode="auto">
              <a:xfrm>
                <a:off x="3938" y="1968"/>
                <a:ext cx="430" cy="437"/>
                <a:chOff x="2016" y="1920"/>
                <a:chExt cx="1680" cy="1680"/>
              </a:xfrm>
            </p:grpSpPr>
            <p:sp>
              <p:nvSpPr>
                <p:cNvPr id="68" name="Oval 13"/>
                <p:cNvSpPr>
                  <a:spLocks noChangeArrowheads="1"/>
                </p:cNvSpPr>
                <p:nvPr/>
              </p:nvSpPr>
              <p:spPr bwMode="gray">
                <a:xfrm>
                  <a:off x="2016" y="1920"/>
                  <a:ext cx="1680" cy="1680"/>
                </a:xfrm>
                <a:prstGeom prst="ellipse">
                  <a:avLst/>
                </a:prstGeom>
                <a:gradFill rotWithShape="1">
                  <a:gsLst>
                    <a:gs pos="0">
                      <a:srgbClr val="93B1FD"/>
                    </a:gs>
                    <a:gs pos="100000">
                      <a:srgbClr val="2C35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vi-VN"/>
                </a:p>
              </p:txBody>
            </p:sp>
            <p:sp>
              <p:nvSpPr>
                <p:cNvPr id="69" name="Freeform 14"/>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93B1FD"/>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a:p>
              </p:txBody>
            </p:sp>
          </p:grpSp>
          <p:sp>
            <p:nvSpPr>
              <p:cNvPr id="67" name="Text Box 15"/>
              <p:cNvSpPr txBox="1">
                <a:spLocks noChangeArrowheads="1"/>
              </p:cNvSpPr>
              <p:nvPr/>
            </p:nvSpPr>
            <p:spPr bwMode="gray">
              <a:xfrm>
                <a:off x="4037" y="2028"/>
                <a:ext cx="224" cy="262"/>
              </a:xfrm>
              <a:prstGeom prst="rect">
                <a:avLst/>
              </a:prstGeom>
              <a:noFill/>
              <a:ln w="9525" algn="ctr">
                <a:noFill/>
                <a:miter lim="800000"/>
                <a:headEnd/>
                <a:tailEnd/>
              </a:ln>
              <a:effectLst/>
            </p:spPr>
            <p:txBody>
              <a:bodyPr wrap="none">
                <a:spAutoFit/>
              </a:bodyPr>
              <a:lstStyle/>
              <a:p>
                <a:pPr algn="ctr" eaLnBrk="0" hangingPunct="0">
                  <a:defRPr/>
                </a:pPr>
                <a:r>
                  <a:rPr lang="en-US" sz="2400" smtClean="0">
                    <a:solidFill>
                      <a:srgbClr val="000000"/>
                    </a:solidFill>
                    <a:effectLst>
                      <a:outerShdw blurRad="38100" dist="38100" dir="2700000" algn="tl">
                        <a:srgbClr val="C0C0C0"/>
                      </a:outerShdw>
                    </a:effectLst>
                    <a:latin typeface="Verdana" pitchFamily="34" charset="0"/>
                  </a:rPr>
                  <a:t>II</a:t>
                </a:r>
                <a:endParaRPr lang="en-US" sz="2400">
                  <a:solidFill>
                    <a:srgbClr val="000000"/>
                  </a:solidFill>
                  <a:effectLst>
                    <a:outerShdw blurRad="38100" dist="38100" dir="2700000" algn="tl">
                      <a:srgbClr val="C0C0C0"/>
                    </a:outerShdw>
                  </a:effectLst>
                  <a:latin typeface="Verdana" pitchFamily="34" charset="0"/>
                </a:endParaRPr>
              </a:p>
            </p:txBody>
          </p:sp>
        </p:grpSp>
      </p:grpSp>
      <p:grpSp>
        <p:nvGrpSpPr>
          <p:cNvPr id="7" name="Group 6"/>
          <p:cNvGrpSpPr/>
          <p:nvPr/>
        </p:nvGrpSpPr>
        <p:grpSpPr>
          <a:xfrm>
            <a:off x="282869" y="3678223"/>
            <a:ext cx="8784931" cy="770527"/>
            <a:chOff x="282869" y="3678223"/>
            <a:chExt cx="8784931" cy="770527"/>
          </a:xfrm>
        </p:grpSpPr>
        <p:sp>
          <p:nvSpPr>
            <p:cNvPr id="36" name="Line 25"/>
            <p:cNvSpPr>
              <a:spLocks noChangeShapeType="1"/>
            </p:cNvSpPr>
            <p:nvPr/>
          </p:nvSpPr>
          <p:spPr bwMode="auto">
            <a:xfrm>
              <a:off x="895709" y="4397375"/>
              <a:ext cx="800531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vi-VN" sz="3200" b="1">
                <a:latin typeface="Times New Roman" pitchFamily="18" charset="0"/>
                <a:cs typeface="Times New Roman" pitchFamily="18" charset="0"/>
              </a:endParaRPr>
            </a:p>
          </p:txBody>
        </p:sp>
        <p:sp>
          <p:nvSpPr>
            <p:cNvPr id="37" name="Text Box 26"/>
            <p:cNvSpPr txBox="1">
              <a:spLocks noChangeArrowheads="1"/>
            </p:cNvSpPr>
            <p:nvPr/>
          </p:nvSpPr>
          <p:spPr bwMode="auto">
            <a:xfrm>
              <a:off x="1145875" y="3863975"/>
              <a:ext cx="79219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200" b="1" smtClean="0">
                  <a:latin typeface="Times New Roman" pitchFamily="18" charset="0"/>
                  <a:cs typeface="Times New Roman" pitchFamily="18" charset="0"/>
                </a:rPr>
                <a:t> Các </a:t>
              </a:r>
              <a:r>
                <a:rPr lang="en-US" sz="3200" b="1">
                  <a:latin typeface="Times New Roman" pitchFamily="18" charset="0"/>
                  <a:cs typeface="Times New Roman" pitchFamily="18" charset="0"/>
                </a:rPr>
                <a:t>yếu tố hình thành nhân cách cá nhân</a:t>
              </a:r>
            </a:p>
          </p:txBody>
        </p:sp>
        <p:grpSp>
          <p:nvGrpSpPr>
            <p:cNvPr id="70" name="Group 11"/>
            <p:cNvGrpSpPr>
              <a:grpSpLocks/>
            </p:cNvGrpSpPr>
            <p:nvPr/>
          </p:nvGrpSpPr>
          <p:grpSpPr bwMode="auto">
            <a:xfrm>
              <a:off x="282869" y="3678223"/>
              <a:ext cx="853083" cy="770527"/>
              <a:chOff x="3938" y="1968"/>
              <a:chExt cx="430" cy="437"/>
            </a:xfrm>
          </p:grpSpPr>
          <p:grpSp>
            <p:nvGrpSpPr>
              <p:cNvPr id="71" name="Group 12"/>
              <p:cNvGrpSpPr>
                <a:grpSpLocks/>
              </p:cNvGrpSpPr>
              <p:nvPr/>
            </p:nvGrpSpPr>
            <p:grpSpPr bwMode="auto">
              <a:xfrm>
                <a:off x="3938" y="1968"/>
                <a:ext cx="430" cy="437"/>
                <a:chOff x="2016" y="1920"/>
                <a:chExt cx="1680" cy="1680"/>
              </a:xfrm>
            </p:grpSpPr>
            <p:sp>
              <p:nvSpPr>
                <p:cNvPr id="73" name="Oval 13"/>
                <p:cNvSpPr>
                  <a:spLocks noChangeArrowheads="1"/>
                </p:cNvSpPr>
                <p:nvPr/>
              </p:nvSpPr>
              <p:spPr bwMode="gray">
                <a:xfrm>
                  <a:off x="2016" y="1920"/>
                  <a:ext cx="1680" cy="1680"/>
                </a:xfrm>
                <a:prstGeom prst="ellipse">
                  <a:avLst/>
                </a:prstGeom>
                <a:gradFill rotWithShape="1">
                  <a:gsLst>
                    <a:gs pos="0">
                      <a:srgbClr val="93B1FD"/>
                    </a:gs>
                    <a:gs pos="100000">
                      <a:srgbClr val="2C35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vi-VN"/>
                </a:p>
              </p:txBody>
            </p:sp>
            <p:sp>
              <p:nvSpPr>
                <p:cNvPr id="74" name="Freeform 14"/>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93B1FD"/>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a:p>
              </p:txBody>
            </p:sp>
          </p:grpSp>
          <p:sp>
            <p:nvSpPr>
              <p:cNvPr id="72" name="Text Box 15"/>
              <p:cNvSpPr txBox="1">
                <a:spLocks noChangeArrowheads="1"/>
              </p:cNvSpPr>
              <p:nvPr/>
            </p:nvSpPr>
            <p:spPr bwMode="gray">
              <a:xfrm>
                <a:off x="4004" y="2028"/>
                <a:ext cx="289" cy="262"/>
              </a:xfrm>
              <a:prstGeom prst="rect">
                <a:avLst/>
              </a:prstGeom>
              <a:noFill/>
              <a:ln w="9525" algn="ctr">
                <a:noFill/>
                <a:miter lim="800000"/>
                <a:headEnd/>
                <a:tailEnd/>
              </a:ln>
              <a:effectLst/>
            </p:spPr>
            <p:txBody>
              <a:bodyPr wrap="none">
                <a:spAutoFit/>
              </a:bodyPr>
              <a:lstStyle/>
              <a:p>
                <a:pPr algn="ctr" eaLnBrk="0" hangingPunct="0">
                  <a:defRPr/>
                </a:pPr>
                <a:r>
                  <a:rPr lang="en-US" sz="2400" smtClean="0">
                    <a:solidFill>
                      <a:srgbClr val="000000"/>
                    </a:solidFill>
                    <a:effectLst>
                      <a:outerShdw blurRad="38100" dist="38100" dir="2700000" algn="tl">
                        <a:srgbClr val="C0C0C0"/>
                      </a:outerShdw>
                    </a:effectLst>
                    <a:latin typeface="Verdana" pitchFamily="34" charset="0"/>
                  </a:rPr>
                  <a:t>III</a:t>
                </a:r>
                <a:endParaRPr lang="en-US" sz="2400">
                  <a:solidFill>
                    <a:srgbClr val="000000"/>
                  </a:solidFill>
                  <a:effectLst>
                    <a:outerShdw blurRad="38100" dist="38100" dir="2700000" algn="tl">
                      <a:srgbClr val="C0C0C0"/>
                    </a:outerShdw>
                  </a:effectLst>
                  <a:latin typeface="Verdana" pitchFamily="34" charset="0"/>
                </a:endParaRPr>
              </a:p>
            </p:txBody>
          </p:sp>
        </p:grpSp>
      </p:grpSp>
      <p:grpSp>
        <p:nvGrpSpPr>
          <p:cNvPr id="8" name="Group 7"/>
          <p:cNvGrpSpPr/>
          <p:nvPr/>
        </p:nvGrpSpPr>
        <p:grpSpPr>
          <a:xfrm>
            <a:off x="274934" y="4605465"/>
            <a:ext cx="8626089" cy="770527"/>
            <a:chOff x="274934" y="4605465"/>
            <a:chExt cx="8626089" cy="770527"/>
          </a:xfrm>
        </p:grpSpPr>
        <p:sp>
          <p:nvSpPr>
            <p:cNvPr id="39" name="Line 28"/>
            <p:cNvSpPr>
              <a:spLocks noChangeShapeType="1"/>
            </p:cNvSpPr>
            <p:nvPr/>
          </p:nvSpPr>
          <p:spPr bwMode="auto">
            <a:xfrm>
              <a:off x="895709" y="5311775"/>
              <a:ext cx="8005314" cy="0"/>
            </a:xfrm>
            <a:prstGeom prst="line">
              <a:avLst/>
            </a:prstGeom>
            <a:noFill/>
            <a:ln w="25400">
              <a:solidFill>
                <a:srgbClr val="C0C0C0"/>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vi-VN" sz="3200" b="1">
                <a:latin typeface="Times New Roman" pitchFamily="18" charset="0"/>
                <a:cs typeface="Times New Roman" pitchFamily="18" charset="0"/>
              </a:endParaRPr>
            </a:p>
          </p:txBody>
        </p:sp>
        <p:sp>
          <p:nvSpPr>
            <p:cNvPr id="40" name="Text Box 29"/>
            <p:cNvSpPr txBox="1">
              <a:spLocks noChangeArrowheads="1"/>
            </p:cNvSpPr>
            <p:nvPr/>
          </p:nvSpPr>
          <p:spPr bwMode="auto">
            <a:xfrm>
              <a:off x="1145875" y="4778375"/>
              <a:ext cx="49199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en-US" sz="3200" b="1">
                  <a:latin typeface="Times New Roman" pitchFamily="18" charset="0"/>
                  <a:cs typeface="Times New Roman" pitchFamily="18" charset="0"/>
                </a:rPr>
                <a:t> </a:t>
              </a:r>
              <a:r>
                <a:rPr lang="en-US" sz="3200" b="1" smtClean="0">
                  <a:latin typeface="Times New Roman" pitchFamily="18" charset="0"/>
                  <a:cs typeface="Times New Roman" pitchFamily="18" charset="0"/>
                </a:rPr>
                <a:t>T</a:t>
              </a:r>
              <a:r>
                <a:rPr lang="vi-VN" sz="3200" b="1">
                  <a:latin typeface="Times New Roman" pitchFamily="18" charset="0"/>
                  <a:cs typeface="Times New Roman" pitchFamily="18" charset="0"/>
                </a:rPr>
                <a:t>ươ</a:t>
              </a:r>
              <a:r>
                <a:rPr lang="en-US" sz="3200" b="1">
                  <a:latin typeface="Times New Roman" pitchFamily="18" charset="0"/>
                  <a:cs typeface="Times New Roman" pitchFamily="18" charset="0"/>
                </a:rPr>
                <a:t>ng tác xã hội</a:t>
              </a:r>
              <a:endParaRPr lang="vi-VN" sz="3200" b="1">
                <a:latin typeface="Times New Roman" pitchFamily="18" charset="0"/>
                <a:cs typeface="Times New Roman" pitchFamily="18" charset="0"/>
              </a:endParaRPr>
            </a:p>
          </p:txBody>
        </p:sp>
        <p:grpSp>
          <p:nvGrpSpPr>
            <p:cNvPr id="75" name="Group 11"/>
            <p:cNvGrpSpPr>
              <a:grpSpLocks/>
            </p:cNvGrpSpPr>
            <p:nvPr/>
          </p:nvGrpSpPr>
          <p:grpSpPr bwMode="auto">
            <a:xfrm>
              <a:off x="274934" y="4605465"/>
              <a:ext cx="853083" cy="770527"/>
              <a:chOff x="3938" y="1968"/>
              <a:chExt cx="430" cy="437"/>
            </a:xfrm>
          </p:grpSpPr>
          <p:grpSp>
            <p:nvGrpSpPr>
              <p:cNvPr id="76" name="Group 12"/>
              <p:cNvGrpSpPr>
                <a:grpSpLocks/>
              </p:cNvGrpSpPr>
              <p:nvPr/>
            </p:nvGrpSpPr>
            <p:grpSpPr bwMode="auto">
              <a:xfrm>
                <a:off x="3938" y="1968"/>
                <a:ext cx="430" cy="437"/>
                <a:chOff x="2016" y="1920"/>
                <a:chExt cx="1680" cy="1680"/>
              </a:xfrm>
            </p:grpSpPr>
            <p:sp>
              <p:nvSpPr>
                <p:cNvPr id="78" name="Oval 13"/>
                <p:cNvSpPr>
                  <a:spLocks noChangeArrowheads="1"/>
                </p:cNvSpPr>
                <p:nvPr/>
              </p:nvSpPr>
              <p:spPr bwMode="gray">
                <a:xfrm>
                  <a:off x="2016" y="1920"/>
                  <a:ext cx="1680" cy="1680"/>
                </a:xfrm>
                <a:prstGeom prst="ellipse">
                  <a:avLst/>
                </a:prstGeom>
                <a:gradFill rotWithShape="1">
                  <a:gsLst>
                    <a:gs pos="0">
                      <a:srgbClr val="93B1FD"/>
                    </a:gs>
                    <a:gs pos="100000">
                      <a:srgbClr val="2C35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vi-VN"/>
                </a:p>
              </p:txBody>
            </p:sp>
            <p:sp>
              <p:nvSpPr>
                <p:cNvPr id="79" name="Freeform 14"/>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93B1FD"/>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vi-VN"/>
                </a:p>
              </p:txBody>
            </p:sp>
          </p:grpSp>
          <p:sp>
            <p:nvSpPr>
              <p:cNvPr id="77" name="Text Box 15"/>
              <p:cNvSpPr txBox="1">
                <a:spLocks noChangeArrowheads="1"/>
              </p:cNvSpPr>
              <p:nvPr/>
            </p:nvSpPr>
            <p:spPr bwMode="gray">
              <a:xfrm>
                <a:off x="4016" y="2028"/>
                <a:ext cx="264" cy="262"/>
              </a:xfrm>
              <a:prstGeom prst="rect">
                <a:avLst/>
              </a:prstGeom>
              <a:noFill/>
              <a:ln w="9525" algn="ctr">
                <a:noFill/>
                <a:miter lim="800000"/>
                <a:headEnd/>
                <a:tailEnd/>
              </a:ln>
              <a:effectLst/>
            </p:spPr>
            <p:txBody>
              <a:bodyPr wrap="none">
                <a:spAutoFit/>
              </a:bodyPr>
              <a:lstStyle/>
              <a:p>
                <a:pPr algn="ctr" eaLnBrk="0" hangingPunct="0">
                  <a:defRPr/>
                </a:pPr>
                <a:r>
                  <a:rPr lang="en-US" sz="2400" smtClean="0">
                    <a:solidFill>
                      <a:srgbClr val="000000"/>
                    </a:solidFill>
                    <a:effectLst>
                      <a:outerShdw blurRad="38100" dist="38100" dir="2700000" algn="tl">
                        <a:srgbClr val="C0C0C0"/>
                      </a:outerShdw>
                    </a:effectLst>
                    <a:latin typeface="Verdana" pitchFamily="34" charset="0"/>
                  </a:rPr>
                  <a:t>IV</a:t>
                </a:r>
                <a:endParaRPr lang="en-US" sz="2400">
                  <a:solidFill>
                    <a:srgbClr val="000000"/>
                  </a:solidFill>
                  <a:effectLst>
                    <a:outerShdw blurRad="38100" dist="38100" dir="2700000" algn="tl">
                      <a:srgbClr val="C0C0C0"/>
                    </a:outerShdw>
                  </a:effectLst>
                  <a:latin typeface="Verdana" pitchFamily="34" charset="0"/>
                </a:endParaRPr>
              </a:p>
            </p:txBody>
          </p:sp>
        </p:grpSp>
      </p:grpSp>
    </p:spTree>
    <p:extLst>
      <p:ext uri="{BB962C8B-B14F-4D97-AF65-F5344CB8AC3E}">
        <p14:creationId xmlns:p14="http://schemas.microsoft.com/office/powerpoint/2010/main" val="76703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3"/>
          <p:cNvSpPr>
            <a:spLocks noChangeArrowheads="1"/>
          </p:cNvSpPr>
          <p:nvPr/>
        </p:nvSpPr>
        <p:spPr bwMode="invGray">
          <a:xfrm>
            <a:off x="152400" y="1600200"/>
            <a:ext cx="5715000" cy="4953000"/>
          </a:xfrm>
          <a:prstGeom prst="rightArrow">
            <a:avLst>
              <a:gd name="adj1" fmla="val 86065"/>
              <a:gd name="adj2" fmla="val 31780"/>
            </a:avLst>
          </a:prstGeom>
          <a:gradFill rotWithShape="1">
            <a:gsLst>
              <a:gs pos="0">
                <a:srgbClr val="000066">
                  <a:alpha val="50000"/>
                </a:srgbClr>
              </a:gs>
              <a:gs pos="100000">
                <a:srgbClr val="0066C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17" name="AutoShape 7"/>
          <p:cNvSpPr>
            <a:spLocks noChangeArrowheads="1"/>
          </p:cNvSpPr>
          <p:nvPr/>
        </p:nvSpPr>
        <p:spPr bwMode="gray">
          <a:xfrm>
            <a:off x="5943600" y="2514600"/>
            <a:ext cx="3048000" cy="3200400"/>
          </a:xfrm>
          <a:prstGeom prst="roundRect">
            <a:avLst>
              <a:gd name="adj" fmla="val 9106"/>
            </a:avLst>
          </a:prstGeom>
          <a:ln>
            <a:headEnd/>
            <a:tailEnd/>
          </a:ln>
        </p:spPr>
        <p:style>
          <a:lnRef idx="3">
            <a:schemeClr val="lt1"/>
          </a:lnRef>
          <a:fillRef idx="1">
            <a:schemeClr val="accent6"/>
          </a:fillRef>
          <a:effectRef idx="1">
            <a:schemeClr val="accent6"/>
          </a:effectRef>
          <a:fontRef idx="minor">
            <a:schemeClr val="lt1"/>
          </a:fontRef>
        </p:style>
        <p:txBody>
          <a:bodyPr anchor="ctr"/>
          <a:lstStyle/>
          <a:p>
            <a:pPr lvl="0" algn="ctr" eaLnBrk="0" hangingPunct="0">
              <a:defRPr/>
            </a:pPr>
            <a:r>
              <a:rPr lang="en-US" sz="4000" b="1" smtClean="0">
                <a:effectLst>
                  <a:outerShdw blurRad="38100" dist="38100" dir="2700000" algn="tl">
                    <a:srgbClr val="000000">
                      <a:alpha val="43137"/>
                    </a:srgbClr>
                  </a:outerShdw>
                </a:effectLst>
                <a:latin typeface="Times New Roman" pitchFamily="18" charset="0"/>
                <a:cs typeface="Times New Roman" pitchFamily="18" charset="0"/>
              </a:rPr>
              <a:t>Hệ </a:t>
            </a:r>
            <a:r>
              <a:rPr lang="en-US" sz="4000" b="1">
                <a:effectLst>
                  <a:outerShdw blurRad="38100" dist="38100" dir="2700000" algn="tl">
                    <a:srgbClr val="000000">
                      <a:alpha val="43137"/>
                    </a:srgbClr>
                  </a:outerShdw>
                </a:effectLst>
                <a:latin typeface="Times New Roman" pitchFamily="18" charset="0"/>
                <a:cs typeface="Times New Roman" pitchFamily="18" charset="0"/>
              </a:rPr>
              <a:t>quả của tương tác xã hội</a:t>
            </a:r>
            <a:endParaRPr kumimoji="0" lang="en-US" sz="4000" b="1" i="0" u="none" strike="noStrike" kern="0" cap="none" spc="0" normalizeH="0" baseline="0" noProof="0">
              <a:ln>
                <a:noFill/>
              </a:ln>
              <a:solidFill>
                <a:srgbClr val="000000"/>
              </a:solidFill>
              <a:effectLst>
                <a:outerShdw blurRad="38100" dist="38100" dir="2700000" algn="tl">
                  <a:srgbClr val="000000">
                    <a:alpha val="43137"/>
                  </a:srgbClr>
                </a:outerShdw>
              </a:effectLst>
              <a:uLnTx/>
              <a:uFillTx/>
              <a:latin typeface="Times New Roman" pitchFamily="18" charset="0"/>
              <a:cs typeface="Times New Roman" pitchFamily="18" charset="0"/>
            </a:endParaRPr>
          </a:p>
        </p:txBody>
      </p:sp>
      <p:grpSp>
        <p:nvGrpSpPr>
          <p:cNvPr id="21" name="Group 20"/>
          <p:cNvGrpSpPr/>
          <p:nvPr/>
        </p:nvGrpSpPr>
        <p:grpSpPr>
          <a:xfrm>
            <a:off x="288404" y="2066837"/>
            <a:ext cx="4207396" cy="953382"/>
            <a:chOff x="288403" y="2066835"/>
            <a:chExt cx="4038600" cy="1532554"/>
          </a:xfrm>
        </p:grpSpPr>
        <p:sp>
          <p:nvSpPr>
            <p:cNvPr id="14" name="AutoShape 4"/>
            <p:cNvSpPr>
              <a:spLocks noChangeArrowheads="1"/>
            </p:cNvSpPr>
            <p:nvPr/>
          </p:nvSpPr>
          <p:spPr bwMode="blackWhite">
            <a:xfrm>
              <a:off x="288403" y="2066835"/>
              <a:ext cx="4038600" cy="990600"/>
            </a:xfrm>
            <a:prstGeom prst="roundRect">
              <a:avLst>
                <a:gd name="adj" fmla="val 9106"/>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lvl="0" algn="ctr" eaLnBrk="0" hangingPunct="0">
                <a:defRPr/>
              </a:pPr>
              <a:endParaRPr kumimoji="0" lang="en-US" sz="1800" b="0" i="0" u="none" strike="noStrike" kern="0" cap="none" spc="0" normalizeH="0" baseline="0" noProof="0">
                <a:ln>
                  <a:noFill/>
                </a:ln>
                <a:solidFill>
                  <a:schemeClr val="tx1"/>
                </a:solidFill>
                <a:effectLst/>
                <a:uLnTx/>
                <a:uFillTx/>
              </a:endParaRPr>
            </a:p>
          </p:txBody>
        </p:sp>
        <p:sp>
          <p:nvSpPr>
            <p:cNvPr id="18" name="TextBox 17"/>
            <p:cNvSpPr txBox="1"/>
            <p:nvPr/>
          </p:nvSpPr>
          <p:spPr>
            <a:xfrm>
              <a:off x="304801" y="2076271"/>
              <a:ext cx="4022202" cy="1523118"/>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0" lvl="1" algn="just"/>
              <a:r>
                <a:rPr lang="en-US" b="1" smtClean="0">
                  <a:solidFill>
                    <a:schemeClr val="tx1"/>
                  </a:solidFill>
                  <a:latin typeface="Times New Roman" pitchFamily="18" charset="0"/>
                  <a:cs typeface="Times New Roman" pitchFamily="18" charset="0"/>
                </a:rPr>
                <a:t>Giúp </a:t>
              </a:r>
              <a:r>
                <a:rPr lang="en-US" b="1">
                  <a:solidFill>
                    <a:schemeClr val="tx1"/>
                  </a:solidFill>
                  <a:latin typeface="Times New Roman" pitchFamily="18" charset="0"/>
                  <a:cs typeface="Times New Roman" pitchFamily="18" charset="0"/>
                </a:rPr>
                <a:t>cá nhân nhận diện bản thân,đồng thời nhận diện được người khác thông qua  nhãn xã hội của </a:t>
              </a:r>
              <a:r>
                <a:rPr lang="en-US" b="1" smtClean="0">
                  <a:solidFill>
                    <a:schemeClr val="tx1"/>
                  </a:solidFill>
                  <a:latin typeface="Times New Roman" pitchFamily="18" charset="0"/>
                  <a:cs typeface="Times New Roman" pitchFamily="18" charset="0"/>
                </a:rPr>
                <a:t>họ.</a:t>
              </a:r>
              <a:endParaRPr lang="vi-VN" sz="2000" b="1">
                <a:solidFill>
                  <a:schemeClr val="tx1"/>
                </a:solidFill>
                <a:latin typeface="Times New Roman" pitchFamily="18" charset="0"/>
                <a:cs typeface="Times New Roman" pitchFamily="18" charset="0"/>
              </a:endParaRPr>
            </a:p>
            <a:p>
              <a:pPr algn="just"/>
              <a:endParaRPr lang="vi-VN" b="1">
                <a:solidFill>
                  <a:schemeClr val="tx1"/>
                </a:solidFill>
                <a:latin typeface="Times New Roman" pitchFamily="18" charset="0"/>
                <a:cs typeface="Times New Roman" pitchFamily="18" charset="0"/>
              </a:endParaRPr>
            </a:p>
          </p:txBody>
        </p:sp>
      </p:grpSp>
      <p:grpSp>
        <p:nvGrpSpPr>
          <p:cNvPr id="22" name="Group 21"/>
          <p:cNvGrpSpPr/>
          <p:nvPr/>
        </p:nvGrpSpPr>
        <p:grpSpPr>
          <a:xfrm>
            <a:off x="280686" y="3123610"/>
            <a:ext cx="4215114" cy="1033524"/>
            <a:chOff x="280686" y="3081276"/>
            <a:chExt cx="4215114" cy="1033524"/>
          </a:xfrm>
        </p:grpSpPr>
        <p:sp>
          <p:nvSpPr>
            <p:cNvPr id="15" name="AutoShape 5"/>
            <p:cNvSpPr>
              <a:spLocks noChangeArrowheads="1"/>
            </p:cNvSpPr>
            <p:nvPr/>
          </p:nvSpPr>
          <p:spPr bwMode="blackWhite">
            <a:xfrm>
              <a:off x="280686" y="3081276"/>
              <a:ext cx="4215114" cy="1033524"/>
            </a:xfrm>
            <a:prstGeom prst="roundRect">
              <a:avLst>
                <a:gd name="adj" fmla="val 9106"/>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sp>
          <p:nvSpPr>
            <p:cNvPr id="19" name="TextBox 18"/>
            <p:cNvSpPr txBox="1"/>
            <p:nvPr/>
          </p:nvSpPr>
          <p:spPr>
            <a:xfrm>
              <a:off x="304800" y="3115142"/>
              <a:ext cx="4038600" cy="92333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just"/>
              <a:r>
                <a:rPr lang="en-US" b="1">
                  <a:solidFill>
                    <a:schemeClr val="tx1"/>
                  </a:solidFill>
                  <a:latin typeface="Times New Roman" pitchFamily="18" charset="0"/>
                  <a:cs typeface="Times New Roman" pitchFamily="18" charset="0"/>
                </a:rPr>
                <a:t>Một người có </a:t>
              </a:r>
              <a:r>
                <a:rPr lang="en-US" b="1" smtClean="0">
                  <a:solidFill>
                    <a:schemeClr val="tx1"/>
                  </a:solidFill>
                  <a:latin typeface="Times New Roman" pitchFamily="18" charset="0"/>
                  <a:cs typeface="Times New Roman" pitchFamily="18" charset="0"/>
                </a:rPr>
                <a:t>thể giới </a:t>
              </a:r>
              <a:r>
                <a:rPr lang="en-US" b="1">
                  <a:solidFill>
                    <a:schemeClr val="tx1"/>
                  </a:solidFill>
                  <a:latin typeface="Times New Roman" pitchFamily="18" charset="0"/>
                  <a:cs typeface="Times New Roman" pitchFamily="18" charset="0"/>
                </a:rPr>
                <a:t>thiệu về chính bản thân mình bằng nhiều hình thức khác  nhau như</a:t>
              </a:r>
              <a:r>
                <a:rPr lang="en-US" b="1" smtClean="0">
                  <a:solidFill>
                    <a:schemeClr val="tx1"/>
                  </a:solidFill>
                  <a:latin typeface="Times New Roman" pitchFamily="18" charset="0"/>
                  <a:cs typeface="Times New Roman" pitchFamily="18" charset="0"/>
                </a:rPr>
                <a:t>: tác </a:t>
              </a:r>
              <a:r>
                <a:rPr lang="en-US" b="1">
                  <a:solidFill>
                    <a:schemeClr val="tx1"/>
                  </a:solidFill>
                  <a:latin typeface="Times New Roman" pitchFamily="18" charset="0"/>
                  <a:cs typeface="Times New Roman" pitchFamily="18" charset="0"/>
                </a:rPr>
                <a:t>phong, lời </a:t>
              </a:r>
              <a:r>
                <a:rPr lang="en-US" b="1" smtClean="0">
                  <a:solidFill>
                    <a:schemeClr val="tx1"/>
                  </a:solidFill>
                  <a:latin typeface="Times New Roman" pitchFamily="18" charset="0"/>
                  <a:cs typeface="Times New Roman" pitchFamily="18" charset="0"/>
                </a:rPr>
                <a:t>nói ...</a:t>
              </a:r>
              <a:endParaRPr lang="vi-VN" b="1">
                <a:solidFill>
                  <a:schemeClr val="tx1"/>
                </a:solidFill>
                <a:latin typeface="Times New Roman" pitchFamily="18" charset="0"/>
                <a:cs typeface="Times New Roman" pitchFamily="18" charset="0"/>
              </a:endParaRPr>
            </a:p>
          </p:txBody>
        </p:sp>
      </p:grpSp>
      <p:grpSp>
        <p:nvGrpSpPr>
          <p:cNvPr id="23" name="Group 22"/>
          <p:cNvGrpSpPr/>
          <p:nvPr/>
        </p:nvGrpSpPr>
        <p:grpSpPr>
          <a:xfrm>
            <a:off x="280686" y="4267200"/>
            <a:ext cx="4215114" cy="2305756"/>
            <a:chOff x="280686" y="4343400"/>
            <a:chExt cx="4215114" cy="2072520"/>
          </a:xfrm>
        </p:grpSpPr>
        <p:sp>
          <p:nvSpPr>
            <p:cNvPr id="16" name="AutoShape 6"/>
            <p:cNvSpPr>
              <a:spLocks noChangeArrowheads="1"/>
            </p:cNvSpPr>
            <p:nvPr/>
          </p:nvSpPr>
          <p:spPr bwMode="blackWhite">
            <a:xfrm>
              <a:off x="280686" y="4343400"/>
              <a:ext cx="4215114" cy="1676400"/>
            </a:xfrm>
            <a:prstGeom prst="roundRect">
              <a:avLst>
                <a:gd name="adj" fmla="val 9106"/>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endParaRPr>
            </a:p>
          </p:txBody>
        </p:sp>
        <p:sp>
          <p:nvSpPr>
            <p:cNvPr id="20" name="TextBox 19"/>
            <p:cNvSpPr txBox="1"/>
            <p:nvPr/>
          </p:nvSpPr>
          <p:spPr>
            <a:xfrm>
              <a:off x="305336" y="4384595"/>
              <a:ext cx="4038600" cy="2031325"/>
            </a:xfrm>
            <a:prstGeom prst="rect">
              <a:avLst/>
            </a:prstGeom>
            <a:noFill/>
          </p:spPr>
          <p:txBody>
            <a:bodyPr wrap="square" rtlCol="0">
              <a:spAutoFit/>
            </a:bodyPr>
            <a:lstStyle/>
            <a:p>
              <a:pPr marL="0" lvl="1" algn="just"/>
              <a:r>
                <a:rPr lang="en-US" b="1" smtClean="0">
                  <a:latin typeface="Times New Roman" pitchFamily="18" charset="0"/>
                  <a:cs typeface="Times New Roman" pitchFamily="18" charset="0"/>
                </a:rPr>
                <a:t>Trong tương tác xã hội của cá nhân, nhóm, cộng đồng xã hội lâu dài hình thành nên mô </a:t>
              </a:r>
              <a:r>
                <a:rPr lang="en-US" b="1">
                  <a:latin typeface="Times New Roman" pitchFamily="18" charset="0"/>
                  <a:cs typeface="Times New Roman" pitchFamily="18" charset="0"/>
                </a:rPr>
                <a:t>hình xã hội được hiểu là hình mẫu để người ta ứng xử trong trường hợp tương tác cụ thể nào đó mà không phải tìm </a:t>
              </a:r>
              <a:r>
                <a:rPr lang="en-US" b="1" smtClean="0">
                  <a:latin typeface="Times New Roman" pitchFamily="18" charset="0"/>
                  <a:cs typeface="Times New Roman" pitchFamily="18" charset="0"/>
                </a:rPr>
                <a:t>kiếm.</a:t>
              </a:r>
              <a:endParaRPr lang="vi-VN" sz="2000" b="1">
                <a:latin typeface="Times New Roman" pitchFamily="18" charset="0"/>
                <a:cs typeface="Times New Roman" pitchFamily="18" charset="0"/>
              </a:endParaRPr>
            </a:p>
            <a:p>
              <a:pPr algn="just"/>
              <a:endParaRPr lang="vi-VN" b="1">
                <a:latin typeface="Times New Roman" pitchFamily="18" charset="0"/>
                <a:cs typeface="Times New Roman" pitchFamily="18" charset="0"/>
              </a:endParaRPr>
            </a:p>
          </p:txBody>
        </p:sp>
      </p:grpSp>
      <p:sp>
        <p:nvSpPr>
          <p:cNvPr id="2" name="Slide Number Placeholder 1"/>
          <p:cNvSpPr>
            <a:spLocks noGrp="1"/>
          </p:cNvSpPr>
          <p:nvPr>
            <p:ph type="sldNum" sz="quarter" idx="12"/>
          </p:nvPr>
        </p:nvSpPr>
        <p:spPr/>
        <p:txBody>
          <a:bodyPr/>
          <a:lstStyle/>
          <a:p>
            <a:fld id="{B6F15528-21DE-4FAA-801E-634DDDAF4B2B}" type="slidenum">
              <a:rPr lang="en-US" smtClean="0"/>
              <a:pPr/>
              <a:t>30</a:t>
            </a:fld>
            <a:endParaRPr lang="en-US"/>
          </a:p>
        </p:txBody>
      </p:sp>
      <p:sp>
        <p:nvSpPr>
          <p:cNvPr id="24" name="TextBox 23"/>
          <p:cNvSpPr txBox="1"/>
          <p:nvPr/>
        </p:nvSpPr>
        <p:spPr>
          <a:xfrm>
            <a:off x="6781800" y="11668"/>
            <a:ext cx="2667000" cy="369332"/>
          </a:xfrm>
          <a:prstGeom prst="rect">
            <a:avLst/>
          </a:prstGeom>
          <a:noFill/>
        </p:spPr>
        <p:txBody>
          <a:bodyPr wrap="square" rtlCol="0">
            <a:spAutoFit/>
          </a:bodyPr>
          <a:lstStyle/>
          <a:p>
            <a:r>
              <a:rPr lang="en-US" b="1" smtClean="0">
                <a:effectLst>
                  <a:outerShdw blurRad="38100" dist="38100" dir="2700000" algn="tl">
                    <a:srgbClr val="000000">
                      <a:alpha val="43137"/>
                    </a:srgbClr>
                  </a:outerShdw>
                </a:effectLst>
                <a:latin typeface="Times New Roman" pitchFamily="18" charset="0"/>
                <a:cs typeface="Times New Roman" pitchFamily="18" charset="0"/>
              </a:rPr>
              <a:t>IV. T</a:t>
            </a:r>
            <a:r>
              <a:rPr lang="vi-VN" b="1" smtClean="0">
                <a:effectLst>
                  <a:outerShdw blurRad="38100" dist="38100" dir="2700000" algn="tl">
                    <a:srgbClr val="000000">
                      <a:alpha val="43137"/>
                    </a:srgbClr>
                  </a:outerShdw>
                </a:effectLst>
                <a:latin typeface="Times New Roman" pitchFamily="18" charset="0"/>
                <a:cs typeface="Times New Roman" pitchFamily="18" charset="0"/>
              </a:rPr>
              <a:t>ươ</a:t>
            </a:r>
            <a:r>
              <a:rPr lang="en-US" b="1">
                <a:effectLst>
                  <a:outerShdw blurRad="38100" dist="38100" dir="2700000" algn="tl">
                    <a:srgbClr val="000000">
                      <a:alpha val="43137"/>
                    </a:srgbClr>
                  </a:outerShdw>
                </a:effectLst>
                <a:latin typeface="Times New Roman" pitchFamily="18" charset="0"/>
                <a:cs typeface="Times New Roman" pitchFamily="18" charset="0"/>
              </a:rPr>
              <a:t>ng Tác Xã Hội</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7" name="Picture 6" descr="C:\Users\Dell\Downloads\xã hôi\images (2).jpg"/>
          <p:cNvPicPr/>
          <p:nvPr/>
        </p:nvPicPr>
        <p:blipFill>
          <a:blip r:embed="rId3">
            <a:extLst>
              <a:ext uri="{28A0092B-C50C-407E-A947-70E740481C1C}">
                <a14:useLocalDpi xmlns:a14="http://schemas.microsoft.com/office/drawing/2010/main" val="0"/>
              </a:ext>
            </a:extLst>
          </a:blip>
          <a:srcRect/>
          <a:stretch>
            <a:fillRect/>
          </a:stretch>
        </p:blipFill>
        <p:spPr bwMode="auto">
          <a:xfrm>
            <a:off x="6196012" y="4302125"/>
            <a:ext cx="2543175" cy="1800225"/>
          </a:xfrm>
          <a:prstGeom prst="rect">
            <a:avLst/>
          </a:prstGeom>
          <a:noFill/>
          <a:ln>
            <a:noFill/>
          </a:ln>
        </p:spPr>
      </p:pic>
      <p:pic>
        <p:nvPicPr>
          <p:cNvPr id="5" name="Picture 4" descr="C:\Users\Dell\Downloads\xã hôi\hqdefault.jpg"/>
          <p:cNvPicPr/>
          <p:nvPr/>
        </p:nvPicPr>
        <p:blipFill>
          <a:blip r:embed="rId4">
            <a:extLst>
              <a:ext uri="{28A0092B-C50C-407E-A947-70E740481C1C}">
                <a14:useLocalDpi xmlns:a14="http://schemas.microsoft.com/office/drawing/2010/main" val="0"/>
              </a:ext>
            </a:extLst>
          </a:blip>
          <a:srcRect/>
          <a:stretch>
            <a:fillRect/>
          </a:stretch>
        </p:blipFill>
        <p:spPr bwMode="auto">
          <a:xfrm>
            <a:off x="6172565" y="2133600"/>
            <a:ext cx="2566621" cy="1773238"/>
          </a:xfrm>
          <a:prstGeom prst="rect">
            <a:avLst/>
          </a:prstGeom>
          <a:noFill/>
          <a:ln>
            <a:noFill/>
          </a:ln>
        </p:spPr>
      </p:pic>
    </p:spTree>
    <p:extLst>
      <p:ext uri="{BB962C8B-B14F-4D97-AF65-F5344CB8AC3E}">
        <p14:creationId xmlns:p14="http://schemas.microsoft.com/office/powerpoint/2010/main" val="997560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700"/>
                                        <p:tgtEl>
                                          <p:spTgt spid="1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800"/>
                                        <p:tgtEl>
                                          <p:spTgt spid="17"/>
                                        </p:tgtEl>
                                      </p:cBhvr>
                                    </p:animEffect>
                                    <p:anim calcmode="lin" valueType="num">
                                      <p:cBhvr>
                                        <p:cTn id="11" dur="800" fill="hold"/>
                                        <p:tgtEl>
                                          <p:spTgt spid="17"/>
                                        </p:tgtEl>
                                        <p:attrNameLst>
                                          <p:attrName>ppt_x</p:attrName>
                                        </p:attrNameLst>
                                      </p:cBhvr>
                                      <p:tavLst>
                                        <p:tav tm="0">
                                          <p:val>
                                            <p:strVal val="#ppt_x"/>
                                          </p:val>
                                        </p:tav>
                                        <p:tav tm="100000">
                                          <p:val>
                                            <p:strVal val="#ppt_x"/>
                                          </p:val>
                                        </p:tav>
                                      </p:tavLst>
                                    </p:anim>
                                    <p:anim calcmode="lin" valueType="num">
                                      <p:cBhvr>
                                        <p:cTn id="12" dur="8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1" nodeType="clickEffect">
                                  <p:stCondLst>
                                    <p:cond delay="0"/>
                                  </p:stCondLst>
                                  <p:childTnLst>
                                    <p:animEffect transition="out" filter="blinds(horizontal)">
                                      <p:cBhvr>
                                        <p:cTn id="26" dur="200"/>
                                        <p:tgtEl>
                                          <p:spTgt spid="17"/>
                                        </p:tgtEl>
                                      </p:cBhvr>
                                    </p:animEffect>
                                    <p:set>
                                      <p:cBhvr>
                                        <p:cTn id="27" dur="1" fill="hold">
                                          <p:stCondLst>
                                            <p:cond delay="199"/>
                                          </p:stCondLst>
                                        </p:cTn>
                                        <p:tgtEl>
                                          <p:spTgt spid="17"/>
                                        </p:tgtEl>
                                        <p:attrNameLst>
                                          <p:attrName>style.visibility</p:attrName>
                                        </p:attrNameLst>
                                      </p:cBhvr>
                                      <p:to>
                                        <p:strVal val="hidden"/>
                                      </p:to>
                                    </p:set>
                                  </p:childTnLst>
                                </p:cTn>
                              </p:par>
                            </p:childTnLst>
                          </p:cTn>
                        </p:par>
                        <p:par>
                          <p:cTn id="28" fill="hold">
                            <p:stCondLst>
                              <p:cond delay="2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xit" presetSubtype="10" fill="hold" nodeType="clickEffect">
                                  <p:stCondLst>
                                    <p:cond delay="0"/>
                                  </p:stCondLst>
                                  <p:childTnLst>
                                    <p:animEffect transition="out" filter="blinds(horizontal)">
                                      <p:cBhvr>
                                        <p:cTn id="38" dur="400"/>
                                        <p:tgtEl>
                                          <p:spTgt spid="5"/>
                                        </p:tgtEl>
                                      </p:cBhvr>
                                    </p:animEffect>
                                    <p:set>
                                      <p:cBhvr>
                                        <p:cTn id="39" dur="1" fill="hold">
                                          <p:stCondLst>
                                            <p:cond delay="399"/>
                                          </p:stCondLst>
                                        </p:cTn>
                                        <p:tgtEl>
                                          <p:spTgt spid="5"/>
                                        </p:tgtEl>
                                        <p:attrNameLst>
                                          <p:attrName>style.visibility</p:attrName>
                                        </p:attrNameLst>
                                      </p:cBhvr>
                                      <p:to>
                                        <p:strVal val="hidden"/>
                                      </p:to>
                                    </p:set>
                                  </p:childTnLst>
                                </p:cTn>
                              </p:par>
                              <p:par>
                                <p:cTn id="40" presetID="3" presetClass="exit" presetSubtype="10" fill="hold" nodeType="withEffect">
                                  <p:stCondLst>
                                    <p:cond delay="0"/>
                                  </p:stCondLst>
                                  <p:childTnLst>
                                    <p:animEffect transition="out" filter="blinds(horizontal)">
                                      <p:cBhvr>
                                        <p:cTn id="41" dur="400"/>
                                        <p:tgtEl>
                                          <p:spTgt spid="7"/>
                                        </p:tgtEl>
                                      </p:cBhvr>
                                    </p:animEffect>
                                    <p:set>
                                      <p:cBhvr>
                                        <p:cTn id="42" dur="1" fill="hold">
                                          <p:stCondLst>
                                            <p:cond delay="399"/>
                                          </p:stCondLst>
                                        </p:cTn>
                                        <p:tgtEl>
                                          <p:spTgt spid="7"/>
                                        </p:tgtEl>
                                        <p:attrNameLst>
                                          <p:attrName>style.visibility</p:attrName>
                                        </p:attrNameLst>
                                      </p:cBhvr>
                                      <p:to>
                                        <p:strVal val="hidden"/>
                                      </p:to>
                                    </p:set>
                                  </p:childTnLst>
                                </p:cTn>
                              </p:par>
                              <p:par>
                                <p:cTn id="43" presetID="1" presetClass="entr" presetSubtype="0" fill="hold" grpId="2"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7" grpId="1" animBg="1"/>
      <p:bldP spid="17" grpId="2"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27034" y="1644798"/>
            <a:ext cx="3565253" cy="4443452"/>
            <a:chOff x="627034" y="1644798"/>
            <a:chExt cx="3565253" cy="4443452"/>
          </a:xfrm>
        </p:grpSpPr>
        <p:sp>
          <p:nvSpPr>
            <p:cNvPr id="23" name="AutoShape 15"/>
            <p:cNvSpPr>
              <a:spLocks noChangeArrowheads="1"/>
            </p:cNvSpPr>
            <p:nvPr/>
          </p:nvSpPr>
          <p:spPr bwMode="ltGray">
            <a:xfrm>
              <a:off x="812953" y="1696138"/>
              <a:ext cx="3132173" cy="202793"/>
            </a:xfrm>
            <a:prstGeom prst="roundRect">
              <a:avLst>
                <a:gd name="adj" fmla="val 28356"/>
              </a:avLst>
            </a:prstGeom>
            <a:gradFill rotWithShape="1">
              <a:gsLst>
                <a:gs pos="0">
                  <a:srgbClr val="FFFFFF">
                    <a:alpha val="70000"/>
                  </a:srgbClr>
                </a:gs>
                <a:gs pos="100000">
                  <a:srgbClr val="6FB9D7">
                    <a:alpha val="70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nvGrpSpPr>
            <p:cNvPr id="31" name="Group 30"/>
            <p:cNvGrpSpPr/>
            <p:nvPr/>
          </p:nvGrpSpPr>
          <p:grpSpPr>
            <a:xfrm>
              <a:off x="627034" y="1644798"/>
              <a:ext cx="3565253" cy="4443452"/>
              <a:chOff x="900112" y="1412081"/>
              <a:chExt cx="2587625" cy="2747963"/>
            </a:xfrm>
          </p:grpSpPr>
          <p:sp>
            <p:nvSpPr>
              <p:cNvPr id="21" name="AutoShape 13"/>
              <p:cNvSpPr>
                <a:spLocks noChangeArrowheads="1"/>
              </p:cNvSpPr>
              <p:nvPr/>
            </p:nvSpPr>
            <p:spPr bwMode="gray">
              <a:xfrm>
                <a:off x="900112" y="1662906"/>
                <a:ext cx="2587625" cy="2497138"/>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30" name="Group 29"/>
              <p:cNvGrpSpPr/>
              <p:nvPr/>
            </p:nvGrpSpPr>
            <p:grpSpPr>
              <a:xfrm>
                <a:off x="998537" y="1412081"/>
                <a:ext cx="2361879" cy="523875"/>
                <a:chOff x="998537" y="1412081"/>
                <a:chExt cx="2361879" cy="523875"/>
              </a:xfrm>
            </p:grpSpPr>
            <p:sp>
              <p:nvSpPr>
                <p:cNvPr id="22" name="AutoShape 14"/>
                <p:cNvSpPr>
                  <a:spLocks noChangeArrowheads="1"/>
                </p:cNvSpPr>
                <p:nvPr/>
              </p:nvSpPr>
              <p:spPr bwMode="ltGray">
                <a:xfrm>
                  <a:off x="998537" y="1412081"/>
                  <a:ext cx="2355850" cy="523875"/>
                </a:xfrm>
                <a:prstGeom prst="roundRect">
                  <a:avLst>
                    <a:gd name="adj" fmla="val 16667"/>
                  </a:avLst>
                </a:prstGeom>
                <a:solidFill>
                  <a:srgbClr val="6FB9D7"/>
                </a:solidFill>
                <a:ln w="38100" algn="ctr">
                  <a:solidFill>
                    <a:srgbClr val="FFFFFF">
                      <a:alpha val="70195"/>
                    </a:srgb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24" name="Rectangle 16"/>
                <p:cNvSpPr>
                  <a:spLocks noChangeArrowheads="1"/>
                </p:cNvSpPr>
                <p:nvPr/>
              </p:nvSpPr>
              <p:spPr bwMode="black">
                <a:xfrm>
                  <a:off x="999556" y="1485045"/>
                  <a:ext cx="2360860" cy="32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lvl="0" algn="ctr"/>
                  <a:r>
                    <a:rPr lang="en-US" sz="2800" b="1" kern="0">
                      <a:solidFill>
                        <a:srgbClr val="FFFFFF"/>
                      </a:solidFill>
                      <a:latin typeface="Times New Roman" pitchFamily="18" charset="0"/>
                      <a:cs typeface="Times New Roman" pitchFamily="18" charset="0"/>
                    </a:rPr>
                    <a:t>Mô hình thoả thuận</a:t>
                  </a:r>
                  <a:endParaRPr kumimoji="0" lang="en-US" sz="2800" b="1" i="0" u="none" strike="noStrike" kern="0" cap="none" spc="0" normalizeH="0" baseline="0" noProof="0" smtClean="0">
                    <a:ln>
                      <a:noFill/>
                    </a:ln>
                    <a:solidFill>
                      <a:srgbClr val="FFFFFF"/>
                    </a:solidFill>
                    <a:effectLst/>
                    <a:uLnTx/>
                    <a:uFillTx/>
                    <a:latin typeface="Times New Roman" pitchFamily="18" charset="0"/>
                    <a:cs typeface="Times New Roman" pitchFamily="18" charset="0"/>
                  </a:endParaRPr>
                </a:p>
              </p:txBody>
            </p:sp>
          </p:grpSp>
        </p:grpSp>
      </p:grpSp>
      <p:grpSp>
        <p:nvGrpSpPr>
          <p:cNvPr id="5" name="Group 4"/>
          <p:cNvGrpSpPr/>
          <p:nvPr/>
        </p:nvGrpSpPr>
        <p:grpSpPr>
          <a:xfrm>
            <a:off x="5132400" y="1652548"/>
            <a:ext cx="3554400" cy="4443452"/>
            <a:chOff x="5132400" y="1652548"/>
            <a:chExt cx="3554400" cy="4443452"/>
          </a:xfrm>
        </p:grpSpPr>
        <p:sp>
          <p:nvSpPr>
            <p:cNvPr id="16" name="AutoShape 3"/>
            <p:cNvSpPr>
              <a:spLocks noChangeArrowheads="1"/>
            </p:cNvSpPr>
            <p:nvPr/>
          </p:nvSpPr>
          <p:spPr bwMode="gray">
            <a:xfrm>
              <a:off x="5132400" y="2005256"/>
              <a:ext cx="3554400" cy="4090744"/>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29" name="Group 28"/>
            <p:cNvGrpSpPr/>
            <p:nvPr/>
          </p:nvGrpSpPr>
          <p:grpSpPr>
            <a:xfrm>
              <a:off x="5150969" y="1652548"/>
              <a:ext cx="3469219" cy="858197"/>
              <a:chOff x="3681158" y="1412081"/>
              <a:chExt cx="2747185" cy="562341"/>
            </a:xfrm>
          </p:grpSpPr>
          <p:grpSp>
            <p:nvGrpSpPr>
              <p:cNvPr id="17" name="Group 9"/>
              <p:cNvGrpSpPr>
                <a:grpSpLocks/>
              </p:cNvGrpSpPr>
              <p:nvPr/>
            </p:nvGrpSpPr>
            <p:grpSpPr bwMode="auto">
              <a:xfrm>
                <a:off x="3773486" y="1412081"/>
                <a:ext cx="2562529" cy="562341"/>
                <a:chOff x="2140" y="2071"/>
                <a:chExt cx="1484" cy="330"/>
              </a:xfrm>
            </p:grpSpPr>
            <p:sp>
              <p:nvSpPr>
                <p:cNvPr id="18" name="AutoShape 10"/>
                <p:cNvSpPr>
                  <a:spLocks noChangeArrowheads="1"/>
                </p:cNvSpPr>
                <p:nvPr/>
              </p:nvSpPr>
              <p:spPr bwMode="ltGray">
                <a:xfrm>
                  <a:off x="2140" y="2071"/>
                  <a:ext cx="1484" cy="330"/>
                </a:xfrm>
                <a:prstGeom prst="roundRect">
                  <a:avLst>
                    <a:gd name="adj" fmla="val 16667"/>
                  </a:avLst>
                </a:prstGeom>
                <a:solidFill>
                  <a:srgbClr val="F93D17"/>
                </a:solidFill>
                <a:ln w="38100" algn="ctr">
                  <a:solidFill>
                    <a:srgbClr val="FFFFFF">
                      <a:alpha val="70195"/>
                    </a:srgb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19" name="AutoShape 11"/>
                <p:cNvSpPr>
                  <a:spLocks noChangeArrowheads="1"/>
                </p:cNvSpPr>
                <p:nvPr/>
              </p:nvSpPr>
              <p:spPr bwMode="ltGray">
                <a:xfrm>
                  <a:off x="2163" y="2091"/>
                  <a:ext cx="1432" cy="134"/>
                </a:xfrm>
                <a:prstGeom prst="roundRect">
                  <a:avLst>
                    <a:gd name="adj" fmla="val 28356"/>
                  </a:avLst>
                </a:prstGeom>
                <a:gradFill rotWithShape="1">
                  <a:gsLst>
                    <a:gs pos="0">
                      <a:srgbClr val="FFFFFF">
                        <a:alpha val="70000"/>
                      </a:srgbClr>
                    </a:gs>
                    <a:gs pos="100000">
                      <a:srgbClr val="F93D17">
                        <a:alpha val="70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20" name="Rectangle 12"/>
              <p:cNvSpPr>
                <a:spLocks noChangeArrowheads="1"/>
              </p:cNvSpPr>
              <p:nvPr/>
            </p:nvSpPr>
            <p:spPr bwMode="black">
              <a:xfrm>
                <a:off x="3681158" y="1494395"/>
                <a:ext cx="2747185" cy="32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lvl="0" algn="ctr"/>
                <a:r>
                  <a:rPr lang="en-US" sz="2500" b="1" kern="0">
                    <a:solidFill>
                      <a:srgbClr val="FFFFFF"/>
                    </a:solidFill>
                    <a:latin typeface="Times New Roman" pitchFamily="18" charset="0"/>
                    <a:cs typeface="Times New Roman" pitchFamily="18" charset="0"/>
                  </a:rPr>
                  <a:t>Mô hình bất </a:t>
                </a:r>
                <a:r>
                  <a:rPr lang="en-US" sz="2500" b="1" kern="0" smtClean="0">
                    <a:solidFill>
                      <a:srgbClr val="FFFFFF"/>
                    </a:solidFill>
                    <a:latin typeface="Times New Roman" pitchFamily="18" charset="0"/>
                    <a:cs typeface="Times New Roman" pitchFamily="18" charset="0"/>
                  </a:rPr>
                  <a:t>bình </a:t>
                </a:r>
                <a:r>
                  <a:rPr lang="vi-VN" sz="2500" b="1" kern="0">
                    <a:solidFill>
                      <a:srgbClr val="FFFFFF"/>
                    </a:solidFill>
                    <a:latin typeface="Times New Roman" pitchFamily="18" charset="0"/>
                    <a:cs typeface="Times New Roman" pitchFamily="18" charset="0"/>
                  </a:rPr>
                  <a:t>đẳng</a:t>
                </a:r>
                <a:endParaRPr lang="en-US" sz="2500" b="1" kern="0">
                  <a:solidFill>
                    <a:srgbClr val="FFFFFF"/>
                  </a:solidFill>
                  <a:latin typeface="Times New Roman" pitchFamily="18" charset="0"/>
                  <a:cs typeface="Times New Roman" pitchFamily="18" charset="0"/>
                </a:endParaRPr>
              </a:p>
            </p:txBody>
          </p:sp>
        </p:grpSp>
      </p:grpSp>
      <p:sp>
        <p:nvSpPr>
          <p:cNvPr id="39" name="TextBox 38"/>
          <p:cNvSpPr txBox="1"/>
          <p:nvPr/>
        </p:nvSpPr>
        <p:spPr>
          <a:xfrm>
            <a:off x="764049" y="2704743"/>
            <a:ext cx="3252814" cy="2400657"/>
          </a:xfrm>
          <a:prstGeom prst="rect">
            <a:avLst/>
          </a:prstGeom>
          <a:noFill/>
        </p:spPr>
        <p:txBody>
          <a:bodyPr wrap="square" rtlCol="0">
            <a:spAutoFit/>
          </a:bodyPr>
          <a:lstStyle/>
          <a:p>
            <a:pPr marL="0" lvl="1" algn="just"/>
            <a:r>
              <a:rPr lang="en-US" sz="2500" smtClean="0">
                <a:latin typeface="Times New Roman" pitchFamily="18" charset="0"/>
                <a:cs typeface="Times New Roman" pitchFamily="18" charset="0"/>
              </a:rPr>
              <a:t>Chấp </a:t>
            </a:r>
            <a:r>
              <a:rPr lang="en-US" sz="2500">
                <a:latin typeface="Times New Roman" pitchFamily="18" charset="0"/>
                <a:cs typeface="Times New Roman" pitchFamily="18" charset="0"/>
              </a:rPr>
              <a:t>nhận một mô hình tương tác mà cả </a:t>
            </a:r>
            <a:r>
              <a:rPr lang="en-US" sz="2500" smtClean="0">
                <a:latin typeface="Times New Roman" pitchFamily="18" charset="0"/>
                <a:cs typeface="Times New Roman" pitchFamily="18" charset="0"/>
              </a:rPr>
              <a:t>hai </a:t>
            </a:r>
            <a:r>
              <a:rPr lang="en-US" sz="2500">
                <a:latin typeface="Times New Roman" pitchFamily="18" charset="0"/>
                <a:cs typeface="Times New Roman" pitchFamily="18" charset="0"/>
              </a:rPr>
              <a:t>đều cảm thấy có lợi để duy trì mối quan của </a:t>
            </a:r>
            <a:r>
              <a:rPr lang="en-US" sz="2500" smtClean="0">
                <a:latin typeface="Times New Roman" pitchFamily="18" charset="0"/>
                <a:cs typeface="Times New Roman" pitchFamily="18" charset="0"/>
              </a:rPr>
              <a:t>mình.</a:t>
            </a:r>
            <a:endParaRPr lang="vi-VN" sz="2500">
              <a:latin typeface="Times New Roman" pitchFamily="18" charset="0"/>
              <a:cs typeface="Times New Roman" pitchFamily="18" charset="0"/>
            </a:endParaRPr>
          </a:p>
          <a:p>
            <a:pPr algn="just"/>
            <a:endParaRPr lang="vi-VN" sz="2500">
              <a:latin typeface="Times New Roman" pitchFamily="18" charset="0"/>
              <a:cs typeface="Times New Roman" pitchFamily="18" charset="0"/>
            </a:endParaRPr>
          </a:p>
        </p:txBody>
      </p:sp>
      <p:sp>
        <p:nvSpPr>
          <p:cNvPr id="40" name="TextBox 39"/>
          <p:cNvSpPr txBox="1"/>
          <p:nvPr/>
        </p:nvSpPr>
        <p:spPr>
          <a:xfrm>
            <a:off x="5388783" y="2700153"/>
            <a:ext cx="2980506" cy="3170099"/>
          </a:xfrm>
          <a:prstGeom prst="rect">
            <a:avLst/>
          </a:prstGeom>
          <a:noFill/>
        </p:spPr>
        <p:txBody>
          <a:bodyPr wrap="square" rtlCol="0">
            <a:spAutoFit/>
          </a:bodyPr>
          <a:lstStyle/>
          <a:p>
            <a:pPr marL="0" lvl="1" algn="just"/>
            <a:r>
              <a:rPr lang="en-US" sz="2500" smtClean="0">
                <a:latin typeface="Times New Roman" pitchFamily="18" charset="0"/>
                <a:cs typeface="Times New Roman" pitchFamily="18" charset="0"/>
              </a:rPr>
              <a:t>Tương </a:t>
            </a:r>
            <a:r>
              <a:rPr lang="en-US" sz="2500">
                <a:latin typeface="Times New Roman" pitchFamily="18" charset="0"/>
                <a:cs typeface="Times New Roman" pitchFamily="18" charset="0"/>
              </a:rPr>
              <a:t>tác xã hội mà người lợi thế hơn tìm cách áp đặt mô hình của mình bất chấp sự chống lại của người khác đẻ duy trì quyền lợi của </a:t>
            </a:r>
            <a:r>
              <a:rPr lang="en-US" sz="2500" smtClean="0">
                <a:latin typeface="Times New Roman" pitchFamily="18" charset="0"/>
                <a:cs typeface="Times New Roman" pitchFamily="18" charset="0"/>
              </a:rPr>
              <a:t>mình.</a:t>
            </a:r>
            <a:endParaRPr lang="vi-VN" sz="2500">
              <a:latin typeface="Times New Roman" pitchFamily="18" charset="0"/>
              <a:cs typeface="Times New Roman" pitchFamily="18" charset="0"/>
            </a:endParaRPr>
          </a:p>
          <a:p>
            <a:pPr algn="just"/>
            <a:endParaRPr lang="vi-VN" sz="2500">
              <a:latin typeface="Times New Roman" pitchFamily="18" charset="0"/>
              <a:cs typeface="Times New Roman" pitchFamily="18"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31</a:t>
            </a:fld>
            <a:endParaRPr lang="en-US"/>
          </a:p>
        </p:txBody>
      </p:sp>
      <p:sp>
        <p:nvSpPr>
          <p:cNvPr id="26" name="TextBox 25"/>
          <p:cNvSpPr txBox="1"/>
          <p:nvPr/>
        </p:nvSpPr>
        <p:spPr>
          <a:xfrm>
            <a:off x="6781800" y="11668"/>
            <a:ext cx="2667000" cy="369332"/>
          </a:xfrm>
          <a:prstGeom prst="rect">
            <a:avLst/>
          </a:prstGeom>
          <a:noFill/>
        </p:spPr>
        <p:txBody>
          <a:bodyPr wrap="square" rtlCol="0">
            <a:spAutoFit/>
          </a:bodyPr>
          <a:lstStyle/>
          <a:p>
            <a:r>
              <a:rPr lang="en-US" b="1" smtClean="0">
                <a:effectLst>
                  <a:outerShdw blurRad="38100" dist="38100" dir="2700000" algn="tl">
                    <a:srgbClr val="000000">
                      <a:alpha val="43137"/>
                    </a:srgbClr>
                  </a:outerShdw>
                </a:effectLst>
                <a:latin typeface="Times New Roman" pitchFamily="18" charset="0"/>
                <a:cs typeface="Times New Roman" pitchFamily="18" charset="0"/>
              </a:rPr>
              <a:t>IV. T</a:t>
            </a:r>
            <a:r>
              <a:rPr lang="vi-VN" b="1" smtClean="0">
                <a:effectLst>
                  <a:outerShdw blurRad="38100" dist="38100" dir="2700000" algn="tl">
                    <a:srgbClr val="000000">
                      <a:alpha val="43137"/>
                    </a:srgbClr>
                  </a:outerShdw>
                </a:effectLst>
                <a:latin typeface="Times New Roman" pitchFamily="18" charset="0"/>
                <a:cs typeface="Times New Roman" pitchFamily="18" charset="0"/>
              </a:rPr>
              <a:t>ươ</a:t>
            </a:r>
            <a:r>
              <a:rPr lang="en-US" b="1">
                <a:effectLst>
                  <a:outerShdw blurRad="38100" dist="38100" dir="2700000" algn="tl">
                    <a:srgbClr val="000000">
                      <a:alpha val="43137"/>
                    </a:srgbClr>
                  </a:outerShdw>
                </a:effectLst>
                <a:latin typeface="Times New Roman" pitchFamily="18" charset="0"/>
                <a:cs typeface="Times New Roman" pitchFamily="18" charset="0"/>
              </a:rPr>
              <a:t>ng Tác Xã Hội</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7" name="AutoShape 4"/>
          <p:cNvSpPr>
            <a:spLocks noChangeArrowheads="1"/>
          </p:cNvSpPr>
          <p:nvPr/>
        </p:nvSpPr>
        <p:spPr bwMode="gray">
          <a:xfrm>
            <a:off x="612534" y="762000"/>
            <a:ext cx="8133533" cy="762000"/>
          </a:xfrm>
          <a:prstGeom prst="roundRect">
            <a:avLst>
              <a:gd name="adj" fmla="val 23491"/>
            </a:avLst>
          </a:prstGeom>
          <a:gradFill rotWithShape="1">
            <a:gsLst>
              <a:gs pos="0">
                <a:srgbClr val="49ACE3"/>
              </a:gs>
              <a:gs pos="50000">
                <a:srgbClr val="49ACE3">
                  <a:gamma/>
                  <a:tint val="24314"/>
                  <a:invGamma/>
                </a:srgbClr>
              </a:gs>
              <a:gs pos="100000">
                <a:srgbClr val="49ACE3"/>
              </a:gs>
            </a:gsLst>
            <a:lin ang="0" scaled="1"/>
          </a:gradFill>
          <a:ln w="38100"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lvl="0" algn="ctr"/>
            <a:r>
              <a:rPr lang="en-US" sz="2500" b="1">
                <a:latin typeface="Times New Roman" pitchFamily="18" charset="0"/>
                <a:cs typeface="Times New Roman" pitchFamily="18" charset="0"/>
              </a:rPr>
              <a:t>Các loại mô hình xã hội</a:t>
            </a:r>
            <a:endParaRPr lang="vi-VN" sz="2500" b="1">
              <a:latin typeface="Times New Roman" pitchFamily="18" charset="0"/>
              <a:cs typeface="Times New Roman" pitchFamily="18" charset="0"/>
            </a:endParaRPr>
          </a:p>
        </p:txBody>
      </p:sp>
    </p:spTree>
    <p:extLst>
      <p:ext uri="{BB962C8B-B14F-4D97-AF65-F5344CB8AC3E}">
        <p14:creationId xmlns:p14="http://schemas.microsoft.com/office/powerpoint/2010/main" val="352441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800" fill="hold"/>
                                        <p:tgtEl>
                                          <p:spTgt spid="27"/>
                                        </p:tgtEl>
                                        <p:attrNameLst>
                                          <p:attrName>ppt_w</p:attrName>
                                        </p:attrNameLst>
                                      </p:cBhvr>
                                      <p:tavLst>
                                        <p:tav tm="0">
                                          <p:val>
                                            <p:fltVal val="0"/>
                                          </p:val>
                                        </p:tav>
                                        <p:tav tm="100000">
                                          <p:val>
                                            <p:strVal val="#ppt_w"/>
                                          </p:val>
                                        </p:tav>
                                      </p:tavLst>
                                    </p:anim>
                                    <p:anim calcmode="lin" valueType="num">
                                      <p:cBhvr>
                                        <p:cTn id="8" dur="800" fill="hold"/>
                                        <p:tgtEl>
                                          <p:spTgt spid="27"/>
                                        </p:tgtEl>
                                        <p:attrNameLst>
                                          <p:attrName>ppt_h</p:attrName>
                                        </p:attrNameLst>
                                      </p:cBhvr>
                                      <p:tavLst>
                                        <p:tav tm="0">
                                          <p:val>
                                            <p:fltVal val="0"/>
                                          </p:val>
                                        </p:tav>
                                        <p:tav tm="100000">
                                          <p:val>
                                            <p:strVal val="#ppt_h"/>
                                          </p:val>
                                        </p:tav>
                                      </p:tavLst>
                                    </p:anim>
                                    <p:animEffect transition="in" filter="fade">
                                      <p:cBhvr>
                                        <p:cTn id="9" dur="8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p:stCondLst>
                              <p:cond delay="500"/>
                            </p:stCondLst>
                            <p:childTnLst>
                              <p:par>
                                <p:cTn id="16" presetID="16" presetClass="entr" presetSubtype="21" fill="hold" nodeType="after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9">
                                            <p:txEl>
                                              <p:pRg st="0" end="0"/>
                                            </p:txEl>
                                          </p:spTgt>
                                        </p:tgtEl>
                                        <p:attrNameLst>
                                          <p:attrName>style.visibility</p:attrName>
                                        </p:attrNameLst>
                                      </p:cBhvr>
                                      <p:to>
                                        <p:strVal val="visible"/>
                                      </p:to>
                                    </p:set>
                                    <p:animEffect transition="in" filter="circle(in)">
                                      <p:cBhvr>
                                        <p:cTn id="23" dur="1000"/>
                                        <p:tgtEl>
                                          <p:spTgt spid="3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40">
                                            <p:txEl>
                                              <p:pRg st="0" end="0"/>
                                            </p:txEl>
                                          </p:spTgt>
                                        </p:tgtEl>
                                        <p:attrNameLst>
                                          <p:attrName>style.visibility</p:attrName>
                                        </p:attrNameLst>
                                      </p:cBhvr>
                                      <p:to>
                                        <p:strVal val="visible"/>
                                      </p:to>
                                    </p:set>
                                    <p:animEffect transition="in" filter="circle(in)">
                                      <p:cBhvr>
                                        <p:cTn id="28" dur="10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WordArt 3"/>
          <p:cNvSpPr>
            <a:spLocks noChangeArrowheads="1" noChangeShapeType="1" noTextEdit="1"/>
          </p:cNvSpPr>
          <p:nvPr/>
        </p:nvSpPr>
        <p:spPr bwMode="gray">
          <a:xfrm>
            <a:off x="1752600" y="2667000"/>
            <a:ext cx="5759450" cy="3048000"/>
          </a:xfrm>
          <a:prstGeom prst="rect">
            <a:avLst/>
          </a:prstGeom>
        </p:spPr>
        <p:txBody>
          <a:bodyPr wrap="none" fromWordArt="1">
            <a:prstTxWarp prst="textDeflateInflate">
              <a:avLst>
                <a:gd name="adj" fmla="val 31824"/>
              </a:avLst>
            </a:prstTxWarp>
          </a:bodyPr>
          <a:lstStyle/>
          <a:p>
            <a:pPr algn="ctr"/>
            <a:r>
              <a:rPr lang="vi-VN" sz="3600" kern="10">
                <a:ln w="12700">
                  <a:solidFill>
                    <a:srgbClr val="FFFFFF"/>
                  </a:solidFill>
                  <a:round/>
                  <a:headEnd/>
                  <a:tailEnd/>
                </a:ln>
                <a:gradFill rotWithShape="1">
                  <a:gsLst>
                    <a:gs pos="0">
                      <a:srgbClr val="2032B8"/>
                    </a:gs>
                    <a:gs pos="100000">
                      <a:srgbClr val="6CE07F"/>
                    </a:gs>
                  </a:gsLst>
                  <a:lin ang="0" scaled="1"/>
                </a:gradFill>
                <a:effectLst>
                  <a:outerShdw dist="107763" dir="2700000" algn="ctr" rotWithShape="0">
                    <a:srgbClr val="B2B2B2">
                      <a:alpha val="50000"/>
                    </a:srgbClr>
                  </a:outerShdw>
                </a:effectLst>
                <a:latin typeface="Times New Roman"/>
                <a:cs typeface="Times New Roman"/>
              </a:rPr>
              <a:t>Thank You !</a:t>
            </a:r>
          </a:p>
        </p:txBody>
      </p:sp>
      <p:sp>
        <p:nvSpPr>
          <p:cNvPr id="2" name="Slide Number Placeholder 1"/>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24785675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sp>
        <p:nvSpPr>
          <p:cNvPr id="7" name="Rectangle 6"/>
          <p:cNvSpPr/>
          <p:nvPr/>
        </p:nvSpPr>
        <p:spPr>
          <a:xfrm>
            <a:off x="1937007" y="386715"/>
            <a:ext cx="5432898" cy="98488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800" b="1" cap="all">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rPr>
              <a:t>I. Xã hội hoá </a:t>
            </a:r>
            <a:endParaRPr lang="en-US" sz="5800" b="1" cap="all" spc="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pitchFamily="34" charset="0"/>
              <a:cs typeface="Arial" pitchFamily="34" charset="0"/>
            </a:endParaRPr>
          </a:p>
        </p:txBody>
      </p:sp>
      <p:graphicFrame>
        <p:nvGraphicFramePr>
          <p:cNvPr id="8" name="Diagram 7"/>
          <p:cNvGraphicFramePr/>
          <p:nvPr>
            <p:extLst>
              <p:ext uri="{D42A27DB-BD31-4B8C-83A1-F6EECF244321}">
                <p14:modId xmlns:p14="http://schemas.microsoft.com/office/powerpoint/2010/main" val="1633151985"/>
              </p:ext>
            </p:extLst>
          </p:nvPr>
        </p:nvGraphicFramePr>
        <p:xfrm>
          <a:off x="1042934" y="1676400"/>
          <a:ext cx="7221044"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490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graphicEl>
                                              <a:dgm id="{73303D4E-6EC9-424A-A10A-509A297A0FBE}"/>
                                            </p:graphicEl>
                                          </p:spTgt>
                                        </p:tgtEl>
                                        <p:attrNameLst>
                                          <p:attrName>style.visibility</p:attrName>
                                        </p:attrNameLst>
                                      </p:cBhvr>
                                      <p:to>
                                        <p:strVal val="visible"/>
                                      </p:to>
                                    </p:set>
                                    <p:animEffect transition="in" filter="fade">
                                      <p:cBhvr>
                                        <p:cTn id="7" dur="500"/>
                                        <p:tgtEl>
                                          <p:spTgt spid="8">
                                            <p:graphicEl>
                                              <a:dgm id="{73303D4E-6EC9-424A-A10A-509A297A0FBE}"/>
                                            </p:graphicEl>
                                          </p:spTgt>
                                        </p:tgtEl>
                                      </p:cBhvr>
                                    </p:animEffect>
                                    <p:anim calcmode="lin" valueType="num">
                                      <p:cBhvr>
                                        <p:cTn id="8" dur="500" fill="hold"/>
                                        <p:tgtEl>
                                          <p:spTgt spid="8">
                                            <p:graphicEl>
                                              <a:dgm id="{73303D4E-6EC9-424A-A10A-509A297A0FBE}"/>
                                            </p:graphicEl>
                                          </p:spTgt>
                                        </p:tgtEl>
                                        <p:attrNameLst>
                                          <p:attrName>ppt_x</p:attrName>
                                        </p:attrNameLst>
                                      </p:cBhvr>
                                      <p:tavLst>
                                        <p:tav tm="0">
                                          <p:val>
                                            <p:strVal val="#ppt_x"/>
                                          </p:val>
                                        </p:tav>
                                        <p:tav tm="100000">
                                          <p:val>
                                            <p:strVal val="#ppt_x"/>
                                          </p:val>
                                        </p:tav>
                                      </p:tavLst>
                                    </p:anim>
                                    <p:anim calcmode="lin" valueType="num">
                                      <p:cBhvr>
                                        <p:cTn id="9" dur="500" fill="hold"/>
                                        <p:tgtEl>
                                          <p:spTgt spid="8">
                                            <p:graphicEl>
                                              <a:dgm id="{73303D4E-6EC9-424A-A10A-509A297A0FBE}"/>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graphicEl>
                                              <a:dgm id="{25D1E588-270D-4CE1-B70F-7DB99B86D954}"/>
                                            </p:graphicEl>
                                          </p:spTgt>
                                        </p:tgtEl>
                                        <p:attrNameLst>
                                          <p:attrName>style.visibility</p:attrName>
                                        </p:attrNameLst>
                                      </p:cBhvr>
                                      <p:to>
                                        <p:strVal val="visible"/>
                                      </p:to>
                                    </p:set>
                                    <p:animEffect transition="in" filter="fade">
                                      <p:cBhvr>
                                        <p:cTn id="13" dur="500"/>
                                        <p:tgtEl>
                                          <p:spTgt spid="8">
                                            <p:graphicEl>
                                              <a:dgm id="{25D1E588-270D-4CE1-B70F-7DB99B86D954}"/>
                                            </p:graphicEl>
                                          </p:spTgt>
                                        </p:tgtEl>
                                      </p:cBhvr>
                                    </p:animEffect>
                                    <p:anim calcmode="lin" valueType="num">
                                      <p:cBhvr>
                                        <p:cTn id="14" dur="500" fill="hold"/>
                                        <p:tgtEl>
                                          <p:spTgt spid="8">
                                            <p:graphicEl>
                                              <a:dgm id="{25D1E588-270D-4CE1-B70F-7DB99B86D954}"/>
                                            </p:graphicEl>
                                          </p:spTgt>
                                        </p:tgtEl>
                                        <p:attrNameLst>
                                          <p:attrName>ppt_x</p:attrName>
                                        </p:attrNameLst>
                                      </p:cBhvr>
                                      <p:tavLst>
                                        <p:tav tm="0">
                                          <p:val>
                                            <p:strVal val="#ppt_x"/>
                                          </p:val>
                                        </p:tav>
                                        <p:tav tm="100000">
                                          <p:val>
                                            <p:strVal val="#ppt_x"/>
                                          </p:val>
                                        </p:tav>
                                      </p:tavLst>
                                    </p:anim>
                                    <p:anim calcmode="lin" valueType="num">
                                      <p:cBhvr>
                                        <p:cTn id="15" dur="500" fill="hold"/>
                                        <p:tgtEl>
                                          <p:spTgt spid="8">
                                            <p:graphicEl>
                                              <a:dgm id="{25D1E588-270D-4CE1-B70F-7DB99B86D954}"/>
                                            </p:graphic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
                                            <p:graphicEl>
                                              <a:dgm id="{8033821D-7393-4A5B-A12D-128092051836}"/>
                                            </p:graphicEl>
                                          </p:spTgt>
                                        </p:tgtEl>
                                        <p:attrNameLst>
                                          <p:attrName>style.visibility</p:attrName>
                                        </p:attrNameLst>
                                      </p:cBhvr>
                                      <p:to>
                                        <p:strVal val="visible"/>
                                      </p:to>
                                    </p:set>
                                    <p:animEffect transition="in" filter="fade">
                                      <p:cBhvr>
                                        <p:cTn id="19" dur="500"/>
                                        <p:tgtEl>
                                          <p:spTgt spid="8">
                                            <p:graphicEl>
                                              <a:dgm id="{8033821D-7393-4A5B-A12D-128092051836}"/>
                                            </p:graphicEl>
                                          </p:spTgt>
                                        </p:tgtEl>
                                      </p:cBhvr>
                                    </p:animEffect>
                                    <p:anim calcmode="lin" valueType="num">
                                      <p:cBhvr>
                                        <p:cTn id="20" dur="500" fill="hold"/>
                                        <p:tgtEl>
                                          <p:spTgt spid="8">
                                            <p:graphicEl>
                                              <a:dgm id="{8033821D-7393-4A5B-A12D-128092051836}"/>
                                            </p:graphicEl>
                                          </p:spTgt>
                                        </p:tgtEl>
                                        <p:attrNameLst>
                                          <p:attrName>ppt_x</p:attrName>
                                        </p:attrNameLst>
                                      </p:cBhvr>
                                      <p:tavLst>
                                        <p:tav tm="0">
                                          <p:val>
                                            <p:strVal val="#ppt_x"/>
                                          </p:val>
                                        </p:tav>
                                        <p:tav tm="100000">
                                          <p:val>
                                            <p:strVal val="#ppt_x"/>
                                          </p:val>
                                        </p:tav>
                                      </p:tavLst>
                                    </p:anim>
                                    <p:anim calcmode="lin" valueType="num">
                                      <p:cBhvr>
                                        <p:cTn id="21" dur="500" fill="hold"/>
                                        <p:tgtEl>
                                          <p:spTgt spid="8">
                                            <p:graphicEl>
                                              <a:dgm id="{8033821D-7393-4A5B-A12D-128092051836}"/>
                                            </p:graphicEl>
                                          </p:spTgt>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
                                            <p:graphicEl>
                                              <a:dgm id="{A1402359-F751-41EC-AB2B-827538130284}"/>
                                            </p:graphicEl>
                                          </p:spTgt>
                                        </p:tgtEl>
                                        <p:attrNameLst>
                                          <p:attrName>style.visibility</p:attrName>
                                        </p:attrNameLst>
                                      </p:cBhvr>
                                      <p:to>
                                        <p:strVal val="visible"/>
                                      </p:to>
                                    </p:set>
                                    <p:animEffect transition="in" filter="fade">
                                      <p:cBhvr>
                                        <p:cTn id="25" dur="500"/>
                                        <p:tgtEl>
                                          <p:spTgt spid="8">
                                            <p:graphicEl>
                                              <a:dgm id="{A1402359-F751-41EC-AB2B-827538130284}"/>
                                            </p:graphicEl>
                                          </p:spTgt>
                                        </p:tgtEl>
                                      </p:cBhvr>
                                    </p:animEffect>
                                    <p:anim calcmode="lin" valueType="num">
                                      <p:cBhvr>
                                        <p:cTn id="26" dur="500" fill="hold"/>
                                        <p:tgtEl>
                                          <p:spTgt spid="8">
                                            <p:graphicEl>
                                              <a:dgm id="{A1402359-F751-41EC-AB2B-827538130284}"/>
                                            </p:graphicEl>
                                          </p:spTgt>
                                        </p:tgtEl>
                                        <p:attrNameLst>
                                          <p:attrName>ppt_x</p:attrName>
                                        </p:attrNameLst>
                                      </p:cBhvr>
                                      <p:tavLst>
                                        <p:tav tm="0">
                                          <p:val>
                                            <p:strVal val="#ppt_x"/>
                                          </p:val>
                                        </p:tav>
                                        <p:tav tm="100000">
                                          <p:val>
                                            <p:strVal val="#ppt_x"/>
                                          </p:val>
                                        </p:tav>
                                      </p:tavLst>
                                    </p:anim>
                                    <p:anim calcmode="lin" valueType="num">
                                      <p:cBhvr>
                                        <p:cTn id="27" dur="500" fill="hold"/>
                                        <p:tgtEl>
                                          <p:spTgt spid="8">
                                            <p:graphicEl>
                                              <a:dgm id="{A1402359-F751-41EC-AB2B-827538130284}"/>
                                            </p:graphicEl>
                                          </p:spTgt>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8">
                                            <p:graphicEl>
                                              <a:dgm id="{532FAD3A-BD0B-4111-981E-3AB6CC1111F5}"/>
                                            </p:graphicEl>
                                          </p:spTgt>
                                        </p:tgtEl>
                                        <p:attrNameLst>
                                          <p:attrName>style.visibility</p:attrName>
                                        </p:attrNameLst>
                                      </p:cBhvr>
                                      <p:to>
                                        <p:strVal val="visible"/>
                                      </p:to>
                                    </p:set>
                                    <p:animEffect transition="in" filter="fade">
                                      <p:cBhvr>
                                        <p:cTn id="31" dur="500"/>
                                        <p:tgtEl>
                                          <p:spTgt spid="8">
                                            <p:graphicEl>
                                              <a:dgm id="{532FAD3A-BD0B-4111-981E-3AB6CC1111F5}"/>
                                            </p:graphicEl>
                                          </p:spTgt>
                                        </p:tgtEl>
                                      </p:cBhvr>
                                    </p:animEffect>
                                    <p:anim calcmode="lin" valueType="num">
                                      <p:cBhvr>
                                        <p:cTn id="32" dur="500" fill="hold"/>
                                        <p:tgtEl>
                                          <p:spTgt spid="8">
                                            <p:graphicEl>
                                              <a:dgm id="{532FAD3A-BD0B-4111-981E-3AB6CC1111F5}"/>
                                            </p:graphicEl>
                                          </p:spTgt>
                                        </p:tgtEl>
                                        <p:attrNameLst>
                                          <p:attrName>ppt_x</p:attrName>
                                        </p:attrNameLst>
                                      </p:cBhvr>
                                      <p:tavLst>
                                        <p:tav tm="0">
                                          <p:val>
                                            <p:strVal val="#ppt_x"/>
                                          </p:val>
                                        </p:tav>
                                        <p:tav tm="100000">
                                          <p:val>
                                            <p:strVal val="#ppt_x"/>
                                          </p:val>
                                        </p:tav>
                                      </p:tavLst>
                                    </p:anim>
                                    <p:anim calcmode="lin" valueType="num">
                                      <p:cBhvr>
                                        <p:cTn id="33" dur="500" fill="hold"/>
                                        <p:tgtEl>
                                          <p:spTgt spid="8">
                                            <p:graphicEl>
                                              <a:dgm id="{532FAD3A-BD0B-4111-981E-3AB6CC1111F5}"/>
                                            </p:graphicEl>
                                          </p:spTgt>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8">
                                            <p:graphicEl>
                                              <a:dgm id="{C1973E33-D671-4B02-BA23-6AA5BEF16BD0}"/>
                                            </p:graphicEl>
                                          </p:spTgt>
                                        </p:tgtEl>
                                        <p:attrNameLst>
                                          <p:attrName>style.visibility</p:attrName>
                                        </p:attrNameLst>
                                      </p:cBhvr>
                                      <p:to>
                                        <p:strVal val="visible"/>
                                      </p:to>
                                    </p:set>
                                    <p:animEffect transition="in" filter="fade">
                                      <p:cBhvr>
                                        <p:cTn id="37" dur="500"/>
                                        <p:tgtEl>
                                          <p:spTgt spid="8">
                                            <p:graphicEl>
                                              <a:dgm id="{C1973E33-D671-4B02-BA23-6AA5BEF16BD0}"/>
                                            </p:graphicEl>
                                          </p:spTgt>
                                        </p:tgtEl>
                                      </p:cBhvr>
                                    </p:animEffect>
                                    <p:anim calcmode="lin" valueType="num">
                                      <p:cBhvr>
                                        <p:cTn id="38" dur="500" fill="hold"/>
                                        <p:tgtEl>
                                          <p:spTgt spid="8">
                                            <p:graphicEl>
                                              <a:dgm id="{C1973E33-D671-4B02-BA23-6AA5BEF16BD0}"/>
                                            </p:graphicEl>
                                          </p:spTgt>
                                        </p:tgtEl>
                                        <p:attrNameLst>
                                          <p:attrName>ppt_x</p:attrName>
                                        </p:attrNameLst>
                                      </p:cBhvr>
                                      <p:tavLst>
                                        <p:tav tm="0">
                                          <p:val>
                                            <p:strVal val="#ppt_x"/>
                                          </p:val>
                                        </p:tav>
                                        <p:tav tm="100000">
                                          <p:val>
                                            <p:strVal val="#ppt_x"/>
                                          </p:val>
                                        </p:tav>
                                      </p:tavLst>
                                    </p:anim>
                                    <p:anim calcmode="lin" valueType="num">
                                      <p:cBhvr>
                                        <p:cTn id="39" dur="500" fill="hold"/>
                                        <p:tgtEl>
                                          <p:spTgt spid="8">
                                            <p:graphicEl>
                                              <a:dgm id="{C1973E33-D671-4B02-BA23-6AA5BEF16BD0}"/>
                                            </p:graphicEl>
                                          </p:spTgt>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8">
                                            <p:graphicEl>
                                              <a:dgm id="{EBF5F440-ACF2-4F67-B91A-4F75820DB8A7}"/>
                                            </p:graphicEl>
                                          </p:spTgt>
                                        </p:tgtEl>
                                        <p:attrNameLst>
                                          <p:attrName>style.visibility</p:attrName>
                                        </p:attrNameLst>
                                      </p:cBhvr>
                                      <p:to>
                                        <p:strVal val="visible"/>
                                      </p:to>
                                    </p:set>
                                    <p:animEffect transition="in" filter="fade">
                                      <p:cBhvr>
                                        <p:cTn id="43" dur="500"/>
                                        <p:tgtEl>
                                          <p:spTgt spid="8">
                                            <p:graphicEl>
                                              <a:dgm id="{EBF5F440-ACF2-4F67-B91A-4F75820DB8A7}"/>
                                            </p:graphicEl>
                                          </p:spTgt>
                                        </p:tgtEl>
                                      </p:cBhvr>
                                    </p:animEffect>
                                    <p:anim calcmode="lin" valueType="num">
                                      <p:cBhvr>
                                        <p:cTn id="44" dur="500" fill="hold"/>
                                        <p:tgtEl>
                                          <p:spTgt spid="8">
                                            <p:graphicEl>
                                              <a:dgm id="{EBF5F440-ACF2-4F67-B91A-4F75820DB8A7}"/>
                                            </p:graphicEl>
                                          </p:spTgt>
                                        </p:tgtEl>
                                        <p:attrNameLst>
                                          <p:attrName>ppt_x</p:attrName>
                                        </p:attrNameLst>
                                      </p:cBhvr>
                                      <p:tavLst>
                                        <p:tav tm="0">
                                          <p:val>
                                            <p:strVal val="#ppt_x"/>
                                          </p:val>
                                        </p:tav>
                                        <p:tav tm="100000">
                                          <p:val>
                                            <p:strVal val="#ppt_x"/>
                                          </p:val>
                                        </p:tav>
                                      </p:tavLst>
                                    </p:anim>
                                    <p:anim calcmode="lin" valueType="num">
                                      <p:cBhvr>
                                        <p:cTn id="45" dur="500" fill="hold"/>
                                        <p:tgtEl>
                                          <p:spTgt spid="8">
                                            <p:graphicEl>
                                              <a:dgm id="{EBF5F440-ACF2-4F67-B91A-4F75820DB8A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700404" y="1577641"/>
            <a:ext cx="5583115" cy="1512711"/>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a:r>
              <a:rPr lang="en-US" sz="2600">
                <a:latin typeface="Times New Roman" pitchFamily="18" charset="0"/>
                <a:cs typeface="Times New Roman" pitchFamily="18" charset="0"/>
              </a:rPr>
              <a:t>Là quá trình t</a:t>
            </a:r>
            <a:r>
              <a:rPr lang="vi-VN" sz="2600">
                <a:latin typeface="Times New Roman" pitchFamily="18" charset="0"/>
                <a:cs typeface="Times New Roman" pitchFamily="18" charset="0"/>
              </a:rPr>
              <a:t>ươ</a:t>
            </a:r>
            <a:r>
              <a:rPr lang="en-US" sz="2600">
                <a:latin typeface="Times New Roman" pitchFamily="18" charset="0"/>
                <a:cs typeface="Times New Roman" pitchFamily="18" charset="0"/>
              </a:rPr>
              <a:t>ng tác xã hội kéo </a:t>
            </a:r>
            <a:r>
              <a:rPr lang="en-US" sz="2600" smtClean="0">
                <a:latin typeface="Times New Roman" pitchFamily="18" charset="0"/>
                <a:cs typeface="Times New Roman" pitchFamily="18" charset="0"/>
              </a:rPr>
              <a:t>dài.</a:t>
            </a:r>
            <a:endParaRPr lang="en-US" sz="2600">
              <a:latin typeface="Times New Roman" pitchFamily="18" charset="0"/>
              <a:cs typeface="Times New Roman" pitchFamily="18" charset="0"/>
            </a:endParaRPr>
          </a:p>
        </p:txBody>
      </p:sp>
      <p:sp>
        <p:nvSpPr>
          <p:cNvPr id="6" name="Oval 5"/>
          <p:cNvSpPr/>
          <p:nvPr/>
        </p:nvSpPr>
        <p:spPr>
          <a:xfrm>
            <a:off x="152400" y="2213979"/>
            <a:ext cx="1905000" cy="1905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a:latin typeface="+mj-lt"/>
              </a:rPr>
              <a:t>Định</a:t>
            </a:r>
            <a:br>
              <a:rPr lang="vi-VN" sz="3000" b="1">
                <a:latin typeface="+mj-lt"/>
              </a:rPr>
            </a:br>
            <a:r>
              <a:rPr lang="vi-VN" sz="3000" b="1">
                <a:latin typeface="+mj-lt"/>
              </a:rPr>
              <a:t>nghĩa</a:t>
            </a:r>
          </a:p>
        </p:txBody>
      </p:sp>
      <p:sp>
        <p:nvSpPr>
          <p:cNvPr id="7" name="Rounded Rectangle 6"/>
          <p:cNvSpPr>
            <a:spLocks/>
          </p:cNvSpPr>
          <p:nvPr/>
        </p:nvSpPr>
        <p:spPr>
          <a:xfrm>
            <a:off x="2552100" y="3581400"/>
            <a:ext cx="5868000" cy="18000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r>
              <a:rPr lang="vi-VN" sz="2800">
                <a:latin typeface="Times New Roman" pitchFamily="18" charset="0"/>
                <a:cs typeface="Times New Roman" pitchFamily="18" charset="0"/>
              </a:rPr>
              <a:t>Là quá trình con người tiếp nhận nền văn </a:t>
            </a:r>
            <a:r>
              <a:rPr lang="vi-VN" sz="2800" smtClean="0">
                <a:latin typeface="Times New Roman" pitchFamily="18" charset="0"/>
                <a:cs typeface="Times New Roman" pitchFamily="18" charset="0"/>
              </a:rPr>
              <a:t>hoá tri </a:t>
            </a:r>
            <a:r>
              <a:rPr lang="vi-VN" sz="2800">
                <a:latin typeface="Times New Roman" pitchFamily="18" charset="0"/>
                <a:cs typeface="Times New Roman" pitchFamily="18" charset="0"/>
              </a:rPr>
              <a:t>thức</a:t>
            </a:r>
            <a:r>
              <a:rPr lang="vi-VN" sz="2800" smtClean="0">
                <a:latin typeface="Times New Roman" pitchFamily="18" charset="0"/>
                <a:cs typeface="Times New Roman" pitchFamily="18" charset="0"/>
              </a:rPr>
              <a:t>, chuẩn </a:t>
            </a:r>
            <a:r>
              <a:rPr lang="vi-VN" sz="2800">
                <a:latin typeface="Times New Roman" pitchFamily="18" charset="0"/>
                <a:cs typeface="Times New Roman" pitchFamily="18" charset="0"/>
              </a:rPr>
              <a:t>mực đạo đức học cách đóng vai trò để gia nhập vào xã </a:t>
            </a:r>
            <a:r>
              <a:rPr lang="vi-VN" sz="2800" smtClean="0">
                <a:latin typeface="Times New Roman" pitchFamily="18" charset="0"/>
                <a:cs typeface="Times New Roman" pitchFamily="18" charset="0"/>
              </a:rPr>
              <a:t>hội.</a:t>
            </a:r>
            <a:endParaRPr lang="vi-VN" sz="280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a:p>
        </p:txBody>
      </p:sp>
      <p:sp>
        <p:nvSpPr>
          <p:cNvPr id="9" name="TextBox 8"/>
          <p:cNvSpPr txBox="1"/>
          <p:nvPr/>
        </p:nvSpPr>
        <p:spPr>
          <a:xfrm>
            <a:off x="7467600" y="11668"/>
            <a:ext cx="190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 Xã Hội Hoá</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 name="Rounded Rectangle 13"/>
          <p:cNvSpPr/>
          <p:nvPr/>
        </p:nvSpPr>
        <p:spPr>
          <a:xfrm>
            <a:off x="2438400" y="968041"/>
            <a:ext cx="6477000" cy="247165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a:endParaRPr lang="vi-VN" sz="2800" smtClean="0">
              <a:latin typeface="Times New Roman" pitchFamily="18" charset="0"/>
              <a:cs typeface="Times New Roman" pitchFamily="18" charset="0"/>
            </a:endParaRPr>
          </a:p>
          <a:p>
            <a:pPr algn="just"/>
            <a:r>
              <a:rPr lang="vi-VN" sz="2800" smtClean="0">
                <a:latin typeface="Times New Roman" pitchFamily="18" charset="0"/>
                <a:cs typeface="Times New Roman" pitchFamily="18" charset="0"/>
              </a:rPr>
              <a:t>Xã </a:t>
            </a:r>
            <a:r>
              <a:rPr lang="vi-VN" sz="2800">
                <a:latin typeface="Times New Roman" pitchFamily="18" charset="0"/>
                <a:cs typeface="Times New Roman" pitchFamily="18" charset="0"/>
              </a:rPr>
              <a:t>hội học là một quá trình tương tác giữa người này và người khác, kết quả là một sự chấp nhận những khuôn mẫu hành động và thích nghi với những khuôn mẫu hành động </a:t>
            </a:r>
            <a:r>
              <a:rPr lang="vi-VN" sz="2800" smtClean="0">
                <a:latin typeface="Times New Roman" pitchFamily="18" charset="0"/>
                <a:cs typeface="Times New Roman" pitchFamily="18" charset="0"/>
              </a:rPr>
              <a:t>đó. (Fichter)</a:t>
            </a:r>
            <a:endParaRPr lang="vi-VN" sz="2800">
              <a:latin typeface="Times New Roman" pitchFamily="18" charset="0"/>
              <a:cs typeface="Times New Roman" pitchFamily="18" charset="0"/>
            </a:endParaRPr>
          </a:p>
          <a:p>
            <a:pPr algn="just"/>
            <a:endParaRPr lang="en-US" sz="2600">
              <a:latin typeface="Times New Roman" pitchFamily="18" charset="0"/>
              <a:cs typeface="Times New Roman" pitchFamily="18" charset="0"/>
            </a:endParaRPr>
          </a:p>
        </p:txBody>
      </p:sp>
      <p:sp>
        <p:nvSpPr>
          <p:cNvPr id="15" name="Rounded Rectangle 14"/>
          <p:cNvSpPr/>
          <p:nvPr/>
        </p:nvSpPr>
        <p:spPr>
          <a:xfrm>
            <a:off x="2286000" y="3700550"/>
            <a:ext cx="6705600" cy="277645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just"/>
            <a:endParaRPr lang="vi-VN" sz="2800" smtClean="0">
              <a:latin typeface="Times New Roman" pitchFamily="18" charset="0"/>
              <a:cs typeface="Times New Roman" pitchFamily="18" charset="0"/>
            </a:endParaRPr>
          </a:p>
          <a:p>
            <a:pPr algn="just"/>
            <a:r>
              <a:rPr lang="vi-VN" sz="2800">
                <a:latin typeface="Times New Roman" pitchFamily="18" charset="0"/>
                <a:cs typeface="Times New Roman" pitchFamily="18" charset="0"/>
              </a:rPr>
              <a:t>Xã hội hoá là quá trình mà trong đó cá nhân học cách thức hành động tương ứng với vai trò của mình để phục vụ tốt cho việc thực hiện các mô hình, hành vi tương ứng với hệ thống vai trò mà cá nhân phải đóng trong cuộc đời </a:t>
            </a:r>
            <a:r>
              <a:rPr lang="vi-VN" sz="2800" smtClean="0">
                <a:latin typeface="Times New Roman" pitchFamily="18" charset="0"/>
                <a:cs typeface="Times New Roman" pitchFamily="18" charset="0"/>
              </a:rPr>
              <a:t>mình. (Neilsmelser)</a:t>
            </a:r>
            <a:endParaRPr lang="vi-VN" sz="2800">
              <a:latin typeface="Times New Roman" pitchFamily="18" charset="0"/>
              <a:cs typeface="Times New Roman" pitchFamily="18" charset="0"/>
            </a:endParaRPr>
          </a:p>
          <a:p>
            <a:pPr algn="just"/>
            <a:endParaRPr lang="en-US" sz="2600">
              <a:latin typeface="Times New Roman" pitchFamily="18" charset="0"/>
              <a:cs typeface="Times New Roman" pitchFamily="18" charset="0"/>
            </a:endParaRPr>
          </a:p>
        </p:txBody>
      </p:sp>
    </p:spTree>
    <p:extLst>
      <p:ext uri="{BB962C8B-B14F-4D97-AF65-F5344CB8AC3E}">
        <p14:creationId xmlns:p14="http://schemas.microsoft.com/office/powerpoint/2010/main" val="351922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600" fill="hold"/>
                                        <p:tgtEl>
                                          <p:spTgt spid="6"/>
                                        </p:tgtEl>
                                        <p:attrNameLst>
                                          <p:attrName>ppt_w</p:attrName>
                                        </p:attrNameLst>
                                      </p:cBhvr>
                                      <p:tavLst>
                                        <p:tav tm="0">
                                          <p:val>
                                            <p:fltVal val="0"/>
                                          </p:val>
                                        </p:tav>
                                        <p:tav tm="100000">
                                          <p:val>
                                            <p:strVal val="#ppt_w"/>
                                          </p:val>
                                        </p:tav>
                                      </p:tavLst>
                                    </p:anim>
                                    <p:anim calcmode="lin" valueType="num">
                                      <p:cBhvr>
                                        <p:cTn id="8" dur="600" fill="hold"/>
                                        <p:tgtEl>
                                          <p:spTgt spid="6"/>
                                        </p:tgtEl>
                                        <p:attrNameLst>
                                          <p:attrName>ppt_h</p:attrName>
                                        </p:attrNameLst>
                                      </p:cBhvr>
                                      <p:tavLst>
                                        <p:tav tm="0">
                                          <p:val>
                                            <p:fltVal val="0"/>
                                          </p:val>
                                        </p:tav>
                                        <p:tav tm="100000">
                                          <p:val>
                                            <p:strVal val="#ppt_h"/>
                                          </p:val>
                                        </p:tav>
                                      </p:tavLst>
                                    </p:anim>
                                    <p:anim calcmode="lin" valueType="num">
                                      <p:cBhvr>
                                        <p:cTn id="9" dur="600" fill="hold"/>
                                        <p:tgtEl>
                                          <p:spTgt spid="6"/>
                                        </p:tgtEl>
                                        <p:attrNameLst>
                                          <p:attrName>style.rotation</p:attrName>
                                        </p:attrNameLst>
                                      </p:cBhvr>
                                      <p:tavLst>
                                        <p:tav tm="0">
                                          <p:val>
                                            <p:fltVal val="90"/>
                                          </p:val>
                                        </p:tav>
                                        <p:tav tm="100000">
                                          <p:val>
                                            <p:fltVal val="0"/>
                                          </p:val>
                                        </p:tav>
                                      </p:tavLst>
                                    </p:anim>
                                    <p:animEffect transition="in" filter="fade">
                                      <p:cBhvr>
                                        <p:cTn id="10" dur="6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grpId="1" nodeType="clickEffect">
                                  <p:stCondLst>
                                    <p:cond delay="0"/>
                                  </p:stCondLst>
                                  <p:childTnLst>
                                    <p:animEffect transition="out" filter="blinds(horizontal)">
                                      <p:cBhvr>
                                        <p:cTn id="24" dur="400"/>
                                        <p:tgtEl>
                                          <p:spTgt spid="4"/>
                                        </p:tgtEl>
                                      </p:cBhvr>
                                    </p:animEffect>
                                    <p:set>
                                      <p:cBhvr>
                                        <p:cTn id="25" dur="1" fill="hold">
                                          <p:stCondLst>
                                            <p:cond delay="399"/>
                                          </p:stCondLst>
                                        </p:cTn>
                                        <p:tgtEl>
                                          <p:spTgt spid="4"/>
                                        </p:tgtEl>
                                        <p:attrNameLst>
                                          <p:attrName>style.visibility</p:attrName>
                                        </p:attrNameLst>
                                      </p:cBhvr>
                                      <p:to>
                                        <p:strVal val="hidden"/>
                                      </p:to>
                                    </p:set>
                                  </p:childTnLst>
                                </p:cTn>
                              </p:par>
                              <p:par>
                                <p:cTn id="26" presetID="3" presetClass="exit" presetSubtype="10" fill="hold" grpId="1" nodeType="withEffect">
                                  <p:stCondLst>
                                    <p:cond delay="0"/>
                                  </p:stCondLst>
                                  <p:childTnLst>
                                    <p:animEffect transition="out" filter="blinds(horizontal)">
                                      <p:cBhvr>
                                        <p:cTn id="27" dur="400"/>
                                        <p:tgtEl>
                                          <p:spTgt spid="7"/>
                                        </p:tgtEl>
                                      </p:cBhvr>
                                    </p:animEffect>
                                    <p:set>
                                      <p:cBhvr>
                                        <p:cTn id="28" dur="1" fill="hold">
                                          <p:stCondLst>
                                            <p:cond delay="399"/>
                                          </p:stCondLst>
                                        </p:cTn>
                                        <p:tgtEl>
                                          <p:spTgt spid="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7" grpId="0" animBg="1"/>
      <p:bldP spid="7" grpId="1"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6200" y="425450"/>
            <a:ext cx="2895600" cy="2819400"/>
            <a:chOff x="76200" y="425450"/>
            <a:chExt cx="2895600" cy="2819400"/>
          </a:xfrm>
        </p:grpSpPr>
        <p:grpSp>
          <p:nvGrpSpPr>
            <p:cNvPr id="7" name="Group 6"/>
            <p:cNvGrpSpPr>
              <a:grpSpLocks/>
            </p:cNvGrpSpPr>
            <p:nvPr/>
          </p:nvGrpSpPr>
          <p:grpSpPr bwMode="auto">
            <a:xfrm>
              <a:off x="76200" y="425450"/>
              <a:ext cx="2895600" cy="2819400"/>
              <a:chOff x="4320" y="1152"/>
              <a:chExt cx="414" cy="402"/>
            </a:xfrm>
          </p:grpSpPr>
          <p:sp>
            <p:nvSpPr>
              <p:cNvPr id="8" name="AutoShape 7"/>
              <p:cNvSpPr>
                <a:spLocks noChangeArrowheads="1"/>
              </p:cNvSpPr>
              <p:nvPr/>
            </p:nvSpPr>
            <p:spPr bwMode="gray">
              <a:xfrm>
                <a:off x="4320" y="1152"/>
                <a:ext cx="414" cy="402"/>
              </a:xfrm>
              <a:prstGeom prst="roundRect">
                <a:avLst>
                  <a:gd name="adj" fmla="val 11921"/>
                </a:avLst>
              </a:prstGeom>
              <a:ln>
                <a:headEnd/>
                <a:tailEnd/>
              </a:ln>
            </p:spPr>
            <p:style>
              <a:lnRef idx="3">
                <a:schemeClr val="lt1"/>
              </a:lnRef>
              <a:fillRef idx="1">
                <a:schemeClr val="accent3"/>
              </a:fillRef>
              <a:effectRef idx="1">
                <a:schemeClr val="accent3"/>
              </a:effectRef>
              <a:fontRef idx="minor">
                <a:schemeClr val="lt1"/>
              </a:fontRef>
            </p:style>
            <p:txBody>
              <a:bodyPr wrap="none" anchor="ctr"/>
              <a:lstStyle/>
              <a:p>
                <a:pPr>
                  <a:defRPr/>
                </a:pPr>
                <a:endParaRPr lang="en-US">
                  <a:latin typeface="+mj-lt"/>
                </a:endParaRPr>
              </a:p>
            </p:txBody>
          </p:sp>
          <p:sp>
            <p:nvSpPr>
              <p:cNvPr id="9" name="Freeform 8"/>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ln>
                <a:noFill/>
                <a:headEnd/>
                <a:tailEnd/>
              </a:ln>
              <a:effectLst>
                <a:innerShdw blurRad="63500" dist="50800" dir="13500000">
                  <a:prstClr val="black">
                    <a:alpha val="50000"/>
                  </a:prstClr>
                </a:innerShdw>
              </a:effectLst>
            </p:spPr>
            <p:style>
              <a:lnRef idx="3">
                <a:schemeClr val="lt1"/>
              </a:lnRef>
              <a:fillRef idx="1">
                <a:schemeClr val="accent3"/>
              </a:fillRef>
              <a:effectRef idx="1">
                <a:schemeClr val="accent3"/>
              </a:effectRef>
              <a:fontRef idx="minor">
                <a:schemeClr val="lt1"/>
              </a:fontRef>
            </p:style>
            <p:txBody>
              <a:bodyPr/>
              <a:lstStyle/>
              <a:p>
                <a:pPr>
                  <a:defRPr/>
                </a:pPr>
                <a:endParaRPr lang="en-US">
                  <a:latin typeface="+mj-lt"/>
                </a:endParaRPr>
              </a:p>
            </p:txBody>
          </p:sp>
        </p:grpSp>
        <p:sp>
          <p:nvSpPr>
            <p:cNvPr id="10" name="Rectangle 9"/>
            <p:cNvSpPr>
              <a:spLocks noChangeArrowheads="1"/>
            </p:cNvSpPr>
            <p:nvPr/>
          </p:nvSpPr>
          <p:spPr bwMode="gray">
            <a:xfrm>
              <a:off x="271226" y="806450"/>
              <a:ext cx="2471974" cy="1815882"/>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gn="ctr"/>
              <a:r>
                <a:rPr lang="en-US" sz="2800">
                  <a:latin typeface="Times New Roman" pitchFamily="18" charset="0"/>
                  <a:cs typeface="Times New Roman" pitchFamily="18" charset="0"/>
                </a:rPr>
                <a:t>Trang bị cho cá nhân những kỹ </a:t>
              </a:r>
              <a:r>
                <a:rPr lang="en-US" sz="2800" smtClean="0">
                  <a:latin typeface="Times New Roman" pitchFamily="18" charset="0"/>
                  <a:cs typeface="Times New Roman" pitchFamily="18" charset="0"/>
                </a:rPr>
                <a:t>n</a:t>
              </a:r>
              <a:r>
                <a:rPr lang="vi-VN" sz="2800">
                  <a:latin typeface="Times New Roman" pitchFamily="18" charset="0"/>
                  <a:cs typeface="Times New Roman" pitchFamily="18" charset="0"/>
                </a:rPr>
                <a:t>ă</a:t>
              </a:r>
              <a:r>
                <a:rPr lang="en-US" sz="2800">
                  <a:latin typeface="Times New Roman" pitchFamily="18" charset="0"/>
                  <a:cs typeface="Times New Roman" pitchFamily="18" charset="0"/>
                </a:rPr>
                <a:t>ng cần thiết cho cuộc </a:t>
              </a:r>
              <a:r>
                <a:rPr lang="en-US" sz="2800" smtClean="0">
                  <a:latin typeface="Times New Roman" pitchFamily="18" charset="0"/>
                  <a:cs typeface="Times New Roman" pitchFamily="18" charset="0"/>
                </a:rPr>
                <a:t>sống.</a:t>
              </a:r>
              <a:endParaRPr lang="en-US" sz="2800">
                <a:latin typeface="Times New Roman" pitchFamily="18" charset="0"/>
                <a:cs typeface="Times New Roman" pitchFamily="18" charset="0"/>
              </a:endParaRPr>
            </a:p>
          </p:txBody>
        </p:sp>
      </p:grpSp>
      <p:grpSp>
        <p:nvGrpSpPr>
          <p:cNvPr id="5" name="Group 4"/>
          <p:cNvGrpSpPr/>
          <p:nvPr/>
        </p:nvGrpSpPr>
        <p:grpSpPr>
          <a:xfrm>
            <a:off x="6172200" y="425450"/>
            <a:ext cx="2895600" cy="2819400"/>
            <a:chOff x="6172200" y="425450"/>
            <a:chExt cx="2895600" cy="2819400"/>
          </a:xfrm>
        </p:grpSpPr>
        <p:grpSp>
          <p:nvGrpSpPr>
            <p:cNvPr id="24" name="Group 23"/>
            <p:cNvGrpSpPr>
              <a:grpSpLocks/>
            </p:cNvGrpSpPr>
            <p:nvPr/>
          </p:nvGrpSpPr>
          <p:grpSpPr bwMode="auto">
            <a:xfrm>
              <a:off x="6172200" y="425450"/>
              <a:ext cx="2895600" cy="2819400"/>
              <a:chOff x="4320" y="1152"/>
              <a:chExt cx="414" cy="402"/>
            </a:xfrm>
          </p:grpSpPr>
          <p:sp>
            <p:nvSpPr>
              <p:cNvPr id="25" name="AutoShape 7"/>
              <p:cNvSpPr>
                <a:spLocks noChangeArrowheads="1"/>
              </p:cNvSpPr>
              <p:nvPr/>
            </p:nvSpPr>
            <p:spPr bwMode="gray">
              <a:xfrm>
                <a:off x="4320" y="1152"/>
                <a:ext cx="414" cy="402"/>
              </a:xfrm>
              <a:prstGeom prst="roundRect">
                <a:avLst>
                  <a:gd name="adj" fmla="val 11921"/>
                </a:avLst>
              </a:prstGeom>
              <a:ln>
                <a:headEnd/>
                <a:tailEnd/>
              </a:ln>
            </p:spPr>
            <p:style>
              <a:lnRef idx="3">
                <a:schemeClr val="lt1"/>
              </a:lnRef>
              <a:fillRef idx="1">
                <a:schemeClr val="accent6"/>
              </a:fillRef>
              <a:effectRef idx="1">
                <a:schemeClr val="accent6"/>
              </a:effectRef>
              <a:fontRef idx="minor">
                <a:schemeClr val="lt1"/>
              </a:fontRef>
            </p:style>
            <p:txBody>
              <a:bodyPr wrap="none" anchor="ctr"/>
              <a:lstStyle/>
              <a:p>
                <a:pPr>
                  <a:defRPr/>
                </a:pPr>
                <a:endParaRPr lang="en-US">
                  <a:latin typeface="+mj-lt"/>
                </a:endParaRPr>
              </a:p>
            </p:txBody>
          </p:sp>
          <p:sp>
            <p:nvSpPr>
              <p:cNvPr id="26" name="Freeform 25"/>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ln>
                <a:noFill/>
                <a:headEnd/>
                <a:tailEnd/>
              </a:ln>
              <a:effectLst>
                <a:innerShdw blurRad="63500" dist="50800" dir="13500000">
                  <a:prstClr val="black">
                    <a:alpha val="50000"/>
                  </a:prstClr>
                </a:innerShdw>
              </a:effectLst>
            </p:spPr>
            <p:style>
              <a:lnRef idx="3">
                <a:schemeClr val="lt1"/>
              </a:lnRef>
              <a:fillRef idx="1">
                <a:schemeClr val="accent6"/>
              </a:fillRef>
              <a:effectRef idx="1">
                <a:schemeClr val="accent6"/>
              </a:effectRef>
              <a:fontRef idx="minor">
                <a:schemeClr val="lt1"/>
              </a:fontRef>
            </p:style>
            <p:txBody>
              <a:bodyPr/>
              <a:lstStyle/>
              <a:p>
                <a:pPr>
                  <a:defRPr/>
                </a:pPr>
                <a:endParaRPr lang="en-US">
                  <a:latin typeface="+mj-lt"/>
                </a:endParaRPr>
              </a:p>
            </p:txBody>
          </p:sp>
        </p:grpSp>
        <p:sp>
          <p:nvSpPr>
            <p:cNvPr id="18" name="Rectangle 17"/>
            <p:cNvSpPr>
              <a:spLocks noChangeArrowheads="1"/>
            </p:cNvSpPr>
            <p:nvPr/>
          </p:nvSpPr>
          <p:spPr bwMode="gray">
            <a:xfrm rot="10800000" flipV="1">
              <a:off x="6400800" y="806450"/>
              <a:ext cx="2667000" cy="1815882"/>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gn="ctr"/>
              <a:r>
                <a:rPr lang="vi-VN" sz="2800">
                  <a:latin typeface="Times New Roman" pitchFamily="18" charset="0"/>
                  <a:cs typeface="Times New Roman" pitchFamily="18" charset="0"/>
                </a:rPr>
                <a:t>Giúp </a:t>
              </a:r>
              <a:r>
                <a:rPr lang="vi-VN" sz="2800" smtClean="0">
                  <a:latin typeface="Times New Roman" pitchFamily="18" charset="0"/>
                  <a:cs typeface="Times New Roman" pitchFamily="18" charset="0"/>
                </a:rPr>
                <a:t>cá </a:t>
              </a:r>
              <a:r>
                <a:rPr lang="vi-VN" sz="2800">
                  <a:latin typeface="Times New Roman" pitchFamily="18" charset="0"/>
                  <a:cs typeface="Times New Roman" pitchFamily="18" charset="0"/>
                </a:rPr>
                <a:t>nhân thấm nhuần các chuẩn mực sống, giá trị xã hội.</a:t>
              </a:r>
            </a:p>
          </p:txBody>
        </p:sp>
      </p:grpSp>
      <p:grpSp>
        <p:nvGrpSpPr>
          <p:cNvPr id="6" name="Group 5"/>
          <p:cNvGrpSpPr/>
          <p:nvPr/>
        </p:nvGrpSpPr>
        <p:grpSpPr>
          <a:xfrm>
            <a:off x="3549650" y="4845050"/>
            <a:ext cx="1936750" cy="1936750"/>
            <a:chOff x="3549650" y="4845050"/>
            <a:chExt cx="1936750" cy="1936750"/>
          </a:xfrm>
        </p:grpSpPr>
        <p:pic>
          <p:nvPicPr>
            <p:cNvPr id="19" name="Picture 22" descr="YG_circl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50" y="4845050"/>
              <a:ext cx="1936750"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3"/>
            <p:cNvSpPr txBox="1">
              <a:spLocks noChangeArrowheads="1"/>
            </p:cNvSpPr>
            <p:nvPr/>
          </p:nvSpPr>
          <p:spPr bwMode="gray">
            <a:xfrm>
              <a:off x="3875714" y="5305594"/>
              <a:ext cx="12890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3000" b="1" smtClean="0">
                  <a:latin typeface="Times New Roman" pitchFamily="18" charset="0"/>
                  <a:cs typeface="Times New Roman" pitchFamily="18" charset="0"/>
                </a:rPr>
                <a:t>Mục </a:t>
              </a:r>
              <a:r>
                <a:rPr lang="en-US" sz="3000" b="1">
                  <a:latin typeface="Times New Roman" pitchFamily="18" charset="0"/>
                  <a:cs typeface="Times New Roman" pitchFamily="18" charset="0"/>
                </a:rPr>
                <a:t>tiêu</a:t>
              </a:r>
            </a:p>
          </p:txBody>
        </p:sp>
      </p:grpSp>
      <p:grpSp>
        <p:nvGrpSpPr>
          <p:cNvPr id="4" name="Group 3"/>
          <p:cNvGrpSpPr/>
          <p:nvPr/>
        </p:nvGrpSpPr>
        <p:grpSpPr>
          <a:xfrm>
            <a:off x="3124200" y="425450"/>
            <a:ext cx="2918144" cy="2819400"/>
            <a:chOff x="3124200" y="425450"/>
            <a:chExt cx="2918144" cy="2819400"/>
          </a:xfrm>
        </p:grpSpPr>
        <p:grpSp>
          <p:nvGrpSpPr>
            <p:cNvPr id="27" name="Group 26"/>
            <p:cNvGrpSpPr>
              <a:grpSpLocks/>
            </p:cNvGrpSpPr>
            <p:nvPr/>
          </p:nvGrpSpPr>
          <p:grpSpPr bwMode="auto">
            <a:xfrm>
              <a:off x="3124200" y="425450"/>
              <a:ext cx="2895600" cy="2819400"/>
              <a:chOff x="4320" y="1152"/>
              <a:chExt cx="414" cy="402"/>
            </a:xfrm>
          </p:grpSpPr>
          <p:sp>
            <p:nvSpPr>
              <p:cNvPr id="28" name="AutoShape 7"/>
              <p:cNvSpPr>
                <a:spLocks noChangeArrowheads="1"/>
              </p:cNvSpPr>
              <p:nvPr/>
            </p:nvSpPr>
            <p:spPr bwMode="gray">
              <a:xfrm>
                <a:off x="4320" y="1152"/>
                <a:ext cx="414" cy="402"/>
              </a:xfrm>
              <a:prstGeom prst="roundRect">
                <a:avLst>
                  <a:gd name="adj" fmla="val 11921"/>
                </a:avLst>
              </a:prstGeom>
              <a:ln>
                <a:headEnd/>
                <a:tailEnd/>
              </a:ln>
            </p:spPr>
            <p:style>
              <a:lnRef idx="3">
                <a:schemeClr val="lt1"/>
              </a:lnRef>
              <a:fillRef idx="1">
                <a:schemeClr val="accent5"/>
              </a:fillRef>
              <a:effectRef idx="1">
                <a:schemeClr val="accent5"/>
              </a:effectRef>
              <a:fontRef idx="minor">
                <a:schemeClr val="lt1"/>
              </a:fontRef>
            </p:style>
            <p:txBody>
              <a:bodyPr wrap="none" anchor="ctr"/>
              <a:lstStyle/>
              <a:p>
                <a:pPr>
                  <a:defRPr/>
                </a:pPr>
                <a:endParaRPr lang="en-US">
                  <a:latin typeface="+mj-lt"/>
                </a:endParaRPr>
              </a:p>
            </p:txBody>
          </p:sp>
          <p:sp>
            <p:nvSpPr>
              <p:cNvPr id="29" name="Freeform 28"/>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ln>
                <a:noFill/>
                <a:headEnd/>
                <a:tailEnd/>
              </a:ln>
              <a:effectLst>
                <a:innerShdw blurRad="63500" dist="50800" dir="13500000">
                  <a:prstClr val="black">
                    <a:alpha val="50000"/>
                  </a:prstClr>
                </a:innerShdw>
              </a:effectLst>
            </p:spPr>
            <p:style>
              <a:lnRef idx="3">
                <a:schemeClr val="lt1"/>
              </a:lnRef>
              <a:fillRef idx="1">
                <a:schemeClr val="accent5"/>
              </a:fillRef>
              <a:effectRef idx="1">
                <a:schemeClr val="accent5"/>
              </a:effectRef>
              <a:fontRef idx="minor">
                <a:schemeClr val="lt1"/>
              </a:fontRef>
            </p:style>
            <p:txBody>
              <a:bodyPr/>
              <a:lstStyle/>
              <a:p>
                <a:pPr>
                  <a:defRPr/>
                </a:pPr>
                <a:endParaRPr lang="en-US">
                  <a:latin typeface="+mj-lt"/>
                </a:endParaRPr>
              </a:p>
            </p:txBody>
          </p:sp>
        </p:grpSp>
        <p:sp>
          <p:nvSpPr>
            <p:cNvPr id="17" name="Rectangle 16"/>
            <p:cNvSpPr>
              <a:spLocks noChangeArrowheads="1"/>
            </p:cNvSpPr>
            <p:nvPr/>
          </p:nvSpPr>
          <p:spPr bwMode="gray">
            <a:xfrm rot="10800000" flipV="1">
              <a:off x="3276600" y="810511"/>
              <a:ext cx="2765744" cy="2246769"/>
            </a:xfrm>
            <a:prstGeom prst="rect">
              <a:avLst/>
            </a:prstGeom>
            <a:noFill/>
            <a:ln w="9525" algn="ctr">
              <a:noFill/>
              <a:miter lim="800000"/>
              <a:headEnd/>
              <a:tailEnd/>
            </a:ln>
            <a:effectLst>
              <a:outerShdw dist="17961" dir="2700000" algn="ctr" rotWithShape="0">
                <a:srgbClr val="C0C0C0"/>
              </a:outerShdw>
            </a:effectLst>
          </p:spPr>
          <p:txBody>
            <a:bodyPr wrap="square">
              <a:spAutoFit/>
              <a:flatTx/>
            </a:bodyPr>
            <a:lstStyle/>
            <a:p>
              <a:pPr algn="ctr"/>
              <a:r>
                <a:rPr lang="en-US" sz="2800">
                  <a:latin typeface="Times New Roman" pitchFamily="18" charset="0"/>
                  <a:cs typeface="Times New Roman" pitchFamily="18" charset="0"/>
                </a:rPr>
                <a:t>Hình thành khả n</a:t>
              </a:r>
              <a:r>
                <a:rPr lang="vi-VN" sz="2800">
                  <a:latin typeface="Times New Roman" pitchFamily="18" charset="0"/>
                  <a:cs typeface="Times New Roman" pitchFamily="18" charset="0"/>
                </a:rPr>
                <a:t>ă</a:t>
              </a:r>
              <a:r>
                <a:rPr lang="en-US" sz="2800">
                  <a:latin typeface="Times New Roman" pitchFamily="18" charset="0"/>
                  <a:cs typeface="Times New Roman" pitchFamily="18" charset="0"/>
                </a:rPr>
                <a:t>ng thông </a:t>
              </a:r>
              <a:r>
                <a:rPr lang="vi-VN" sz="2800" smtClean="0">
                  <a:latin typeface="Times New Roman" pitchFamily="18" charset="0"/>
                  <a:cs typeface="Times New Roman" pitchFamily="18" charset="0"/>
                </a:rPr>
                <a:t>đạt, phát </a:t>
              </a:r>
              <a:r>
                <a:rPr lang="vi-VN" sz="2800">
                  <a:latin typeface="Times New Roman" pitchFamily="18" charset="0"/>
                  <a:cs typeface="Times New Roman" pitchFamily="18" charset="0"/>
                </a:rPr>
                <a:t>triển các kỹ năng : </a:t>
              </a:r>
              <a:r>
                <a:rPr lang="vi-VN" sz="2800" smtClean="0">
                  <a:latin typeface="Times New Roman" pitchFamily="18" charset="0"/>
                  <a:cs typeface="Times New Roman" pitchFamily="18" charset="0"/>
                </a:rPr>
                <a:t>nghe, nói, đọc, viết...</a:t>
              </a:r>
              <a:endParaRPr lang="vi-VN" sz="2800">
                <a:latin typeface="Times New Roman" pitchFamily="18" charset="0"/>
                <a:cs typeface="Times New Roman" pitchFamily="18" charset="0"/>
              </a:endParaRPr>
            </a:p>
          </p:txBody>
        </p:sp>
      </p:grpSp>
      <p:sp>
        <p:nvSpPr>
          <p:cNvPr id="30" name="Freeform 3"/>
          <p:cNvSpPr>
            <a:spLocks/>
          </p:cNvSpPr>
          <p:nvPr/>
        </p:nvSpPr>
        <p:spPr bwMode="gray">
          <a:xfrm>
            <a:off x="2285999" y="3321050"/>
            <a:ext cx="1900237" cy="137636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tx2">
              <a:lumMod val="40000"/>
              <a:lumOff val="60000"/>
            </a:schemeClr>
          </a:solidFill>
          <a:ln/>
        </p:spPr>
        <p:style>
          <a:lnRef idx="3">
            <a:schemeClr val="lt1"/>
          </a:lnRef>
          <a:fillRef idx="1">
            <a:schemeClr val="dk1"/>
          </a:fillRef>
          <a:effectRef idx="1">
            <a:schemeClr val="dk1"/>
          </a:effectRef>
          <a:fontRef idx="minor">
            <a:schemeClr val="lt1"/>
          </a:fontRef>
        </p:style>
        <p:txBody>
          <a:bodyPr wrap="none" anchor="ctr"/>
          <a:lstStyle/>
          <a:p>
            <a:endParaRPr lang="vi-VN"/>
          </a:p>
        </p:txBody>
      </p:sp>
      <p:sp>
        <p:nvSpPr>
          <p:cNvPr id="31" name="Freeform 5"/>
          <p:cNvSpPr>
            <a:spLocks/>
          </p:cNvSpPr>
          <p:nvPr/>
        </p:nvSpPr>
        <p:spPr bwMode="gray">
          <a:xfrm flipH="1">
            <a:off x="4800600" y="3321050"/>
            <a:ext cx="1900238" cy="137636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tx2">
              <a:lumMod val="40000"/>
              <a:lumOff val="60000"/>
            </a:schemeClr>
          </a:solidFill>
          <a:ln/>
        </p:spPr>
        <p:style>
          <a:lnRef idx="3">
            <a:schemeClr val="lt1"/>
          </a:lnRef>
          <a:fillRef idx="1">
            <a:schemeClr val="dk1"/>
          </a:fillRef>
          <a:effectRef idx="1">
            <a:schemeClr val="dk1"/>
          </a:effectRef>
          <a:fontRef idx="minor">
            <a:schemeClr val="lt1"/>
          </a:fontRef>
        </p:style>
        <p:txBody>
          <a:bodyPr wrap="none" anchor="ctr"/>
          <a:lstStyle/>
          <a:p>
            <a:endParaRPr lang="vi-VN"/>
          </a:p>
        </p:txBody>
      </p:sp>
      <p:sp>
        <p:nvSpPr>
          <p:cNvPr id="32" name="Freeform 4"/>
          <p:cNvSpPr>
            <a:spLocks/>
          </p:cNvSpPr>
          <p:nvPr/>
        </p:nvSpPr>
        <p:spPr bwMode="gray">
          <a:xfrm>
            <a:off x="4307812" y="3282950"/>
            <a:ext cx="366713" cy="156210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tx2">
              <a:lumMod val="40000"/>
              <a:lumOff val="60000"/>
            </a:schemeClr>
          </a:solidFill>
          <a:ln/>
        </p:spPr>
        <p:style>
          <a:lnRef idx="3">
            <a:schemeClr val="lt1"/>
          </a:lnRef>
          <a:fillRef idx="1">
            <a:schemeClr val="dk1"/>
          </a:fillRef>
          <a:effectRef idx="1">
            <a:schemeClr val="dk1"/>
          </a:effectRef>
          <a:fontRef idx="minor">
            <a:schemeClr val="lt1"/>
          </a:fontRef>
        </p:style>
        <p:txBody>
          <a:bodyPr wrap="none" anchor="ctr"/>
          <a:lstStyle/>
          <a:p>
            <a:endParaRPr lang="vi-VN"/>
          </a:p>
        </p:txBody>
      </p:sp>
      <p:sp>
        <p:nvSpPr>
          <p:cNvPr id="2" name="Slide Number Placeholder 1"/>
          <p:cNvSpPr>
            <a:spLocks noGrp="1"/>
          </p:cNvSpPr>
          <p:nvPr>
            <p:ph type="sldNum" sz="quarter" idx="12"/>
          </p:nvPr>
        </p:nvSpPr>
        <p:spPr/>
        <p:txBody>
          <a:bodyPr/>
          <a:lstStyle/>
          <a:p>
            <a:fld id="{B6F15528-21DE-4FAA-801E-634DDDAF4B2B}" type="slidenum">
              <a:rPr lang="en-US" smtClean="0"/>
              <a:pPr/>
              <a:t>6</a:t>
            </a:fld>
            <a:endParaRPr lang="en-US"/>
          </a:p>
        </p:txBody>
      </p:sp>
      <p:sp>
        <p:nvSpPr>
          <p:cNvPr id="21" name="TextBox 20"/>
          <p:cNvSpPr txBox="1"/>
          <p:nvPr/>
        </p:nvSpPr>
        <p:spPr>
          <a:xfrm>
            <a:off x="7467600" y="11668"/>
            <a:ext cx="190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 Xã Hội Hoá</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5038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ppt_x"/>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utoShape 3"/>
          <p:cNvSpPr>
            <a:spLocks noChangeArrowheads="1"/>
          </p:cNvSpPr>
          <p:nvPr/>
        </p:nvSpPr>
        <p:spPr bwMode="gray">
          <a:xfrm rot="10800000">
            <a:off x="3429000" y="1066801"/>
            <a:ext cx="5715000" cy="4495800"/>
          </a:xfrm>
          <a:prstGeom prst="rightArrow">
            <a:avLst>
              <a:gd name="adj1" fmla="val 86065"/>
              <a:gd name="adj2" fmla="val 31780"/>
            </a:avLst>
          </a:prstGeom>
          <a:gradFill rotWithShape="1">
            <a:gsLst>
              <a:gs pos="0">
                <a:srgbClr val="FFFFFF">
                  <a:alpha val="51999"/>
                </a:srgbClr>
              </a:gs>
              <a:gs pos="100000">
                <a:srgbClr val="FFCC6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latin typeface="+mj-lt"/>
            </a:endParaRPr>
          </a:p>
        </p:txBody>
      </p:sp>
      <p:sp>
        <p:nvSpPr>
          <p:cNvPr id="38" name="AutoShape 4"/>
          <p:cNvSpPr>
            <a:spLocks noChangeArrowheads="1"/>
          </p:cNvSpPr>
          <p:nvPr/>
        </p:nvSpPr>
        <p:spPr bwMode="gray">
          <a:xfrm>
            <a:off x="4648200" y="3424766"/>
            <a:ext cx="4267200" cy="1333500"/>
          </a:xfrm>
          <a:prstGeom prst="roundRect">
            <a:avLst>
              <a:gd name="adj" fmla="val 9106"/>
            </a:avLst>
          </a:prstGeom>
          <a:solidFill>
            <a:schemeClr val="accent1">
              <a:lumMod val="40000"/>
              <a:lumOff val="60000"/>
            </a:schemeClr>
          </a:solidFill>
          <a:ln w="25400">
            <a:solidFill>
              <a:srgbClr val="FFFFFF"/>
            </a:solidFill>
            <a:round/>
            <a:headEnd/>
            <a:tailEnd/>
          </a:ln>
          <a:effectLst>
            <a:outerShdw dist="107763" dir="2700000" algn="ctr" rotWithShape="0">
              <a:srgbClr val="808080">
                <a:alpha val="50000"/>
              </a:srgbClr>
            </a:outerShdw>
          </a:effectLst>
        </p:spPr>
        <p:txBody>
          <a:bodyPr wrap="none" anchor="ctr"/>
          <a:lstStyle/>
          <a:p>
            <a:pPr algn="ctr"/>
            <a:r>
              <a:rPr lang="vi-VN" sz="2800">
                <a:latin typeface="+mj-lt"/>
              </a:rPr>
              <a:t>Truyền đạt những ước vọng, </a:t>
            </a:r>
            <a:endParaRPr lang="vi-VN" sz="2800" smtClean="0">
              <a:latin typeface="+mj-lt"/>
            </a:endParaRPr>
          </a:p>
          <a:p>
            <a:pPr algn="ctr"/>
            <a:r>
              <a:rPr lang="vi-VN" sz="2800" smtClean="0">
                <a:latin typeface="+mj-lt"/>
              </a:rPr>
              <a:t>những </a:t>
            </a:r>
            <a:r>
              <a:rPr lang="vi-VN" sz="2800">
                <a:latin typeface="+mj-lt"/>
              </a:rPr>
              <a:t>hệ thống giá </a:t>
            </a:r>
            <a:r>
              <a:rPr lang="vi-VN" sz="2800" smtClean="0">
                <a:latin typeface="+mj-lt"/>
              </a:rPr>
              <a:t>trị </a:t>
            </a:r>
          </a:p>
          <a:p>
            <a:pPr algn="ctr"/>
            <a:r>
              <a:rPr lang="vi-VN" sz="2800">
                <a:latin typeface="+mj-lt"/>
              </a:rPr>
              <a:t>và lý tưởng xã hội</a:t>
            </a:r>
          </a:p>
        </p:txBody>
      </p:sp>
      <p:sp>
        <p:nvSpPr>
          <p:cNvPr id="40" name="AutoShape 6"/>
          <p:cNvSpPr>
            <a:spLocks noChangeArrowheads="1"/>
          </p:cNvSpPr>
          <p:nvPr/>
        </p:nvSpPr>
        <p:spPr bwMode="gray">
          <a:xfrm>
            <a:off x="4667250" y="1862666"/>
            <a:ext cx="4248150" cy="1333500"/>
          </a:xfrm>
          <a:prstGeom prst="roundRect">
            <a:avLst>
              <a:gd name="adj" fmla="val 9106"/>
            </a:avLst>
          </a:prstGeom>
          <a:solidFill>
            <a:schemeClr val="accent3">
              <a:lumMod val="60000"/>
              <a:lumOff val="40000"/>
            </a:schemeClr>
          </a:solidFill>
          <a:ln w="25400">
            <a:solidFill>
              <a:srgbClr val="FFFFFF"/>
            </a:solidFill>
            <a:round/>
            <a:headEnd/>
            <a:tailEnd/>
          </a:ln>
          <a:effectLst>
            <a:outerShdw dist="107763" dir="2700000" algn="ctr" rotWithShape="0">
              <a:srgbClr val="808080">
                <a:alpha val="50000"/>
              </a:srgbClr>
            </a:outerShdw>
          </a:effectLst>
        </p:spPr>
        <p:txBody>
          <a:bodyPr wrap="none" anchor="ctr"/>
          <a:lstStyle/>
          <a:p>
            <a:pPr algn="ctr"/>
            <a:r>
              <a:rPr lang="vi-VN" sz="2800">
                <a:latin typeface="+mj-lt"/>
              </a:rPr>
              <a:t>Trang bị và phát triển </a:t>
            </a:r>
            <a:endParaRPr lang="vi-VN" sz="2800" smtClean="0">
              <a:latin typeface="+mj-lt"/>
            </a:endParaRPr>
          </a:p>
          <a:p>
            <a:pPr algn="ctr"/>
            <a:r>
              <a:rPr lang="vi-VN" sz="2800" smtClean="0">
                <a:latin typeface="+mj-lt"/>
              </a:rPr>
              <a:t>những </a:t>
            </a:r>
            <a:r>
              <a:rPr lang="vi-VN" sz="2800">
                <a:latin typeface="+mj-lt"/>
              </a:rPr>
              <a:t>kĩ năng, kiến thức</a:t>
            </a:r>
          </a:p>
        </p:txBody>
      </p:sp>
      <p:sp>
        <p:nvSpPr>
          <p:cNvPr id="41" name="AutoShape 7"/>
          <p:cNvSpPr>
            <a:spLocks noChangeArrowheads="1"/>
          </p:cNvSpPr>
          <p:nvPr/>
        </p:nvSpPr>
        <p:spPr bwMode="gray">
          <a:xfrm>
            <a:off x="304800" y="1752600"/>
            <a:ext cx="2819400" cy="3200400"/>
          </a:xfrm>
          <a:prstGeom prst="roundRect">
            <a:avLst>
              <a:gd name="adj" fmla="val 9106"/>
            </a:avLst>
          </a:prstGeom>
          <a:gradFill rotWithShape="1">
            <a:gsLst>
              <a:gs pos="0">
                <a:srgbClr val="5B84E9"/>
              </a:gs>
              <a:gs pos="100000">
                <a:srgbClr val="5B84E9">
                  <a:gamma/>
                  <a:tint val="0"/>
                  <a:invGamma/>
                </a:srgbClr>
              </a:gs>
            </a:gsLst>
            <a:lin ang="5400000" scaled="1"/>
          </a:gradFill>
          <a:ln w="25400">
            <a:noFill/>
            <a:round/>
            <a:headEnd/>
            <a:tailEnd/>
          </a:ln>
          <a:effectLst>
            <a:outerShdw dist="107763" dir="2700000" algn="ctr" rotWithShape="0">
              <a:srgbClr val="000000">
                <a:alpha val="50000"/>
              </a:srgbClr>
            </a:outerShdw>
          </a:effectLst>
        </p:spPr>
        <p:txBody>
          <a:bodyPr anchor="ctr"/>
          <a:lstStyle/>
          <a:p>
            <a:pPr algn="ctr"/>
            <a:r>
              <a:rPr lang="vi-VN" sz="3500" b="1" smtClean="0">
                <a:effectLst>
                  <a:outerShdw blurRad="38100" dist="38100" dir="2700000" algn="tl">
                    <a:srgbClr val="000000">
                      <a:alpha val="43137"/>
                    </a:srgbClr>
                  </a:outerShdw>
                </a:effectLst>
                <a:latin typeface="+mj-lt"/>
              </a:rPr>
              <a:t>Nhiệm</a:t>
            </a:r>
            <a:br>
              <a:rPr lang="vi-VN" sz="3500" b="1" smtClean="0">
                <a:effectLst>
                  <a:outerShdw blurRad="38100" dist="38100" dir="2700000" algn="tl">
                    <a:srgbClr val="000000">
                      <a:alpha val="43137"/>
                    </a:srgbClr>
                  </a:outerShdw>
                </a:effectLst>
                <a:latin typeface="+mj-lt"/>
              </a:rPr>
            </a:br>
            <a:r>
              <a:rPr lang="vi-VN" sz="3500" b="1" smtClean="0">
                <a:effectLst>
                  <a:outerShdw blurRad="38100" dist="38100" dir="2700000" algn="tl">
                    <a:srgbClr val="000000">
                      <a:alpha val="43137"/>
                    </a:srgbClr>
                  </a:outerShdw>
                </a:effectLst>
                <a:latin typeface="+mj-lt"/>
              </a:rPr>
              <a:t>vụ</a:t>
            </a:r>
            <a:endParaRPr lang="vi-VN" sz="3500" b="1">
              <a:effectLst>
                <a:outerShdw blurRad="38100" dist="38100" dir="2700000" algn="tl">
                  <a:srgbClr val="000000">
                    <a:alpha val="43137"/>
                  </a:srgbClr>
                </a:outerShdw>
              </a:effectLst>
              <a:latin typeface="+mj-lt"/>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7</a:t>
            </a:fld>
            <a:endParaRPr lang="en-US"/>
          </a:p>
        </p:txBody>
      </p:sp>
      <p:sp>
        <p:nvSpPr>
          <p:cNvPr id="7" name="TextBox 6"/>
          <p:cNvSpPr txBox="1"/>
          <p:nvPr/>
        </p:nvSpPr>
        <p:spPr>
          <a:xfrm>
            <a:off x="7467600" y="11668"/>
            <a:ext cx="190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 Xã Hội Hoá</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98351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53" presetClass="entr" presetSubtype="16"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anim calcmode="lin" valueType="num">
                                      <p:cBhvr>
                                        <p:cTn id="9" dur="500" fill="hold"/>
                                        <p:tgtEl>
                                          <p:spTgt spid="37"/>
                                        </p:tgtEl>
                                        <p:attrNameLst>
                                          <p:attrName>ppt_w</p:attrName>
                                        </p:attrNameLst>
                                      </p:cBhvr>
                                      <p:tavLst>
                                        <p:tav tm="0">
                                          <p:val>
                                            <p:fltVal val="0"/>
                                          </p:val>
                                        </p:tav>
                                        <p:tav tm="100000">
                                          <p:val>
                                            <p:strVal val="#ppt_w"/>
                                          </p:val>
                                        </p:tav>
                                      </p:tavLst>
                                    </p:anim>
                                    <p:anim calcmode="lin" valueType="num">
                                      <p:cBhvr>
                                        <p:cTn id="10" dur="500" fill="hold"/>
                                        <p:tgtEl>
                                          <p:spTgt spid="37"/>
                                        </p:tgtEl>
                                        <p:attrNameLst>
                                          <p:attrName>ppt_h</p:attrName>
                                        </p:attrNameLst>
                                      </p:cBhvr>
                                      <p:tavLst>
                                        <p:tav tm="0">
                                          <p:val>
                                            <p:fltVal val="0"/>
                                          </p:val>
                                        </p:tav>
                                        <p:tav tm="100000">
                                          <p:val>
                                            <p:strVal val="#ppt_h"/>
                                          </p:val>
                                        </p:tav>
                                      </p:tavLst>
                                    </p:anim>
                                    <p:animEffect transition="in" filter="fade">
                                      <p:cBhvr>
                                        <p:cTn id="11" dur="500"/>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600"/>
                                        <p:tgtEl>
                                          <p:spTgt spid="40"/>
                                        </p:tgtEl>
                                      </p:cBhvr>
                                    </p:animEffect>
                                    <p:anim calcmode="lin" valueType="num">
                                      <p:cBhvr>
                                        <p:cTn id="17" dur="600" fill="hold"/>
                                        <p:tgtEl>
                                          <p:spTgt spid="40"/>
                                        </p:tgtEl>
                                        <p:attrNameLst>
                                          <p:attrName>ppt_x</p:attrName>
                                        </p:attrNameLst>
                                      </p:cBhvr>
                                      <p:tavLst>
                                        <p:tav tm="0">
                                          <p:val>
                                            <p:strVal val="#ppt_x"/>
                                          </p:val>
                                        </p:tav>
                                        <p:tav tm="100000">
                                          <p:val>
                                            <p:strVal val="#ppt_x"/>
                                          </p:val>
                                        </p:tav>
                                      </p:tavLst>
                                    </p:anim>
                                    <p:anim calcmode="lin" valueType="num">
                                      <p:cBhvr>
                                        <p:cTn id="18" dur="6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600"/>
                                        <p:tgtEl>
                                          <p:spTgt spid="38"/>
                                        </p:tgtEl>
                                      </p:cBhvr>
                                    </p:animEffect>
                                    <p:anim calcmode="lin" valueType="num">
                                      <p:cBhvr>
                                        <p:cTn id="24" dur="600" fill="hold"/>
                                        <p:tgtEl>
                                          <p:spTgt spid="38"/>
                                        </p:tgtEl>
                                        <p:attrNameLst>
                                          <p:attrName>ppt_x</p:attrName>
                                        </p:attrNameLst>
                                      </p:cBhvr>
                                      <p:tavLst>
                                        <p:tav tm="0">
                                          <p:val>
                                            <p:strVal val="#ppt_x"/>
                                          </p:val>
                                        </p:tav>
                                        <p:tav tm="100000">
                                          <p:val>
                                            <p:strVal val="#ppt_x"/>
                                          </p:val>
                                        </p:tav>
                                      </p:tavLst>
                                    </p:anim>
                                    <p:anim calcmode="lin" valueType="num">
                                      <p:cBhvr>
                                        <p:cTn id="25" dur="6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0" grpId="0" animBg="1"/>
      <p:bldP spid="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 name="Group 162"/>
          <p:cNvGrpSpPr/>
          <p:nvPr/>
        </p:nvGrpSpPr>
        <p:grpSpPr>
          <a:xfrm>
            <a:off x="181688" y="2230466"/>
            <a:ext cx="2713912" cy="4398934"/>
            <a:chOff x="181688" y="2230466"/>
            <a:chExt cx="2713912" cy="4398934"/>
          </a:xfrm>
        </p:grpSpPr>
        <p:grpSp>
          <p:nvGrpSpPr>
            <p:cNvPr id="78" name="Group 77"/>
            <p:cNvGrpSpPr/>
            <p:nvPr/>
          </p:nvGrpSpPr>
          <p:grpSpPr>
            <a:xfrm>
              <a:off x="181688" y="2230466"/>
              <a:ext cx="2713912" cy="4398934"/>
              <a:chOff x="922338" y="2019011"/>
              <a:chExt cx="2163763" cy="3160663"/>
            </a:xfrm>
            <a:scene3d>
              <a:camera prst="orthographicFront">
                <a:rot lat="0" lon="0" rev="0"/>
              </a:camera>
              <a:lightRig rig="soft" dir="t">
                <a:rot lat="0" lon="0" rev="0"/>
              </a:lightRig>
            </a:scene3d>
          </p:grpSpPr>
          <p:sp>
            <p:nvSpPr>
              <p:cNvPr id="39" name="AutoShape 47"/>
              <p:cNvSpPr>
                <a:spLocks noChangeArrowheads="1"/>
              </p:cNvSpPr>
              <p:nvPr/>
            </p:nvSpPr>
            <p:spPr bwMode="gray">
              <a:xfrm>
                <a:off x="922338" y="2322174"/>
                <a:ext cx="2163763" cy="2857500"/>
              </a:xfrm>
              <a:prstGeom prst="roundRect">
                <a:avLst>
                  <a:gd name="adj" fmla="val 17509"/>
                </a:avLst>
              </a:prstGeom>
              <a:gradFill rotWithShape="1">
                <a:gsLst>
                  <a:gs pos="0">
                    <a:srgbClr val="4E91D4"/>
                  </a:gs>
                  <a:gs pos="100000">
                    <a:srgbClr val="3477A4"/>
                  </a:gs>
                </a:gsLst>
                <a:lin ang="27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40" name="AutoShape 48"/>
              <p:cNvSpPr>
                <a:spLocks noChangeArrowheads="1"/>
              </p:cNvSpPr>
              <p:nvPr/>
            </p:nvSpPr>
            <p:spPr bwMode="gray">
              <a:xfrm>
                <a:off x="955676" y="2330111"/>
                <a:ext cx="2098675" cy="2803525"/>
              </a:xfrm>
              <a:prstGeom prst="roundRect">
                <a:avLst>
                  <a:gd name="adj" fmla="val 16667"/>
                </a:avLst>
              </a:prstGeom>
              <a:solidFill>
                <a:srgbClr val="3CA1E6"/>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41" name="AutoShape 49"/>
              <p:cNvSpPr>
                <a:spLocks noChangeArrowheads="1"/>
              </p:cNvSpPr>
              <p:nvPr/>
            </p:nvSpPr>
            <p:spPr bwMode="gray">
              <a:xfrm>
                <a:off x="973138" y="4393861"/>
                <a:ext cx="2070100" cy="709613"/>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42" name="AutoShape 50"/>
              <p:cNvSpPr>
                <a:spLocks noChangeArrowheads="1"/>
              </p:cNvSpPr>
              <p:nvPr/>
            </p:nvSpPr>
            <p:spPr bwMode="gray">
              <a:xfrm>
                <a:off x="973138" y="2352336"/>
                <a:ext cx="2070100" cy="708025"/>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grpSp>
            <p:nvGrpSpPr>
              <p:cNvPr id="43" name="Group 51"/>
              <p:cNvGrpSpPr>
                <a:grpSpLocks/>
              </p:cNvGrpSpPr>
              <p:nvPr/>
            </p:nvGrpSpPr>
            <p:grpSpPr bwMode="auto">
              <a:xfrm>
                <a:off x="1666876" y="2019011"/>
                <a:ext cx="642937" cy="622725"/>
                <a:chOff x="1289" y="587"/>
                <a:chExt cx="668" cy="647"/>
              </a:xfrm>
            </p:grpSpPr>
            <p:sp>
              <p:nvSpPr>
                <p:cNvPr id="44" name="Oval 52"/>
                <p:cNvSpPr>
                  <a:spLocks noChangeArrowheads="1"/>
                </p:cNvSpPr>
                <p:nvPr/>
              </p:nvSpPr>
              <p:spPr bwMode="gray">
                <a:xfrm>
                  <a:off x="1289" y="632"/>
                  <a:ext cx="668" cy="570"/>
                </a:xfrm>
                <a:prstGeom prst="ellipse">
                  <a:avLst/>
                </a:prstGeom>
                <a:solidFill>
                  <a:srgbClr val="333333"/>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38100" algn="ctr">
                      <a:solidFill>
                        <a:schemeClr val="bg1"/>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45" name="Oval 53"/>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46" name="Oval 54"/>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47" name="Oval 55"/>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48" name="Oval 56"/>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grpSp>
          <p:sp>
            <p:nvSpPr>
              <p:cNvPr id="49" name="Text Box 57"/>
              <p:cNvSpPr txBox="1">
                <a:spLocks noChangeArrowheads="1"/>
              </p:cNvSpPr>
              <p:nvPr/>
            </p:nvSpPr>
            <p:spPr bwMode="gray">
              <a:xfrm>
                <a:off x="1842441" y="2106274"/>
                <a:ext cx="279107" cy="3898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3300" b="0" i="0" u="none" strike="noStrike" kern="0" cap="none" spc="0" normalizeH="0" baseline="0" noProof="0" smtClean="0">
                    <a:ln>
                      <a:noFill/>
                    </a:ln>
                    <a:solidFill>
                      <a:srgbClr val="000000"/>
                    </a:solidFill>
                    <a:effectLst/>
                    <a:uLnTx/>
                    <a:uFillTx/>
                    <a:latin typeface="+mj-lt"/>
                  </a:rPr>
                  <a:t>1</a:t>
                </a:r>
              </a:p>
            </p:txBody>
          </p:sp>
        </p:grpSp>
        <p:sp>
          <p:nvSpPr>
            <p:cNvPr id="50" name="Text Box 58"/>
            <p:cNvSpPr txBox="1">
              <a:spLocks noChangeArrowheads="1"/>
            </p:cNvSpPr>
            <p:nvPr/>
          </p:nvSpPr>
          <p:spPr bwMode="gray">
            <a:xfrm>
              <a:off x="356682" y="2906943"/>
              <a:ext cx="2324100" cy="353943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a:r>
                <a:rPr lang="en-US" sz="2800">
                  <a:latin typeface="Times New Roman" pitchFamily="18" charset="0"/>
                  <a:cs typeface="Times New Roman" pitchFamily="18" charset="0"/>
                </a:rPr>
                <a:t>Là quá trình hai mặt, khác nhau đối với những người khác nhau, kéo dài suốt đời và là quá trình tất </a:t>
              </a:r>
              <a:r>
                <a:rPr lang="en-US" sz="2800" smtClean="0">
                  <a:latin typeface="Times New Roman" pitchFamily="18" charset="0"/>
                  <a:cs typeface="Times New Roman" pitchFamily="18" charset="0"/>
                </a:rPr>
                <a:t>yếu.</a:t>
              </a:r>
              <a:endParaRPr lang="vi-VN" sz="2800">
                <a:latin typeface="Times New Roman" pitchFamily="18" charset="0"/>
                <a:cs typeface="Times New Roman" pitchFamily="18" charset="0"/>
              </a:endParaRPr>
            </a:p>
          </p:txBody>
        </p:sp>
      </p:grpSp>
      <p:grpSp>
        <p:nvGrpSpPr>
          <p:cNvPr id="165" name="Group 164"/>
          <p:cNvGrpSpPr/>
          <p:nvPr/>
        </p:nvGrpSpPr>
        <p:grpSpPr>
          <a:xfrm>
            <a:off x="6115050" y="2226305"/>
            <a:ext cx="2771010" cy="4388201"/>
            <a:chOff x="6115050" y="2226305"/>
            <a:chExt cx="2771010" cy="4388201"/>
          </a:xfrm>
        </p:grpSpPr>
        <p:grpSp>
          <p:nvGrpSpPr>
            <p:cNvPr id="79" name="Group 78"/>
            <p:cNvGrpSpPr/>
            <p:nvPr/>
          </p:nvGrpSpPr>
          <p:grpSpPr>
            <a:xfrm>
              <a:off x="6115050" y="2226305"/>
              <a:ext cx="2771010" cy="4388201"/>
              <a:chOff x="5646738" y="2019011"/>
              <a:chExt cx="2163763" cy="3160663"/>
            </a:xfrm>
            <a:scene3d>
              <a:camera prst="orthographicFront">
                <a:rot lat="0" lon="0" rev="0"/>
              </a:camera>
              <a:lightRig rig="soft" dir="t">
                <a:rot lat="0" lon="0" rev="0"/>
              </a:lightRig>
            </a:scene3d>
          </p:grpSpPr>
          <p:sp>
            <p:nvSpPr>
              <p:cNvPr id="51" name="AutoShape 59"/>
              <p:cNvSpPr>
                <a:spLocks noChangeArrowheads="1"/>
              </p:cNvSpPr>
              <p:nvPr/>
            </p:nvSpPr>
            <p:spPr bwMode="gray">
              <a:xfrm>
                <a:off x="5646738" y="2322174"/>
                <a:ext cx="2163763" cy="2857500"/>
              </a:xfrm>
              <a:prstGeom prst="roundRect">
                <a:avLst>
                  <a:gd name="adj" fmla="val 17509"/>
                </a:avLst>
              </a:prstGeom>
              <a:gradFill rotWithShape="1">
                <a:gsLst>
                  <a:gs pos="0">
                    <a:srgbClr val="B59F43"/>
                  </a:gs>
                  <a:gs pos="100000">
                    <a:srgbClr val="8F8849"/>
                  </a:gs>
                </a:gsLst>
                <a:lin ang="27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52" name="AutoShape 60"/>
              <p:cNvSpPr>
                <a:spLocks noChangeArrowheads="1"/>
              </p:cNvSpPr>
              <p:nvPr/>
            </p:nvSpPr>
            <p:spPr bwMode="gray">
              <a:xfrm>
                <a:off x="5680076" y="2330111"/>
                <a:ext cx="2098675" cy="2803525"/>
              </a:xfrm>
              <a:prstGeom prst="roundRect">
                <a:avLst>
                  <a:gd name="adj" fmla="val 16667"/>
                </a:avLst>
              </a:prstGeom>
              <a:solidFill>
                <a:srgbClr val="E9E065"/>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53" name="AutoShape 61"/>
              <p:cNvSpPr>
                <a:spLocks noChangeArrowheads="1"/>
              </p:cNvSpPr>
              <p:nvPr/>
            </p:nvSpPr>
            <p:spPr bwMode="gray">
              <a:xfrm>
                <a:off x="5697538" y="4393861"/>
                <a:ext cx="2070100" cy="709613"/>
              </a:xfrm>
              <a:prstGeom prst="roundRect">
                <a:avLst>
                  <a:gd name="adj" fmla="val 50000"/>
                </a:avLst>
              </a:prstGeom>
              <a:gradFill rotWithShape="1">
                <a:gsLst>
                  <a:gs pos="0">
                    <a:srgbClr val="E9E065"/>
                  </a:gs>
                  <a:gs pos="100000">
                    <a:srgbClr val="E9E065">
                      <a:gamma/>
                      <a:tint val="57647"/>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54" name="AutoShape 62"/>
              <p:cNvSpPr>
                <a:spLocks noChangeArrowheads="1"/>
              </p:cNvSpPr>
              <p:nvPr/>
            </p:nvSpPr>
            <p:spPr bwMode="gray">
              <a:xfrm>
                <a:off x="5697538" y="2352336"/>
                <a:ext cx="2070100" cy="708025"/>
              </a:xfrm>
              <a:prstGeom prst="roundRect">
                <a:avLst>
                  <a:gd name="adj" fmla="val 50000"/>
                </a:avLst>
              </a:prstGeom>
              <a:gradFill rotWithShape="1">
                <a:gsLst>
                  <a:gs pos="0">
                    <a:srgbClr val="E9E065">
                      <a:gamma/>
                      <a:tint val="33333"/>
                      <a:invGamma/>
                    </a:srgbClr>
                  </a:gs>
                  <a:gs pos="100000">
                    <a:srgbClr val="E9E065"/>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grpSp>
            <p:nvGrpSpPr>
              <p:cNvPr id="55" name="Group 63"/>
              <p:cNvGrpSpPr>
                <a:grpSpLocks/>
              </p:cNvGrpSpPr>
              <p:nvPr/>
            </p:nvGrpSpPr>
            <p:grpSpPr bwMode="auto">
              <a:xfrm>
                <a:off x="6391276" y="2019011"/>
                <a:ext cx="642937" cy="622725"/>
                <a:chOff x="1289" y="587"/>
                <a:chExt cx="668" cy="647"/>
              </a:xfrm>
            </p:grpSpPr>
            <p:sp>
              <p:nvSpPr>
                <p:cNvPr id="56" name="Oval 64"/>
                <p:cNvSpPr>
                  <a:spLocks noChangeArrowheads="1"/>
                </p:cNvSpPr>
                <p:nvPr/>
              </p:nvSpPr>
              <p:spPr bwMode="gray">
                <a:xfrm>
                  <a:off x="1289" y="628"/>
                  <a:ext cx="668" cy="576"/>
                </a:xfrm>
                <a:prstGeom prst="ellipse">
                  <a:avLst/>
                </a:prstGeom>
                <a:solidFill>
                  <a:srgbClr val="333333"/>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38100" algn="ctr">
                      <a:solidFill>
                        <a:schemeClr val="bg1"/>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57" name="Oval 65"/>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58" name="Oval 66"/>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59" name="Oval 67"/>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60" name="Oval 68"/>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grpSp>
          <p:sp>
            <p:nvSpPr>
              <p:cNvPr id="61" name="Text Box 69"/>
              <p:cNvSpPr txBox="1">
                <a:spLocks noChangeArrowheads="1"/>
              </p:cNvSpPr>
              <p:nvPr/>
            </p:nvSpPr>
            <p:spPr bwMode="gray">
              <a:xfrm>
                <a:off x="6569718" y="2106274"/>
                <a:ext cx="273356" cy="39395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3300" b="0" i="0" u="none" strike="noStrike" kern="0" cap="none" spc="0" normalizeH="0" baseline="0" noProof="0" smtClean="0">
                    <a:ln>
                      <a:noFill/>
                    </a:ln>
                    <a:solidFill>
                      <a:srgbClr val="000000"/>
                    </a:solidFill>
                    <a:effectLst/>
                    <a:uLnTx/>
                    <a:uFillTx/>
                    <a:latin typeface="+mj-lt"/>
                  </a:rPr>
                  <a:t>3</a:t>
                </a:r>
              </a:p>
            </p:txBody>
          </p:sp>
        </p:grpSp>
        <p:sp>
          <p:nvSpPr>
            <p:cNvPr id="62" name="Text Box 70"/>
            <p:cNvSpPr txBox="1">
              <a:spLocks noChangeArrowheads="1"/>
            </p:cNvSpPr>
            <p:nvPr/>
          </p:nvSpPr>
          <p:spPr bwMode="gray">
            <a:xfrm>
              <a:off x="6436732" y="2918460"/>
              <a:ext cx="2173867" cy="267765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eaLnBrk="0" hangingPunct="0"/>
              <a:r>
                <a:rPr lang="en-US" sz="2800">
                  <a:latin typeface="Times New Roman" pitchFamily="18" charset="0"/>
                  <a:cs typeface="Times New Roman" pitchFamily="18" charset="0"/>
                </a:rPr>
                <a:t>Luôn tuân thủ các khuôn mẫu hành vi của các nhóm khác </a:t>
              </a:r>
              <a:r>
                <a:rPr lang="en-US" sz="2800" smtClean="0">
                  <a:latin typeface="Times New Roman" pitchFamily="18" charset="0"/>
                  <a:cs typeface="Times New Roman" pitchFamily="18" charset="0"/>
                </a:rPr>
                <a:t>nhau.</a:t>
              </a:r>
              <a:endParaRPr lang="en-US" sz="2800">
                <a:solidFill>
                  <a:srgbClr val="000000"/>
                </a:solidFill>
                <a:latin typeface="Times New Roman" pitchFamily="18" charset="0"/>
                <a:cs typeface="Times New Roman" pitchFamily="18" charset="0"/>
              </a:endParaRPr>
            </a:p>
          </p:txBody>
        </p:sp>
      </p:grpSp>
      <p:grpSp>
        <p:nvGrpSpPr>
          <p:cNvPr id="164" name="Group 163"/>
          <p:cNvGrpSpPr/>
          <p:nvPr/>
        </p:nvGrpSpPr>
        <p:grpSpPr>
          <a:xfrm>
            <a:off x="3143250" y="2225386"/>
            <a:ext cx="2779176" cy="4404014"/>
            <a:chOff x="3143250" y="2225386"/>
            <a:chExt cx="2779176" cy="4404014"/>
          </a:xfrm>
        </p:grpSpPr>
        <p:grpSp>
          <p:nvGrpSpPr>
            <p:cNvPr id="80" name="Group 79"/>
            <p:cNvGrpSpPr/>
            <p:nvPr/>
          </p:nvGrpSpPr>
          <p:grpSpPr>
            <a:xfrm>
              <a:off x="3143250" y="2225386"/>
              <a:ext cx="2779176" cy="4404014"/>
              <a:chOff x="3284538" y="2018961"/>
              <a:chExt cx="2163763" cy="3160713"/>
            </a:xfrm>
            <a:scene3d>
              <a:camera prst="orthographicFront">
                <a:rot lat="0" lon="0" rev="0"/>
              </a:camera>
              <a:lightRig rig="soft" dir="t">
                <a:rot lat="0" lon="0" rev="0"/>
              </a:lightRig>
            </a:scene3d>
          </p:grpSpPr>
          <p:sp>
            <p:nvSpPr>
              <p:cNvPr id="63" name="AutoShape 71"/>
              <p:cNvSpPr>
                <a:spLocks noChangeArrowheads="1"/>
              </p:cNvSpPr>
              <p:nvPr/>
            </p:nvSpPr>
            <p:spPr bwMode="gray">
              <a:xfrm>
                <a:off x="3284538" y="2322174"/>
                <a:ext cx="2163763" cy="2857500"/>
              </a:xfrm>
              <a:prstGeom prst="roundRect">
                <a:avLst>
                  <a:gd name="adj" fmla="val 17509"/>
                </a:avLst>
              </a:prstGeom>
              <a:gradFill rotWithShape="1">
                <a:gsLst>
                  <a:gs pos="0">
                    <a:srgbClr val="34B034"/>
                  </a:gs>
                  <a:gs pos="100000">
                    <a:srgbClr val="3F8B4A"/>
                  </a:gs>
                </a:gsLst>
                <a:lin ang="27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64" name="AutoShape 72"/>
              <p:cNvSpPr>
                <a:spLocks noChangeArrowheads="1"/>
              </p:cNvSpPr>
              <p:nvPr/>
            </p:nvSpPr>
            <p:spPr bwMode="gray">
              <a:xfrm>
                <a:off x="3317876" y="2330111"/>
                <a:ext cx="2098675" cy="2803525"/>
              </a:xfrm>
              <a:prstGeom prst="roundRect">
                <a:avLst>
                  <a:gd name="adj" fmla="val 16667"/>
                </a:avLst>
              </a:prstGeom>
              <a:solidFill>
                <a:srgbClr val="73E77E"/>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65" name="AutoShape 73"/>
              <p:cNvSpPr>
                <a:spLocks noChangeArrowheads="1"/>
              </p:cNvSpPr>
              <p:nvPr/>
            </p:nvSpPr>
            <p:spPr bwMode="gray">
              <a:xfrm>
                <a:off x="3335338" y="4393861"/>
                <a:ext cx="2070100" cy="709613"/>
              </a:xfrm>
              <a:prstGeom prst="roundRect">
                <a:avLst>
                  <a:gd name="adj" fmla="val 50000"/>
                </a:avLst>
              </a:prstGeom>
              <a:gradFill rotWithShape="1">
                <a:gsLst>
                  <a:gs pos="0">
                    <a:srgbClr val="73E77E"/>
                  </a:gs>
                  <a:gs pos="100000">
                    <a:srgbClr val="73E77E">
                      <a:gamma/>
                      <a:tint val="54510"/>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66" name="AutoShape 74"/>
              <p:cNvSpPr>
                <a:spLocks noChangeArrowheads="1"/>
              </p:cNvSpPr>
              <p:nvPr/>
            </p:nvSpPr>
            <p:spPr bwMode="gray">
              <a:xfrm>
                <a:off x="3335338" y="2352336"/>
                <a:ext cx="2070100" cy="708025"/>
              </a:xfrm>
              <a:prstGeom prst="roundRect">
                <a:avLst>
                  <a:gd name="adj" fmla="val 50000"/>
                </a:avLst>
              </a:prstGeom>
              <a:gradFill rotWithShape="1">
                <a:gsLst>
                  <a:gs pos="0">
                    <a:srgbClr val="73E77E">
                      <a:gamma/>
                      <a:tint val="33333"/>
                      <a:invGamma/>
                    </a:srgbClr>
                  </a:gs>
                  <a:gs pos="100000">
                    <a:srgbClr val="73E77E"/>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67" name="Oval 75"/>
              <p:cNvSpPr>
                <a:spLocks noChangeArrowheads="1"/>
              </p:cNvSpPr>
              <p:nvPr/>
            </p:nvSpPr>
            <p:spPr bwMode="gray">
              <a:xfrm>
                <a:off x="4029076" y="2059673"/>
                <a:ext cx="642937" cy="551989"/>
              </a:xfrm>
              <a:prstGeom prst="ellipse">
                <a:avLst/>
              </a:prstGeom>
              <a:solidFill>
                <a:srgbClr val="333333"/>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38100" algn="ctr">
                    <a:solidFill>
                      <a:schemeClr val="bg1"/>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68" name="Oval 76"/>
              <p:cNvSpPr>
                <a:spLocks noChangeArrowheads="1"/>
              </p:cNvSpPr>
              <p:nvPr/>
            </p:nvSpPr>
            <p:spPr bwMode="gray">
              <a:xfrm>
                <a:off x="4035426" y="2018961"/>
                <a:ext cx="622300" cy="622300"/>
              </a:xfrm>
              <a:prstGeom prst="ellipse">
                <a:avLst/>
              </a:prstGeom>
              <a:gradFill rotWithShape="1">
                <a:gsLst>
                  <a:gs pos="0">
                    <a:srgbClr val="D6E1E2">
                      <a:gamma/>
                      <a:shade val="46275"/>
                      <a:invGamma/>
                    </a:srgbClr>
                  </a:gs>
                  <a:gs pos="100000">
                    <a:srgbClr val="D6E1E2"/>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69" name="Oval 77"/>
              <p:cNvSpPr>
                <a:spLocks noChangeArrowheads="1"/>
              </p:cNvSpPr>
              <p:nvPr/>
            </p:nvSpPr>
            <p:spPr bwMode="gray">
              <a:xfrm>
                <a:off x="4043363" y="2022136"/>
                <a:ext cx="608013" cy="608013"/>
              </a:xfrm>
              <a:prstGeom prst="ellipse">
                <a:avLst/>
              </a:prstGeom>
              <a:gradFill rotWithShape="1">
                <a:gsLst>
                  <a:gs pos="0">
                    <a:srgbClr val="D6E1E2">
                      <a:alpha val="0"/>
                    </a:srgbClr>
                  </a:gs>
                  <a:gs pos="100000">
                    <a:srgbClr val="D6E1E2">
                      <a:gamma/>
                      <a:tint val="34902"/>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70" name="Oval 78"/>
              <p:cNvSpPr>
                <a:spLocks noChangeArrowheads="1"/>
              </p:cNvSpPr>
              <p:nvPr/>
            </p:nvSpPr>
            <p:spPr bwMode="gray">
              <a:xfrm>
                <a:off x="4049713" y="2028486"/>
                <a:ext cx="577850" cy="566738"/>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71" name="Oval 79"/>
              <p:cNvSpPr>
                <a:spLocks noChangeArrowheads="1"/>
              </p:cNvSpPr>
              <p:nvPr/>
            </p:nvSpPr>
            <p:spPr bwMode="gray">
              <a:xfrm>
                <a:off x="4084638" y="2044361"/>
                <a:ext cx="512763" cy="460375"/>
              </a:xfrm>
              <a:prstGeom prst="ellipse">
                <a:avLst/>
              </a:prstGeom>
              <a:gradFill rotWithShape="1">
                <a:gsLst>
                  <a:gs pos="0">
                    <a:srgbClr val="D6E1E2">
                      <a:gamma/>
                      <a:tint val="0"/>
                      <a:invGamma/>
                    </a:srgbClr>
                  </a:gs>
                  <a:gs pos="100000">
                    <a:srgbClr val="D6E1E2">
                      <a:alpha val="3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72" name="Text Box 80"/>
              <p:cNvSpPr txBox="1">
                <a:spLocks noChangeArrowheads="1"/>
              </p:cNvSpPr>
              <p:nvPr/>
            </p:nvSpPr>
            <p:spPr bwMode="gray">
              <a:xfrm>
                <a:off x="4207918" y="2106274"/>
                <a:ext cx="272553" cy="392542"/>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3300" b="0" i="0" u="none" strike="noStrike" kern="0" cap="none" spc="0" normalizeH="0" baseline="0" noProof="0" smtClean="0">
                    <a:ln>
                      <a:noFill/>
                    </a:ln>
                    <a:solidFill>
                      <a:srgbClr val="000000"/>
                    </a:solidFill>
                    <a:effectLst/>
                    <a:uLnTx/>
                    <a:uFillTx/>
                    <a:latin typeface="+mj-lt"/>
                  </a:rPr>
                  <a:t>2</a:t>
                </a:r>
              </a:p>
            </p:txBody>
          </p:sp>
        </p:grpSp>
        <p:sp>
          <p:nvSpPr>
            <p:cNvPr id="73" name="Text Box 81"/>
            <p:cNvSpPr txBox="1">
              <a:spLocks noChangeArrowheads="1"/>
            </p:cNvSpPr>
            <p:nvPr/>
          </p:nvSpPr>
          <p:spPr bwMode="gray">
            <a:xfrm>
              <a:off x="3371850" y="2926080"/>
              <a:ext cx="2343150" cy="224676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a:r>
                <a:rPr lang="en-US" sz="2800">
                  <a:latin typeface="Times New Roman" pitchFamily="18" charset="0"/>
                  <a:cs typeface="Times New Roman" pitchFamily="18" charset="0"/>
                </a:rPr>
                <a:t>Cá nhân vừa là khách thể,vừa là chủ thể của quá trình xã hội </a:t>
              </a:r>
              <a:r>
                <a:rPr lang="en-US" sz="2800" smtClean="0">
                  <a:latin typeface="Times New Roman" pitchFamily="18" charset="0"/>
                  <a:cs typeface="Times New Roman" pitchFamily="18" charset="0"/>
                </a:rPr>
                <a:t>hóa.</a:t>
              </a:r>
              <a:endParaRPr lang="vi-VN" sz="2800">
                <a:latin typeface="Times New Roman" pitchFamily="18" charset="0"/>
                <a:cs typeface="Times New Roman" pitchFamily="18" charset="0"/>
              </a:endParaRPr>
            </a:p>
          </p:txBody>
        </p:sp>
      </p:grpSp>
      <p:grpSp>
        <p:nvGrpSpPr>
          <p:cNvPr id="81" name="Group 80"/>
          <p:cNvGrpSpPr/>
          <p:nvPr/>
        </p:nvGrpSpPr>
        <p:grpSpPr>
          <a:xfrm>
            <a:off x="3352800" y="595313"/>
            <a:ext cx="2514600" cy="1157287"/>
            <a:chOff x="3124200" y="395286"/>
            <a:chExt cx="2514600" cy="1157287"/>
          </a:xfrm>
          <a:scene3d>
            <a:camera prst="orthographicFront">
              <a:rot lat="0" lon="0" rev="0"/>
            </a:camera>
            <a:lightRig rig="glow" dir="t">
              <a:rot lat="0" lon="0" rev="4800000"/>
            </a:lightRig>
          </a:scene3d>
        </p:grpSpPr>
        <p:sp>
          <p:nvSpPr>
            <p:cNvPr id="76" name="Rectangle 4"/>
            <p:cNvSpPr>
              <a:spLocks noChangeArrowheads="1"/>
            </p:cNvSpPr>
            <p:nvPr/>
          </p:nvSpPr>
          <p:spPr bwMode="ltGray">
            <a:xfrm>
              <a:off x="3124200" y="395286"/>
              <a:ext cx="2438400" cy="1157287"/>
            </a:xfrm>
            <a:prstGeom prst="rect">
              <a:avLst/>
            </a:prstGeom>
            <a:gradFill rotWithShape="1">
              <a:gsLst>
                <a:gs pos="0">
                  <a:srgbClr val="FF7F00">
                    <a:gamma/>
                    <a:shade val="46275"/>
                    <a:invGamma/>
                  </a:srgbClr>
                </a:gs>
                <a:gs pos="50000">
                  <a:srgbClr val="FF7F00"/>
                </a:gs>
                <a:gs pos="100000">
                  <a:srgbClr val="FF7F00">
                    <a:gamma/>
                    <a:shade val="46275"/>
                    <a:invGamma/>
                  </a:srgbClr>
                </a:gs>
              </a:gsLst>
              <a:lin ang="5400000" scaled="1"/>
            </a:gradFill>
            <a:ln w="9525">
              <a:noFill/>
              <a:miter lim="800000"/>
              <a:headEnd/>
              <a:tailEnd/>
            </a:ln>
            <a:effectLst>
              <a:outerShdw blurRad="190500" dist="228600" dir="2700000" algn="ctr">
                <a:srgbClr val="000000">
                  <a:alpha val="30000"/>
                </a:srgbClr>
              </a:outerShdw>
            </a:effectLst>
            <a:sp3d prstMaterial="matte">
              <a:bevelT w="127000" h="635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400" b="0" i="0" u="none" strike="noStrike" kern="0" cap="none" spc="0" normalizeH="0" baseline="0" noProof="0">
                <a:ln>
                  <a:noFill/>
                </a:ln>
                <a:solidFill>
                  <a:sysClr val="windowText" lastClr="000000"/>
                </a:solidFill>
                <a:effectLst/>
                <a:uLnTx/>
                <a:uFillTx/>
                <a:latin typeface="Times New Roman" pitchFamily="18" charset="0"/>
                <a:cs typeface="Times New Roman" pitchFamily="18" charset="0"/>
              </a:endParaRPr>
            </a:p>
          </p:txBody>
        </p:sp>
        <p:sp>
          <p:nvSpPr>
            <p:cNvPr id="77" name="Text Box 5"/>
            <p:cNvSpPr txBox="1">
              <a:spLocks noChangeArrowheads="1"/>
            </p:cNvSpPr>
            <p:nvPr/>
          </p:nvSpPr>
          <p:spPr bwMode="black">
            <a:xfrm>
              <a:off x="3219450" y="601801"/>
              <a:ext cx="2419350" cy="707886"/>
            </a:xfrm>
            <a:prstGeom prst="rect">
              <a:avLst/>
            </a:prstGeom>
            <a:noFill/>
            <a:ln w="9525" algn="ctr">
              <a:noFill/>
              <a:miter lim="800000"/>
              <a:headEnd/>
              <a:tailEnd/>
            </a:ln>
            <a:effectLst>
              <a:outerShdw blurRad="190500" dist="228600" dir="2700000" algn="ctr">
                <a:srgbClr val="000000">
                  <a:alpha val="30000"/>
                </a:srgbClr>
              </a:outerShdw>
            </a:effectLst>
            <a:sp3d prstMaterial="matte">
              <a:bevelT w="127000" h="63500"/>
            </a:sp3d>
          </p:spPr>
          <p:txBody>
            <a:bodyPr wrap="square">
              <a:spAutoFit/>
            </a:bodyPr>
            <a:lstStyle/>
            <a:p>
              <a:pPr lvl="0" eaLnBrk="0" hangingPunct="0">
                <a:defRPr/>
              </a:pPr>
              <a:r>
                <a:rPr lang="en-US" sz="4000" b="1" kern="0" smtClean="0">
                  <a:solidFill>
                    <a:srgbClr val="FFFFFF"/>
                  </a:solidFill>
                  <a:latin typeface="Times New Roman" pitchFamily="18" charset="0"/>
                  <a:cs typeface="Times New Roman" pitchFamily="18" charset="0"/>
                </a:rPr>
                <a:t>Đặc </a:t>
              </a:r>
              <a:r>
                <a:rPr lang="vi-VN" sz="4000" b="1" kern="0" smtClean="0">
                  <a:solidFill>
                    <a:srgbClr val="FFFFFF"/>
                  </a:solidFill>
                  <a:latin typeface="Times New Roman" pitchFamily="18" charset="0"/>
                  <a:cs typeface="Times New Roman" pitchFamily="18" charset="0"/>
                </a:rPr>
                <a:t>đ</a:t>
              </a:r>
              <a:r>
                <a:rPr lang="en-US" sz="4000" b="1" kern="0">
                  <a:solidFill>
                    <a:srgbClr val="FFFFFF"/>
                  </a:solidFill>
                  <a:latin typeface="Times New Roman" pitchFamily="18" charset="0"/>
                  <a:cs typeface="Times New Roman" pitchFamily="18" charset="0"/>
                </a:rPr>
                <a:t>iểm</a:t>
              </a:r>
              <a:endParaRPr kumimoji="0" lang="en-US" sz="4000" b="1" i="0" u="none" strike="noStrike" kern="0" cap="none" spc="0" normalizeH="0" baseline="0" noProof="0">
                <a:ln>
                  <a:noFill/>
                </a:ln>
                <a:solidFill>
                  <a:srgbClr val="FFFFFF"/>
                </a:solidFill>
                <a:effectLst/>
                <a:uLnTx/>
                <a:uFillTx/>
                <a:latin typeface="Times New Roman" pitchFamily="18" charset="0"/>
                <a:cs typeface="Times New Roman" pitchFamily="18" charset="0"/>
              </a:endParaRPr>
            </a:p>
          </p:txBody>
        </p:sp>
      </p:grpSp>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a:p>
        </p:txBody>
      </p:sp>
      <p:sp>
        <p:nvSpPr>
          <p:cNvPr id="89" name="TextBox 88"/>
          <p:cNvSpPr txBox="1"/>
          <p:nvPr/>
        </p:nvSpPr>
        <p:spPr>
          <a:xfrm>
            <a:off x="7467600" y="11668"/>
            <a:ext cx="190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 Xã Hội Hoá</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88" name="Group 87"/>
          <p:cNvGrpSpPr/>
          <p:nvPr/>
        </p:nvGrpSpPr>
        <p:grpSpPr>
          <a:xfrm>
            <a:off x="117634" y="2215572"/>
            <a:ext cx="2913497" cy="4398934"/>
            <a:chOff x="9982366" y="-220383"/>
            <a:chExt cx="2913497" cy="4398934"/>
          </a:xfrm>
        </p:grpSpPr>
        <p:grpSp>
          <p:nvGrpSpPr>
            <p:cNvPr id="90" name="Group 89"/>
            <p:cNvGrpSpPr/>
            <p:nvPr/>
          </p:nvGrpSpPr>
          <p:grpSpPr>
            <a:xfrm>
              <a:off x="10058400" y="-220383"/>
              <a:ext cx="2713912" cy="4398934"/>
              <a:chOff x="922338" y="2019011"/>
              <a:chExt cx="2163763" cy="3160663"/>
            </a:xfrm>
            <a:scene3d>
              <a:camera prst="orthographicFront">
                <a:rot lat="0" lon="0" rev="0"/>
              </a:camera>
              <a:lightRig rig="soft" dir="t">
                <a:rot lat="0" lon="0" rev="0"/>
              </a:lightRig>
            </a:scene3d>
          </p:grpSpPr>
          <p:sp>
            <p:nvSpPr>
              <p:cNvPr id="125" name="AutoShape 47"/>
              <p:cNvSpPr>
                <a:spLocks noChangeArrowheads="1"/>
              </p:cNvSpPr>
              <p:nvPr/>
            </p:nvSpPr>
            <p:spPr bwMode="gray">
              <a:xfrm>
                <a:off x="922338" y="2322174"/>
                <a:ext cx="2163763" cy="2857500"/>
              </a:xfrm>
              <a:prstGeom prst="roundRect">
                <a:avLst>
                  <a:gd name="adj" fmla="val 17509"/>
                </a:avLst>
              </a:prstGeom>
              <a:gradFill rotWithShape="1">
                <a:gsLst>
                  <a:gs pos="0">
                    <a:srgbClr val="4E91D4"/>
                  </a:gs>
                  <a:gs pos="100000">
                    <a:srgbClr val="3477A4"/>
                  </a:gs>
                </a:gsLst>
                <a:lin ang="27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26" name="AutoShape 48"/>
              <p:cNvSpPr>
                <a:spLocks noChangeArrowheads="1"/>
              </p:cNvSpPr>
              <p:nvPr/>
            </p:nvSpPr>
            <p:spPr bwMode="gray">
              <a:xfrm>
                <a:off x="955676" y="2330111"/>
                <a:ext cx="2098675" cy="2803525"/>
              </a:xfrm>
              <a:prstGeom prst="roundRect">
                <a:avLst>
                  <a:gd name="adj" fmla="val 16667"/>
                </a:avLst>
              </a:prstGeom>
              <a:solidFill>
                <a:srgbClr val="3CA1E6"/>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27" name="AutoShape 49"/>
              <p:cNvSpPr>
                <a:spLocks noChangeArrowheads="1"/>
              </p:cNvSpPr>
              <p:nvPr/>
            </p:nvSpPr>
            <p:spPr bwMode="gray">
              <a:xfrm>
                <a:off x="973138" y="4393861"/>
                <a:ext cx="2070100" cy="709613"/>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28" name="AutoShape 50"/>
              <p:cNvSpPr>
                <a:spLocks noChangeArrowheads="1"/>
              </p:cNvSpPr>
              <p:nvPr/>
            </p:nvSpPr>
            <p:spPr bwMode="gray">
              <a:xfrm>
                <a:off x="973138" y="2352336"/>
                <a:ext cx="2070100" cy="708025"/>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grpSp>
            <p:nvGrpSpPr>
              <p:cNvPr id="129" name="Group 51"/>
              <p:cNvGrpSpPr>
                <a:grpSpLocks/>
              </p:cNvGrpSpPr>
              <p:nvPr/>
            </p:nvGrpSpPr>
            <p:grpSpPr bwMode="auto">
              <a:xfrm>
                <a:off x="1666876" y="2019011"/>
                <a:ext cx="642937" cy="622725"/>
                <a:chOff x="1289" y="587"/>
                <a:chExt cx="668" cy="647"/>
              </a:xfrm>
            </p:grpSpPr>
            <p:sp>
              <p:nvSpPr>
                <p:cNvPr id="131" name="Oval 52"/>
                <p:cNvSpPr>
                  <a:spLocks noChangeArrowheads="1"/>
                </p:cNvSpPr>
                <p:nvPr/>
              </p:nvSpPr>
              <p:spPr bwMode="gray">
                <a:xfrm>
                  <a:off x="1289" y="632"/>
                  <a:ext cx="668" cy="570"/>
                </a:xfrm>
                <a:prstGeom prst="ellipse">
                  <a:avLst/>
                </a:prstGeom>
                <a:solidFill>
                  <a:srgbClr val="333333"/>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38100" algn="ctr">
                      <a:solidFill>
                        <a:schemeClr val="bg1"/>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32" name="Oval 53"/>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33" name="Oval 54"/>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34" name="Oval 55"/>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35" name="Oval 56"/>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grpSp>
          <p:sp>
            <p:nvSpPr>
              <p:cNvPr id="130" name="Text Box 57"/>
              <p:cNvSpPr txBox="1">
                <a:spLocks noChangeArrowheads="1"/>
              </p:cNvSpPr>
              <p:nvPr/>
            </p:nvSpPr>
            <p:spPr bwMode="gray">
              <a:xfrm>
                <a:off x="1822750" y="2106274"/>
                <a:ext cx="318490" cy="431222"/>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lang="en-US" sz="3300" kern="0">
                    <a:solidFill>
                      <a:srgbClr val="000000"/>
                    </a:solidFill>
                    <a:latin typeface="+mj-lt"/>
                  </a:rPr>
                  <a:t>4</a:t>
                </a:r>
                <a:endParaRPr kumimoji="0" lang="en-US" sz="3300" b="0" i="0" u="none" strike="noStrike" kern="0" cap="none" spc="0" normalizeH="0" baseline="0" noProof="0" smtClean="0">
                  <a:ln>
                    <a:noFill/>
                  </a:ln>
                  <a:solidFill>
                    <a:srgbClr val="000000"/>
                  </a:solidFill>
                  <a:effectLst/>
                  <a:uLnTx/>
                  <a:uFillTx/>
                  <a:latin typeface="+mj-lt"/>
                </a:endParaRPr>
              </a:p>
            </p:txBody>
          </p:sp>
        </p:grpSp>
        <p:sp>
          <p:nvSpPr>
            <p:cNvPr id="124" name="Text Box 58"/>
            <p:cNvSpPr txBox="1">
              <a:spLocks noChangeArrowheads="1"/>
            </p:cNvSpPr>
            <p:nvPr/>
          </p:nvSpPr>
          <p:spPr bwMode="gray">
            <a:xfrm>
              <a:off x="9982366" y="542864"/>
              <a:ext cx="2913497" cy="28931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a:r>
                <a:rPr lang="en-US" sz="2600">
                  <a:latin typeface="Times New Roman" pitchFamily="18" charset="0"/>
                  <a:cs typeface="Times New Roman" pitchFamily="18" charset="0"/>
                </a:rPr>
                <a:t>Tốc độ diễn ra </a:t>
              </a:r>
              <a:endParaRPr lang="en-US" sz="2600" smtClean="0">
                <a:latin typeface="Times New Roman" pitchFamily="18" charset="0"/>
                <a:cs typeface="Times New Roman" pitchFamily="18" charset="0"/>
              </a:endParaRPr>
            </a:p>
            <a:p>
              <a:pPr algn="ctr"/>
              <a:r>
                <a:rPr lang="en-US" sz="2600" smtClean="0">
                  <a:latin typeface="Times New Roman" pitchFamily="18" charset="0"/>
                  <a:cs typeface="Times New Roman" pitchFamily="18" charset="0"/>
                </a:rPr>
                <a:t>nhanh </a:t>
              </a:r>
              <a:r>
                <a:rPr lang="en-US" sz="2600">
                  <a:latin typeface="Times New Roman" pitchFamily="18" charset="0"/>
                  <a:cs typeface="Times New Roman" pitchFamily="18" charset="0"/>
                </a:rPr>
                <a:t>hay chậm </a:t>
              </a:r>
              <a:endParaRPr lang="en-US" sz="2600" smtClean="0">
                <a:latin typeface="Times New Roman" pitchFamily="18" charset="0"/>
                <a:cs typeface="Times New Roman" pitchFamily="18" charset="0"/>
              </a:endParaRPr>
            </a:p>
            <a:p>
              <a:pPr algn="ctr"/>
              <a:r>
                <a:rPr lang="en-US" sz="2600" smtClean="0">
                  <a:latin typeface="Times New Roman" pitchFamily="18" charset="0"/>
                  <a:cs typeface="Times New Roman" pitchFamily="18" charset="0"/>
                </a:rPr>
                <a:t>phụ </a:t>
              </a:r>
              <a:r>
                <a:rPr lang="en-US" sz="2600">
                  <a:latin typeface="Times New Roman" pitchFamily="18" charset="0"/>
                  <a:cs typeface="Times New Roman" pitchFamily="18" charset="0"/>
                </a:rPr>
                <a:t>thuộc vào </a:t>
              </a:r>
              <a:r>
                <a:rPr lang="en-US" sz="2600" smtClean="0">
                  <a:latin typeface="Times New Roman" pitchFamily="18" charset="0"/>
                  <a:cs typeface="Times New Roman" pitchFamily="18" charset="0"/>
                </a:rPr>
                <a:t>môi </a:t>
              </a:r>
              <a:r>
                <a:rPr lang="en-US" sz="2600">
                  <a:latin typeface="Times New Roman" pitchFamily="18" charset="0"/>
                  <a:cs typeface="Times New Roman" pitchFamily="18" charset="0"/>
                </a:rPr>
                <a:t>trường xung </a:t>
              </a:r>
              <a:r>
                <a:rPr lang="en-US" sz="2600" smtClean="0">
                  <a:latin typeface="Times New Roman" pitchFamily="18" charset="0"/>
                  <a:cs typeface="Times New Roman" pitchFamily="18" charset="0"/>
                </a:rPr>
                <a:t>quanh</a:t>
              </a:r>
            </a:p>
            <a:p>
              <a:pPr algn="ctr"/>
              <a:r>
                <a:rPr lang="en-US" sz="2600" smtClean="0">
                  <a:latin typeface="Times New Roman" pitchFamily="18" charset="0"/>
                  <a:cs typeface="Times New Roman" pitchFamily="18" charset="0"/>
                </a:rPr>
                <a:t>(gia đình,xã hội...)</a:t>
              </a:r>
            </a:p>
            <a:p>
              <a:pPr algn="ctr"/>
              <a:r>
                <a:rPr lang="en-US" sz="2600" smtClean="0">
                  <a:latin typeface="Times New Roman" pitchFamily="18" charset="0"/>
                  <a:cs typeface="Times New Roman" pitchFamily="18" charset="0"/>
                </a:rPr>
                <a:t>chứ </a:t>
              </a:r>
              <a:r>
                <a:rPr lang="en-US" sz="2600">
                  <a:latin typeface="Times New Roman" pitchFamily="18" charset="0"/>
                  <a:cs typeface="Times New Roman" pitchFamily="18" charset="0"/>
                </a:rPr>
                <a:t>không phải do yếu tố bẩm </a:t>
              </a:r>
              <a:r>
                <a:rPr lang="en-US" sz="2600" smtClean="0">
                  <a:latin typeface="Times New Roman" pitchFamily="18" charset="0"/>
                  <a:cs typeface="Times New Roman" pitchFamily="18" charset="0"/>
                </a:rPr>
                <a:t>sinh.</a:t>
              </a:r>
              <a:endParaRPr lang="vi-VN" sz="2600">
                <a:latin typeface="Times New Roman" pitchFamily="18" charset="0"/>
                <a:cs typeface="Times New Roman" pitchFamily="18" charset="0"/>
              </a:endParaRPr>
            </a:p>
          </p:txBody>
        </p:sp>
      </p:grpSp>
      <p:grpSp>
        <p:nvGrpSpPr>
          <p:cNvPr id="136" name="Group 135"/>
          <p:cNvGrpSpPr/>
          <p:nvPr/>
        </p:nvGrpSpPr>
        <p:grpSpPr>
          <a:xfrm>
            <a:off x="6126056" y="2218113"/>
            <a:ext cx="2771010" cy="4388201"/>
            <a:chOff x="15059790" y="-197201"/>
            <a:chExt cx="2771010" cy="4388201"/>
          </a:xfrm>
        </p:grpSpPr>
        <p:grpSp>
          <p:nvGrpSpPr>
            <p:cNvPr id="137" name="Group 136"/>
            <p:cNvGrpSpPr/>
            <p:nvPr/>
          </p:nvGrpSpPr>
          <p:grpSpPr>
            <a:xfrm>
              <a:off x="15059790" y="-197201"/>
              <a:ext cx="2771010" cy="4388201"/>
              <a:chOff x="5646738" y="2019011"/>
              <a:chExt cx="2163763" cy="3160663"/>
            </a:xfrm>
            <a:scene3d>
              <a:camera prst="orthographicFront">
                <a:rot lat="0" lon="0" rev="0"/>
              </a:camera>
              <a:lightRig rig="soft" dir="t">
                <a:rot lat="0" lon="0" rev="0"/>
              </a:lightRig>
            </a:scene3d>
          </p:grpSpPr>
          <p:sp>
            <p:nvSpPr>
              <p:cNvPr id="139" name="AutoShape 59"/>
              <p:cNvSpPr>
                <a:spLocks noChangeArrowheads="1"/>
              </p:cNvSpPr>
              <p:nvPr/>
            </p:nvSpPr>
            <p:spPr bwMode="gray">
              <a:xfrm>
                <a:off x="5646738" y="2322174"/>
                <a:ext cx="2163763" cy="2857500"/>
              </a:xfrm>
              <a:prstGeom prst="roundRect">
                <a:avLst>
                  <a:gd name="adj" fmla="val 17509"/>
                </a:avLst>
              </a:prstGeom>
              <a:gradFill rotWithShape="1">
                <a:gsLst>
                  <a:gs pos="0">
                    <a:srgbClr val="B59F43"/>
                  </a:gs>
                  <a:gs pos="100000">
                    <a:srgbClr val="8F8849"/>
                  </a:gs>
                </a:gsLst>
                <a:lin ang="27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40" name="AutoShape 60"/>
              <p:cNvSpPr>
                <a:spLocks noChangeArrowheads="1"/>
              </p:cNvSpPr>
              <p:nvPr/>
            </p:nvSpPr>
            <p:spPr bwMode="gray">
              <a:xfrm>
                <a:off x="5680076" y="2330111"/>
                <a:ext cx="2098675" cy="2803525"/>
              </a:xfrm>
              <a:prstGeom prst="roundRect">
                <a:avLst>
                  <a:gd name="adj" fmla="val 16667"/>
                </a:avLst>
              </a:prstGeom>
              <a:solidFill>
                <a:srgbClr val="E9E065"/>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41" name="AutoShape 61"/>
              <p:cNvSpPr>
                <a:spLocks noChangeArrowheads="1"/>
              </p:cNvSpPr>
              <p:nvPr/>
            </p:nvSpPr>
            <p:spPr bwMode="gray">
              <a:xfrm>
                <a:off x="5697538" y="4393861"/>
                <a:ext cx="2070100" cy="709613"/>
              </a:xfrm>
              <a:prstGeom prst="roundRect">
                <a:avLst>
                  <a:gd name="adj" fmla="val 50000"/>
                </a:avLst>
              </a:prstGeom>
              <a:gradFill rotWithShape="1">
                <a:gsLst>
                  <a:gs pos="0">
                    <a:srgbClr val="E9E065"/>
                  </a:gs>
                  <a:gs pos="100000">
                    <a:srgbClr val="E9E065">
                      <a:gamma/>
                      <a:tint val="57647"/>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grpSp>
            <p:nvGrpSpPr>
              <p:cNvPr id="142" name="Group 63"/>
              <p:cNvGrpSpPr>
                <a:grpSpLocks/>
              </p:cNvGrpSpPr>
              <p:nvPr/>
            </p:nvGrpSpPr>
            <p:grpSpPr bwMode="auto">
              <a:xfrm>
                <a:off x="6391276" y="2019011"/>
                <a:ext cx="642937" cy="622725"/>
                <a:chOff x="1289" y="587"/>
                <a:chExt cx="668" cy="647"/>
              </a:xfrm>
            </p:grpSpPr>
            <p:sp>
              <p:nvSpPr>
                <p:cNvPr id="144" name="Oval 64"/>
                <p:cNvSpPr>
                  <a:spLocks noChangeArrowheads="1"/>
                </p:cNvSpPr>
                <p:nvPr/>
              </p:nvSpPr>
              <p:spPr bwMode="gray">
                <a:xfrm>
                  <a:off x="1289" y="628"/>
                  <a:ext cx="668" cy="576"/>
                </a:xfrm>
                <a:prstGeom prst="ellipse">
                  <a:avLst/>
                </a:prstGeom>
                <a:solidFill>
                  <a:srgbClr val="333333"/>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38100" algn="ctr">
                      <a:solidFill>
                        <a:schemeClr val="bg1"/>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45" name="Oval 65"/>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46" name="Oval 66"/>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47" name="Oval 67"/>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48" name="Oval 68"/>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grpSp>
          <p:sp>
            <p:nvSpPr>
              <p:cNvPr id="143" name="Text Box 69"/>
              <p:cNvSpPr txBox="1">
                <a:spLocks noChangeArrowheads="1"/>
              </p:cNvSpPr>
              <p:nvPr/>
            </p:nvSpPr>
            <p:spPr bwMode="gray">
              <a:xfrm>
                <a:off x="6550432" y="2106274"/>
                <a:ext cx="311927" cy="432276"/>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lang="en-US" sz="3300" kern="0">
                    <a:solidFill>
                      <a:srgbClr val="000000"/>
                    </a:solidFill>
                    <a:latin typeface="+mj-lt"/>
                  </a:rPr>
                  <a:t>6</a:t>
                </a:r>
                <a:endParaRPr kumimoji="0" lang="en-US" sz="3300" b="0" i="0" u="none" strike="noStrike" kern="0" cap="none" spc="0" normalizeH="0" baseline="0" noProof="0" smtClean="0">
                  <a:ln>
                    <a:noFill/>
                  </a:ln>
                  <a:solidFill>
                    <a:srgbClr val="000000"/>
                  </a:solidFill>
                  <a:effectLst/>
                  <a:uLnTx/>
                  <a:uFillTx/>
                  <a:latin typeface="+mj-lt"/>
                </a:endParaRPr>
              </a:p>
            </p:txBody>
          </p:sp>
        </p:grpSp>
        <p:sp>
          <p:nvSpPr>
            <p:cNvPr id="138" name="Text Box 70"/>
            <p:cNvSpPr txBox="1">
              <a:spLocks noChangeArrowheads="1"/>
            </p:cNvSpPr>
            <p:nvPr/>
          </p:nvSpPr>
          <p:spPr bwMode="gray">
            <a:xfrm>
              <a:off x="15247908" y="609600"/>
              <a:ext cx="2516994" cy="28931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a:r>
                <a:rPr lang="en-US" sz="2600">
                  <a:latin typeface="Times New Roman" pitchFamily="18" charset="0"/>
                  <a:cs typeface="Times New Roman" pitchFamily="18" charset="0"/>
                </a:rPr>
                <a:t>Có 2 khuynh hướng tác động:bản chất tự </a:t>
              </a:r>
              <a:r>
                <a:rPr lang="en-US" sz="2600" smtClean="0">
                  <a:latin typeface="Times New Roman" pitchFamily="18" charset="0"/>
                  <a:cs typeface="Times New Roman" pitchFamily="18" charset="0"/>
                </a:rPr>
                <a:t>nhiên, khả </a:t>
              </a:r>
              <a:r>
                <a:rPr lang="en-US" sz="2600">
                  <a:latin typeface="Times New Roman" pitchFamily="18" charset="0"/>
                  <a:cs typeface="Times New Roman" pitchFamily="18" charset="0"/>
                </a:rPr>
                <a:t>năng đáp ứng</a:t>
              </a:r>
              <a:r>
                <a:rPr lang="en-US" sz="2600" smtClean="0">
                  <a:latin typeface="Times New Roman" pitchFamily="18" charset="0"/>
                  <a:cs typeface="Times New Roman" pitchFamily="18" charset="0"/>
                </a:rPr>
                <a:t>, tuân </a:t>
              </a:r>
              <a:r>
                <a:rPr lang="en-US" sz="2600">
                  <a:latin typeface="Times New Roman" pitchFamily="18" charset="0"/>
                  <a:cs typeface="Times New Roman" pitchFamily="18" charset="0"/>
                </a:rPr>
                <a:t>thủ khuôn mẫu mà xã hội mong </a:t>
              </a:r>
              <a:r>
                <a:rPr lang="en-US" sz="2600" smtClean="0">
                  <a:latin typeface="Times New Roman" pitchFamily="18" charset="0"/>
                  <a:cs typeface="Times New Roman" pitchFamily="18" charset="0"/>
                </a:rPr>
                <a:t>đợi.</a:t>
              </a:r>
              <a:endParaRPr lang="vi-VN" sz="2600">
                <a:latin typeface="Times New Roman" pitchFamily="18" charset="0"/>
                <a:cs typeface="Times New Roman" pitchFamily="18" charset="0"/>
              </a:endParaRPr>
            </a:p>
          </p:txBody>
        </p:sp>
      </p:grpSp>
      <p:grpSp>
        <p:nvGrpSpPr>
          <p:cNvPr id="149" name="Group 148"/>
          <p:cNvGrpSpPr/>
          <p:nvPr/>
        </p:nvGrpSpPr>
        <p:grpSpPr>
          <a:xfrm>
            <a:off x="3029666" y="2189331"/>
            <a:ext cx="3096390" cy="4404014"/>
            <a:chOff x="11932920" y="-275687"/>
            <a:chExt cx="3096390" cy="4404014"/>
          </a:xfrm>
        </p:grpSpPr>
        <p:grpSp>
          <p:nvGrpSpPr>
            <p:cNvPr id="150" name="Group 149"/>
            <p:cNvGrpSpPr/>
            <p:nvPr/>
          </p:nvGrpSpPr>
          <p:grpSpPr>
            <a:xfrm>
              <a:off x="12075009" y="-275687"/>
              <a:ext cx="2779176" cy="4404014"/>
              <a:chOff x="3284538" y="2018961"/>
              <a:chExt cx="2163763" cy="3160713"/>
            </a:xfrm>
            <a:scene3d>
              <a:camera prst="orthographicFront">
                <a:rot lat="0" lon="0" rev="0"/>
              </a:camera>
              <a:lightRig rig="soft" dir="t">
                <a:rot lat="0" lon="0" rev="0"/>
              </a:lightRig>
            </a:scene3d>
          </p:grpSpPr>
          <p:sp>
            <p:nvSpPr>
              <p:cNvPr id="152" name="AutoShape 71"/>
              <p:cNvSpPr>
                <a:spLocks noChangeArrowheads="1"/>
              </p:cNvSpPr>
              <p:nvPr/>
            </p:nvSpPr>
            <p:spPr bwMode="gray">
              <a:xfrm>
                <a:off x="3284538" y="2322174"/>
                <a:ext cx="2163763" cy="2857500"/>
              </a:xfrm>
              <a:prstGeom prst="roundRect">
                <a:avLst>
                  <a:gd name="adj" fmla="val 17509"/>
                </a:avLst>
              </a:prstGeom>
              <a:gradFill rotWithShape="1">
                <a:gsLst>
                  <a:gs pos="0">
                    <a:srgbClr val="34B034"/>
                  </a:gs>
                  <a:gs pos="100000">
                    <a:srgbClr val="3F8B4A"/>
                  </a:gs>
                </a:gsLst>
                <a:lin ang="27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53" name="AutoShape 72"/>
              <p:cNvSpPr>
                <a:spLocks noChangeArrowheads="1"/>
              </p:cNvSpPr>
              <p:nvPr/>
            </p:nvSpPr>
            <p:spPr bwMode="gray">
              <a:xfrm>
                <a:off x="3317876" y="2330111"/>
                <a:ext cx="2098675" cy="2803525"/>
              </a:xfrm>
              <a:prstGeom prst="roundRect">
                <a:avLst>
                  <a:gd name="adj" fmla="val 16667"/>
                </a:avLst>
              </a:prstGeom>
              <a:solidFill>
                <a:srgbClr val="73E77E"/>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54" name="AutoShape 73"/>
              <p:cNvSpPr>
                <a:spLocks noChangeArrowheads="1"/>
              </p:cNvSpPr>
              <p:nvPr/>
            </p:nvSpPr>
            <p:spPr bwMode="gray">
              <a:xfrm>
                <a:off x="3335338" y="4393861"/>
                <a:ext cx="2070100" cy="709613"/>
              </a:xfrm>
              <a:prstGeom prst="roundRect">
                <a:avLst>
                  <a:gd name="adj" fmla="val 50000"/>
                </a:avLst>
              </a:prstGeom>
              <a:gradFill rotWithShape="1">
                <a:gsLst>
                  <a:gs pos="0">
                    <a:srgbClr val="73E77E"/>
                  </a:gs>
                  <a:gs pos="100000">
                    <a:srgbClr val="73E77E">
                      <a:gamma/>
                      <a:tint val="54510"/>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55" name="AutoShape 74"/>
              <p:cNvSpPr>
                <a:spLocks noChangeArrowheads="1"/>
              </p:cNvSpPr>
              <p:nvPr/>
            </p:nvSpPr>
            <p:spPr bwMode="gray">
              <a:xfrm>
                <a:off x="3335338" y="2352336"/>
                <a:ext cx="2070100" cy="708025"/>
              </a:xfrm>
              <a:prstGeom prst="roundRect">
                <a:avLst>
                  <a:gd name="adj" fmla="val 50000"/>
                </a:avLst>
              </a:prstGeom>
              <a:gradFill rotWithShape="1">
                <a:gsLst>
                  <a:gs pos="0">
                    <a:srgbClr val="73E77E">
                      <a:gamma/>
                      <a:tint val="33333"/>
                      <a:invGamma/>
                    </a:srgbClr>
                  </a:gs>
                  <a:gs pos="100000">
                    <a:srgbClr val="73E77E"/>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56" name="Oval 75"/>
              <p:cNvSpPr>
                <a:spLocks noChangeArrowheads="1"/>
              </p:cNvSpPr>
              <p:nvPr/>
            </p:nvSpPr>
            <p:spPr bwMode="gray">
              <a:xfrm>
                <a:off x="4029076" y="2059673"/>
                <a:ext cx="642937" cy="551989"/>
              </a:xfrm>
              <a:prstGeom prst="ellipse">
                <a:avLst/>
              </a:prstGeom>
              <a:solidFill>
                <a:srgbClr val="333333"/>
              </a:soli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38100" algn="ctr">
                    <a:solidFill>
                      <a:schemeClr val="bg1"/>
                    </a:solidFill>
                    <a:round/>
                    <a:headEnd/>
                    <a:tailEnd/>
                  </a14:hiddenLine>
                </a:ext>
              </a:ex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57" name="Oval 76"/>
              <p:cNvSpPr>
                <a:spLocks noChangeArrowheads="1"/>
              </p:cNvSpPr>
              <p:nvPr/>
            </p:nvSpPr>
            <p:spPr bwMode="gray">
              <a:xfrm>
                <a:off x="4035426" y="2018961"/>
                <a:ext cx="622300" cy="622300"/>
              </a:xfrm>
              <a:prstGeom prst="ellipse">
                <a:avLst/>
              </a:prstGeom>
              <a:gradFill rotWithShape="1">
                <a:gsLst>
                  <a:gs pos="0">
                    <a:srgbClr val="D6E1E2">
                      <a:gamma/>
                      <a:shade val="46275"/>
                      <a:invGamma/>
                    </a:srgbClr>
                  </a:gs>
                  <a:gs pos="100000">
                    <a:srgbClr val="D6E1E2"/>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58" name="Oval 77"/>
              <p:cNvSpPr>
                <a:spLocks noChangeArrowheads="1"/>
              </p:cNvSpPr>
              <p:nvPr/>
            </p:nvSpPr>
            <p:spPr bwMode="gray">
              <a:xfrm>
                <a:off x="4043363" y="2022136"/>
                <a:ext cx="608013" cy="608013"/>
              </a:xfrm>
              <a:prstGeom prst="ellipse">
                <a:avLst/>
              </a:prstGeom>
              <a:gradFill rotWithShape="1">
                <a:gsLst>
                  <a:gs pos="0">
                    <a:srgbClr val="D6E1E2">
                      <a:alpha val="0"/>
                    </a:srgbClr>
                  </a:gs>
                  <a:gs pos="100000">
                    <a:srgbClr val="D6E1E2">
                      <a:gamma/>
                      <a:tint val="34902"/>
                      <a:invGamma/>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59" name="Oval 78"/>
              <p:cNvSpPr>
                <a:spLocks noChangeArrowheads="1"/>
              </p:cNvSpPr>
              <p:nvPr/>
            </p:nvSpPr>
            <p:spPr bwMode="gray">
              <a:xfrm>
                <a:off x="4049713" y="2028486"/>
                <a:ext cx="577850" cy="566738"/>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60" name="Oval 79"/>
              <p:cNvSpPr>
                <a:spLocks noChangeArrowheads="1"/>
              </p:cNvSpPr>
              <p:nvPr/>
            </p:nvSpPr>
            <p:spPr bwMode="gray">
              <a:xfrm>
                <a:off x="4084638" y="2044361"/>
                <a:ext cx="512763" cy="460375"/>
              </a:xfrm>
              <a:prstGeom prst="ellipse">
                <a:avLst/>
              </a:prstGeom>
              <a:gradFill rotWithShape="1">
                <a:gsLst>
                  <a:gs pos="0">
                    <a:srgbClr val="D6E1E2">
                      <a:gamma/>
                      <a:tint val="0"/>
                      <a:invGamma/>
                    </a:srgbClr>
                  </a:gs>
                  <a:gs pos="100000">
                    <a:srgbClr val="D6E1E2">
                      <a:alpha val="38000"/>
                    </a:srgbClr>
                  </a:gs>
                </a:gsLst>
                <a:lin ang="5400000" scaled="1"/>
              </a:gradFill>
              <a:ln>
                <a:noFill/>
              </a:ln>
              <a:effectLst>
                <a:outerShdw blurRad="107950" dist="12700" dir="5400000" algn="ctr">
                  <a:srgbClr val="000000"/>
                </a:outerShdw>
              </a:effectLst>
              <a:sp3d contourW="44450" prstMaterial="matte">
                <a:bevelT w="63500" h="63500" prst="artDeco"/>
                <a:contourClr>
                  <a:srgbClr val="FFFFFF"/>
                </a:contourClr>
              </a:sp3d>
              <a:extLst>
                <a:ext uri="{91240B29-F687-4F45-9708-019B960494DF}">
                  <a14:hiddenLine xmlns:a14="http://schemas.microsoft.com/office/drawing/2010/main" w="9525" algn="ctr">
                    <a:solidFill>
                      <a:schemeClr val="tx1"/>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3300" b="0" i="0" u="none" strike="noStrike" kern="0" cap="none" spc="0" normalizeH="0" baseline="0" noProof="0" smtClean="0">
                  <a:ln>
                    <a:noFill/>
                  </a:ln>
                  <a:solidFill>
                    <a:sysClr val="windowText" lastClr="000000"/>
                  </a:solidFill>
                  <a:effectLst/>
                  <a:uLnTx/>
                  <a:uFillTx/>
                  <a:latin typeface="+mj-lt"/>
                </a:endParaRPr>
              </a:p>
            </p:txBody>
          </p:sp>
          <p:sp>
            <p:nvSpPr>
              <p:cNvPr id="161" name="Text Box 80"/>
              <p:cNvSpPr txBox="1">
                <a:spLocks noChangeArrowheads="1"/>
              </p:cNvSpPr>
              <p:nvPr/>
            </p:nvSpPr>
            <p:spPr bwMode="gray">
              <a:xfrm>
                <a:off x="4188689" y="2106274"/>
                <a:ext cx="311011" cy="430731"/>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sz="3300" b="0" i="0" u="none" strike="noStrike" kern="0" cap="none" spc="0" normalizeH="0" baseline="0" noProof="0" smtClean="0">
                    <a:ln>
                      <a:noFill/>
                    </a:ln>
                    <a:solidFill>
                      <a:srgbClr val="000000"/>
                    </a:solidFill>
                    <a:effectLst/>
                    <a:uLnTx/>
                    <a:uFillTx/>
                    <a:latin typeface="+mj-lt"/>
                  </a:rPr>
                  <a:t>5</a:t>
                </a:r>
              </a:p>
            </p:txBody>
          </p:sp>
        </p:grpSp>
        <p:sp>
          <p:nvSpPr>
            <p:cNvPr id="151" name="Text Box 81"/>
            <p:cNvSpPr txBox="1">
              <a:spLocks noChangeArrowheads="1"/>
            </p:cNvSpPr>
            <p:nvPr/>
          </p:nvSpPr>
          <p:spPr bwMode="gray">
            <a:xfrm>
              <a:off x="11932920" y="533400"/>
              <a:ext cx="3096390" cy="329320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ctr"/>
              <a:r>
                <a:rPr lang="en-US" sz="2600">
                  <a:latin typeface="Times New Roman" pitchFamily="18" charset="0"/>
                  <a:cs typeface="Times New Roman" pitchFamily="18" charset="0"/>
                </a:rPr>
                <a:t>Được thực hiện </a:t>
              </a:r>
              <a:endParaRPr lang="en-US" sz="2600" smtClean="0">
                <a:latin typeface="Times New Roman" pitchFamily="18" charset="0"/>
                <a:cs typeface="Times New Roman" pitchFamily="18" charset="0"/>
              </a:endParaRPr>
            </a:p>
            <a:p>
              <a:pPr algn="ctr"/>
              <a:r>
                <a:rPr lang="en-US" sz="2600" smtClean="0">
                  <a:latin typeface="Times New Roman" pitchFamily="18" charset="0"/>
                  <a:cs typeface="Times New Roman" pitchFamily="18" charset="0"/>
                </a:rPr>
                <a:t>nhờ </a:t>
              </a:r>
              <a:r>
                <a:rPr lang="en-US" sz="2600">
                  <a:latin typeface="Times New Roman" pitchFamily="18" charset="0"/>
                  <a:cs typeface="Times New Roman" pitchFamily="18" charset="0"/>
                </a:rPr>
                <a:t>các thiết chế </a:t>
              </a:r>
              <a:endParaRPr lang="en-US" sz="2600" smtClean="0">
                <a:latin typeface="Times New Roman" pitchFamily="18" charset="0"/>
                <a:cs typeface="Times New Roman" pitchFamily="18" charset="0"/>
              </a:endParaRPr>
            </a:p>
            <a:p>
              <a:pPr algn="ctr"/>
              <a:r>
                <a:rPr lang="en-US" sz="2600" smtClean="0">
                  <a:latin typeface="Times New Roman" pitchFamily="18" charset="0"/>
                  <a:cs typeface="Times New Roman" pitchFamily="18" charset="0"/>
                </a:rPr>
                <a:t>có sẵn </a:t>
              </a:r>
              <a:r>
                <a:rPr lang="en-US" sz="2600">
                  <a:latin typeface="Times New Roman" pitchFamily="18" charset="0"/>
                  <a:cs typeface="Times New Roman" pitchFamily="18" charset="0"/>
                </a:rPr>
                <a:t>như </a:t>
              </a:r>
              <a:r>
                <a:rPr lang="en-US" sz="2600" smtClean="0">
                  <a:latin typeface="Times New Roman" pitchFamily="18" charset="0"/>
                  <a:cs typeface="Times New Roman" pitchFamily="18" charset="0"/>
                </a:rPr>
                <a:t>gia đình,</a:t>
              </a:r>
            </a:p>
            <a:p>
              <a:pPr algn="ctr"/>
              <a:r>
                <a:rPr lang="en-US" sz="2600" smtClean="0">
                  <a:latin typeface="Times New Roman" pitchFamily="18" charset="0"/>
                  <a:cs typeface="Times New Roman" pitchFamily="18" charset="0"/>
                </a:rPr>
                <a:t>nhà trường,các tổ chức xã hội,các doanh nghiệp,</a:t>
              </a:r>
            </a:p>
            <a:p>
              <a:pPr algn="ctr"/>
              <a:r>
                <a:rPr lang="en-US" sz="2600" smtClean="0">
                  <a:latin typeface="Times New Roman" pitchFamily="18" charset="0"/>
                  <a:cs typeface="Times New Roman" pitchFamily="18" charset="0"/>
                </a:rPr>
                <a:t>phương </a:t>
              </a:r>
              <a:r>
                <a:rPr lang="en-US" sz="2600">
                  <a:latin typeface="Times New Roman" pitchFamily="18" charset="0"/>
                  <a:cs typeface="Times New Roman" pitchFamily="18" charset="0"/>
                </a:rPr>
                <a:t>thức giao </a:t>
              </a:r>
              <a:endParaRPr lang="en-US" sz="2600" smtClean="0">
                <a:latin typeface="Times New Roman" pitchFamily="18" charset="0"/>
                <a:cs typeface="Times New Roman" pitchFamily="18" charset="0"/>
              </a:endParaRPr>
            </a:p>
            <a:p>
              <a:pPr algn="ctr"/>
              <a:r>
                <a:rPr lang="en-US" sz="2600" smtClean="0">
                  <a:latin typeface="Times New Roman" pitchFamily="18" charset="0"/>
                  <a:cs typeface="Times New Roman" pitchFamily="18" charset="0"/>
                </a:rPr>
                <a:t>tiếp </a:t>
              </a:r>
              <a:r>
                <a:rPr lang="en-US" sz="2600">
                  <a:latin typeface="Times New Roman" pitchFamily="18" charset="0"/>
                  <a:cs typeface="Times New Roman" pitchFamily="18" charset="0"/>
                </a:rPr>
                <a:t>cộng đồng…</a:t>
              </a:r>
              <a:endParaRPr lang="vi-VN" sz="2600">
                <a:latin typeface="Times New Roman" pitchFamily="18" charset="0"/>
                <a:cs typeface="Times New Roman" pitchFamily="18" charset="0"/>
              </a:endParaRPr>
            </a:p>
          </p:txBody>
        </p:sp>
      </p:grpSp>
    </p:spTree>
    <p:extLst>
      <p:ext uri="{BB962C8B-B14F-4D97-AF65-F5344CB8AC3E}">
        <p14:creationId xmlns:p14="http://schemas.microsoft.com/office/powerpoint/2010/main" val="926098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63"/>
                                        </p:tgtEl>
                                        <p:attrNameLst>
                                          <p:attrName>style.visibility</p:attrName>
                                        </p:attrNameLst>
                                      </p:cBhvr>
                                      <p:to>
                                        <p:strVal val="visible"/>
                                      </p:to>
                                    </p:set>
                                    <p:animEffect transition="in" filter="fade">
                                      <p:cBhvr>
                                        <p:cTn id="11" dur="500"/>
                                        <p:tgtEl>
                                          <p:spTgt spid="163"/>
                                        </p:tgtEl>
                                      </p:cBhvr>
                                    </p:animEffect>
                                    <p:anim calcmode="lin" valueType="num">
                                      <p:cBhvr>
                                        <p:cTn id="12" dur="500" fill="hold"/>
                                        <p:tgtEl>
                                          <p:spTgt spid="163"/>
                                        </p:tgtEl>
                                        <p:attrNameLst>
                                          <p:attrName>ppt_x</p:attrName>
                                        </p:attrNameLst>
                                      </p:cBhvr>
                                      <p:tavLst>
                                        <p:tav tm="0">
                                          <p:val>
                                            <p:strVal val="#ppt_x"/>
                                          </p:val>
                                        </p:tav>
                                        <p:tav tm="100000">
                                          <p:val>
                                            <p:strVal val="#ppt_x"/>
                                          </p:val>
                                        </p:tav>
                                      </p:tavLst>
                                    </p:anim>
                                    <p:anim calcmode="lin" valueType="num">
                                      <p:cBhvr>
                                        <p:cTn id="13" dur="500" fill="hold"/>
                                        <p:tgtEl>
                                          <p:spTgt spid="16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64"/>
                                        </p:tgtEl>
                                        <p:attrNameLst>
                                          <p:attrName>style.visibility</p:attrName>
                                        </p:attrNameLst>
                                      </p:cBhvr>
                                      <p:to>
                                        <p:strVal val="visible"/>
                                      </p:to>
                                    </p:set>
                                    <p:animEffect transition="in" filter="fade">
                                      <p:cBhvr>
                                        <p:cTn id="18" dur="500"/>
                                        <p:tgtEl>
                                          <p:spTgt spid="164"/>
                                        </p:tgtEl>
                                      </p:cBhvr>
                                    </p:animEffect>
                                    <p:anim calcmode="lin" valueType="num">
                                      <p:cBhvr>
                                        <p:cTn id="19" dur="500" fill="hold"/>
                                        <p:tgtEl>
                                          <p:spTgt spid="164"/>
                                        </p:tgtEl>
                                        <p:attrNameLst>
                                          <p:attrName>ppt_x</p:attrName>
                                        </p:attrNameLst>
                                      </p:cBhvr>
                                      <p:tavLst>
                                        <p:tav tm="0">
                                          <p:val>
                                            <p:strVal val="#ppt_x"/>
                                          </p:val>
                                        </p:tav>
                                        <p:tav tm="100000">
                                          <p:val>
                                            <p:strVal val="#ppt_x"/>
                                          </p:val>
                                        </p:tav>
                                      </p:tavLst>
                                    </p:anim>
                                    <p:anim calcmode="lin" valueType="num">
                                      <p:cBhvr>
                                        <p:cTn id="20" dur="500" fill="hold"/>
                                        <p:tgtEl>
                                          <p:spTgt spid="16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65"/>
                                        </p:tgtEl>
                                        <p:attrNameLst>
                                          <p:attrName>style.visibility</p:attrName>
                                        </p:attrNameLst>
                                      </p:cBhvr>
                                      <p:to>
                                        <p:strVal val="visible"/>
                                      </p:to>
                                    </p:set>
                                    <p:animEffect transition="in" filter="fade">
                                      <p:cBhvr>
                                        <p:cTn id="25" dur="500"/>
                                        <p:tgtEl>
                                          <p:spTgt spid="165"/>
                                        </p:tgtEl>
                                      </p:cBhvr>
                                    </p:animEffect>
                                    <p:anim calcmode="lin" valueType="num">
                                      <p:cBhvr>
                                        <p:cTn id="26" dur="500" fill="hold"/>
                                        <p:tgtEl>
                                          <p:spTgt spid="165"/>
                                        </p:tgtEl>
                                        <p:attrNameLst>
                                          <p:attrName>ppt_x</p:attrName>
                                        </p:attrNameLst>
                                      </p:cBhvr>
                                      <p:tavLst>
                                        <p:tav tm="0">
                                          <p:val>
                                            <p:strVal val="#ppt_x"/>
                                          </p:val>
                                        </p:tav>
                                        <p:tav tm="100000">
                                          <p:val>
                                            <p:strVal val="#ppt_x"/>
                                          </p:val>
                                        </p:tav>
                                      </p:tavLst>
                                    </p:anim>
                                    <p:anim calcmode="lin" valueType="num">
                                      <p:cBhvr>
                                        <p:cTn id="27" dur="500" fill="hold"/>
                                        <p:tgtEl>
                                          <p:spTgt spid="16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nodeType="clickEffect">
                                  <p:stCondLst>
                                    <p:cond delay="0"/>
                                  </p:stCondLst>
                                  <p:childTnLst>
                                    <p:anim calcmode="lin" valueType="num">
                                      <p:cBhvr additive="base">
                                        <p:cTn id="31" dur="500"/>
                                        <p:tgtEl>
                                          <p:spTgt spid="163"/>
                                        </p:tgtEl>
                                        <p:attrNameLst>
                                          <p:attrName>ppt_x</p:attrName>
                                        </p:attrNameLst>
                                      </p:cBhvr>
                                      <p:tavLst>
                                        <p:tav tm="0">
                                          <p:val>
                                            <p:strVal val="ppt_x"/>
                                          </p:val>
                                        </p:tav>
                                        <p:tav tm="100000">
                                          <p:val>
                                            <p:strVal val="ppt_x"/>
                                          </p:val>
                                        </p:tav>
                                      </p:tavLst>
                                    </p:anim>
                                    <p:anim calcmode="lin" valueType="num">
                                      <p:cBhvr additive="base">
                                        <p:cTn id="32" dur="500"/>
                                        <p:tgtEl>
                                          <p:spTgt spid="163"/>
                                        </p:tgtEl>
                                        <p:attrNameLst>
                                          <p:attrName>ppt_y</p:attrName>
                                        </p:attrNameLst>
                                      </p:cBhvr>
                                      <p:tavLst>
                                        <p:tav tm="0">
                                          <p:val>
                                            <p:strVal val="ppt_y"/>
                                          </p:val>
                                        </p:tav>
                                        <p:tav tm="100000">
                                          <p:val>
                                            <p:strVal val="1+ppt_h/2"/>
                                          </p:val>
                                        </p:tav>
                                      </p:tavLst>
                                    </p:anim>
                                    <p:set>
                                      <p:cBhvr>
                                        <p:cTn id="33" dur="1" fill="hold">
                                          <p:stCondLst>
                                            <p:cond delay="499"/>
                                          </p:stCondLst>
                                        </p:cTn>
                                        <p:tgtEl>
                                          <p:spTgt spid="163"/>
                                        </p:tgtEl>
                                        <p:attrNameLst>
                                          <p:attrName>style.visibility</p:attrName>
                                        </p:attrNameLst>
                                      </p:cBhvr>
                                      <p:to>
                                        <p:strVal val="hidden"/>
                                      </p:to>
                                    </p:set>
                                  </p:childTnLst>
                                </p:cTn>
                              </p:par>
                              <p:par>
                                <p:cTn id="34" presetID="2" presetClass="exit" presetSubtype="4" fill="hold" nodeType="withEffect">
                                  <p:stCondLst>
                                    <p:cond delay="0"/>
                                  </p:stCondLst>
                                  <p:childTnLst>
                                    <p:anim calcmode="lin" valueType="num">
                                      <p:cBhvr additive="base">
                                        <p:cTn id="35" dur="500"/>
                                        <p:tgtEl>
                                          <p:spTgt spid="164"/>
                                        </p:tgtEl>
                                        <p:attrNameLst>
                                          <p:attrName>ppt_x</p:attrName>
                                        </p:attrNameLst>
                                      </p:cBhvr>
                                      <p:tavLst>
                                        <p:tav tm="0">
                                          <p:val>
                                            <p:strVal val="ppt_x"/>
                                          </p:val>
                                        </p:tav>
                                        <p:tav tm="100000">
                                          <p:val>
                                            <p:strVal val="ppt_x"/>
                                          </p:val>
                                        </p:tav>
                                      </p:tavLst>
                                    </p:anim>
                                    <p:anim calcmode="lin" valueType="num">
                                      <p:cBhvr additive="base">
                                        <p:cTn id="36" dur="500"/>
                                        <p:tgtEl>
                                          <p:spTgt spid="164"/>
                                        </p:tgtEl>
                                        <p:attrNameLst>
                                          <p:attrName>ppt_y</p:attrName>
                                        </p:attrNameLst>
                                      </p:cBhvr>
                                      <p:tavLst>
                                        <p:tav tm="0">
                                          <p:val>
                                            <p:strVal val="ppt_y"/>
                                          </p:val>
                                        </p:tav>
                                        <p:tav tm="100000">
                                          <p:val>
                                            <p:strVal val="1+ppt_h/2"/>
                                          </p:val>
                                        </p:tav>
                                      </p:tavLst>
                                    </p:anim>
                                    <p:set>
                                      <p:cBhvr>
                                        <p:cTn id="37" dur="1" fill="hold">
                                          <p:stCondLst>
                                            <p:cond delay="499"/>
                                          </p:stCondLst>
                                        </p:cTn>
                                        <p:tgtEl>
                                          <p:spTgt spid="164"/>
                                        </p:tgtEl>
                                        <p:attrNameLst>
                                          <p:attrName>style.visibility</p:attrName>
                                        </p:attrNameLst>
                                      </p:cBhvr>
                                      <p:to>
                                        <p:strVal val="hidden"/>
                                      </p:to>
                                    </p:set>
                                  </p:childTnLst>
                                </p:cTn>
                              </p:par>
                              <p:par>
                                <p:cTn id="38" presetID="2" presetClass="exit" presetSubtype="4" fill="hold" nodeType="withEffect">
                                  <p:stCondLst>
                                    <p:cond delay="0"/>
                                  </p:stCondLst>
                                  <p:childTnLst>
                                    <p:anim calcmode="lin" valueType="num">
                                      <p:cBhvr additive="base">
                                        <p:cTn id="39" dur="500"/>
                                        <p:tgtEl>
                                          <p:spTgt spid="165"/>
                                        </p:tgtEl>
                                        <p:attrNameLst>
                                          <p:attrName>ppt_x</p:attrName>
                                        </p:attrNameLst>
                                      </p:cBhvr>
                                      <p:tavLst>
                                        <p:tav tm="0">
                                          <p:val>
                                            <p:strVal val="ppt_x"/>
                                          </p:val>
                                        </p:tav>
                                        <p:tav tm="100000">
                                          <p:val>
                                            <p:strVal val="ppt_x"/>
                                          </p:val>
                                        </p:tav>
                                      </p:tavLst>
                                    </p:anim>
                                    <p:anim calcmode="lin" valueType="num">
                                      <p:cBhvr additive="base">
                                        <p:cTn id="40" dur="500"/>
                                        <p:tgtEl>
                                          <p:spTgt spid="165"/>
                                        </p:tgtEl>
                                        <p:attrNameLst>
                                          <p:attrName>ppt_y</p:attrName>
                                        </p:attrNameLst>
                                      </p:cBhvr>
                                      <p:tavLst>
                                        <p:tav tm="0">
                                          <p:val>
                                            <p:strVal val="ppt_y"/>
                                          </p:val>
                                        </p:tav>
                                        <p:tav tm="100000">
                                          <p:val>
                                            <p:strVal val="1+ppt_h/2"/>
                                          </p:val>
                                        </p:tav>
                                      </p:tavLst>
                                    </p:anim>
                                    <p:set>
                                      <p:cBhvr>
                                        <p:cTn id="41" dur="1" fill="hold">
                                          <p:stCondLst>
                                            <p:cond delay="499"/>
                                          </p:stCondLst>
                                        </p:cTn>
                                        <p:tgtEl>
                                          <p:spTgt spid="165"/>
                                        </p:tgtEl>
                                        <p:attrNameLst>
                                          <p:attrName>style.visibility</p:attrName>
                                        </p:attrNameLst>
                                      </p:cBhvr>
                                      <p:to>
                                        <p:strVal val="hidden"/>
                                      </p:to>
                                    </p:set>
                                  </p:childTnLst>
                                </p:cTn>
                              </p:par>
                            </p:childTnLst>
                          </p:cTn>
                        </p:par>
                        <p:par>
                          <p:cTn id="42" fill="hold">
                            <p:stCondLst>
                              <p:cond delay="500"/>
                            </p:stCondLst>
                            <p:childTnLst>
                              <p:par>
                                <p:cTn id="43" presetID="42" presetClass="entr" presetSubtype="0" fill="hold" nodeType="after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fade">
                                      <p:cBhvr>
                                        <p:cTn id="45" dur="500"/>
                                        <p:tgtEl>
                                          <p:spTgt spid="88"/>
                                        </p:tgtEl>
                                      </p:cBhvr>
                                    </p:animEffect>
                                    <p:anim calcmode="lin" valueType="num">
                                      <p:cBhvr>
                                        <p:cTn id="46" dur="500" fill="hold"/>
                                        <p:tgtEl>
                                          <p:spTgt spid="88"/>
                                        </p:tgtEl>
                                        <p:attrNameLst>
                                          <p:attrName>ppt_x</p:attrName>
                                        </p:attrNameLst>
                                      </p:cBhvr>
                                      <p:tavLst>
                                        <p:tav tm="0">
                                          <p:val>
                                            <p:strVal val="#ppt_x"/>
                                          </p:val>
                                        </p:tav>
                                        <p:tav tm="100000">
                                          <p:val>
                                            <p:strVal val="#ppt_x"/>
                                          </p:val>
                                        </p:tav>
                                      </p:tavLst>
                                    </p:anim>
                                    <p:anim calcmode="lin" valueType="num">
                                      <p:cBhvr>
                                        <p:cTn id="47" dur="5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49"/>
                                        </p:tgtEl>
                                        <p:attrNameLst>
                                          <p:attrName>style.visibility</p:attrName>
                                        </p:attrNameLst>
                                      </p:cBhvr>
                                      <p:to>
                                        <p:strVal val="visible"/>
                                      </p:to>
                                    </p:set>
                                    <p:animEffect transition="in" filter="fade">
                                      <p:cBhvr>
                                        <p:cTn id="52" dur="500"/>
                                        <p:tgtEl>
                                          <p:spTgt spid="149"/>
                                        </p:tgtEl>
                                      </p:cBhvr>
                                    </p:animEffect>
                                    <p:anim calcmode="lin" valueType="num">
                                      <p:cBhvr>
                                        <p:cTn id="53" dur="500" fill="hold"/>
                                        <p:tgtEl>
                                          <p:spTgt spid="149"/>
                                        </p:tgtEl>
                                        <p:attrNameLst>
                                          <p:attrName>ppt_x</p:attrName>
                                        </p:attrNameLst>
                                      </p:cBhvr>
                                      <p:tavLst>
                                        <p:tav tm="0">
                                          <p:val>
                                            <p:strVal val="#ppt_x"/>
                                          </p:val>
                                        </p:tav>
                                        <p:tav tm="100000">
                                          <p:val>
                                            <p:strVal val="#ppt_x"/>
                                          </p:val>
                                        </p:tav>
                                      </p:tavLst>
                                    </p:anim>
                                    <p:anim calcmode="lin" valueType="num">
                                      <p:cBhvr>
                                        <p:cTn id="54" dur="500" fill="hold"/>
                                        <p:tgtEl>
                                          <p:spTgt spid="149"/>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136"/>
                                        </p:tgtEl>
                                        <p:attrNameLst>
                                          <p:attrName>style.visibility</p:attrName>
                                        </p:attrNameLst>
                                      </p:cBhvr>
                                      <p:to>
                                        <p:strVal val="visible"/>
                                      </p:to>
                                    </p:set>
                                    <p:animEffect transition="in" filter="fade">
                                      <p:cBhvr>
                                        <p:cTn id="59" dur="500"/>
                                        <p:tgtEl>
                                          <p:spTgt spid="136"/>
                                        </p:tgtEl>
                                      </p:cBhvr>
                                    </p:animEffect>
                                    <p:anim calcmode="lin" valueType="num">
                                      <p:cBhvr>
                                        <p:cTn id="60" dur="500" fill="hold"/>
                                        <p:tgtEl>
                                          <p:spTgt spid="136"/>
                                        </p:tgtEl>
                                        <p:attrNameLst>
                                          <p:attrName>ppt_x</p:attrName>
                                        </p:attrNameLst>
                                      </p:cBhvr>
                                      <p:tavLst>
                                        <p:tav tm="0">
                                          <p:val>
                                            <p:strVal val="#ppt_x"/>
                                          </p:val>
                                        </p:tav>
                                        <p:tav tm="100000">
                                          <p:val>
                                            <p:strVal val="#ppt_x"/>
                                          </p:val>
                                        </p:tav>
                                      </p:tavLst>
                                    </p:anim>
                                    <p:anim calcmode="lin" valueType="num">
                                      <p:cBhvr>
                                        <p:cTn id="61" dur="5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txBox="1">
            <a:spLocks noChangeArrowheads="1"/>
          </p:cNvSpPr>
          <p:nvPr/>
        </p:nvSpPr>
        <p:spPr bwMode="gray">
          <a:xfrm>
            <a:off x="2689225" y="2781810"/>
            <a:ext cx="63023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4200" b="1">
                <a:solidFill>
                  <a:srgbClr val="000000"/>
                </a:solidFill>
                <a:latin typeface="+mj-lt"/>
                <a:ea typeface="+mj-ea"/>
                <a:cs typeface="+mj-cs"/>
              </a:defRPr>
            </a:lvl1pPr>
            <a:lvl2pPr algn="l" rtl="0" fontAlgn="base">
              <a:spcBef>
                <a:spcPct val="0"/>
              </a:spcBef>
              <a:spcAft>
                <a:spcPct val="0"/>
              </a:spcAft>
              <a:defRPr sz="4200" b="1">
                <a:solidFill>
                  <a:srgbClr val="000000"/>
                </a:solidFill>
                <a:latin typeface="Arial" charset="0"/>
              </a:defRPr>
            </a:lvl2pPr>
            <a:lvl3pPr algn="l" rtl="0" fontAlgn="base">
              <a:spcBef>
                <a:spcPct val="0"/>
              </a:spcBef>
              <a:spcAft>
                <a:spcPct val="0"/>
              </a:spcAft>
              <a:defRPr sz="4200" b="1">
                <a:solidFill>
                  <a:srgbClr val="000000"/>
                </a:solidFill>
                <a:latin typeface="Arial" charset="0"/>
              </a:defRPr>
            </a:lvl3pPr>
            <a:lvl4pPr algn="l" rtl="0" fontAlgn="base">
              <a:spcBef>
                <a:spcPct val="0"/>
              </a:spcBef>
              <a:spcAft>
                <a:spcPct val="0"/>
              </a:spcAft>
              <a:defRPr sz="4200" b="1">
                <a:solidFill>
                  <a:srgbClr val="000000"/>
                </a:solidFill>
                <a:latin typeface="Arial" charset="0"/>
              </a:defRPr>
            </a:lvl4pPr>
            <a:lvl5pPr algn="l" rtl="0" fontAlgn="base">
              <a:spcBef>
                <a:spcPct val="0"/>
              </a:spcBef>
              <a:spcAft>
                <a:spcPct val="0"/>
              </a:spcAft>
              <a:defRPr sz="4200" b="1">
                <a:solidFill>
                  <a:srgbClr val="000000"/>
                </a:solidFill>
                <a:latin typeface="Arial" charset="0"/>
              </a:defRPr>
            </a:lvl5pPr>
            <a:lvl6pPr marL="457200" algn="l" rtl="0" fontAlgn="base">
              <a:spcBef>
                <a:spcPct val="0"/>
              </a:spcBef>
              <a:spcAft>
                <a:spcPct val="0"/>
              </a:spcAft>
              <a:defRPr sz="4200" b="1">
                <a:solidFill>
                  <a:srgbClr val="000000"/>
                </a:solidFill>
                <a:latin typeface="Arial" charset="0"/>
              </a:defRPr>
            </a:lvl6pPr>
            <a:lvl7pPr marL="914400" algn="l" rtl="0" fontAlgn="base">
              <a:spcBef>
                <a:spcPct val="0"/>
              </a:spcBef>
              <a:spcAft>
                <a:spcPct val="0"/>
              </a:spcAft>
              <a:defRPr sz="4200" b="1">
                <a:solidFill>
                  <a:srgbClr val="000000"/>
                </a:solidFill>
                <a:latin typeface="Arial" charset="0"/>
              </a:defRPr>
            </a:lvl7pPr>
            <a:lvl8pPr marL="1371600" algn="l" rtl="0" fontAlgn="base">
              <a:spcBef>
                <a:spcPct val="0"/>
              </a:spcBef>
              <a:spcAft>
                <a:spcPct val="0"/>
              </a:spcAft>
              <a:defRPr sz="4200" b="1">
                <a:solidFill>
                  <a:srgbClr val="000000"/>
                </a:solidFill>
                <a:latin typeface="Arial" charset="0"/>
              </a:defRPr>
            </a:lvl8pPr>
            <a:lvl9pPr marL="1828800" algn="l" rtl="0" fontAlgn="base">
              <a:spcBef>
                <a:spcPct val="0"/>
              </a:spcBef>
              <a:spcAft>
                <a:spcPct val="0"/>
              </a:spcAft>
              <a:defRPr sz="4200" b="1">
                <a:solidFill>
                  <a:srgbClr val="000000"/>
                </a:solidFill>
                <a:latin typeface="Arial" charset="0"/>
              </a:defRPr>
            </a:lvl9pPr>
          </a:lstStyle>
          <a:p>
            <a:r>
              <a:rPr lang="en-US" sz="5400" smtClean="0">
                <a:latin typeface="Times New Roman" pitchFamily="18" charset="0"/>
                <a:cs typeface="Times New Roman" pitchFamily="18" charset="0"/>
              </a:rPr>
              <a:t>Quá </a:t>
            </a:r>
            <a:r>
              <a:rPr lang="en-US" sz="5400">
                <a:latin typeface="Times New Roman" pitchFamily="18" charset="0"/>
                <a:cs typeface="Times New Roman" pitchFamily="18" charset="0"/>
              </a:rPr>
              <a:t>trình xã hội hóa</a:t>
            </a:r>
            <a:endParaRPr lang="vi-VN" sz="5400">
              <a:latin typeface="Times New Roman" pitchFamily="18" charset="0"/>
              <a:cs typeface="Times New Roman" pitchFamily="18" charset="0"/>
            </a:endParaRPr>
          </a:p>
        </p:txBody>
      </p:sp>
      <p:sp>
        <p:nvSpPr>
          <p:cNvPr id="38" name="Freeform 3"/>
          <p:cNvSpPr>
            <a:spLocks noEditPoints="1"/>
          </p:cNvSpPr>
          <p:nvPr/>
        </p:nvSpPr>
        <p:spPr bwMode="gray">
          <a:xfrm>
            <a:off x="773187" y="1708839"/>
            <a:ext cx="8076630" cy="4998248"/>
          </a:xfrm>
          <a:custGeom>
            <a:avLst/>
            <a:gdLst/>
            <a:ahLst/>
            <a:cxnLst>
              <a:cxn ang="0">
                <a:pos x="1092" y="50"/>
              </a:cxn>
              <a:cxn ang="0">
                <a:pos x="822" y="168"/>
              </a:cxn>
              <a:cxn ang="0">
                <a:pos x="594" y="300"/>
              </a:cxn>
              <a:cxn ang="0">
                <a:pos x="406" y="446"/>
              </a:cxn>
              <a:cxn ang="0">
                <a:pos x="254" y="604"/>
              </a:cxn>
              <a:cxn ang="0">
                <a:pos x="140" y="772"/>
              </a:cxn>
              <a:cxn ang="0">
                <a:pos x="60" y="944"/>
              </a:cxn>
              <a:cxn ang="0">
                <a:pos x="14" y="1122"/>
              </a:cxn>
              <a:cxn ang="0">
                <a:pos x="0" y="1300"/>
              </a:cxn>
              <a:cxn ang="0">
                <a:pos x="18" y="1476"/>
              </a:cxn>
              <a:cxn ang="0">
                <a:pos x="64" y="1650"/>
              </a:cxn>
              <a:cxn ang="0">
                <a:pos x="138" y="1818"/>
              </a:cxn>
              <a:cxn ang="0">
                <a:pos x="238" y="1978"/>
              </a:cxn>
              <a:cxn ang="0">
                <a:pos x="364" y="2126"/>
              </a:cxn>
              <a:cxn ang="0">
                <a:pos x="512" y="2262"/>
              </a:cxn>
              <a:cxn ang="0">
                <a:pos x="684" y="2382"/>
              </a:cxn>
              <a:cxn ang="0">
                <a:pos x="874" y="2484"/>
              </a:cxn>
              <a:cxn ang="0">
                <a:pos x="1086" y="2564"/>
              </a:cxn>
              <a:cxn ang="0">
                <a:pos x="1314" y="2622"/>
              </a:cxn>
              <a:cxn ang="0">
                <a:pos x="1558" y="2654"/>
              </a:cxn>
              <a:cxn ang="0">
                <a:pos x="1818" y="2658"/>
              </a:cxn>
              <a:cxn ang="0">
                <a:pos x="2090" y="2632"/>
              </a:cxn>
              <a:cxn ang="0">
                <a:pos x="2374" y="2574"/>
              </a:cxn>
              <a:cxn ang="0">
                <a:pos x="2544" y="2912"/>
              </a:cxn>
              <a:cxn ang="0">
                <a:pos x="1868" y="1552"/>
              </a:cxn>
              <a:cxn ang="0">
                <a:pos x="1956" y="1914"/>
              </a:cxn>
              <a:cxn ang="0">
                <a:pos x="1788" y="1936"/>
              </a:cxn>
              <a:cxn ang="0">
                <a:pos x="1616" y="1934"/>
              </a:cxn>
              <a:cxn ang="0">
                <a:pos x="1442" y="1912"/>
              </a:cxn>
              <a:cxn ang="0">
                <a:pos x="1272" y="1872"/>
              </a:cxn>
              <a:cxn ang="0">
                <a:pos x="1108" y="1812"/>
              </a:cxn>
              <a:cxn ang="0">
                <a:pos x="952" y="1736"/>
              </a:cxn>
              <a:cxn ang="0">
                <a:pos x="810" y="1646"/>
              </a:cxn>
              <a:cxn ang="0">
                <a:pos x="684" y="1542"/>
              </a:cxn>
              <a:cxn ang="0">
                <a:pos x="578" y="1428"/>
              </a:cxn>
              <a:cxn ang="0">
                <a:pos x="494" y="1304"/>
              </a:cxn>
              <a:cxn ang="0">
                <a:pos x="438" y="1170"/>
              </a:cxn>
              <a:cxn ang="0">
                <a:pos x="410" y="1032"/>
              </a:cxn>
              <a:cxn ang="0">
                <a:pos x="416" y="888"/>
              </a:cxn>
              <a:cxn ang="0">
                <a:pos x="460" y="742"/>
              </a:cxn>
              <a:cxn ang="0">
                <a:pos x="544" y="592"/>
              </a:cxn>
              <a:cxn ang="0">
                <a:pos x="670" y="444"/>
              </a:cxn>
              <a:cxn ang="0">
                <a:pos x="844" y="298"/>
              </a:cxn>
              <a:cxn ang="0">
                <a:pos x="1070" y="154"/>
              </a:cxn>
              <a:cxn ang="0">
                <a:pos x="1348" y="16"/>
              </a:cxn>
              <a:cxn ang="0">
                <a:pos x="1244" y="0"/>
              </a:cxn>
              <a:cxn ang="0">
                <a:pos x="2820" y="1934"/>
              </a:cxn>
              <a:cxn ang="0">
                <a:pos x="2820" y="1934"/>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rgbClr val="B3DC27"/>
              </a:gs>
              <a:gs pos="100000">
                <a:srgbClr val="6FB9D7"/>
              </a:gs>
            </a:gsLst>
            <a:lin ang="5400000" scaled="1"/>
          </a:gradFill>
          <a:ln w="0">
            <a:noFill/>
            <a:prstDash val="solid"/>
            <a:round/>
            <a:headEnd/>
            <a:tailEnd/>
          </a:ln>
          <a:effectLst>
            <a:outerShdw dist="206741" dir="8249373" algn="ctr" rotWithShape="0">
              <a:srgbClr val="C1D1D3">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05" name="Group 104"/>
          <p:cNvGrpSpPr/>
          <p:nvPr/>
        </p:nvGrpSpPr>
        <p:grpSpPr>
          <a:xfrm>
            <a:off x="4206879" y="4532587"/>
            <a:ext cx="2692210" cy="2512877"/>
            <a:chOff x="-5105400" y="3175502"/>
            <a:chExt cx="2692210" cy="2512877"/>
          </a:xfrm>
        </p:grpSpPr>
        <p:grpSp>
          <p:nvGrpSpPr>
            <p:cNvPr id="74" name="Group 4"/>
            <p:cNvGrpSpPr>
              <a:grpSpLocks/>
            </p:cNvGrpSpPr>
            <p:nvPr/>
          </p:nvGrpSpPr>
          <p:grpSpPr bwMode="auto">
            <a:xfrm>
              <a:off x="-5105400" y="3175502"/>
              <a:ext cx="2692210" cy="2512877"/>
              <a:chOff x="1776" y="2417"/>
              <a:chExt cx="1248" cy="1279"/>
            </a:xfrm>
          </p:grpSpPr>
          <p:pic>
            <p:nvPicPr>
              <p:cNvPr id="75" name="Picture 5"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6" y="3353"/>
                <a:ext cx="1248"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Oval 6"/>
              <p:cNvSpPr>
                <a:spLocks noChangeArrowheads="1"/>
              </p:cNvSpPr>
              <p:nvPr/>
            </p:nvSpPr>
            <p:spPr bwMode="gray">
              <a:xfrm>
                <a:off x="1877" y="2417"/>
                <a:ext cx="1074" cy="1075"/>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77" name="Oval 7"/>
              <p:cNvSpPr>
                <a:spLocks noChangeArrowheads="1"/>
              </p:cNvSpPr>
              <p:nvPr/>
            </p:nvSpPr>
            <p:spPr bwMode="gray">
              <a:xfrm>
                <a:off x="1890" y="2423"/>
                <a:ext cx="1049" cy="1048"/>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78" name="Oval 8"/>
              <p:cNvSpPr>
                <a:spLocks noChangeArrowheads="1"/>
              </p:cNvSpPr>
              <p:nvPr/>
            </p:nvSpPr>
            <p:spPr bwMode="gray">
              <a:xfrm>
                <a:off x="1901" y="2433"/>
                <a:ext cx="998" cy="980"/>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79" name="Oval 9"/>
              <p:cNvSpPr>
                <a:spLocks noChangeArrowheads="1"/>
              </p:cNvSpPr>
              <p:nvPr/>
            </p:nvSpPr>
            <p:spPr bwMode="gray">
              <a:xfrm>
                <a:off x="1959" y="2461"/>
                <a:ext cx="888" cy="795"/>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80" name="Text Box 31"/>
            <p:cNvSpPr txBox="1">
              <a:spLocks noChangeArrowheads="1"/>
            </p:cNvSpPr>
            <p:nvPr/>
          </p:nvSpPr>
          <p:spPr bwMode="auto">
            <a:xfrm>
              <a:off x="-4764064" y="3754485"/>
              <a:ext cx="200086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2800" b="1">
                  <a:latin typeface="Times New Roman" pitchFamily="18" charset="0"/>
                  <a:cs typeface="Times New Roman" pitchFamily="18" charset="0"/>
                </a:rPr>
                <a:t>Thời kỳ sau</a:t>
              </a:r>
            </a:p>
            <a:p>
              <a:pPr algn="ctr"/>
              <a:r>
                <a:rPr lang="en-US" sz="2800" b="1" smtClean="0">
                  <a:latin typeface="Times New Roman" pitchFamily="18" charset="0"/>
                  <a:cs typeface="Times New Roman" pitchFamily="18" charset="0"/>
                </a:rPr>
                <a:t> </a:t>
              </a:r>
              <a:r>
                <a:rPr lang="en-US" sz="2800" b="1">
                  <a:latin typeface="Times New Roman" pitchFamily="18" charset="0"/>
                  <a:cs typeface="Times New Roman" pitchFamily="18" charset="0"/>
                </a:rPr>
                <a:t>lao động</a:t>
              </a:r>
              <a:endParaRPr lang="vi-VN" sz="2800" b="1">
                <a:latin typeface="Times New Roman" pitchFamily="18" charset="0"/>
                <a:cs typeface="Times New Roman" pitchFamily="18" charset="0"/>
              </a:endParaRPr>
            </a:p>
          </p:txBody>
        </p:sp>
      </p:grpSp>
      <p:grpSp>
        <p:nvGrpSpPr>
          <p:cNvPr id="104" name="Group 103"/>
          <p:cNvGrpSpPr/>
          <p:nvPr/>
        </p:nvGrpSpPr>
        <p:grpSpPr>
          <a:xfrm>
            <a:off x="1139984" y="3991219"/>
            <a:ext cx="2534733" cy="2175927"/>
            <a:chOff x="-4553245" y="268933"/>
            <a:chExt cx="2534733" cy="2175927"/>
          </a:xfrm>
        </p:grpSpPr>
        <p:grpSp>
          <p:nvGrpSpPr>
            <p:cNvPr id="81" name="Group 4"/>
            <p:cNvGrpSpPr>
              <a:grpSpLocks/>
            </p:cNvGrpSpPr>
            <p:nvPr/>
          </p:nvGrpSpPr>
          <p:grpSpPr bwMode="auto">
            <a:xfrm>
              <a:off x="-4553245" y="268933"/>
              <a:ext cx="2534733" cy="2175927"/>
              <a:chOff x="1776" y="2417"/>
              <a:chExt cx="1248" cy="1279"/>
            </a:xfrm>
          </p:grpSpPr>
          <p:pic>
            <p:nvPicPr>
              <p:cNvPr id="82" name="Picture 5"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6" y="3353"/>
                <a:ext cx="1248"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Oval 6"/>
              <p:cNvSpPr>
                <a:spLocks noChangeArrowheads="1"/>
              </p:cNvSpPr>
              <p:nvPr/>
            </p:nvSpPr>
            <p:spPr bwMode="gray">
              <a:xfrm>
                <a:off x="1877" y="2417"/>
                <a:ext cx="1074" cy="1075"/>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4" name="Oval 7"/>
              <p:cNvSpPr>
                <a:spLocks noChangeArrowheads="1"/>
              </p:cNvSpPr>
              <p:nvPr/>
            </p:nvSpPr>
            <p:spPr bwMode="gray">
              <a:xfrm>
                <a:off x="1890" y="2423"/>
                <a:ext cx="1049" cy="1048"/>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5" name="Oval 8"/>
              <p:cNvSpPr>
                <a:spLocks noChangeArrowheads="1"/>
              </p:cNvSpPr>
              <p:nvPr/>
            </p:nvSpPr>
            <p:spPr bwMode="gray">
              <a:xfrm>
                <a:off x="1901" y="2433"/>
                <a:ext cx="998" cy="980"/>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86" name="Oval 9"/>
              <p:cNvSpPr>
                <a:spLocks noChangeArrowheads="1"/>
              </p:cNvSpPr>
              <p:nvPr/>
            </p:nvSpPr>
            <p:spPr bwMode="gray">
              <a:xfrm>
                <a:off x="1959" y="2461"/>
                <a:ext cx="888" cy="795"/>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87" name="Text Box 31"/>
            <p:cNvSpPr txBox="1">
              <a:spLocks noChangeArrowheads="1"/>
            </p:cNvSpPr>
            <p:nvPr/>
          </p:nvSpPr>
          <p:spPr bwMode="auto">
            <a:xfrm>
              <a:off x="-4138583" y="693553"/>
              <a:ext cx="170540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2800" b="1">
                  <a:latin typeface="Times New Roman" pitchFamily="18" charset="0"/>
                  <a:cs typeface="Times New Roman" pitchFamily="18" charset="0"/>
                </a:rPr>
                <a:t>Thời kỳ </a:t>
              </a:r>
            </a:p>
            <a:p>
              <a:pPr algn="ctr"/>
              <a:r>
                <a:rPr lang="en-US" sz="2800" b="1" smtClean="0">
                  <a:latin typeface="Times New Roman" pitchFamily="18" charset="0"/>
                  <a:cs typeface="Times New Roman" pitchFamily="18" charset="0"/>
                </a:rPr>
                <a:t> </a:t>
              </a:r>
              <a:r>
                <a:rPr lang="en-US" sz="2800" b="1">
                  <a:latin typeface="Times New Roman" pitchFamily="18" charset="0"/>
                  <a:cs typeface="Times New Roman" pitchFamily="18" charset="0"/>
                </a:rPr>
                <a:t>lao động</a:t>
              </a:r>
              <a:endParaRPr lang="vi-VN" sz="2800" b="1">
                <a:latin typeface="Times New Roman" pitchFamily="18" charset="0"/>
                <a:cs typeface="Times New Roman" pitchFamily="18" charset="0"/>
              </a:endParaRPr>
            </a:p>
          </p:txBody>
        </p:sp>
      </p:grpSp>
      <p:grpSp>
        <p:nvGrpSpPr>
          <p:cNvPr id="103" name="Group 102"/>
          <p:cNvGrpSpPr/>
          <p:nvPr/>
        </p:nvGrpSpPr>
        <p:grpSpPr>
          <a:xfrm>
            <a:off x="-36134" y="1662373"/>
            <a:ext cx="2534733" cy="2175927"/>
            <a:chOff x="-2763333" y="1710273"/>
            <a:chExt cx="2534733" cy="2175927"/>
          </a:xfrm>
        </p:grpSpPr>
        <p:grpSp>
          <p:nvGrpSpPr>
            <p:cNvPr id="88" name="Group 4"/>
            <p:cNvGrpSpPr>
              <a:grpSpLocks/>
            </p:cNvGrpSpPr>
            <p:nvPr/>
          </p:nvGrpSpPr>
          <p:grpSpPr bwMode="auto">
            <a:xfrm>
              <a:off x="-2763333" y="1710273"/>
              <a:ext cx="2534733" cy="2175927"/>
              <a:chOff x="1776" y="2417"/>
              <a:chExt cx="1248" cy="1279"/>
            </a:xfrm>
          </p:grpSpPr>
          <p:pic>
            <p:nvPicPr>
              <p:cNvPr id="89" name="Picture 5"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6" y="3353"/>
                <a:ext cx="1248"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6"/>
              <p:cNvSpPr>
                <a:spLocks noChangeArrowheads="1"/>
              </p:cNvSpPr>
              <p:nvPr/>
            </p:nvSpPr>
            <p:spPr bwMode="gray">
              <a:xfrm>
                <a:off x="1877" y="2417"/>
                <a:ext cx="1074" cy="1075"/>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1" name="Oval 7"/>
              <p:cNvSpPr>
                <a:spLocks noChangeArrowheads="1"/>
              </p:cNvSpPr>
              <p:nvPr/>
            </p:nvSpPr>
            <p:spPr bwMode="gray">
              <a:xfrm>
                <a:off x="1890" y="2423"/>
                <a:ext cx="1049" cy="1048"/>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2" name="Oval 8"/>
              <p:cNvSpPr>
                <a:spLocks noChangeArrowheads="1"/>
              </p:cNvSpPr>
              <p:nvPr/>
            </p:nvSpPr>
            <p:spPr bwMode="gray">
              <a:xfrm>
                <a:off x="1901" y="2433"/>
                <a:ext cx="998" cy="980"/>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3" name="Oval 9"/>
              <p:cNvSpPr>
                <a:spLocks noChangeArrowheads="1"/>
              </p:cNvSpPr>
              <p:nvPr/>
            </p:nvSpPr>
            <p:spPr bwMode="gray">
              <a:xfrm>
                <a:off x="1959" y="2461"/>
                <a:ext cx="888" cy="795"/>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94" name="Text Box 31"/>
            <p:cNvSpPr txBox="1">
              <a:spLocks noChangeArrowheads="1"/>
            </p:cNvSpPr>
            <p:nvPr/>
          </p:nvSpPr>
          <p:spPr bwMode="auto">
            <a:xfrm>
              <a:off x="-2440234" y="2134893"/>
              <a:ext cx="194743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2800" b="1">
                  <a:latin typeface="Times New Roman" pitchFamily="18" charset="0"/>
                  <a:cs typeface="Times New Roman" pitchFamily="18" charset="0"/>
                </a:rPr>
                <a:t>Thời kỳ </a:t>
              </a:r>
            </a:p>
            <a:p>
              <a:pPr algn="ctr"/>
              <a:r>
                <a:rPr lang="vi-VN" sz="2800" b="1">
                  <a:latin typeface="Times New Roman" pitchFamily="18" charset="0"/>
                  <a:cs typeface="Times New Roman" pitchFamily="18" charset="0"/>
                </a:rPr>
                <a:t>đến trường</a:t>
              </a:r>
            </a:p>
          </p:txBody>
        </p:sp>
      </p:grpSp>
      <p:grpSp>
        <p:nvGrpSpPr>
          <p:cNvPr id="102" name="Group 101"/>
          <p:cNvGrpSpPr/>
          <p:nvPr/>
        </p:nvGrpSpPr>
        <p:grpSpPr>
          <a:xfrm>
            <a:off x="2189356" y="442363"/>
            <a:ext cx="2386468" cy="1943610"/>
            <a:chOff x="-96332" y="838201"/>
            <a:chExt cx="2386468" cy="1943610"/>
          </a:xfrm>
        </p:grpSpPr>
        <p:grpSp>
          <p:nvGrpSpPr>
            <p:cNvPr id="95" name="Group 4"/>
            <p:cNvGrpSpPr>
              <a:grpSpLocks/>
            </p:cNvGrpSpPr>
            <p:nvPr/>
          </p:nvGrpSpPr>
          <p:grpSpPr bwMode="auto">
            <a:xfrm>
              <a:off x="-96332" y="838201"/>
              <a:ext cx="2386468" cy="1943610"/>
              <a:chOff x="1776" y="2417"/>
              <a:chExt cx="1248" cy="1279"/>
            </a:xfrm>
          </p:grpSpPr>
          <p:pic>
            <p:nvPicPr>
              <p:cNvPr id="96" name="Picture 5" descr="Picture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6" y="3353"/>
                <a:ext cx="1248"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Oval 6"/>
              <p:cNvSpPr>
                <a:spLocks noChangeArrowheads="1"/>
              </p:cNvSpPr>
              <p:nvPr/>
            </p:nvSpPr>
            <p:spPr bwMode="gray">
              <a:xfrm>
                <a:off x="1877" y="2417"/>
                <a:ext cx="1074" cy="1075"/>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8" name="Oval 7"/>
              <p:cNvSpPr>
                <a:spLocks noChangeArrowheads="1"/>
              </p:cNvSpPr>
              <p:nvPr/>
            </p:nvSpPr>
            <p:spPr bwMode="gray">
              <a:xfrm>
                <a:off x="1890" y="2423"/>
                <a:ext cx="1049" cy="1048"/>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99" name="Oval 8"/>
              <p:cNvSpPr>
                <a:spLocks noChangeArrowheads="1"/>
              </p:cNvSpPr>
              <p:nvPr/>
            </p:nvSpPr>
            <p:spPr bwMode="gray">
              <a:xfrm>
                <a:off x="1901" y="2433"/>
                <a:ext cx="998" cy="980"/>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sp>
            <p:nvSpPr>
              <p:cNvPr id="100" name="Oval 9"/>
              <p:cNvSpPr>
                <a:spLocks noChangeArrowheads="1"/>
              </p:cNvSpPr>
              <p:nvPr/>
            </p:nvSpPr>
            <p:spPr bwMode="gray">
              <a:xfrm>
                <a:off x="1959" y="2461"/>
                <a:ext cx="888" cy="795"/>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smtClean="0">
                  <a:ln>
                    <a:noFill/>
                  </a:ln>
                  <a:solidFill>
                    <a:sysClr val="windowText" lastClr="000000"/>
                  </a:solidFill>
                  <a:effectLst/>
                  <a:uLnTx/>
                  <a:uFillTx/>
                </a:endParaRPr>
              </a:p>
            </p:txBody>
          </p:sp>
        </p:grpSp>
        <p:sp>
          <p:nvSpPr>
            <p:cNvPr id="101" name="Text Box 31"/>
            <p:cNvSpPr txBox="1">
              <a:spLocks noChangeArrowheads="1"/>
            </p:cNvSpPr>
            <p:nvPr/>
          </p:nvSpPr>
          <p:spPr bwMode="auto">
            <a:xfrm>
              <a:off x="149956" y="1177949"/>
              <a:ext cx="194743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r>
                <a:rPr lang="en-US" sz="2800" b="1" smtClean="0">
                  <a:latin typeface="Times New Roman" pitchFamily="18" charset="0"/>
                  <a:cs typeface="Times New Roman" pitchFamily="18" charset="0"/>
                </a:rPr>
                <a:t>Giai </a:t>
              </a:r>
              <a:r>
                <a:rPr lang="vi-VN" sz="2800" b="1" smtClean="0">
                  <a:latin typeface="Times New Roman" pitchFamily="18" charset="0"/>
                  <a:cs typeface="Times New Roman" pitchFamily="18" charset="0"/>
                </a:rPr>
                <a:t>đ</a:t>
              </a:r>
              <a:r>
                <a:rPr lang="en-US" sz="2800" b="1">
                  <a:latin typeface="Times New Roman" pitchFamily="18" charset="0"/>
                  <a:cs typeface="Times New Roman" pitchFamily="18" charset="0"/>
                </a:rPr>
                <a:t>oạn</a:t>
              </a:r>
              <a:br>
                <a:rPr lang="en-US" sz="2800" b="1">
                  <a:latin typeface="Times New Roman" pitchFamily="18" charset="0"/>
                  <a:cs typeface="Times New Roman" pitchFamily="18" charset="0"/>
                </a:rPr>
              </a:br>
              <a:r>
                <a:rPr lang="en-US" sz="2800" b="1" smtClean="0">
                  <a:latin typeface="Times New Roman" pitchFamily="18" charset="0"/>
                  <a:cs typeface="Times New Roman" pitchFamily="18" charset="0"/>
                </a:rPr>
                <a:t>ấu th</a:t>
              </a:r>
              <a:r>
                <a:rPr lang="vi-VN" sz="2800" b="1">
                  <a:latin typeface="Times New Roman" pitchFamily="18" charset="0"/>
                  <a:cs typeface="Times New Roman" pitchFamily="18" charset="0"/>
                </a:rPr>
                <a:t>ơ</a:t>
              </a:r>
            </a:p>
          </p:txBody>
        </p:sp>
      </p:grpSp>
      <p:sp>
        <p:nvSpPr>
          <p:cNvPr id="2" name="Slide Number Placeholder 1"/>
          <p:cNvSpPr>
            <a:spLocks noGrp="1"/>
          </p:cNvSpPr>
          <p:nvPr>
            <p:ph type="sldNum" sz="quarter" idx="12"/>
          </p:nvPr>
        </p:nvSpPr>
        <p:spPr/>
        <p:txBody>
          <a:bodyPr/>
          <a:lstStyle/>
          <a:p>
            <a:fld id="{B6F15528-21DE-4FAA-801E-634DDDAF4B2B}" type="slidenum">
              <a:rPr lang="en-US" smtClean="0"/>
              <a:pPr/>
              <a:t>9</a:t>
            </a:fld>
            <a:endParaRPr lang="en-US"/>
          </a:p>
        </p:txBody>
      </p:sp>
      <p:sp>
        <p:nvSpPr>
          <p:cNvPr id="39" name="TextBox 38"/>
          <p:cNvSpPr txBox="1"/>
          <p:nvPr/>
        </p:nvSpPr>
        <p:spPr>
          <a:xfrm>
            <a:off x="7467600" y="11668"/>
            <a:ext cx="1905000" cy="369332"/>
          </a:xfrm>
          <a:prstGeom prst="rect">
            <a:avLst/>
          </a:prstGeom>
          <a:noFill/>
        </p:spPr>
        <p:txBody>
          <a:bodyPr wrap="square" rtlCol="0">
            <a:spAutoFit/>
          </a:bodyPr>
          <a:lstStyle/>
          <a:p>
            <a:r>
              <a:rPr lang="en-US" b="1">
                <a:effectLst>
                  <a:outerShdw blurRad="38100" dist="38100" dir="2700000" algn="tl">
                    <a:srgbClr val="000000">
                      <a:alpha val="43137"/>
                    </a:srgbClr>
                  </a:outerShdw>
                </a:effectLst>
                <a:latin typeface="Times New Roman" pitchFamily="18" charset="0"/>
                <a:cs typeface="Times New Roman" pitchFamily="18" charset="0"/>
              </a:rPr>
              <a:t>I. Xã Hội Hoá</a:t>
            </a:r>
            <a:endParaRPr lang="vi-VN" b="1">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799102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1000"/>
                                        <p:tgtEl>
                                          <p:spTgt spid="36"/>
                                        </p:tgtEl>
                                      </p:cBhvr>
                                    </p:animEffect>
                                  </p:childTnLst>
                                </p:cTn>
                              </p:par>
                              <p:par>
                                <p:cTn id="8" presetID="22" presetClass="entr" presetSubtype="1" fill="hold" grpId="1"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up)">
                                      <p:cBhvr>
                                        <p:cTn id="10" dur="10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500" fill="hold"/>
                                        <p:tgtEl>
                                          <p:spTgt spid="102"/>
                                        </p:tgtEl>
                                        <p:attrNameLst>
                                          <p:attrName>ppt_w</p:attrName>
                                        </p:attrNameLst>
                                      </p:cBhvr>
                                      <p:tavLst>
                                        <p:tav tm="0">
                                          <p:val>
                                            <p:fltVal val="0"/>
                                          </p:val>
                                        </p:tav>
                                        <p:tav tm="100000">
                                          <p:val>
                                            <p:strVal val="#ppt_w"/>
                                          </p:val>
                                        </p:tav>
                                      </p:tavLst>
                                    </p:anim>
                                    <p:anim calcmode="lin" valueType="num">
                                      <p:cBhvr>
                                        <p:cTn id="16" dur="500" fill="hold"/>
                                        <p:tgtEl>
                                          <p:spTgt spid="102"/>
                                        </p:tgtEl>
                                        <p:attrNameLst>
                                          <p:attrName>ppt_h</p:attrName>
                                        </p:attrNameLst>
                                      </p:cBhvr>
                                      <p:tavLst>
                                        <p:tav tm="0">
                                          <p:val>
                                            <p:fltVal val="0"/>
                                          </p:val>
                                        </p:tav>
                                        <p:tav tm="100000">
                                          <p:val>
                                            <p:strVal val="#ppt_h"/>
                                          </p:val>
                                        </p:tav>
                                      </p:tavLst>
                                    </p:anim>
                                    <p:animEffect transition="in" filter="fade">
                                      <p:cBhvr>
                                        <p:cTn id="17" dur="500"/>
                                        <p:tgtEl>
                                          <p:spTgt spid="102"/>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04"/>
                                        </p:tgtEl>
                                        <p:attrNameLst>
                                          <p:attrName>style.visibility</p:attrName>
                                        </p:attrNameLst>
                                      </p:cBhvr>
                                      <p:to>
                                        <p:strVal val="visible"/>
                                      </p:to>
                                    </p:set>
                                    <p:anim calcmode="lin" valueType="num">
                                      <p:cBhvr>
                                        <p:cTn id="29" dur="500" fill="hold"/>
                                        <p:tgtEl>
                                          <p:spTgt spid="104"/>
                                        </p:tgtEl>
                                        <p:attrNameLst>
                                          <p:attrName>ppt_w</p:attrName>
                                        </p:attrNameLst>
                                      </p:cBhvr>
                                      <p:tavLst>
                                        <p:tav tm="0">
                                          <p:val>
                                            <p:fltVal val="0"/>
                                          </p:val>
                                        </p:tav>
                                        <p:tav tm="100000">
                                          <p:val>
                                            <p:strVal val="#ppt_w"/>
                                          </p:val>
                                        </p:tav>
                                      </p:tavLst>
                                    </p:anim>
                                    <p:anim calcmode="lin" valueType="num">
                                      <p:cBhvr>
                                        <p:cTn id="30" dur="500" fill="hold"/>
                                        <p:tgtEl>
                                          <p:spTgt spid="104"/>
                                        </p:tgtEl>
                                        <p:attrNameLst>
                                          <p:attrName>ppt_h</p:attrName>
                                        </p:attrNameLst>
                                      </p:cBhvr>
                                      <p:tavLst>
                                        <p:tav tm="0">
                                          <p:val>
                                            <p:fltVal val="0"/>
                                          </p:val>
                                        </p:tav>
                                        <p:tav tm="100000">
                                          <p:val>
                                            <p:strVal val="#ppt_h"/>
                                          </p:val>
                                        </p:tav>
                                      </p:tavLst>
                                    </p:anim>
                                    <p:animEffect transition="in" filter="fade">
                                      <p:cBhvr>
                                        <p:cTn id="31" dur="500"/>
                                        <p:tgtEl>
                                          <p:spTgt spid="10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05"/>
                                        </p:tgtEl>
                                        <p:attrNameLst>
                                          <p:attrName>style.visibility</p:attrName>
                                        </p:attrNameLst>
                                      </p:cBhvr>
                                      <p:to>
                                        <p:strVal val="visible"/>
                                      </p:to>
                                    </p:set>
                                    <p:anim calcmode="lin" valueType="num">
                                      <p:cBhvr>
                                        <p:cTn id="36" dur="500" fill="hold"/>
                                        <p:tgtEl>
                                          <p:spTgt spid="105"/>
                                        </p:tgtEl>
                                        <p:attrNameLst>
                                          <p:attrName>ppt_w</p:attrName>
                                        </p:attrNameLst>
                                      </p:cBhvr>
                                      <p:tavLst>
                                        <p:tav tm="0">
                                          <p:val>
                                            <p:fltVal val="0"/>
                                          </p:val>
                                        </p:tav>
                                        <p:tav tm="100000">
                                          <p:val>
                                            <p:strVal val="#ppt_w"/>
                                          </p:val>
                                        </p:tav>
                                      </p:tavLst>
                                    </p:anim>
                                    <p:anim calcmode="lin" valueType="num">
                                      <p:cBhvr>
                                        <p:cTn id="37" dur="500" fill="hold"/>
                                        <p:tgtEl>
                                          <p:spTgt spid="105"/>
                                        </p:tgtEl>
                                        <p:attrNameLst>
                                          <p:attrName>ppt_h</p:attrName>
                                        </p:attrNameLst>
                                      </p:cBhvr>
                                      <p:tavLst>
                                        <p:tav tm="0">
                                          <p:val>
                                            <p:fltVal val="0"/>
                                          </p:val>
                                        </p:tav>
                                        <p:tav tm="100000">
                                          <p:val>
                                            <p:strVal val="#ppt_h"/>
                                          </p:val>
                                        </p:tav>
                                      </p:tavLst>
                                    </p:anim>
                                    <p:animEffect transition="in" filter="fade">
                                      <p:cBhvr>
                                        <p:cTn id="3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1513</TotalTime>
  <Words>3473</Words>
  <Application>Microsoft Office PowerPoint</Application>
  <PresentationFormat>On-screen Show (4:3)</PresentationFormat>
  <Paragraphs>361</Paragraphs>
  <Slides>32</Slides>
  <Notes>19</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PowerPoint Presentation</vt:lpstr>
      <vt:lpstr>Danh sách thành viên</vt:lpstr>
      <vt:lpstr>Nội dung trình bày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cp:lastModifiedBy>
  <cp:revision>203</cp:revision>
  <dcterms:created xsi:type="dcterms:W3CDTF">2006-08-16T00:00:00Z</dcterms:created>
  <dcterms:modified xsi:type="dcterms:W3CDTF">2013-10-24T16:31:45Z</dcterms:modified>
</cp:coreProperties>
</file>