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6"/>
  </p:notesMasterIdLst>
  <p:sldIdLst>
    <p:sldId id="256" r:id="rId2"/>
    <p:sldId id="257" r:id="rId3"/>
    <p:sldId id="258" r:id="rId4"/>
    <p:sldId id="264" r:id="rId5"/>
    <p:sldId id="259" r:id="rId6"/>
    <p:sldId id="260" r:id="rId7"/>
    <p:sldId id="263" r:id="rId8"/>
    <p:sldId id="261" r:id="rId9"/>
    <p:sldId id="262" r:id="rId10"/>
    <p:sldId id="265" r:id="rId11"/>
    <p:sldId id="266" r:id="rId12"/>
    <p:sldId id="267" r:id="rId13"/>
    <p:sldId id="268" r:id="rId14"/>
    <p:sldId id="271" r:id="rId15"/>
    <p:sldId id="272" r:id="rId16"/>
    <p:sldId id="274" r:id="rId17"/>
    <p:sldId id="283" r:id="rId18"/>
    <p:sldId id="284" r:id="rId19"/>
    <p:sldId id="285" r:id="rId20"/>
    <p:sldId id="275" r:id="rId21"/>
    <p:sldId id="282" r:id="rId22"/>
    <p:sldId id="281" r:id="rId23"/>
    <p:sldId id="276" r:id="rId24"/>
    <p:sldId id="277" r:id="rId25"/>
    <p:sldId id="278" r:id="rId26"/>
    <p:sldId id="279" r:id="rId27"/>
    <p:sldId id="280" r:id="rId28"/>
    <p:sldId id="286" r:id="rId29"/>
    <p:sldId id="287" r:id="rId30"/>
    <p:sldId id="288" r:id="rId31"/>
    <p:sldId id="289" r:id="rId32"/>
    <p:sldId id="290" r:id="rId33"/>
    <p:sldId id="292" r:id="rId34"/>
    <p:sldId id="291" r:id="rId35"/>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2" autoAdjust="0"/>
  </p:normalViewPr>
  <p:slideViewPr>
    <p:cSldViewPr>
      <p:cViewPr varScale="1">
        <p:scale>
          <a:sx n="81" d="100"/>
          <a:sy n="81" d="100"/>
        </p:scale>
        <p:origin x="-1056"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93D7BE-3364-442A-A1DF-964257D28350}" type="datetimeFigureOut">
              <a:rPr lang="vi-VN" smtClean="0"/>
              <a:t>29/10/2013</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0D2B34-96BD-492B-B996-FFB02DE63314}" type="slidenum">
              <a:rPr lang="vi-VN" smtClean="0"/>
              <a:t>‹#›</a:t>
            </a:fld>
            <a:endParaRPr lang="vi-VN"/>
          </a:p>
        </p:txBody>
      </p:sp>
    </p:spTree>
    <p:extLst>
      <p:ext uri="{BB962C8B-B14F-4D97-AF65-F5344CB8AC3E}">
        <p14:creationId xmlns:p14="http://schemas.microsoft.com/office/powerpoint/2010/main" val="4114065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AA0D2B34-96BD-492B-B996-FFB02DE63314}" type="slidenum">
              <a:rPr lang="vi-VN" smtClean="0"/>
              <a:t>13</a:t>
            </a:fld>
            <a:endParaRPr lang="vi-VN"/>
          </a:p>
        </p:txBody>
      </p:sp>
    </p:spTree>
    <p:extLst>
      <p:ext uri="{BB962C8B-B14F-4D97-AF65-F5344CB8AC3E}">
        <p14:creationId xmlns:p14="http://schemas.microsoft.com/office/powerpoint/2010/main" val="1850075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B810D88-63BE-4E62-9466-6AC987F23577}" type="datetimeFigureOut">
              <a:rPr lang="vi-VN" smtClean="0"/>
              <a:t>29/10/2013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24759CF-C4A8-4C8D-B736-5607C016B948}" type="slidenum">
              <a:rPr lang="vi-VN" smtClean="0"/>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10D88-63BE-4E62-9466-6AC987F23577}" type="datetimeFigureOut">
              <a:rPr lang="vi-VN" smtClean="0"/>
              <a:t>29/10/2013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24759CF-C4A8-4C8D-B736-5607C016B948}" type="slidenum">
              <a:rPr lang="vi-VN" smtClean="0"/>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DB810D88-63BE-4E62-9466-6AC987F23577}" type="datetimeFigureOut">
              <a:rPr lang="vi-VN" smtClean="0"/>
              <a:t>29/10/2013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24759CF-C4A8-4C8D-B736-5607C016B948}" type="slidenum">
              <a:rPr lang="vi-VN" smtClean="0"/>
              <a:t>‹#›</a:t>
            </a:fld>
            <a:endParaRPr lang="vi-VN"/>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10D88-63BE-4E62-9466-6AC987F23577}" type="datetimeFigureOut">
              <a:rPr lang="vi-VN" smtClean="0"/>
              <a:t>29/10/2013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24759CF-C4A8-4C8D-B736-5607C016B948}" type="slidenum">
              <a:rPr lang="vi-VN" smtClean="0"/>
              <a:t>‹#›</a:t>
            </a:fld>
            <a:endParaRPr lang="vi-VN"/>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810D88-63BE-4E62-9466-6AC987F23577}" type="datetimeFigureOut">
              <a:rPr lang="vi-VN" smtClean="0"/>
              <a:t>29/10/2013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24759CF-C4A8-4C8D-B736-5607C016B948}" type="slidenum">
              <a:rPr lang="vi-VN" smtClean="0"/>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DB810D88-63BE-4E62-9466-6AC987F23577}" type="datetimeFigureOut">
              <a:rPr lang="vi-VN" smtClean="0"/>
              <a:t>29/10/2013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24759CF-C4A8-4C8D-B736-5607C016B948}" type="slidenum">
              <a:rPr lang="vi-VN" smtClean="0"/>
              <a:t>‹#›</a:t>
            </a:fld>
            <a:endParaRPr lang="vi-VN"/>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B810D88-63BE-4E62-9466-6AC987F23577}" type="datetimeFigureOut">
              <a:rPr lang="vi-VN" smtClean="0"/>
              <a:t>29/10/2013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224759CF-C4A8-4C8D-B736-5607C016B948}" type="slidenum">
              <a:rPr lang="vi-VN" smtClean="0"/>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810D88-63BE-4E62-9466-6AC987F23577}" type="datetimeFigureOut">
              <a:rPr lang="vi-VN" smtClean="0"/>
              <a:t>29/10/2013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224759CF-C4A8-4C8D-B736-5607C016B948}" type="slidenum">
              <a:rPr lang="vi-VN" smtClean="0"/>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DB810D88-63BE-4E62-9466-6AC987F23577}" type="datetimeFigureOut">
              <a:rPr lang="vi-VN" smtClean="0"/>
              <a:t>29/10/2013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224759CF-C4A8-4C8D-B736-5607C016B948}" type="slidenum">
              <a:rPr lang="vi-VN" smtClean="0"/>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DB810D88-63BE-4E62-9466-6AC987F23577}" type="datetimeFigureOut">
              <a:rPr lang="vi-VN" smtClean="0"/>
              <a:t>29/10/2013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24759CF-C4A8-4C8D-B736-5607C016B948}" type="slidenum">
              <a:rPr lang="vi-VN" smtClean="0"/>
              <a:t>‹#›</a:t>
            </a:fld>
            <a:endParaRPr lang="vi-VN"/>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810D88-63BE-4E62-9466-6AC987F23577}" type="datetimeFigureOut">
              <a:rPr lang="vi-VN" smtClean="0"/>
              <a:t>29/10/2013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24759CF-C4A8-4C8D-B736-5607C016B948}" type="slidenum">
              <a:rPr lang="vi-VN" smtClean="0"/>
              <a:t>‹#›</a:t>
            </a:fld>
            <a:endParaRPr lang="vi-VN"/>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DB810D88-63BE-4E62-9466-6AC987F23577}" type="datetimeFigureOut">
              <a:rPr lang="vi-VN" smtClean="0"/>
              <a:t>29/10/2013</a:t>
            </a:fld>
            <a:endParaRPr lang="vi-VN"/>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vi-VN"/>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224759CF-C4A8-4C8D-B736-5607C016B948}" type="slidenum">
              <a:rPr lang="vi-VN" smtClean="0"/>
              <a:t>‹#›</a:t>
            </a:fld>
            <a:endParaRPr lang="vi-VN"/>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5199" y="548680"/>
            <a:ext cx="8687281" cy="5328592"/>
          </a:xfrm>
          <a:prstGeom prst="rect">
            <a:avLst/>
          </a:prstGeom>
          <a:noFill/>
        </p:spPr>
        <p:txBody>
          <a:bodyPr wrap="square" lIns="91440" tIns="45720" rIns="91440" bIns="45720">
            <a:prstTxWarp prst="textInflate">
              <a:avLst/>
            </a:prstTxWarp>
            <a:spAutoFit/>
          </a:bodyPr>
          <a:lstStyle/>
          <a:p>
            <a:pPr algn="ct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Bài thuyết trình xã hội học của nhóm 4</a:t>
            </a:r>
            <a:endParaRPr lang="vi-VN" sz="5400" b="1" spc="50" dirty="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endParaRPr>
          </a:p>
        </p:txBody>
      </p:sp>
    </p:spTree>
    <p:extLst>
      <p:ext uri="{BB962C8B-B14F-4D97-AF65-F5344CB8AC3E}">
        <p14:creationId xmlns:p14="http://schemas.microsoft.com/office/powerpoint/2010/main" val="4591170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1)">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72816"/>
            <a:ext cx="8229600" cy="4525963"/>
          </a:xfrm>
        </p:spPr>
        <p:txBody>
          <a:bodyPr>
            <a:normAutofit/>
          </a:bodyPr>
          <a:lstStyle/>
          <a:p>
            <a:pPr>
              <a:buFont typeface="Wingdings" pitchFamily="2" charset="2"/>
              <a:buChar char="v"/>
            </a:pPr>
            <a:r>
              <a:rPr lang="en-US" sz="4400" dirty="0">
                <a:latin typeface="Times New Roman" pitchFamily="18" charset="0"/>
                <a:cs typeface="Times New Roman" pitchFamily="18" charset="0"/>
              </a:rPr>
              <a:t> G</a:t>
            </a:r>
            <a:r>
              <a:rPr lang="en-US" sz="4400" dirty="0" smtClean="0">
                <a:latin typeface="Times New Roman" pitchFamily="18" charset="0"/>
                <a:cs typeface="Times New Roman" pitchFamily="18" charset="0"/>
              </a:rPr>
              <a:t>ia đình.</a:t>
            </a:r>
          </a:p>
          <a:p>
            <a:pPr>
              <a:buFont typeface="Wingdings" pitchFamily="2" charset="2"/>
              <a:buChar char="v"/>
            </a:pPr>
            <a:r>
              <a:rPr lang="en-US" sz="4400" dirty="0">
                <a:latin typeface="Times New Roman" pitchFamily="18" charset="0"/>
                <a:cs typeface="Times New Roman" pitchFamily="18" charset="0"/>
              </a:rPr>
              <a:t> </a:t>
            </a:r>
            <a:r>
              <a:rPr lang="en-US" sz="4400" dirty="0" smtClean="0">
                <a:latin typeface="Times New Roman" pitchFamily="18" charset="0"/>
                <a:cs typeface="Times New Roman" pitchFamily="18" charset="0"/>
              </a:rPr>
              <a:t>Nhóm bạn cùng tuổi(địa vị).</a:t>
            </a:r>
          </a:p>
          <a:p>
            <a:pPr>
              <a:buFont typeface="Wingdings" pitchFamily="2" charset="2"/>
              <a:buChar char="v"/>
            </a:pPr>
            <a:r>
              <a:rPr lang="en-US" sz="4400" dirty="0">
                <a:latin typeface="Times New Roman" pitchFamily="18" charset="0"/>
                <a:cs typeface="Times New Roman" pitchFamily="18" charset="0"/>
              </a:rPr>
              <a:t> N</a:t>
            </a:r>
            <a:r>
              <a:rPr lang="en-US" sz="4400" dirty="0" smtClean="0">
                <a:latin typeface="Times New Roman" pitchFamily="18" charset="0"/>
                <a:cs typeface="Times New Roman" pitchFamily="18" charset="0"/>
              </a:rPr>
              <a:t>hà trường.</a:t>
            </a:r>
          </a:p>
          <a:p>
            <a:pPr>
              <a:buFont typeface="Wingdings" pitchFamily="2" charset="2"/>
              <a:buChar char="v"/>
            </a:pPr>
            <a:r>
              <a:rPr lang="en-US" sz="4400" dirty="0">
                <a:latin typeface="Times New Roman" pitchFamily="18" charset="0"/>
                <a:cs typeface="Times New Roman" pitchFamily="18" charset="0"/>
              </a:rPr>
              <a:t> T</a:t>
            </a:r>
            <a:r>
              <a:rPr lang="en-US" sz="4400" dirty="0" smtClean="0">
                <a:latin typeface="Times New Roman" pitchFamily="18" charset="0"/>
                <a:cs typeface="Times New Roman" pitchFamily="18" charset="0"/>
              </a:rPr>
              <a:t>hông tin đại chúng.</a:t>
            </a:r>
          </a:p>
          <a:p>
            <a:pPr>
              <a:buFont typeface="Wingdings" pitchFamily="2" charset="2"/>
              <a:buChar char="v"/>
            </a:pPr>
            <a:r>
              <a:rPr lang="en-US" sz="4400" dirty="0">
                <a:latin typeface="Times New Roman" pitchFamily="18" charset="0"/>
                <a:cs typeface="Times New Roman" pitchFamily="18" charset="0"/>
              </a:rPr>
              <a:t> </a:t>
            </a:r>
            <a:r>
              <a:rPr lang="en-US" sz="4400" dirty="0" smtClean="0">
                <a:latin typeface="Times New Roman" pitchFamily="18" charset="0"/>
                <a:cs typeface="Times New Roman" pitchFamily="18" charset="0"/>
              </a:rPr>
              <a:t>Nơi làm việc.</a:t>
            </a:r>
          </a:p>
        </p:txBody>
      </p:sp>
      <p:sp>
        <p:nvSpPr>
          <p:cNvPr id="2" name="Title 1"/>
          <p:cNvSpPr>
            <a:spLocks noGrp="1"/>
          </p:cNvSpPr>
          <p:nvPr>
            <p:ph type="title"/>
          </p:nvPr>
        </p:nvSpPr>
        <p:spPr/>
        <p:txBody>
          <a:bodyPr>
            <a:normAutofit/>
          </a:bodyPr>
          <a:lstStyle/>
          <a:p>
            <a:r>
              <a:rPr lang="en-US" sz="5400" dirty="0" smtClean="0">
                <a:latin typeface="Times New Roman" pitchFamily="18" charset="0"/>
                <a:cs typeface="Times New Roman" pitchFamily="18" charset="0"/>
              </a:rPr>
              <a:t>Các tác nhân của xã hội hóa</a:t>
            </a:r>
            <a:endParaRPr lang="vi-VN" sz="5400" dirty="0">
              <a:latin typeface="Times New Roman" pitchFamily="18" charset="0"/>
              <a:cs typeface="Times New Roman" pitchFamily="18" charset="0"/>
            </a:endParaRPr>
          </a:p>
        </p:txBody>
      </p:sp>
    </p:spTree>
    <p:extLst>
      <p:ext uri="{BB962C8B-B14F-4D97-AF65-F5344CB8AC3E}">
        <p14:creationId xmlns:p14="http://schemas.microsoft.com/office/powerpoint/2010/main" val="11604940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2132856"/>
            <a:ext cx="9142258" cy="4707487"/>
          </a:xfrm>
          <a:scene3d>
            <a:camera prst="orthographicFront"/>
            <a:lightRig rig="threePt" dir="t"/>
          </a:scene3d>
          <a:sp3d>
            <a:bevelT prst="relaxedInset"/>
          </a:sp3d>
        </p:spPr>
      </p:pic>
      <p:sp>
        <p:nvSpPr>
          <p:cNvPr id="2" name="Title 1"/>
          <p:cNvSpPr>
            <a:spLocks noGrp="1"/>
          </p:cNvSpPr>
          <p:nvPr>
            <p:ph type="title"/>
          </p:nvPr>
        </p:nvSpPr>
        <p:spPr>
          <a:xfrm>
            <a:off x="467544" y="404664"/>
            <a:ext cx="8229600" cy="1143000"/>
          </a:xfrm>
        </p:spPr>
        <p:txBody>
          <a:bodyPr>
            <a:normAutofit/>
          </a:bodyPr>
          <a:lstStyle/>
          <a:p>
            <a:r>
              <a:rPr lang="en-US" sz="6000" dirty="0" smtClean="0">
                <a:latin typeface="Times New Roman" pitchFamily="18" charset="0"/>
                <a:cs typeface="Times New Roman" pitchFamily="18" charset="0"/>
              </a:rPr>
              <a:t>1.Gia đình</a:t>
            </a:r>
            <a:endParaRPr lang="vi-VN" sz="6000" dirty="0">
              <a:latin typeface="Times New Roman" pitchFamily="18" charset="0"/>
              <a:cs typeface="Times New Roman" pitchFamily="18" charset="0"/>
            </a:endParaRPr>
          </a:p>
        </p:txBody>
      </p:sp>
    </p:spTree>
    <p:extLst>
      <p:ext uri="{BB962C8B-B14F-4D97-AF65-F5344CB8AC3E}">
        <p14:creationId xmlns:p14="http://schemas.microsoft.com/office/powerpoint/2010/main" val="4562338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149" y="2420888"/>
            <a:ext cx="9036496" cy="5760640"/>
          </a:xfrm>
        </p:spPr>
        <p:txBody>
          <a:bodyPr>
            <a:normAutofit/>
          </a:bodyPr>
          <a:lstStyle/>
          <a:p>
            <a:r>
              <a:rPr lang="vi-VN" sz="4400" dirty="0" smtClean="0">
                <a:latin typeface="Times New Roman" pitchFamily="18" charset="0"/>
                <a:cs typeface="Times New Roman" pitchFamily="18" charset="0"/>
              </a:rPr>
              <a:t>Gia đình là mối liên hệ chính giữa cá nhân và xã hội. Là </a:t>
            </a:r>
            <a:r>
              <a:rPr lang="vi-VN" sz="4400" dirty="0">
                <a:latin typeface="Times New Roman" pitchFamily="18" charset="0"/>
                <a:cs typeface="Times New Roman" pitchFamily="18" charset="0"/>
              </a:rPr>
              <a:t>tác nhân xã hội hóa đầu tiên và quan trọng, khi mới sinh ra, con người hoàn toàn phụ thuộc vào người khác trong việc đáp ứng các nhu cầu của mình. </a:t>
            </a:r>
          </a:p>
        </p:txBody>
      </p:sp>
      <p:sp>
        <p:nvSpPr>
          <p:cNvPr id="2" name="Title 1"/>
          <p:cNvSpPr>
            <a:spLocks noGrp="1"/>
          </p:cNvSpPr>
          <p:nvPr>
            <p:ph type="title"/>
          </p:nvPr>
        </p:nvSpPr>
        <p:spPr>
          <a:xfrm>
            <a:off x="457200" y="260648"/>
            <a:ext cx="8229600" cy="1143000"/>
          </a:xfrm>
        </p:spPr>
        <p:txBody>
          <a:bodyPr>
            <a:normAutofit/>
          </a:bodyPr>
          <a:lstStyle/>
          <a:p>
            <a:r>
              <a:rPr lang="en-US" sz="6000" dirty="0" smtClean="0">
                <a:solidFill>
                  <a:srgbClr val="FF0000"/>
                </a:solidFill>
                <a:latin typeface="Times New Roman" pitchFamily="18" charset="0"/>
                <a:cs typeface="Times New Roman" pitchFamily="18" charset="0"/>
              </a:rPr>
              <a:t>Gia đình là gì?</a:t>
            </a:r>
            <a:endParaRPr lang="vi-VN" sz="60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82599514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35496" y="116632"/>
            <a:ext cx="4324338" cy="4248472"/>
          </a:xfr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7" name="Content Placeholder 6"/>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4427984" y="1844824"/>
            <a:ext cx="4634229" cy="4896544"/>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77286753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856984" cy="6408712"/>
          </a:xfrm>
        </p:spPr>
        <p:txBody>
          <a:bodyPr>
            <a:noAutofit/>
          </a:bodyPr>
          <a:lstStyle/>
          <a:p>
            <a:pPr algn="l"/>
            <a:r>
              <a:rPr lang="en-US" i="1" dirty="0" smtClean="0">
                <a:solidFill>
                  <a:schemeClr val="tx1"/>
                </a:solidFill>
                <a:latin typeface="Times New Roman" pitchFamily="18" charset="0"/>
                <a:cs typeface="Times New Roman" pitchFamily="18" charset="0"/>
              </a:rPr>
              <a:t>1.</a:t>
            </a:r>
            <a:r>
              <a:rPr lang="vi-VN" i="1" dirty="0" smtClean="0">
                <a:solidFill>
                  <a:schemeClr val="tx1"/>
                </a:solidFill>
                <a:latin typeface="Times New Roman" pitchFamily="18" charset="0"/>
                <a:cs typeface="Times New Roman" pitchFamily="18" charset="0"/>
              </a:rPr>
              <a:t>Gia đình cũng </a:t>
            </a:r>
            <a:r>
              <a:rPr lang="vi-VN" i="1" dirty="0">
                <a:solidFill>
                  <a:schemeClr val="tx1"/>
                </a:solidFill>
                <a:latin typeface="Times New Roman" pitchFamily="18" charset="0"/>
                <a:cs typeface="Times New Roman" pitchFamily="18" charset="0"/>
              </a:rPr>
              <a:t>là nơi đầu tiên truyền cho những thành viên mới sinh ra của xã hội những ý niệm về giống phái, giới tính, trên lĩnh vực </a:t>
            </a:r>
            <a:r>
              <a:rPr lang="vi-VN" i="1" dirty="0" smtClean="0">
                <a:solidFill>
                  <a:schemeClr val="tx1"/>
                </a:solidFill>
                <a:latin typeface="Times New Roman" pitchFamily="18" charset="0"/>
                <a:cs typeface="Times New Roman" pitchFamily="18" charset="0"/>
              </a:rPr>
              <a:t>này,</a:t>
            </a:r>
            <a:r>
              <a:rPr lang="vi-VN" i="1" dirty="0">
                <a:solidFill>
                  <a:schemeClr val="tx1"/>
                </a:solidFill>
                <a:latin typeface="Times New Roman" pitchFamily="18" charset="0"/>
                <a:cs typeface="Times New Roman" pitchFamily="18" charset="0"/>
              </a:rPr>
              <a:t> phần lớn những gì chúng ta xem là bẩm sinh ở bản thân thực ra đều là sản phẩm của văn hóa, kết hợp vào nhân cách của chúng ta thông qua xã hội hóa. </a:t>
            </a:r>
          </a:p>
        </p:txBody>
      </p:sp>
    </p:spTree>
    <p:extLst>
      <p:ext uri="{BB962C8B-B14F-4D97-AF65-F5344CB8AC3E}">
        <p14:creationId xmlns:p14="http://schemas.microsoft.com/office/powerpoint/2010/main" val="385608623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67544" y="404664"/>
            <a:ext cx="3888432" cy="639762"/>
          </a:xfrm>
        </p:spPr>
        <p:txBody>
          <a:bodyPr/>
          <a:lstStyle/>
          <a:p>
            <a:pPr algn="ctr"/>
            <a:r>
              <a:rPr lang="vi-VN" b="1" dirty="0" smtClean="0">
                <a:solidFill>
                  <a:srgbClr val="FF0000"/>
                </a:solidFill>
                <a:latin typeface="Times New Roman" pitchFamily="18" charset="0"/>
                <a:cs typeface="Times New Roman" pitchFamily="18" charset="0"/>
              </a:rPr>
              <a:t>Mạnh mẽ</a:t>
            </a:r>
            <a:endParaRPr lang="vi-VN" b="1" dirty="0">
              <a:solidFill>
                <a:srgbClr val="FF0000"/>
              </a:solidFill>
              <a:latin typeface="Times New Roman" pitchFamily="18" charset="0"/>
              <a:cs typeface="Times New Roman" pitchFamily="18"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9552" y="1196752"/>
            <a:ext cx="4179522" cy="4971360"/>
          </a:xfrm>
          <a:effectLst>
            <a:glow rad="228600">
              <a:schemeClr val="accent1">
                <a:satMod val="175000"/>
                <a:alpha val="40000"/>
              </a:schemeClr>
            </a:glow>
          </a:effectLst>
        </p:spPr>
      </p:pic>
      <p:sp>
        <p:nvSpPr>
          <p:cNvPr id="10" name="Text Placeholder 9"/>
          <p:cNvSpPr>
            <a:spLocks noGrp="1"/>
          </p:cNvSpPr>
          <p:nvPr>
            <p:ph type="body" sz="quarter" idx="3"/>
          </p:nvPr>
        </p:nvSpPr>
        <p:spPr>
          <a:xfrm>
            <a:off x="5364088" y="404664"/>
            <a:ext cx="3456384" cy="639762"/>
          </a:xfrm>
        </p:spPr>
        <p:txBody>
          <a:bodyPr/>
          <a:lstStyle/>
          <a:p>
            <a:pPr algn="ctr"/>
            <a:r>
              <a:rPr lang="vi-VN" b="1" dirty="0" smtClean="0">
                <a:solidFill>
                  <a:srgbClr val="FFFF00"/>
                </a:solidFill>
                <a:latin typeface="Times New Roman" pitchFamily="18" charset="0"/>
                <a:cs typeface="Times New Roman" pitchFamily="18" charset="0"/>
              </a:rPr>
              <a:t>Dịu dàng</a:t>
            </a:r>
            <a:endParaRPr lang="vi-VN" b="1" dirty="0">
              <a:solidFill>
                <a:srgbClr val="FFFF00"/>
              </a:solidFill>
              <a:latin typeface="Times New Roman" pitchFamily="18" charset="0"/>
              <a:cs typeface="Times New Roman" pitchFamily="18" charset="0"/>
            </a:endParaRPr>
          </a:p>
        </p:txBody>
      </p:sp>
      <p:pic>
        <p:nvPicPr>
          <p:cNvPr id="6" name="Content Placeholder 5"/>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436096" y="1412776"/>
            <a:ext cx="3312368" cy="4680520"/>
          </a:xfrm>
          <a:effectLst>
            <a:glow rad="228600">
              <a:schemeClr val="accent5">
                <a:satMod val="175000"/>
                <a:alpha val="40000"/>
              </a:schemeClr>
            </a:glow>
          </a:effectLst>
        </p:spPr>
      </p:pic>
    </p:spTree>
    <p:extLst>
      <p:ext uri="{BB962C8B-B14F-4D97-AF65-F5344CB8AC3E}">
        <p14:creationId xmlns:p14="http://schemas.microsoft.com/office/powerpoint/2010/main" val="11438133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heel(1)">
                                      <p:cBhvr>
                                        <p:cTn id="17" dur="20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89500" y="1916832"/>
            <a:ext cx="8939336" cy="4672377"/>
          </a:xfrm>
        </p:spPr>
        <p:txBody>
          <a:bodyPr>
            <a:normAutofit/>
          </a:bodyPr>
          <a:lstStyle/>
          <a:p>
            <a:r>
              <a:rPr lang="vi-VN" sz="3600" dirty="0">
                <a:latin typeface="Times New Roman" pitchFamily="18" charset="0"/>
                <a:cs typeface="Times New Roman" pitchFamily="18" charset="0"/>
              </a:rPr>
              <a:t>Theo</a:t>
            </a:r>
            <a:r>
              <a:rPr lang="vi-VN" sz="3600" dirty="0">
                <a:solidFill>
                  <a:srgbClr val="FF0000"/>
                </a:solidFill>
                <a:latin typeface="Times New Roman" pitchFamily="18" charset="0"/>
                <a:cs typeface="Times New Roman" pitchFamily="18" charset="0"/>
              </a:rPr>
              <a:t> George Hebert </a:t>
            </a:r>
            <a:r>
              <a:rPr lang="vi-VN" sz="3600" dirty="0" smtClean="0">
                <a:solidFill>
                  <a:srgbClr val="FF0000"/>
                </a:solidFill>
                <a:latin typeface="Times New Roman" pitchFamily="18" charset="0"/>
                <a:cs typeface="Times New Roman" pitchFamily="18" charset="0"/>
              </a:rPr>
              <a:t>Mead</a:t>
            </a:r>
            <a:r>
              <a:rPr lang="vi-VN" sz="3600" dirty="0" smtClean="0">
                <a:latin typeface="Times New Roman" pitchFamily="18" charset="0"/>
                <a:cs typeface="Times New Roman" pitchFamily="18" charset="0"/>
              </a:rPr>
              <a:t>, </a:t>
            </a:r>
            <a:r>
              <a:rPr lang="vi-VN" sz="3600" dirty="0">
                <a:latin typeface="Times New Roman" pitchFamily="18" charset="0"/>
                <a:cs typeface="Times New Roman" pitchFamily="18" charset="0"/>
              </a:rPr>
              <a:t>nhóm bạn cùng lứa tuổi là </a:t>
            </a:r>
            <a:r>
              <a:rPr lang="vi-VN" sz="3600" i="1" dirty="0">
                <a:latin typeface="Times New Roman" pitchFamily="18" charset="0"/>
                <a:cs typeface="Times New Roman" pitchFamily="18" charset="0"/>
              </a:rPr>
              <a:t>những người khác quan trọng</a:t>
            </a:r>
            <a:r>
              <a:rPr lang="vi-VN" sz="3600" dirty="0">
                <a:latin typeface="Times New Roman" pitchFamily="18" charset="0"/>
                <a:cs typeface="Times New Roman" pitchFamily="18" charset="0"/>
              </a:rPr>
              <a:t>. Hầu hết trẻ em đã có nhóm bạn, thường là cùng lứa tuổi, cùng mối quan tâm và quan điểm xã hội ở trường học hay gần nơi cư trú. Đây là bối cảnh khác với gia đình, trường học khi mà trẻ có thể tham gia các hoạt động không hoặc ít có sự giám sát trực tiếp của người </a:t>
            </a:r>
            <a:r>
              <a:rPr lang="vi-VN" sz="3600" dirty="0" smtClean="0">
                <a:latin typeface="Times New Roman" pitchFamily="18" charset="0"/>
                <a:cs typeface="Times New Roman" pitchFamily="18" charset="0"/>
              </a:rPr>
              <a:t>lớn.</a:t>
            </a:r>
            <a:endParaRPr lang="vi-VN" sz="3600" dirty="0">
              <a:latin typeface="Times New Roman" pitchFamily="18" charset="0"/>
              <a:cs typeface="Times New Roman" pitchFamily="18" charset="0"/>
            </a:endParaRPr>
          </a:p>
        </p:txBody>
      </p:sp>
      <p:sp>
        <p:nvSpPr>
          <p:cNvPr id="7" name="Title 6"/>
          <p:cNvSpPr>
            <a:spLocks noGrp="1"/>
          </p:cNvSpPr>
          <p:nvPr>
            <p:ph type="title"/>
          </p:nvPr>
        </p:nvSpPr>
        <p:spPr>
          <a:xfrm>
            <a:off x="467544" y="332656"/>
            <a:ext cx="8229600" cy="1143000"/>
          </a:xfrm>
        </p:spPr>
        <p:txBody>
          <a:bodyPr/>
          <a:lstStyle/>
          <a:p>
            <a:r>
              <a:rPr lang="vi-VN" dirty="0" smtClean="0">
                <a:solidFill>
                  <a:srgbClr val="FF0000"/>
                </a:solidFill>
                <a:latin typeface="Times New Roman" pitchFamily="18" charset="0"/>
                <a:cs typeface="Times New Roman" pitchFamily="18" charset="0"/>
              </a:rPr>
              <a:t>2.Nhóm bạn bè cùng tuổi</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5572068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heel(1)">
                                      <p:cBhvr>
                                        <p:cTn id="12"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188640"/>
            <a:ext cx="8712968" cy="6450901"/>
          </a:xfrm>
          <a:effectLst>
            <a:glow rad="228600">
              <a:schemeClr val="accent1">
                <a:satMod val="175000"/>
                <a:alpha val="40000"/>
              </a:schemeClr>
            </a:glow>
          </a:effectLst>
        </p:spPr>
      </p:pic>
    </p:spTree>
    <p:extLst>
      <p:ext uri="{BB962C8B-B14F-4D97-AF65-F5344CB8AC3E}">
        <p14:creationId xmlns:p14="http://schemas.microsoft.com/office/powerpoint/2010/main" val="38957561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5495" y="44624"/>
            <a:ext cx="4320481" cy="6696744"/>
          </a:xfrm>
          <a:effectLst>
            <a:outerShdw blurRad="76200" dir="18900000" sy="23000" kx="-1200000" algn="bl" rotWithShape="0">
              <a:prstClr val="black">
                <a:alpha val="20000"/>
              </a:prstClr>
            </a:outerShdw>
          </a:effectLst>
        </p:spPr>
      </p:pic>
      <p:pic>
        <p:nvPicPr>
          <p:cNvPr id="8" name="Content Placeholder 7"/>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283968" y="116632"/>
            <a:ext cx="4752528" cy="6552728"/>
          </a:xfrm>
          <a:scene3d>
            <a:camera prst="perspectiveLeft"/>
            <a:lightRig rig="threePt" dir="t"/>
          </a:scene3d>
        </p:spPr>
      </p:pic>
    </p:spTree>
    <p:extLst>
      <p:ext uri="{BB962C8B-B14F-4D97-AF65-F5344CB8AC3E}">
        <p14:creationId xmlns:p14="http://schemas.microsoft.com/office/powerpoint/2010/main" val="77196889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325793"/>
            <a:ext cx="8496944" cy="6343567"/>
          </a:xfrm>
          <a:scene3d>
            <a:camera prst="orthographicFront"/>
            <a:lightRig rig="threePt" dir="t"/>
          </a:scene3d>
          <a:sp3d>
            <a:bevelT w="139700" h="139700" prst="divot"/>
          </a:sp3d>
        </p:spPr>
      </p:pic>
    </p:spTree>
    <p:extLst>
      <p:ext uri="{BB962C8B-B14F-4D97-AF65-F5344CB8AC3E}">
        <p14:creationId xmlns:p14="http://schemas.microsoft.com/office/powerpoint/2010/main" val="219869078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68761"/>
            <a:ext cx="9108504" cy="5544616"/>
          </a:xfrm>
        </p:spPr>
      </p:pic>
      <p:sp>
        <p:nvSpPr>
          <p:cNvPr id="2" name="Title 1"/>
          <p:cNvSpPr>
            <a:spLocks noGrp="1"/>
          </p:cNvSpPr>
          <p:nvPr>
            <p:ph type="title"/>
          </p:nvPr>
        </p:nvSpPr>
        <p:spPr>
          <a:xfrm>
            <a:off x="467544" y="0"/>
            <a:ext cx="8229600" cy="1143000"/>
          </a:xfrm>
        </p:spPr>
        <p:txBody>
          <a:bodyPr/>
          <a:lstStyle/>
          <a:p>
            <a:r>
              <a:rPr lang="en-US" dirty="0" smtClean="0">
                <a:solidFill>
                  <a:srgbClr val="FF0000"/>
                </a:solidFill>
                <a:latin typeface="Times New Roman" pitchFamily="18" charset="0"/>
                <a:cs typeface="Times New Roman" pitchFamily="18" charset="0"/>
              </a:rPr>
              <a:t>Xã hội hóa và tương tác xã hội</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62002274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844824"/>
            <a:ext cx="8496944" cy="4680520"/>
          </a:xfrm>
        </p:spPr>
        <p:txBody>
          <a:bodyPr>
            <a:noAutofit/>
          </a:bodyPr>
          <a:lstStyle/>
          <a:p>
            <a:r>
              <a:rPr lang="vi-VN" sz="3200" dirty="0">
                <a:latin typeface="Times New Roman" pitchFamily="18" charset="0"/>
                <a:cs typeface="Times New Roman" pitchFamily="18" charset="0"/>
              </a:rPr>
              <a:t>Nhà trường là nơi con người bắt đầu được tiếp xúc với tính đa dạng xã hội, tương tác với những thành viên không phải trong tập thể </a:t>
            </a:r>
            <a:r>
              <a:rPr lang="vi-VN" sz="3200" dirty="0" smtClean="0">
                <a:latin typeface="Times New Roman" pitchFamily="18" charset="0"/>
                <a:cs typeface="Times New Roman" pitchFamily="18" charset="0"/>
              </a:rPr>
              <a:t>, </a:t>
            </a:r>
            <a:r>
              <a:rPr lang="vi-VN" sz="3200" dirty="0">
                <a:latin typeface="Times New Roman" pitchFamily="18" charset="0"/>
                <a:cs typeface="Times New Roman" pitchFamily="18" charset="0"/>
              </a:rPr>
              <a:t>được dạy dỗ nhiều điều khác với nền tảng trong gia </a:t>
            </a:r>
            <a:r>
              <a:rPr lang="vi-VN" sz="3200" dirty="0" smtClean="0">
                <a:latin typeface="Times New Roman" pitchFamily="18" charset="0"/>
                <a:cs typeface="Times New Roman" pitchFamily="18" charset="0"/>
              </a:rPr>
              <a:t>đình</a:t>
            </a:r>
            <a:r>
              <a:rPr lang="vi-VN" sz="3200" dirty="0">
                <a:latin typeface="Times New Roman" pitchFamily="18" charset="0"/>
                <a:cs typeface="Times New Roman" pitchFamily="18" charset="0"/>
              </a:rPr>
              <a:t>.</a:t>
            </a:r>
            <a:r>
              <a:rPr lang="vi-VN" sz="3200" dirty="0" smtClean="0">
                <a:latin typeface="Times New Roman" pitchFamily="18" charset="0"/>
                <a:cs typeface="Times New Roman" pitchFamily="18" charset="0"/>
              </a:rPr>
              <a:t> </a:t>
            </a:r>
            <a:r>
              <a:rPr lang="vi-VN" sz="3200" dirty="0">
                <a:latin typeface="Times New Roman" pitchFamily="18" charset="0"/>
                <a:cs typeface="Times New Roman" pitchFamily="18" charset="0"/>
              </a:rPr>
              <a:t>Nhà trường cung cấp cho trẻ em những kiến thức và kỹ năng từ thấp đến cao, từ đơn giản đến phức tạp mà có những thứ không phải các thành viên lớn tuổi trong gia đình của chúng đã được hấp thụ. </a:t>
            </a:r>
          </a:p>
        </p:txBody>
      </p:sp>
      <p:sp>
        <p:nvSpPr>
          <p:cNvPr id="2" name="Title 1"/>
          <p:cNvSpPr>
            <a:spLocks noGrp="1"/>
          </p:cNvSpPr>
          <p:nvPr>
            <p:ph type="title"/>
          </p:nvPr>
        </p:nvSpPr>
        <p:spPr/>
        <p:txBody>
          <a:bodyPr/>
          <a:lstStyle/>
          <a:p>
            <a:r>
              <a:rPr lang="vi-VN" dirty="0" smtClean="0">
                <a:solidFill>
                  <a:srgbClr val="FF0000"/>
                </a:solidFill>
                <a:latin typeface="Times New Roman" pitchFamily="18" charset="0"/>
                <a:cs typeface="Times New Roman" pitchFamily="18" charset="0"/>
              </a:rPr>
              <a:t>3.Nhà trường</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14945916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84784"/>
            <a:ext cx="8496944" cy="4680520"/>
          </a:xfrm>
        </p:spPr>
        <p:txBody>
          <a:bodyPr>
            <a:normAutofit/>
          </a:bodyPr>
          <a:lstStyle/>
          <a:p>
            <a:pPr>
              <a:lnSpc>
                <a:spcPct val="90000"/>
              </a:lnSpc>
            </a:pPr>
            <a:r>
              <a:rPr lang="en-US" sz="2600" dirty="0">
                <a:latin typeface="Times New Roman" pitchFamily="18" charset="0"/>
                <a:cs typeface="Times New Roman" pitchFamily="18" charset="0"/>
              </a:rPr>
              <a:t>Dưới mái trường, trẻ con được học tập và vui chơi và dần </a:t>
            </a:r>
            <a:r>
              <a:rPr lang="en-US" sz="2600" dirty="0" err="1">
                <a:latin typeface="Times New Roman" pitchFamily="18" charset="0"/>
                <a:cs typeface="Times New Roman" pitchFamily="18" charset="0"/>
              </a:rPr>
              <a:t>dần</a:t>
            </a:r>
            <a:r>
              <a:rPr lang="en-US" sz="2600" dirty="0">
                <a:latin typeface="Times New Roman" pitchFamily="18" charset="0"/>
                <a:cs typeface="Times New Roman" pitchFamily="18" charset="0"/>
              </a:rPr>
              <a:t> trở thành một con người của xã hội thông qua hoạt động thu nhận những kiến thức ban đầu về ý thức trách nhiệm và xã hội, thông qua giao tiếp và dần </a:t>
            </a:r>
            <a:r>
              <a:rPr lang="en-US" sz="2600" dirty="0" err="1">
                <a:latin typeface="Times New Roman" pitchFamily="18" charset="0"/>
                <a:cs typeface="Times New Roman" pitchFamily="18" charset="0"/>
              </a:rPr>
              <a:t>dần</a:t>
            </a:r>
            <a:r>
              <a:rPr lang="en-US" sz="2600" dirty="0">
                <a:latin typeface="Times New Roman" pitchFamily="18" charset="0"/>
                <a:cs typeface="Times New Roman" pitchFamily="18" charset="0"/>
              </a:rPr>
              <a:t> hình thành các mối quan hệ xã hội. </a:t>
            </a:r>
            <a:endParaRPr lang="en-US" sz="2600" dirty="0" smtClean="0">
              <a:latin typeface="Times New Roman" pitchFamily="18" charset="0"/>
              <a:cs typeface="Times New Roman" pitchFamily="18" charset="0"/>
            </a:endParaRPr>
          </a:p>
          <a:p>
            <a:pPr>
              <a:lnSpc>
                <a:spcPct val="90000"/>
              </a:lnSpc>
            </a:pPr>
            <a:r>
              <a:rPr lang="en-US" sz="2600" dirty="0">
                <a:latin typeface="Times New Roman" pitchFamily="18" charset="0"/>
                <a:cs typeface="Times New Roman" pitchFamily="18" charset="0"/>
              </a:rPr>
              <a:t>Theo các nhà xã hội học, trường lớp không chỉ đơn thuần là cơ sở để truyền đạt kiến thức khoa học cơ bản về tự nhiên, văn hóa - kinh tế - xã hội làm nền tảng cho cuộc sống sau này, mà còn là các cơ quan xã hội chính yếu. Khi đứa trẻ đến trường, nó không chỉ học các kiến thức, mà học cả những qui tắc và cách thức xác định hành vi.</a:t>
            </a:r>
          </a:p>
          <a:p>
            <a:pPr>
              <a:lnSpc>
                <a:spcPct val="90000"/>
              </a:lnSpc>
            </a:pPr>
            <a:endParaRPr lang="en-US" dirty="0"/>
          </a:p>
        </p:txBody>
      </p:sp>
      <p:sp>
        <p:nvSpPr>
          <p:cNvPr id="2" name="Title 1"/>
          <p:cNvSpPr>
            <a:spLocks noGrp="1"/>
          </p:cNvSpPr>
          <p:nvPr>
            <p:ph type="title"/>
          </p:nvPr>
        </p:nvSpPr>
        <p:spPr>
          <a:xfrm>
            <a:off x="457200" y="125760"/>
            <a:ext cx="8229600" cy="1143000"/>
          </a:xfrm>
        </p:spPr>
        <p:txBody>
          <a:bodyPr/>
          <a:lstStyle/>
          <a:p>
            <a:r>
              <a:rPr lang="en-US" dirty="0" err="1">
                <a:solidFill>
                  <a:srgbClr val="FF0000"/>
                </a:solidFill>
                <a:latin typeface="Times New Roman" pitchFamily="18" charset="0"/>
                <a:cs typeface="Times New Roman" pitchFamily="18" charset="0"/>
              </a:rPr>
              <a:t>T</a:t>
            </a:r>
            <a:r>
              <a:rPr lang="en-US" dirty="0" err="1" smtClean="0">
                <a:solidFill>
                  <a:srgbClr val="FF0000"/>
                </a:solidFill>
                <a:latin typeface="Times New Roman" pitchFamily="18" charset="0"/>
                <a:cs typeface="Times New Roman" pitchFamily="18" charset="0"/>
              </a:rPr>
              <a:t>rong</a:t>
            </a:r>
            <a:r>
              <a:rPr lang="en-US" dirty="0" smtClean="0">
                <a:solidFill>
                  <a:srgbClr val="FF0000"/>
                </a:solidFill>
                <a:latin typeface="Times New Roman" pitchFamily="18" charset="0"/>
                <a:cs typeface="Times New Roman" pitchFamily="18" charset="0"/>
              </a:rPr>
              <a:t> </a:t>
            </a:r>
            <a:r>
              <a:rPr lang="en-US" dirty="0">
                <a:solidFill>
                  <a:srgbClr val="FF0000"/>
                </a:solidFill>
                <a:latin typeface="Times New Roman" pitchFamily="18" charset="0"/>
                <a:cs typeface="Times New Roman" pitchFamily="18" charset="0"/>
              </a:rPr>
              <a:t>nhà trường</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57112077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16632"/>
            <a:ext cx="8784976" cy="6696744"/>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2158024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9512" y="260648"/>
            <a:ext cx="4896544" cy="6408712"/>
          </a:xfrm>
        </p:spPr>
      </p:pic>
      <p:pic>
        <p:nvPicPr>
          <p:cNvPr id="8" name="Content Placeholder 7"/>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292080" y="2204864"/>
            <a:ext cx="3819157" cy="4536504"/>
          </a:xfrm>
        </p:spPr>
      </p:pic>
    </p:spTree>
    <p:extLst>
      <p:ext uri="{BB962C8B-B14F-4D97-AF65-F5344CB8AC3E}">
        <p14:creationId xmlns:p14="http://schemas.microsoft.com/office/powerpoint/2010/main" val="21879372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7504" y="188640"/>
            <a:ext cx="4781306" cy="6624736"/>
          </a:xfrm>
        </p:spPr>
      </p:pic>
      <p:pic>
        <p:nvPicPr>
          <p:cNvPr id="6" name="Content Placeholder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150505" y="260648"/>
            <a:ext cx="3957999" cy="6480720"/>
          </a:xfrm>
        </p:spPr>
      </p:pic>
    </p:spTree>
    <p:extLst>
      <p:ext uri="{BB962C8B-B14F-4D97-AF65-F5344CB8AC3E}">
        <p14:creationId xmlns:p14="http://schemas.microsoft.com/office/powerpoint/2010/main" val="30880826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8640960" cy="1656184"/>
          </a:xfrm>
        </p:spPr>
        <p:txBody>
          <a:bodyPr>
            <a:noAutofit/>
          </a:bodyPr>
          <a:lstStyle/>
          <a:p>
            <a:r>
              <a:rPr lang="vi-VN" sz="2800" dirty="0" smtClean="0">
                <a:solidFill>
                  <a:schemeClr val="bg1"/>
                </a:solidFill>
                <a:latin typeface="Times New Roman" pitchFamily="18" charset="0"/>
                <a:cs typeface="Times New Roman" pitchFamily="18" charset="0"/>
              </a:rPr>
              <a:t>Nhà trường là một nhân tố cho việc truyền đạt các giá trị, di sản văn hóa, kiến thức chọn lọc, kĩ năng tư duy. Chuẩn bị cho đúa trẻ đảm nhận vai trò của người lớn</a:t>
            </a:r>
            <a:endParaRPr lang="vi-VN" sz="2800" dirty="0">
              <a:solidFill>
                <a:schemeClr val="bg1"/>
              </a:solidFill>
              <a:latin typeface="Times New Roman" pitchFamily="18" charset="0"/>
              <a:cs typeface="Times New Roman" pitchFamily="18" charset="0"/>
            </a:endParaRPr>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27584" y="2348880"/>
            <a:ext cx="3491880" cy="4042108"/>
          </a:xfr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7" name="Content Placeholder 6"/>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76056" y="2420888"/>
            <a:ext cx="3312368" cy="396044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8116002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79512" y="1916832"/>
            <a:ext cx="8712968" cy="4824536"/>
          </a:xfrm>
        </p:spPr>
        <p:txBody>
          <a:bodyPr>
            <a:noAutofit/>
          </a:bodyPr>
          <a:lstStyle/>
          <a:p>
            <a:r>
              <a:rPr lang="vi-VN" sz="4000" dirty="0" smtClean="0">
                <a:latin typeface="Times New Roman" pitchFamily="18" charset="0"/>
                <a:cs typeface="Times New Roman" pitchFamily="18" charset="0"/>
              </a:rPr>
              <a:t>.</a:t>
            </a:r>
            <a:r>
              <a:rPr lang="vi-VN" sz="4000" dirty="0">
                <a:latin typeface="Times New Roman" pitchFamily="18" charset="0"/>
                <a:cs typeface="Times New Roman" pitchFamily="18" charset="0"/>
              </a:rPr>
              <a:t> Truyền thông mang lại cho con người những kinh nghiệm xã hội, những mẫu văn hóa mang tính tiêu chuẩn dưới cách nhìn phổ biến. Các thành viên của xã hội đều chịu ảnh hưởng ở mức độ khác nhau do những gì mà các phương tiện truyền thông coi trọng hoặc xem nhẹ, đánh giá tích cực hay tiêu cực. </a:t>
            </a:r>
          </a:p>
        </p:txBody>
      </p:sp>
      <p:sp>
        <p:nvSpPr>
          <p:cNvPr id="2" name="Title 1"/>
          <p:cNvSpPr>
            <a:spLocks noGrp="1"/>
          </p:cNvSpPr>
          <p:nvPr>
            <p:ph type="title"/>
          </p:nvPr>
        </p:nvSpPr>
        <p:spPr>
          <a:xfrm>
            <a:off x="395536" y="404664"/>
            <a:ext cx="8229600" cy="1143000"/>
          </a:xfrm>
        </p:spPr>
        <p:txBody>
          <a:bodyPr/>
          <a:lstStyle/>
          <a:p>
            <a:r>
              <a:rPr lang="vi-VN" dirty="0" smtClean="0">
                <a:latin typeface="Times New Roman" pitchFamily="18" charset="0"/>
                <a:cs typeface="Times New Roman" pitchFamily="18" charset="0"/>
              </a:rPr>
              <a:t>4.Thông tin đ</a:t>
            </a:r>
            <a:r>
              <a:rPr lang="en-US" dirty="0" err="1" smtClean="0">
                <a:latin typeface="Times New Roman" pitchFamily="18" charset="0"/>
                <a:cs typeface="Times New Roman" pitchFamily="18" charset="0"/>
              </a:rPr>
              <a:t>ại</a:t>
            </a:r>
            <a:r>
              <a:rPr lang="vi-VN" dirty="0" smtClean="0">
                <a:latin typeface="Times New Roman" pitchFamily="18" charset="0"/>
                <a:cs typeface="Times New Roman" pitchFamily="18" charset="0"/>
              </a:rPr>
              <a:t> chúng</a:t>
            </a:r>
            <a:endParaRPr lang="vi-VN" dirty="0">
              <a:latin typeface="Times New Roman" pitchFamily="18" charset="0"/>
              <a:cs typeface="Times New Roman" pitchFamily="18" charset="0"/>
            </a:endParaRPr>
          </a:p>
        </p:txBody>
      </p:sp>
    </p:spTree>
    <p:extLst>
      <p:ext uri="{BB962C8B-B14F-4D97-AF65-F5344CB8AC3E}">
        <p14:creationId xmlns:p14="http://schemas.microsoft.com/office/powerpoint/2010/main" val="11088001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arn(inVertical)">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51520" y="188640"/>
            <a:ext cx="4563943" cy="6116289"/>
          </a:xfrm>
        </p:spPr>
      </p:pic>
      <p:pic>
        <p:nvPicPr>
          <p:cNvPr id="6" name="Content Placeholder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076055" y="1772816"/>
            <a:ext cx="3714097" cy="2592288"/>
          </a:xfrm>
        </p:spPr>
      </p:pic>
    </p:spTree>
    <p:extLst>
      <p:ext uri="{BB962C8B-B14F-4D97-AF65-F5344CB8AC3E}">
        <p14:creationId xmlns:p14="http://schemas.microsoft.com/office/powerpoint/2010/main" val="9829703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95536" y="2276872"/>
            <a:ext cx="4400255" cy="3895506"/>
          </a:xfrm>
        </p:spPr>
      </p:pic>
      <p:pic>
        <p:nvPicPr>
          <p:cNvPr id="6" name="Content Placeholder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148064" y="2708920"/>
            <a:ext cx="3024336" cy="2931484"/>
          </a:xfrm>
        </p:spPr>
      </p:pic>
    </p:spTree>
    <p:extLst>
      <p:ext uri="{BB962C8B-B14F-4D97-AF65-F5344CB8AC3E}">
        <p14:creationId xmlns:p14="http://schemas.microsoft.com/office/powerpoint/2010/main" val="9143846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7504" y="1268760"/>
            <a:ext cx="8784976" cy="5589240"/>
          </a:xfrm>
        </p:spPr>
        <p:txBody>
          <a:bodyPr>
            <a:noAutofit/>
          </a:bodyPr>
          <a:lstStyle/>
          <a:p>
            <a:r>
              <a:rPr lang="vi-VN" sz="4000" dirty="0"/>
              <a:t> </a:t>
            </a:r>
            <a:r>
              <a:rPr lang="vi-VN" sz="4000" dirty="0">
                <a:latin typeface="Times New Roman" pitchFamily="18" charset="0"/>
                <a:cs typeface="Times New Roman" pitchFamily="18" charset="0"/>
              </a:rPr>
              <a:t>Chỗ làm việc là một tác nhân quan trọng vì nếu đang trong độ tuổi lao động và không thất nghiệp thì thời gian ở chỗ làm việc chiếm một phần lớn. Với những kiến thức, kỹ năng đã thu nhận được, ở chỗ làm việc, con người tiếp tục được xã hội hóa thành nghề nghiệp và ứng xử phù hợp với nghề </a:t>
            </a:r>
            <a:r>
              <a:rPr lang="vi-VN" sz="4000" dirty="0" smtClean="0">
                <a:latin typeface="Times New Roman" pitchFamily="18" charset="0"/>
                <a:cs typeface="Times New Roman" pitchFamily="18" charset="0"/>
              </a:rPr>
              <a:t>nghi</a:t>
            </a:r>
            <a:r>
              <a:rPr lang="en-US" sz="4000" dirty="0" smtClean="0">
                <a:latin typeface="Times New Roman" pitchFamily="18" charset="0"/>
                <a:cs typeface="Times New Roman" pitchFamily="18" charset="0"/>
              </a:rPr>
              <a:t>ệ</a:t>
            </a:r>
            <a:r>
              <a:rPr lang="vi-VN" sz="4000" dirty="0" smtClean="0">
                <a:latin typeface="Times New Roman" pitchFamily="18" charset="0"/>
                <a:cs typeface="Times New Roman" pitchFamily="18" charset="0"/>
              </a:rPr>
              <a:t>p</a:t>
            </a:r>
            <a:r>
              <a:rPr lang="vi-VN" sz="4000" dirty="0">
                <a:latin typeface="Times New Roman" pitchFamily="18" charset="0"/>
                <a:cs typeface="Times New Roman" pitchFamily="18" charset="0"/>
              </a:rPr>
              <a:t> đó. </a:t>
            </a:r>
          </a:p>
        </p:txBody>
      </p:sp>
      <p:sp>
        <p:nvSpPr>
          <p:cNvPr id="2" name="Title 1"/>
          <p:cNvSpPr>
            <a:spLocks noGrp="1"/>
          </p:cNvSpPr>
          <p:nvPr>
            <p:ph type="title"/>
          </p:nvPr>
        </p:nvSpPr>
        <p:spPr>
          <a:xfrm>
            <a:off x="457200" y="-90264"/>
            <a:ext cx="8229600" cy="1143000"/>
          </a:xfrm>
        </p:spPr>
        <p:txBody>
          <a:bodyPr>
            <a:normAutofit/>
          </a:bodyPr>
          <a:lstStyle/>
          <a:p>
            <a:r>
              <a:rPr lang="vi-VN" dirty="0" smtClean="0">
                <a:latin typeface="Times New Roman" pitchFamily="18" charset="0"/>
                <a:cs typeface="Times New Roman" pitchFamily="18" charset="0"/>
              </a:rPr>
              <a:t>Nơi làm việc</a:t>
            </a:r>
            <a:endParaRPr lang="vi-VN" dirty="0">
              <a:latin typeface="Times New Roman" pitchFamily="18" charset="0"/>
              <a:cs typeface="Times New Roman" pitchFamily="18" charset="0"/>
            </a:endParaRPr>
          </a:p>
        </p:txBody>
      </p:sp>
    </p:spTree>
    <p:extLst>
      <p:ext uri="{BB962C8B-B14F-4D97-AF65-F5344CB8AC3E}">
        <p14:creationId xmlns:p14="http://schemas.microsoft.com/office/powerpoint/2010/main" val="98424338"/>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772816"/>
            <a:ext cx="8856984" cy="5285184"/>
          </a:xfrm>
        </p:spPr>
        <p:txBody>
          <a:bodyPr>
            <a:normAutofit/>
          </a:bodyPr>
          <a:lstStyle/>
          <a:p>
            <a:r>
              <a:rPr lang="vi-VN" sz="4400" b="1" dirty="0">
                <a:latin typeface="Times New Roman" pitchFamily="18" charset="0"/>
                <a:cs typeface="Times New Roman" pitchFamily="18" charset="0"/>
              </a:rPr>
              <a:t>Xã hội hóa</a:t>
            </a:r>
            <a:r>
              <a:rPr lang="vi-VN" sz="4400" dirty="0">
                <a:latin typeface="Times New Roman" pitchFamily="18" charset="0"/>
                <a:cs typeface="Times New Roman" pitchFamily="18" charset="0"/>
              </a:rPr>
              <a:t> là một khái niệm của nhân loại học và xã hội </a:t>
            </a:r>
            <a:r>
              <a:rPr lang="vi-VN" sz="4400" dirty="0" smtClean="0">
                <a:latin typeface="Times New Roman" pitchFamily="18" charset="0"/>
                <a:cs typeface="Times New Roman" pitchFamily="18" charset="0"/>
              </a:rPr>
              <a:t>học</a:t>
            </a:r>
            <a:r>
              <a:rPr lang="en-US" sz="4400" dirty="0">
                <a:latin typeface="Times New Roman" pitchFamily="18" charset="0"/>
                <a:cs typeface="Times New Roman" pitchFamily="18" charset="0"/>
              </a:rPr>
              <a:t> </a:t>
            </a:r>
            <a:r>
              <a:rPr lang="vi-VN" sz="4400" dirty="0" smtClean="0">
                <a:latin typeface="Times New Roman" pitchFamily="18" charset="0"/>
                <a:cs typeface="Times New Roman" pitchFamily="18" charset="0"/>
              </a:rPr>
              <a:t>được </a:t>
            </a:r>
            <a:r>
              <a:rPr lang="vi-VN" sz="4400" dirty="0">
                <a:latin typeface="Times New Roman" pitchFamily="18" charset="0"/>
                <a:cs typeface="Times New Roman" pitchFamily="18" charset="0"/>
              </a:rPr>
              <a:t>định nghĩa là </a:t>
            </a:r>
            <a:r>
              <a:rPr lang="vi-VN" sz="4400" i="1" dirty="0">
                <a:latin typeface="Times New Roman" pitchFamily="18" charset="0"/>
                <a:cs typeface="Times New Roman" pitchFamily="18" charset="0"/>
              </a:rPr>
              <a:t>một quá trình tương tác xã hội kéo dài suốt đời qua đó cá nhân phát triển khả năng con người và học hỏi các mẫu văn hóa của </a:t>
            </a:r>
            <a:r>
              <a:rPr lang="vi-VN" sz="4400" i="1" dirty="0" smtClean="0">
                <a:latin typeface="Times New Roman" pitchFamily="18" charset="0"/>
                <a:cs typeface="Times New Roman" pitchFamily="18" charset="0"/>
              </a:rPr>
              <a:t>mình</a:t>
            </a:r>
            <a:r>
              <a:rPr lang="vi-VN" sz="4400" dirty="0" smtClean="0">
                <a:latin typeface="Times New Roman" pitchFamily="18" charset="0"/>
                <a:cs typeface="Times New Roman" pitchFamily="18" charset="0"/>
              </a:rPr>
              <a:t>. </a:t>
            </a:r>
            <a:endParaRPr lang="vi-VN" sz="4400" dirty="0">
              <a:latin typeface="Times New Roman" pitchFamily="18" charset="0"/>
              <a:cs typeface="Times New Roman" pitchFamily="18" charset="0"/>
            </a:endParaRPr>
          </a:p>
        </p:txBody>
      </p:sp>
      <p:sp>
        <p:nvSpPr>
          <p:cNvPr id="2" name="Title 1"/>
          <p:cNvSpPr>
            <a:spLocks noGrp="1"/>
          </p:cNvSpPr>
          <p:nvPr>
            <p:ph type="title"/>
          </p:nvPr>
        </p:nvSpPr>
        <p:spPr>
          <a:xfrm>
            <a:off x="107504" y="260648"/>
            <a:ext cx="8748464" cy="1354162"/>
          </a:xfrm>
        </p:spPr>
        <p:txBody>
          <a:bodyPr>
            <a:normAutofit fontScale="90000"/>
          </a:bodyPr>
          <a:lstStyle/>
          <a:p>
            <a:r>
              <a:rPr lang="en-US" dirty="0" smtClean="0">
                <a:solidFill>
                  <a:srgbClr val="FF0000"/>
                </a:solidFill>
                <a:latin typeface="Times New Roman" pitchFamily="18" charset="0"/>
                <a:cs typeface="Times New Roman" pitchFamily="18" charset="0"/>
              </a:rPr>
              <a:t>1.Chúng ta đến với khái niệm xã hội hóa là gi?</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7905138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51520" y="908720"/>
            <a:ext cx="4401763" cy="5589241"/>
          </a:xfrm>
        </p:spPr>
      </p:pic>
      <p:pic>
        <p:nvPicPr>
          <p:cNvPr id="8" name="Content Placeholder 7"/>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860032" y="2852936"/>
            <a:ext cx="3960440" cy="2664296"/>
          </a:xfrm>
        </p:spPr>
      </p:pic>
    </p:spTree>
    <p:extLst>
      <p:ext uri="{BB962C8B-B14F-4D97-AF65-F5344CB8AC3E}">
        <p14:creationId xmlns:p14="http://schemas.microsoft.com/office/powerpoint/2010/main" val="157677105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107629"/>
            <a:ext cx="5256584" cy="6750371"/>
          </a:xfrm>
        </p:spPr>
      </p:pic>
      <p:pic>
        <p:nvPicPr>
          <p:cNvPr id="6" name="Content Placeholder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220072" y="116632"/>
            <a:ext cx="3952384" cy="6737366"/>
          </a:xfrm>
        </p:spPr>
      </p:pic>
    </p:spTree>
    <p:extLst>
      <p:ext uri="{BB962C8B-B14F-4D97-AF65-F5344CB8AC3E}">
        <p14:creationId xmlns:p14="http://schemas.microsoft.com/office/powerpoint/2010/main" val="37000702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95536" y="2060848"/>
            <a:ext cx="8208912" cy="4797152"/>
          </a:xfrm>
        </p:spPr>
        <p:txBody>
          <a:bodyPr>
            <a:normAutofit/>
          </a:bodyPr>
          <a:lstStyle/>
          <a:p>
            <a:r>
              <a:rPr lang="vi-VN" sz="4000" dirty="0" smtClean="0">
                <a:latin typeface="Times New Roman" pitchFamily="18" charset="0"/>
                <a:cs typeface="Times New Roman" pitchFamily="18" charset="0"/>
              </a:rPr>
              <a:t>Tương tác xã hội là một chuỗi các hoạt động xa hôi giữa các cá nhân. Trong đó các cá nhân bổ sung thay đổi hành động, phản ứng của mình qua hành động của đối tác tương tác. Tương tác xã hội tạo nên một nền tảng cho quan hệ xã hội.</a:t>
            </a:r>
            <a:endParaRPr lang="vi-VN" sz="40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vi-VN" sz="5000" dirty="0" smtClean="0">
                <a:latin typeface="Times New Roman" pitchFamily="18" charset="0"/>
                <a:cs typeface="Times New Roman" pitchFamily="18" charset="0"/>
              </a:rPr>
              <a:t>Xã hội hóa và tương tác xã hội</a:t>
            </a:r>
            <a:endParaRPr lang="vi-VN" sz="5000" dirty="0">
              <a:latin typeface="Times New Roman" pitchFamily="18" charset="0"/>
              <a:cs typeface="Times New Roman" pitchFamily="18" charset="0"/>
            </a:endParaRPr>
          </a:p>
        </p:txBody>
      </p:sp>
    </p:spTree>
    <p:extLst>
      <p:ext uri="{BB962C8B-B14F-4D97-AF65-F5344CB8AC3E}">
        <p14:creationId xmlns:p14="http://schemas.microsoft.com/office/powerpoint/2010/main" val="21124515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ãy bỏ rác đúng nơi qui định.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51" y="1"/>
            <a:ext cx="9145051" cy="6858000"/>
          </a:xfrm>
        </p:spPr>
      </p:pic>
    </p:spTree>
    <p:extLst>
      <p:ext uri="{BB962C8B-B14F-4D97-AF65-F5344CB8AC3E}">
        <p14:creationId xmlns:p14="http://schemas.microsoft.com/office/powerpoint/2010/main" val="17103370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9713"/>
            <a:ext cx="9144000" cy="6858000"/>
          </a:xfrm>
        </p:spPr>
      </p:pic>
      <p:sp>
        <p:nvSpPr>
          <p:cNvPr id="3" name="Title 2"/>
          <p:cNvSpPr>
            <a:spLocks noGrp="1"/>
          </p:cNvSpPr>
          <p:nvPr>
            <p:ph type="title"/>
          </p:nvPr>
        </p:nvSpPr>
        <p:spPr>
          <a:xfrm>
            <a:off x="3275856" y="764704"/>
            <a:ext cx="5637312" cy="2304256"/>
          </a:xfrm>
        </p:spPr>
        <p:txBody>
          <a:bodyPr>
            <a:normAutofit/>
          </a:bodyPr>
          <a:lstStyle/>
          <a:p>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THANK VERY MUCH</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Tree>
    <p:extLst>
      <p:ext uri="{BB962C8B-B14F-4D97-AF65-F5344CB8AC3E}">
        <p14:creationId xmlns:p14="http://schemas.microsoft.com/office/powerpoint/2010/main" val="11586310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84976" cy="4721292"/>
          </a:xfrm>
        </p:spPr>
        <p:txBody>
          <a:bodyPr>
            <a:normAutofit/>
          </a:bodyPr>
          <a:lstStyle/>
          <a:p>
            <a:pPr marL="514350" indent="-514350">
              <a:buFont typeface="+mj-lt"/>
              <a:buAutoNum type="arabicPeriod"/>
            </a:pPr>
            <a:r>
              <a:rPr lang="en-US" sz="2600" dirty="0">
                <a:latin typeface="Times New Roman" pitchFamily="18" charset="0"/>
                <a:cs typeface="Times New Roman" pitchFamily="18" charset="0"/>
              </a:rPr>
              <a:t>Neil </a:t>
            </a:r>
            <a:r>
              <a:rPr lang="en-US" sz="2600" dirty="0" err="1">
                <a:latin typeface="Times New Roman" pitchFamily="18" charset="0"/>
                <a:cs typeface="Times New Roman" pitchFamily="18" charset="0"/>
              </a:rPr>
              <a:t>Smelser</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Mỹ</a:t>
            </a:r>
            <a:r>
              <a:rPr lang="en-US" sz="2600" dirty="0">
                <a:latin typeface="Times New Roman" pitchFamily="18" charset="0"/>
                <a:cs typeface="Times New Roman" pitchFamily="18" charset="0"/>
              </a:rPr>
              <a:t>), XHH là “quá trình mà trong đó cá nhân học cách thức hành động tương ứng với vai trò của mình để phụ vụ tốt cho việc thực hiện các mô hình hành vi tương ứng với hệ thống vai trò mà cá nhân phải đóng trong cuộc đời </a:t>
            </a:r>
            <a:r>
              <a:rPr lang="en-US" sz="2600" dirty="0" smtClean="0">
                <a:latin typeface="Times New Roman" pitchFamily="18" charset="0"/>
                <a:cs typeface="Times New Roman" pitchFamily="18" charset="0"/>
              </a:rPr>
              <a:t>mình</a:t>
            </a:r>
          </a:p>
          <a:p>
            <a:pPr marL="514350" indent="-514350">
              <a:buFont typeface="+mj-lt"/>
              <a:buAutoNum type="arabicPeriod"/>
            </a:pPr>
            <a:r>
              <a:rPr lang="en-US" sz="2600" dirty="0" err="1">
                <a:latin typeface="Times New Roman" pitchFamily="18" charset="0"/>
                <a:cs typeface="Times New Roman" pitchFamily="18" charset="0"/>
              </a:rPr>
              <a:t>Fichter</a:t>
            </a:r>
            <a:r>
              <a:rPr lang="en-US" sz="2600" dirty="0">
                <a:latin typeface="Times New Roman" pitchFamily="18" charset="0"/>
                <a:cs typeface="Times New Roman" pitchFamily="18" charset="0"/>
              </a:rPr>
              <a:t> đã xem "XHH là một quá trình tương tác giữa người này và người khác, kết quả là một sự chấp nhận những khuôn mẫu hành động và sự thích nghi với những khuôn mẫu“</a:t>
            </a:r>
          </a:p>
          <a:p>
            <a:pPr marL="514350" indent="-514350">
              <a:buFont typeface="+mj-lt"/>
              <a:buAutoNum type="arabicPeriod"/>
            </a:pPr>
            <a:r>
              <a:rPr lang="en-US" sz="2600" dirty="0" smtClean="0">
                <a:latin typeface="Times New Roman" pitchFamily="18" charset="0"/>
                <a:cs typeface="Times New Roman" pitchFamily="18" charset="0"/>
              </a:rPr>
              <a:t>Nhà XHH người Nga </a:t>
            </a:r>
            <a:r>
              <a:rPr lang="en-US" sz="2600" dirty="0" err="1" smtClean="0">
                <a:latin typeface="Times New Roman" pitchFamily="18" charset="0"/>
                <a:cs typeface="Times New Roman" pitchFamily="18" charset="0"/>
              </a:rPr>
              <a:t>G.Andreeva</a:t>
            </a:r>
            <a:r>
              <a:rPr lang="en-US" sz="2600" dirty="0" smtClean="0">
                <a:latin typeface="Times New Roman" pitchFamily="18" charset="0"/>
                <a:cs typeface="Times New Roman" pitchFamily="18" charset="0"/>
              </a:rPr>
              <a:t>, đã nêu được cả hai mặt của quá trình xã hội  hoá    </a:t>
            </a:r>
            <a:endParaRPr lang="vi-VN" sz="2600" dirty="0">
              <a:latin typeface="Times New Roman" pitchFamily="18" charset="0"/>
              <a:cs typeface="Times New Roman" pitchFamily="18" charset="0"/>
            </a:endParaRPr>
          </a:p>
        </p:txBody>
      </p:sp>
      <p:sp>
        <p:nvSpPr>
          <p:cNvPr id="4" name="Rectangle 3"/>
          <p:cNvSpPr/>
          <p:nvPr/>
        </p:nvSpPr>
        <p:spPr>
          <a:xfrm>
            <a:off x="539552" y="476672"/>
            <a:ext cx="8244408" cy="830997"/>
          </a:xfrm>
          <a:prstGeom prst="rect">
            <a:avLst/>
          </a:prstGeom>
        </p:spPr>
        <p:txBody>
          <a:bodyPr wrap="square">
            <a:spAutoFit/>
          </a:bodyPr>
          <a:lstStyle/>
          <a:p>
            <a:r>
              <a:rPr lang="en-US" sz="4800" dirty="0">
                <a:solidFill>
                  <a:srgbClr val="FF0000"/>
                </a:solidFill>
                <a:latin typeface="Times New Roman" pitchFamily="18" charset="0"/>
                <a:cs typeface="Times New Roman" pitchFamily="18" charset="0"/>
              </a:rPr>
              <a:t>Định nghĩa quá trình xã hội hóa</a:t>
            </a:r>
            <a:endParaRPr lang="vi-VN" sz="48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9988759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484784"/>
            <a:ext cx="8640960" cy="5152173"/>
          </a:xfrm>
        </p:spPr>
      </p:pic>
      <p:sp>
        <p:nvSpPr>
          <p:cNvPr id="5" name="Title 4"/>
          <p:cNvSpPr>
            <a:spLocks noGrp="1"/>
          </p:cNvSpPr>
          <p:nvPr>
            <p:ph type="title"/>
          </p:nvPr>
        </p:nvSpPr>
        <p:spPr>
          <a:xfrm>
            <a:off x="539552" y="332656"/>
            <a:ext cx="8229600" cy="1143000"/>
          </a:xfrm>
        </p:spPr>
        <p:txBody>
          <a:bodyPr/>
          <a:lstStyle/>
          <a:p>
            <a:r>
              <a:rPr lang="vi-VN" dirty="0" smtClean="0">
                <a:solidFill>
                  <a:srgbClr val="FF0000"/>
                </a:solidFill>
                <a:latin typeface="Times New Roman" pitchFamily="18" charset="0"/>
                <a:cs typeface="Times New Roman" pitchFamily="18" charset="0"/>
              </a:rPr>
              <a:t>Hình ảnh sinh hoạt</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3646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526" y="1988840"/>
            <a:ext cx="8902824" cy="4709120"/>
          </a:xfrm>
        </p:spPr>
        <p:txBody>
          <a:bodyPr>
            <a:normAutofit/>
          </a:bodyPr>
          <a:lstStyle/>
          <a:p>
            <a:pPr>
              <a:buFont typeface="Wingdings" pitchFamily="2" charset="2"/>
              <a:buChar char="v"/>
            </a:pPr>
            <a:r>
              <a:rPr lang="en-US" sz="3600" dirty="0" smtClean="0">
                <a:latin typeface="Times New Roman" pitchFamily="18" charset="0"/>
                <a:cs typeface="Times New Roman" pitchFamily="18" charset="0"/>
              </a:rPr>
              <a:t>Thúc đẩy sự kiểm soát và phát triện của nhận thức.</a:t>
            </a:r>
          </a:p>
          <a:p>
            <a:pPr>
              <a:buFont typeface="Wingdings" pitchFamily="2" charset="2"/>
              <a:buChar char="v"/>
            </a:pPr>
            <a:r>
              <a:rPr lang="en-US" sz="3600" dirty="0" smtClean="0">
                <a:latin typeface="Times New Roman" pitchFamily="18" charset="0"/>
                <a:cs typeface="Times New Roman" pitchFamily="18" charset="0"/>
              </a:rPr>
              <a:t>Chuẩn bị và thực hiện vai trò, bao gồm các vai trò nghề nghiệp , vai trò giới, và vai trò trong các thiết  chế như kết hôn, làm cha mẹ.</a:t>
            </a:r>
          </a:p>
          <a:p>
            <a:pPr>
              <a:buFont typeface="Wingdings" pitchFamily="2" charset="2"/>
              <a:buChar char="v"/>
            </a:pPr>
            <a:r>
              <a:rPr lang="en-US" sz="3600" dirty="0" smtClean="0">
                <a:latin typeface="Times New Roman" pitchFamily="18" charset="0"/>
                <a:cs typeface="Times New Roman" pitchFamily="18" charset="0"/>
              </a:rPr>
              <a:t>Sự nuôi dưỡng các lý tưởng, thành nhưng thứ quan trong, có giá trị để sống vì.</a:t>
            </a:r>
            <a:endParaRPr lang="vi-VN" sz="3600" dirty="0">
              <a:latin typeface="Times New Roman" pitchFamily="18" charset="0"/>
              <a:cs typeface="Times New Roman" pitchFamily="18" charset="0"/>
            </a:endParaRPr>
          </a:p>
        </p:txBody>
      </p:sp>
      <p:sp>
        <p:nvSpPr>
          <p:cNvPr id="2" name="Title 1"/>
          <p:cNvSpPr>
            <a:spLocks noGrp="1"/>
          </p:cNvSpPr>
          <p:nvPr>
            <p:ph type="title"/>
          </p:nvPr>
        </p:nvSpPr>
        <p:spPr/>
        <p:txBody>
          <a:bodyPr>
            <a:noAutofit/>
          </a:bodyPr>
          <a:lstStyle/>
          <a:p>
            <a:r>
              <a:rPr lang="en-US" sz="5800" dirty="0" smtClean="0">
                <a:solidFill>
                  <a:srgbClr val="FF0000"/>
                </a:solidFill>
                <a:latin typeface="Times New Roman" pitchFamily="18" charset="0"/>
                <a:cs typeface="Times New Roman" pitchFamily="18" charset="0"/>
              </a:rPr>
              <a:t>2. </a:t>
            </a:r>
            <a:r>
              <a:rPr lang="en-US" sz="5800" dirty="0" err="1" smtClean="0">
                <a:solidFill>
                  <a:srgbClr val="FF0000"/>
                </a:solidFill>
                <a:latin typeface="Times New Roman" pitchFamily="18" charset="0"/>
                <a:cs typeface="Times New Roman" pitchFamily="18" charset="0"/>
              </a:rPr>
              <a:t>Mục</a:t>
            </a:r>
            <a:r>
              <a:rPr lang="en-US" sz="5800" dirty="0" smtClean="0">
                <a:solidFill>
                  <a:srgbClr val="FF0000"/>
                </a:solidFill>
                <a:latin typeface="Times New Roman" pitchFamily="18" charset="0"/>
                <a:cs typeface="Times New Roman" pitchFamily="18" charset="0"/>
              </a:rPr>
              <a:t> tiêu của xã hội hóa</a:t>
            </a:r>
            <a:endParaRPr lang="vi-VN" sz="58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81029107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556792"/>
            <a:ext cx="8640960" cy="5236884"/>
          </a:xfrm>
        </p:spPr>
      </p:pic>
      <p:sp>
        <p:nvSpPr>
          <p:cNvPr id="2" name="Title 1"/>
          <p:cNvSpPr>
            <a:spLocks noGrp="1"/>
          </p:cNvSpPr>
          <p:nvPr>
            <p:ph type="title"/>
          </p:nvPr>
        </p:nvSpPr>
        <p:spPr>
          <a:xfrm>
            <a:off x="467544" y="188640"/>
            <a:ext cx="8229600" cy="1143000"/>
          </a:xfrm>
        </p:spPr>
        <p:txBody>
          <a:bodyPr/>
          <a:lstStyle/>
          <a:p>
            <a:r>
              <a:rPr lang="en-US" dirty="0" smtClean="0">
                <a:solidFill>
                  <a:srgbClr val="FF0000"/>
                </a:solidFill>
                <a:latin typeface="Times New Roman" pitchFamily="18" charset="0"/>
                <a:cs typeface="Times New Roman" pitchFamily="18" charset="0"/>
              </a:rPr>
              <a:t>Hình ảnh vứt rác bừa bãi</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10670033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7995" y="1558346"/>
            <a:ext cx="8640960" cy="4680520"/>
          </a:xfrm>
        </p:spPr>
      </p:pic>
      <p:sp>
        <p:nvSpPr>
          <p:cNvPr id="2" name="Title 1"/>
          <p:cNvSpPr>
            <a:spLocks noGrp="1"/>
          </p:cNvSpPr>
          <p:nvPr>
            <p:ph type="title"/>
          </p:nvPr>
        </p:nvSpPr>
        <p:spPr>
          <a:xfrm>
            <a:off x="600003" y="-25830"/>
            <a:ext cx="8229600" cy="1143000"/>
          </a:xfrm>
        </p:spPr>
        <p:txBody>
          <a:bodyPr/>
          <a:lstStyle/>
          <a:p>
            <a:r>
              <a:rPr lang="en-US" dirty="0" err="1" smtClean="0">
                <a:solidFill>
                  <a:srgbClr val="FF0000"/>
                </a:solidFill>
                <a:latin typeface="Times New Roman" pitchFamily="18" charset="0"/>
                <a:cs typeface="Times New Roman" pitchFamily="18" charset="0"/>
              </a:rPr>
              <a:t>Hình</a:t>
            </a:r>
            <a:r>
              <a:rPr lang="en-US" dirty="0" smtClean="0">
                <a:solidFill>
                  <a:srgbClr val="FF0000"/>
                </a:solidFill>
                <a:latin typeface="Times New Roman" pitchFamily="18" charset="0"/>
                <a:cs typeface="Times New Roman" pitchFamily="18" charset="0"/>
              </a:rPr>
              <a:t> ảnh văn minh của cậu bé</a:t>
            </a:r>
            <a:endParaRPr lang="vi-VN"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63477039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60649"/>
            <a:ext cx="7772400" cy="1080120"/>
          </a:xfrm>
        </p:spPr>
        <p:txBody>
          <a:bodyPr/>
          <a:lstStyle/>
          <a:p>
            <a:r>
              <a:rPr lang="en-US" dirty="0" smtClean="0">
                <a:latin typeface="Times New Roman" pitchFamily="18" charset="0"/>
                <a:cs typeface="Times New Roman" pitchFamily="18" charset="0"/>
              </a:rPr>
              <a:t>3.Quá trình xã hội hóa</a:t>
            </a:r>
            <a:endParaRPr lang="vi-VN" dirty="0">
              <a:latin typeface="Times New Roman" pitchFamily="18" charset="0"/>
              <a:cs typeface="Times New Roman" pitchFamily="18" charset="0"/>
            </a:endParaRPr>
          </a:p>
        </p:txBody>
      </p:sp>
      <p:sp>
        <p:nvSpPr>
          <p:cNvPr id="3" name="Subtitle 2"/>
          <p:cNvSpPr>
            <a:spLocks noGrp="1"/>
          </p:cNvSpPr>
          <p:nvPr>
            <p:ph type="subTitle" idx="1"/>
          </p:nvPr>
        </p:nvSpPr>
        <p:spPr>
          <a:xfrm>
            <a:off x="0" y="1700808"/>
            <a:ext cx="8856984" cy="4968552"/>
          </a:xfrm>
        </p:spPr>
        <p:txBody>
          <a:bodyPr>
            <a:normAutofit/>
          </a:bodyPr>
          <a:lstStyle/>
          <a:p>
            <a:pPr marL="457200" indent="-457200" algn="l">
              <a:buFont typeface="Wingdings" pitchFamily="2" charset="2"/>
              <a:buChar char="v"/>
            </a:pPr>
            <a:r>
              <a:rPr lang="vi-VN" sz="4400" dirty="0">
                <a:solidFill>
                  <a:schemeClr val="tx1">
                    <a:lumMod val="95000"/>
                    <a:lumOff val="5000"/>
                  </a:schemeClr>
                </a:solidFill>
              </a:rPr>
              <a:t> </a:t>
            </a:r>
            <a:r>
              <a:rPr lang="en-US" sz="4400" dirty="0">
                <a:solidFill>
                  <a:schemeClr val="tx1">
                    <a:lumMod val="95000"/>
                    <a:lumOff val="5000"/>
                  </a:schemeClr>
                </a:solidFill>
                <a:latin typeface="Times New Roman" pitchFamily="18" charset="0"/>
                <a:cs typeface="Times New Roman" pitchFamily="18" charset="0"/>
              </a:rPr>
              <a:t>Q</a:t>
            </a:r>
            <a:r>
              <a:rPr lang="vi-VN" sz="4400" dirty="0" smtClean="0">
                <a:solidFill>
                  <a:schemeClr val="tx1">
                    <a:lumMod val="95000"/>
                    <a:lumOff val="5000"/>
                  </a:schemeClr>
                </a:solidFill>
                <a:latin typeface="Times New Roman" pitchFamily="18" charset="0"/>
                <a:cs typeface="Times New Roman" pitchFamily="18" charset="0"/>
              </a:rPr>
              <a:t>uá </a:t>
            </a:r>
            <a:r>
              <a:rPr lang="vi-VN" sz="4400" dirty="0">
                <a:solidFill>
                  <a:schemeClr val="tx1">
                    <a:lumMod val="95000"/>
                    <a:lumOff val="5000"/>
                  </a:schemeClr>
                </a:solidFill>
                <a:latin typeface="Times New Roman" pitchFamily="18" charset="0"/>
                <a:cs typeface="Times New Roman" pitchFamily="18" charset="0"/>
              </a:rPr>
              <a:t>trình xã hội hóa mà trong đó cá nhân được chuẩn giúp ích cho cá nhân khi thực sự đảm nhận chúng mà còn khiến cho xã hội có thể vận hành một cách thuận lợi hơn. Các tác nhân xã </a:t>
            </a:r>
            <a:r>
              <a:rPr lang="vi-VN" sz="4400" dirty="0" smtClean="0">
                <a:solidFill>
                  <a:schemeClr val="tx1">
                    <a:lumMod val="95000"/>
                    <a:lumOff val="5000"/>
                  </a:schemeClr>
                </a:solidFill>
                <a:latin typeface="Times New Roman" pitchFamily="18" charset="0"/>
                <a:cs typeface="Times New Roman" pitchFamily="18" charset="0"/>
              </a:rPr>
              <a:t>bị</a:t>
            </a:r>
            <a:r>
              <a:rPr lang="vi-VN" sz="4400" dirty="0">
                <a:solidFill>
                  <a:schemeClr val="tx1">
                    <a:lumMod val="95000"/>
                    <a:lumOff val="5000"/>
                  </a:schemeClr>
                </a:solidFill>
                <a:latin typeface="Times New Roman" pitchFamily="18" charset="0"/>
                <a:cs typeface="Times New Roman" pitchFamily="18" charset="0"/>
              </a:rPr>
              <a:t>, làm quen cho các vị trí, nghề nghiệp, quan hệ xã hội</a:t>
            </a:r>
            <a:r>
              <a:rPr lang="vi-VN" sz="4400" dirty="0" smtClean="0">
                <a:solidFill>
                  <a:schemeClr val="tx1">
                    <a:lumMod val="95000"/>
                    <a:lumOff val="5000"/>
                  </a:schemeClr>
                </a:solidFill>
                <a:latin typeface="Times New Roman" pitchFamily="18" charset="0"/>
                <a:cs typeface="Times New Roman" pitchFamily="18" charset="0"/>
              </a:rPr>
              <a:t>...</a:t>
            </a:r>
            <a:endParaRPr lang="vi-VN" sz="4400" dirty="0">
              <a:solidFill>
                <a:schemeClr val="tx1">
                  <a:lumMod val="95000"/>
                  <a:lumOff val="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1912655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389</TotalTime>
  <Words>680</Words>
  <Application>Microsoft Office PowerPoint</Application>
  <PresentationFormat>On-screen Show (4:3)</PresentationFormat>
  <Paragraphs>45</Paragraphs>
  <Slides>34</Slides>
  <Notes>1</Notes>
  <HiddenSlides>0</HiddenSlides>
  <MMClips>1</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Waveform</vt:lpstr>
      <vt:lpstr>PowerPoint Presentation</vt:lpstr>
      <vt:lpstr>Xã hội hóa và tương tác xã hội</vt:lpstr>
      <vt:lpstr>1.Chúng ta đến với khái niệm xã hội hóa là gi?</vt:lpstr>
      <vt:lpstr>PowerPoint Presentation</vt:lpstr>
      <vt:lpstr>Hình ảnh sinh hoạt</vt:lpstr>
      <vt:lpstr>2. Mục tiêu của xã hội hóa</vt:lpstr>
      <vt:lpstr>Hình ảnh vứt rác bừa bãi</vt:lpstr>
      <vt:lpstr>Hình ảnh văn minh của cậu bé</vt:lpstr>
      <vt:lpstr>3.Quá trình xã hội hóa</vt:lpstr>
      <vt:lpstr>Các tác nhân của xã hội hóa</vt:lpstr>
      <vt:lpstr>1.Gia đình</vt:lpstr>
      <vt:lpstr>Gia đình là gì?</vt:lpstr>
      <vt:lpstr>PowerPoint Presentation</vt:lpstr>
      <vt:lpstr>1.Gia đình cũng là nơi đầu tiên truyền cho những thành viên mới sinh ra của xã hội những ý niệm về giống phái, giới tính, trên lĩnh vực này, phần lớn những gì chúng ta xem là bẩm sinh ở bản thân thực ra đều là sản phẩm của văn hóa, kết hợp vào nhân cách của chúng ta thông qua xã hội hóa. </vt:lpstr>
      <vt:lpstr>PowerPoint Presentation</vt:lpstr>
      <vt:lpstr>2.Nhóm bạn bè cùng tuổi</vt:lpstr>
      <vt:lpstr>PowerPoint Presentation</vt:lpstr>
      <vt:lpstr>PowerPoint Presentation</vt:lpstr>
      <vt:lpstr>PowerPoint Presentation</vt:lpstr>
      <vt:lpstr>3.Nhà trường</vt:lpstr>
      <vt:lpstr>Trong nhà trường</vt:lpstr>
      <vt:lpstr>PowerPoint Presentation</vt:lpstr>
      <vt:lpstr>PowerPoint Presentation</vt:lpstr>
      <vt:lpstr>PowerPoint Presentation</vt:lpstr>
      <vt:lpstr>Nhà trường là một nhân tố cho việc truyền đạt các giá trị, di sản văn hóa, kiến thức chọn lọc, kĩ năng tư duy. Chuẩn bị cho đúa trẻ đảm nhận vai trò của người lớn</vt:lpstr>
      <vt:lpstr>4.Thông tin đại chúng</vt:lpstr>
      <vt:lpstr>PowerPoint Presentation</vt:lpstr>
      <vt:lpstr>PowerPoint Presentation</vt:lpstr>
      <vt:lpstr>Nơi làm việc</vt:lpstr>
      <vt:lpstr>PowerPoint Presentation</vt:lpstr>
      <vt:lpstr>PowerPoint Presentation</vt:lpstr>
      <vt:lpstr>Xã hội hóa và tương tác xã hội</vt:lpstr>
      <vt:lpstr>PowerPoint Presentation</vt:lpstr>
      <vt:lpstr>THANK VERY MUCH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Ghostviet</dc:creator>
  <cp:lastModifiedBy>WIN7</cp:lastModifiedBy>
  <cp:revision>41</cp:revision>
  <dcterms:created xsi:type="dcterms:W3CDTF">2013-10-26T07:26:01Z</dcterms:created>
  <dcterms:modified xsi:type="dcterms:W3CDTF">2013-10-29T13:10:29Z</dcterms:modified>
</cp:coreProperties>
</file>