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3"/>
  </p:notesMasterIdLst>
  <p:sldIdLst>
    <p:sldId id="315" r:id="rId2"/>
    <p:sldId id="316" r:id="rId3"/>
    <p:sldId id="331" r:id="rId4"/>
    <p:sldId id="318" r:id="rId5"/>
    <p:sldId id="319" r:id="rId6"/>
    <p:sldId id="320" r:id="rId7"/>
    <p:sldId id="321" r:id="rId8"/>
    <p:sldId id="322" r:id="rId9"/>
    <p:sldId id="323" r:id="rId10"/>
    <p:sldId id="324" r:id="rId11"/>
    <p:sldId id="325" r:id="rId12"/>
    <p:sldId id="326" r:id="rId13"/>
    <p:sldId id="327" r:id="rId14"/>
    <p:sldId id="328" r:id="rId15"/>
    <p:sldId id="334" r:id="rId16"/>
    <p:sldId id="337" r:id="rId17"/>
    <p:sldId id="335" r:id="rId18"/>
    <p:sldId id="338"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54" r:id="rId35"/>
    <p:sldId id="355" r:id="rId36"/>
    <p:sldId id="356" r:id="rId37"/>
    <p:sldId id="357" r:id="rId38"/>
    <p:sldId id="358" r:id="rId39"/>
    <p:sldId id="359" r:id="rId40"/>
    <p:sldId id="360" r:id="rId41"/>
    <p:sldId id="361" r:id="rId42"/>
    <p:sldId id="362" r:id="rId43"/>
    <p:sldId id="363" r:id="rId44"/>
    <p:sldId id="364" r:id="rId45"/>
    <p:sldId id="365" r:id="rId46"/>
    <p:sldId id="366" r:id="rId47"/>
    <p:sldId id="367" r:id="rId48"/>
    <p:sldId id="368" r:id="rId49"/>
    <p:sldId id="292" r:id="rId50"/>
    <p:sldId id="293" r:id="rId51"/>
    <p:sldId id="294" r:id="rId52"/>
    <p:sldId id="295" r:id="rId53"/>
    <p:sldId id="296" r:id="rId54"/>
    <p:sldId id="297" r:id="rId55"/>
    <p:sldId id="298" r:id="rId56"/>
    <p:sldId id="299" r:id="rId57"/>
    <p:sldId id="300" r:id="rId58"/>
    <p:sldId id="301" r:id="rId59"/>
    <p:sldId id="302" r:id="rId60"/>
    <p:sldId id="303" r:id="rId61"/>
    <p:sldId id="304" r:id="rId62"/>
    <p:sldId id="305" r:id="rId63"/>
    <p:sldId id="306" r:id="rId64"/>
    <p:sldId id="307" r:id="rId65"/>
    <p:sldId id="308" r:id="rId66"/>
    <p:sldId id="309" r:id="rId67"/>
    <p:sldId id="310" r:id="rId68"/>
    <p:sldId id="311" r:id="rId69"/>
    <p:sldId id="312" r:id="rId70"/>
    <p:sldId id="313" r:id="rId71"/>
    <p:sldId id="336"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49" autoAdjust="0"/>
    <p:restoredTop sz="94660"/>
  </p:normalViewPr>
  <p:slideViewPr>
    <p:cSldViewPr>
      <p:cViewPr varScale="1">
        <p:scale>
          <a:sx n="69" d="100"/>
          <a:sy n="69" d="100"/>
        </p:scale>
        <p:origin x="-136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5FFE25-59B4-4955-B806-04DD55C5B202}" type="datetimeFigureOut">
              <a:rPr lang="en-US" smtClean="0"/>
              <a:t>16/04/2014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8B191B-F63C-413B-AF77-9AA136F8957A}" type="slidenum">
              <a:rPr lang="en-US" smtClean="0"/>
              <a:t>‹#›</a:t>
            </a:fld>
            <a:endParaRPr lang="en-US"/>
          </a:p>
        </p:txBody>
      </p:sp>
    </p:spTree>
    <p:extLst>
      <p:ext uri="{BB962C8B-B14F-4D97-AF65-F5344CB8AC3E}">
        <p14:creationId xmlns:p14="http://schemas.microsoft.com/office/powerpoint/2010/main" val="206951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8651F8-7636-4507-B7F7-2239F9AF982C}" type="slidenum">
              <a:rPr lang="en-US" smtClean="0"/>
              <a:t>2</a:t>
            </a:fld>
            <a:endParaRPr lang="en-US"/>
          </a:p>
        </p:txBody>
      </p:sp>
    </p:spTree>
    <p:extLst>
      <p:ext uri="{BB962C8B-B14F-4D97-AF65-F5344CB8AC3E}">
        <p14:creationId xmlns:p14="http://schemas.microsoft.com/office/powerpoint/2010/main" val="876786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E8B191B-F63C-413B-AF77-9AA136F8957A}" type="slidenum">
              <a:rPr lang="en-US" smtClean="0"/>
              <a:pPr/>
              <a:t>35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72A90E61-A2A3-485F-9B16-469A2BE9B471}" type="datetimeFigureOut">
              <a:rPr lang="en-US" smtClean="0"/>
              <a:t>16/04/2014</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2BB3016-8F07-4745-BC5F-85A9472106A9}" type="slidenum">
              <a:rPr lang="en-US" smtClean="0"/>
              <a:t>‹#›</a:t>
            </a:fld>
            <a:endParaRPr lang="en-US"/>
          </a:p>
        </p:txBody>
      </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2A90E61-A2A3-485F-9B16-469A2BE9B471}" type="datetimeFigureOut">
              <a:rPr lang="en-US" smtClean="0"/>
              <a:t>16/04/2014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2BB3016-8F07-4745-BC5F-85A9472106A9}" type="slidenum">
              <a:rPr lang="en-US" smtClean="0"/>
              <a:t>‹#›</a:t>
            </a:fld>
            <a:endParaRPr lang="en-US"/>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2A90E61-A2A3-485F-9B16-469A2BE9B471}" type="datetimeFigureOut">
              <a:rPr lang="en-US" smtClean="0"/>
              <a:t>16/04/2014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2BB3016-8F07-4745-BC5F-85A9472106A9}" type="slidenum">
              <a:rPr lang="en-US" smtClean="0"/>
              <a:t>‹#›</a:t>
            </a:fld>
            <a:endParaRPr 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2A90E61-A2A3-485F-9B16-469A2BE9B471}" type="datetimeFigureOut">
              <a:rPr lang="en-US" smtClean="0"/>
              <a:t>16/04/2014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2BB3016-8F07-4745-BC5F-85A9472106A9}"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2A90E61-A2A3-485F-9B16-469A2BE9B471}" type="datetimeFigureOut">
              <a:rPr lang="en-US" smtClean="0"/>
              <a:t>16/04/2014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2BB3016-8F07-4745-BC5F-85A9472106A9}"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2A90E61-A2A3-485F-9B16-469A2BE9B471}" type="datetimeFigureOut">
              <a:rPr lang="en-US" smtClean="0"/>
              <a:t>16/04/2014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2BB3016-8F07-4745-BC5F-85A9472106A9}"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2A90E61-A2A3-485F-9B16-469A2BE9B471}" type="datetimeFigureOut">
              <a:rPr lang="en-US" smtClean="0"/>
              <a:t>16/04/2014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2BB3016-8F07-4745-BC5F-85A9472106A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72A90E61-A2A3-485F-9B16-469A2BE9B471}" type="datetimeFigureOut">
              <a:rPr lang="en-US" smtClean="0"/>
              <a:t>16/04/2014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2BB3016-8F07-4745-BC5F-85A9472106A9}"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2A90E61-A2A3-485F-9B16-469A2BE9B471}" type="datetimeFigureOut">
              <a:rPr lang="en-US" smtClean="0"/>
              <a:t>16/04/2014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2BB3016-8F07-4745-BC5F-85A9472106A9}" type="slidenum">
              <a:rPr lang="en-US" smtClean="0"/>
              <a:t>‹#›</a:t>
            </a:fld>
            <a:endParaRPr lang="en-US"/>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72A90E61-A2A3-485F-9B16-469A2BE9B471}" type="datetimeFigureOut">
              <a:rPr lang="en-US" smtClean="0"/>
              <a:t>16/04/2014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2BB3016-8F07-4745-BC5F-85A9472106A9}"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72A90E61-A2A3-485F-9B16-469A2BE9B471}" type="datetimeFigureOut">
              <a:rPr lang="en-US" smtClean="0"/>
              <a:t>16/04/2014</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2BB3016-8F07-4745-BC5F-85A9472106A9}"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2A90E61-A2A3-485F-9B16-469A2BE9B471}" type="datetimeFigureOut">
              <a:rPr lang="en-US" smtClean="0"/>
              <a:t>16/04/2014</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2BB3016-8F07-4745-BC5F-85A9472106A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wipe/>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6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9552" y="1052736"/>
            <a:ext cx="8229600" cy="1143000"/>
          </a:xfrm>
        </p:spPr>
        <p:txBody>
          <a:bodyPr>
            <a:noAutofit/>
          </a:bodyPr>
          <a:lstStyle/>
          <a:p>
            <a:pPr algn="ctr"/>
            <a:r>
              <a:rPr lang="en-US" sz="8800" dirty="0" smtClean="0">
                <a:solidFill>
                  <a:srgbClr val="002060"/>
                </a:solidFill>
                <a:latin typeface=".VnAristote" pitchFamily="34" charset="0"/>
              </a:rPr>
              <a:t>Agriculture in Israel</a:t>
            </a:r>
            <a:endParaRPr lang="en-US" sz="8800" dirty="0">
              <a:solidFill>
                <a:srgbClr val="002060"/>
              </a:solidFill>
              <a:latin typeface=".VnAristote" pitchFamily="34" charset="0"/>
            </a:endParaRPr>
          </a:p>
        </p:txBody>
      </p:sp>
      <p:sp>
        <p:nvSpPr>
          <p:cNvPr id="8" name="Content Placeholder 7"/>
          <p:cNvSpPr>
            <a:spLocks noGrp="1"/>
          </p:cNvSpPr>
          <p:nvPr>
            <p:ph sz="quarter" idx="4"/>
          </p:nvPr>
        </p:nvSpPr>
        <p:spPr>
          <a:xfrm>
            <a:off x="5111552" y="3645024"/>
            <a:ext cx="4032448" cy="1656184"/>
          </a:xfrm>
        </p:spPr>
        <p:style>
          <a:lnRef idx="1">
            <a:schemeClr val="accent6"/>
          </a:lnRef>
          <a:fillRef idx="3">
            <a:schemeClr val="accent6"/>
          </a:fillRef>
          <a:effectRef idx="2">
            <a:schemeClr val="accent6"/>
          </a:effectRef>
          <a:fontRef idx="minor">
            <a:schemeClr val="lt1"/>
          </a:fontRef>
        </p:style>
        <p:txBody>
          <a:bodyPr/>
          <a:lstStyle/>
          <a:p>
            <a:pPr marL="109728" lvl="0" indent="0">
              <a:buClr>
                <a:srgbClr val="2DA2BF"/>
              </a:buClr>
              <a:buNone/>
            </a:pPr>
            <a:r>
              <a:rPr lang="en-US" dirty="0" smtClean="0">
                <a:solidFill>
                  <a:schemeClr val="bg1"/>
                </a:solidFill>
              </a:rPr>
              <a:t>Student:</a:t>
            </a:r>
          </a:p>
          <a:p>
            <a:pPr lvl="0">
              <a:buClr>
                <a:srgbClr val="2DA2BF"/>
              </a:buClr>
            </a:pPr>
            <a:r>
              <a:rPr lang="en-US" dirty="0" smtClean="0">
                <a:solidFill>
                  <a:schemeClr val="bg1"/>
                </a:solidFill>
              </a:rPr>
              <a:t>Bui </a:t>
            </a:r>
            <a:r>
              <a:rPr lang="en-US" dirty="0" err="1" smtClean="0">
                <a:solidFill>
                  <a:schemeClr val="bg1"/>
                </a:solidFill>
              </a:rPr>
              <a:t>Thi</a:t>
            </a:r>
            <a:r>
              <a:rPr lang="en-US" dirty="0" smtClean="0">
                <a:solidFill>
                  <a:schemeClr val="bg1"/>
                </a:solidFill>
              </a:rPr>
              <a:t> </a:t>
            </a:r>
            <a:r>
              <a:rPr lang="en-US" dirty="0" err="1">
                <a:solidFill>
                  <a:schemeClr val="bg1"/>
                </a:solidFill>
              </a:rPr>
              <a:t>Dieu</a:t>
            </a:r>
            <a:r>
              <a:rPr lang="en-US" dirty="0">
                <a:solidFill>
                  <a:schemeClr val="bg1"/>
                </a:solidFill>
              </a:rPr>
              <a:t> Mai</a:t>
            </a:r>
          </a:p>
          <a:p>
            <a:pPr lvl="0">
              <a:buClr>
                <a:srgbClr val="2DA2BF"/>
              </a:buClr>
            </a:pPr>
            <a:r>
              <a:rPr lang="en-US" dirty="0">
                <a:solidFill>
                  <a:schemeClr val="bg1"/>
                </a:solidFill>
              </a:rPr>
              <a:t>Dang Minh </a:t>
            </a:r>
            <a:r>
              <a:rPr lang="en-US" dirty="0" err="1">
                <a:solidFill>
                  <a:schemeClr val="bg1"/>
                </a:solidFill>
              </a:rPr>
              <a:t>Trang</a:t>
            </a:r>
            <a:endParaRPr lang="en-US" dirty="0">
              <a:solidFill>
                <a:schemeClr val="bg1"/>
              </a:solidFill>
            </a:endParaRPr>
          </a:p>
          <a:p>
            <a:pPr lvl="0">
              <a:buClr>
                <a:srgbClr val="2DA2BF"/>
              </a:buClr>
            </a:pPr>
            <a:r>
              <a:rPr lang="en-US" dirty="0">
                <a:solidFill>
                  <a:schemeClr val="bg1"/>
                </a:solidFill>
              </a:rPr>
              <a:t>Cu </a:t>
            </a:r>
            <a:r>
              <a:rPr lang="en-US" dirty="0" err="1">
                <a:solidFill>
                  <a:schemeClr val="bg1"/>
                </a:solidFill>
              </a:rPr>
              <a:t>Thi</a:t>
            </a:r>
            <a:r>
              <a:rPr lang="en-US" dirty="0">
                <a:solidFill>
                  <a:schemeClr val="bg1"/>
                </a:solidFill>
              </a:rPr>
              <a:t> My </a:t>
            </a:r>
            <a:r>
              <a:rPr lang="en-US" dirty="0" err="1">
                <a:solidFill>
                  <a:schemeClr val="bg1"/>
                </a:solidFill>
              </a:rPr>
              <a:t>Hanh</a:t>
            </a:r>
            <a:r>
              <a:rPr lang="en-US" dirty="0">
                <a:solidFill>
                  <a:schemeClr val="bg1"/>
                </a:solidFill>
              </a:rPr>
              <a:t> </a:t>
            </a:r>
          </a:p>
          <a:p>
            <a:endParaRPr lang="en-US" dirty="0"/>
          </a:p>
        </p:txBody>
      </p:sp>
      <p:sp>
        <p:nvSpPr>
          <p:cNvPr id="5" name="Content Placeholder 4"/>
          <p:cNvSpPr>
            <a:spLocks noGrp="1"/>
          </p:cNvSpPr>
          <p:nvPr>
            <p:ph sz="quarter" idx="2"/>
          </p:nvPr>
        </p:nvSpPr>
        <p:spPr>
          <a:xfrm>
            <a:off x="0" y="3645024"/>
            <a:ext cx="4040188" cy="1236977"/>
          </a:xfrm>
        </p:spPr>
        <p:style>
          <a:lnRef idx="0">
            <a:schemeClr val="accent6"/>
          </a:lnRef>
          <a:fillRef idx="3">
            <a:schemeClr val="accent6"/>
          </a:fillRef>
          <a:effectRef idx="3">
            <a:schemeClr val="accent6"/>
          </a:effectRef>
          <a:fontRef idx="minor">
            <a:schemeClr val="lt1"/>
          </a:fontRef>
        </p:style>
        <p:txBody>
          <a:bodyPr/>
          <a:lstStyle/>
          <a:p>
            <a:pPr marL="109728" indent="0">
              <a:buNone/>
            </a:pPr>
            <a:r>
              <a:rPr lang="en-US" dirty="0" smtClean="0">
                <a:solidFill>
                  <a:schemeClr val="bg1"/>
                </a:solidFill>
              </a:rPr>
              <a:t>Teacher:</a:t>
            </a:r>
          </a:p>
          <a:p>
            <a:r>
              <a:rPr lang="en-US" dirty="0" smtClean="0">
                <a:solidFill>
                  <a:schemeClr val="bg1"/>
                </a:solidFill>
              </a:rPr>
              <a:t>Nguyen </a:t>
            </a:r>
            <a:r>
              <a:rPr lang="en-US" dirty="0" err="1" smtClean="0">
                <a:solidFill>
                  <a:schemeClr val="bg1"/>
                </a:solidFill>
              </a:rPr>
              <a:t>Duc</a:t>
            </a:r>
            <a:r>
              <a:rPr lang="en-US" dirty="0" smtClean="0">
                <a:solidFill>
                  <a:schemeClr val="bg1"/>
                </a:solidFill>
              </a:rPr>
              <a:t> </a:t>
            </a:r>
            <a:r>
              <a:rPr lang="en-US" dirty="0" err="1" smtClean="0">
                <a:solidFill>
                  <a:schemeClr val="bg1"/>
                </a:solidFill>
              </a:rPr>
              <a:t>Thanh</a:t>
            </a:r>
            <a:endParaRPr lang="en-US" dirty="0">
              <a:solidFill>
                <a:schemeClr val="bg1"/>
              </a:solidFill>
            </a:endParaRPr>
          </a:p>
        </p:txBody>
      </p:sp>
    </p:spTree>
    <p:extLst>
      <p:ext uri="{BB962C8B-B14F-4D97-AF65-F5344CB8AC3E}">
        <p14:creationId xmlns:p14="http://schemas.microsoft.com/office/powerpoint/2010/main" val="9677049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10479"/>
            <a:ext cx="8136903" cy="6092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76390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a:xfrm>
            <a:off x="457200" y="2492896"/>
            <a:ext cx="8229600" cy="3514395"/>
          </a:xfrm>
        </p:spPr>
        <p:txBody>
          <a:bodyPr/>
          <a:lstStyle/>
          <a:p>
            <a:r>
              <a:rPr lang="en-US" sz="3200" dirty="0" smtClean="0">
                <a:latin typeface="Times New Roman" pitchFamily="18" charset="0"/>
                <a:cs typeface="Times New Roman" pitchFamily="18" charset="0"/>
              </a:rPr>
              <a:t>Mediterranean</a:t>
            </a:r>
          </a:p>
          <a:p>
            <a:r>
              <a:rPr lang="en-US" sz="3200" dirty="0" smtClean="0">
                <a:latin typeface="Times New Roman" pitchFamily="18" charset="0"/>
                <a:cs typeface="Times New Roman" pitchFamily="18" charset="0"/>
              </a:rPr>
              <a:t>Subtropical</a:t>
            </a:r>
          </a:p>
          <a:p>
            <a:r>
              <a:rPr lang="en-US" sz="3200" dirty="0" smtClean="0">
                <a:latin typeface="Times New Roman" pitchFamily="18" charset="0"/>
                <a:cs typeface="Times New Roman" pitchFamily="18" charset="0"/>
              </a:rPr>
              <a:t>Arid and semi-arid</a:t>
            </a:r>
          </a:p>
          <a:p>
            <a:pPr marL="0" indent="0">
              <a:buNone/>
            </a:pPr>
            <a:r>
              <a:rPr lang="en-US" sz="3200" dirty="0" smtClean="0">
                <a:latin typeface="Times New Roman" pitchFamily="18" charset="0"/>
                <a:cs typeface="Times New Roman" pitchFamily="18" charset="0"/>
              </a:rPr>
              <a:t>The climate conditions are highly variable</a:t>
            </a:r>
          </a:p>
          <a:p>
            <a:endParaRPr lang="en-US" dirty="0"/>
          </a:p>
        </p:txBody>
      </p:sp>
      <p:sp>
        <p:nvSpPr>
          <p:cNvPr id="4" name="Rounded Rectangle 3"/>
          <p:cNvSpPr/>
          <p:nvPr/>
        </p:nvSpPr>
        <p:spPr>
          <a:xfrm>
            <a:off x="0" y="0"/>
            <a:ext cx="9144000" cy="1268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I.2.3 Climate</a:t>
            </a:r>
          </a:p>
        </p:txBody>
      </p:sp>
    </p:spTree>
    <p:extLst>
      <p:ext uri="{BB962C8B-B14F-4D97-AF65-F5344CB8AC3E}">
        <p14:creationId xmlns:p14="http://schemas.microsoft.com/office/powerpoint/2010/main" val="1497742006"/>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348880"/>
            <a:ext cx="8229600" cy="3658411"/>
          </a:xfrm>
        </p:spPr>
        <p:txBody>
          <a:bodyPr/>
          <a:lstStyle/>
          <a:p>
            <a:pPr lvl="0"/>
            <a:r>
              <a:rPr lang="en-US" sz="3200" dirty="0" smtClean="0">
                <a:solidFill>
                  <a:prstClr val="black"/>
                </a:solidFill>
                <a:latin typeface="Times New Roman" pitchFamily="18" charset="0"/>
                <a:cs typeface="Times New Roman" pitchFamily="18" charset="0"/>
              </a:rPr>
              <a:t>Mediterranean with long, hot, rainless summers and relatively short, cool, rainy winters.</a:t>
            </a:r>
            <a:endParaRPr lang="en-US" sz="3200" dirty="0">
              <a:solidFill>
                <a:prstClr val="black"/>
              </a:solidFill>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4276772427"/>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772816"/>
            <a:ext cx="8229600" cy="4234475"/>
          </a:xfrm>
        </p:spPr>
        <p:txBody>
          <a:bodyPr>
            <a:normAutofit/>
          </a:bodyPr>
          <a:lstStyle/>
          <a:p>
            <a:pPr marL="457200" lvl="0" indent="-457200">
              <a:buFont typeface="Wingdings" pitchFamily="2" charset="2"/>
              <a:buChar char="Ø"/>
            </a:pPr>
            <a:r>
              <a:rPr lang="en-US" sz="3200" dirty="0" smtClean="0">
                <a:solidFill>
                  <a:prstClr val="black"/>
                </a:solidFill>
                <a:latin typeface="Times New Roman" pitchFamily="18" charset="0"/>
                <a:cs typeface="Times New Roman" pitchFamily="18" charset="0"/>
              </a:rPr>
              <a:t>	On average, January is a coldest month with average temperatures from 6-15</a:t>
            </a:r>
            <a:r>
              <a:rPr lang="en-US" sz="3200" baseline="30000" dirty="0" smtClean="0">
                <a:solidFill>
                  <a:prstClr val="black"/>
                </a:solidFill>
                <a:latin typeface="Times New Roman" pitchFamily="18" charset="0"/>
                <a:cs typeface="Times New Roman" pitchFamily="18" charset="0"/>
              </a:rPr>
              <a:t>0</a:t>
            </a:r>
            <a:r>
              <a:rPr lang="en-US" sz="3200" dirty="0" smtClean="0">
                <a:solidFill>
                  <a:prstClr val="black"/>
                </a:solidFill>
                <a:latin typeface="Times New Roman" pitchFamily="18" charset="0"/>
                <a:cs typeface="Times New Roman" pitchFamily="18" charset="0"/>
              </a:rPr>
              <a:t>C</a:t>
            </a:r>
          </a:p>
          <a:p>
            <a:pPr marL="457200" lvl="0" indent="-457200">
              <a:buFont typeface="Wingdings" pitchFamily="2" charset="2"/>
              <a:buChar char="Ø"/>
            </a:pPr>
            <a:r>
              <a:rPr lang="en-US" sz="3200" dirty="0" smtClean="0">
                <a:solidFill>
                  <a:prstClr val="black"/>
                </a:solidFill>
                <a:latin typeface="Times New Roman" pitchFamily="18" charset="0"/>
                <a:cs typeface="Times New Roman" pitchFamily="18" charset="0"/>
              </a:rPr>
              <a:t>	July and August are the hottest month at 22-33</a:t>
            </a:r>
            <a:r>
              <a:rPr lang="en-US" sz="3200" cap="small" baseline="30000" dirty="0" smtClean="0">
                <a:solidFill>
                  <a:prstClr val="black"/>
                </a:solidFill>
                <a:latin typeface="Times New Roman" pitchFamily="18" charset="0"/>
                <a:cs typeface="Times New Roman" pitchFamily="18" charset="0"/>
              </a:rPr>
              <a:t>0</a:t>
            </a:r>
            <a:r>
              <a:rPr lang="en-US" sz="3200" dirty="0" smtClean="0">
                <a:solidFill>
                  <a:prstClr val="black"/>
                </a:solidFill>
                <a:latin typeface="Times New Roman" pitchFamily="18" charset="0"/>
                <a:cs typeface="Times New Roman" pitchFamily="18" charset="0"/>
              </a:rPr>
              <a:t>C  on average</a:t>
            </a:r>
            <a:endParaRPr lang="en-US" sz="3200" dirty="0">
              <a:solidFill>
                <a:prstClr val="black"/>
              </a:solidFill>
              <a:latin typeface="Times New Roman" pitchFamily="18" charset="0"/>
              <a:cs typeface="Times New Roman" pitchFamily="18" charset="0"/>
            </a:endParaRPr>
          </a:p>
          <a:p>
            <a:pPr marL="457200" indent="-457200">
              <a:buFont typeface="Wingdings" pitchFamily="2" charset="2"/>
              <a:buChar char="Ø"/>
            </a:pPr>
            <a:r>
              <a:rPr lang="en-US" sz="3200" dirty="0" smtClean="0">
                <a:latin typeface="Times New Roman" pitchFamily="18" charset="0"/>
                <a:cs typeface="Times New Roman" pitchFamily="18" charset="0"/>
              </a:rPr>
              <a:t>	In </a:t>
            </a:r>
            <a:r>
              <a:rPr lang="en-US" sz="3200" dirty="0" err="1" smtClean="0">
                <a:latin typeface="Times New Roman" pitchFamily="18" charset="0"/>
                <a:cs typeface="Times New Roman" pitchFamily="18" charset="0"/>
              </a:rPr>
              <a:t>Eilat</a:t>
            </a:r>
            <a:r>
              <a:rPr lang="en-US" sz="3200" dirty="0" smtClean="0">
                <a:latin typeface="Times New Roman" pitchFamily="18" charset="0"/>
                <a:cs typeface="Times New Roman" pitchFamily="18" charset="0"/>
              </a:rPr>
              <a:t>, a desert city, summer daytime temperatures are often highest from 44-46</a:t>
            </a:r>
            <a:r>
              <a:rPr lang="en-US" sz="3200" baseline="30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C</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0258793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28435" y="6021288"/>
            <a:ext cx="8229600" cy="608931"/>
          </a:xfrm>
        </p:spPr>
        <p:txBody>
          <a:bodyPr/>
          <a:lstStyle/>
          <a:p>
            <a:r>
              <a:rPr lang="en-US" dirty="0" smtClean="0"/>
              <a:t>Snow in Jerusalem </a:t>
            </a:r>
            <a:r>
              <a:rPr lang="en-US" i="1" dirty="0" smtClean="0"/>
              <a:t>(</a:t>
            </a:r>
            <a:r>
              <a:rPr lang="en-US" i="1" dirty="0" err="1" smtClean="0"/>
              <a:t>wikipedia</a:t>
            </a:r>
            <a:r>
              <a:rPr lang="en-US" i="1" dirty="0" smtClean="0"/>
              <a:t>)</a:t>
            </a:r>
            <a:endParaRPr lang="en-US" i="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243" y="144462"/>
            <a:ext cx="8459985" cy="5621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56249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Israel has a huge variety of the topography feature ranging from forest highlands and fertile green valleys to mountainous desert and from coastal plain to the semitropical Jordan Valley and Dead Sea.</a:t>
            </a:r>
            <a:endParaRPr lang="en-US" dirty="0"/>
          </a:p>
        </p:txBody>
      </p:sp>
      <p:sp>
        <p:nvSpPr>
          <p:cNvPr id="4" name="Title 3"/>
          <p:cNvSpPr>
            <a:spLocks noGrp="1"/>
          </p:cNvSpPr>
          <p:nvPr>
            <p:ph type="title"/>
          </p:nvPr>
        </p:nvSpPr>
        <p:spPr>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I.2.4 Topography</a:t>
            </a:r>
          </a:p>
        </p:txBody>
      </p:sp>
    </p:spTree>
    <p:extLst>
      <p:ext uri="{BB962C8B-B14F-4D97-AF65-F5344CB8AC3E}">
        <p14:creationId xmlns:p14="http://schemas.microsoft.com/office/powerpoint/2010/main" val="382973875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424936" cy="6700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0177572"/>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09728" indent="0">
              <a:buNone/>
            </a:pPr>
            <a:r>
              <a:rPr lang="en-US" sz="3200" dirty="0" smtClean="0">
                <a:latin typeface="Times New Roman" pitchFamily="18" charset="0"/>
                <a:cs typeface="Times New Roman" pitchFamily="18" charset="0"/>
              </a:rPr>
              <a:t>The country is divided into</a:t>
            </a:r>
          </a:p>
          <a:p>
            <a:pPr marL="109728" indent="0">
              <a:buNone/>
            </a:pPr>
            <a:r>
              <a:rPr lang="en-US" sz="3200" dirty="0" smtClean="0">
                <a:latin typeface="Times New Roman" pitchFamily="18" charset="0"/>
                <a:cs typeface="Times New Roman" pitchFamily="18" charset="0"/>
              </a:rPr>
              <a:t> four regions:</a:t>
            </a:r>
          </a:p>
          <a:p>
            <a:r>
              <a:rPr lang="en-US" sz="3200" dirty="0" smtClean="0">
                <a:latin typeface="Times New Roman" pitchFamily="18" charset="0"/>
                <a:cs typeface="Times New Roman" pitchFamily="18" charset="0"/>
              </a:rPr>
              <a:t>Coastal plain</a:t>
            </a:r>
          </a:p>
          <a:p>
            <a:r>
              <a:rPr lang="en-US" sz="3200" dirty="0" smtClean="0">
                <a:latin typeface="Times New Roman" pitchFamily="18" charset="0"/>
                <a:cs typeface="Times New Roman" pitchFamily="18" charset="0"/>
              </a:rPr>
              <a:t>The central hill </a:t>
            </a:r>
          </a:p>
          <a:p>
            <a:r>
              <a:rPr lang="en-US" sz="3200" dirty="0" smtClean="0">
                <a:latin typeface="Times New Roman" pitchFamily="18" charset="0"/>
                <a:cs typeface="Times New Roman" pitchFamily="18" charset="0"/>
              </a:rPr>
              <a:t>The Jordan Rift Valley </a:t>
            </a:r>
          </a:p>
          <a:p>
            <a:r>
              <a:rPr lang="en-US" sz="3200" dirty="0" smtClean="0">
                <a:latin typeface="Times New Roman" pitchFamily="18" charset="0"/>
                <a:cs typeface="Times New Roman" pitchFamily="18" charset="0"/>
              </a:rPr>
              <a:t>The Negev Desert</a:t>
            </a:r>
            <a:endParaRPr lang="en-US" sz="3200" dirty="0">
              <a:latin typeface="Times New Roman" pitchFamily="18" charset="0"/>
              <a:cs typeface="Times New Roman" pitchFamily="18" charset="0"/>
            </a:endParaRPr>
          </a:p>
        </p:txBody>
      </p:sp>
      <p:sp>
        <p:nvSpPr>
          <p:cNvPr id="3" name="Title 2"/>
          <p:cNvSpPr>
            <a:spLocks noGrp="1"/>
          </p:cNvSpPr>
          <p:nvPr>
            <p:ph type="title"/>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476672"/>
            <a:ext cx="3018656" cy="6261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5330342"/>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Due to the diversity of the land and climate across the country, Israel is able to grow a wide range of crops. Field crops grown in the country include wheat, sorghum and corn .</a:t>
            </a:r>
          </a:p>
          <a:p>
            <a:endParaRPr lang="en-US" sz="3200" dirty="0" smtClean="0">
              <a:latin typeface="Times New Roman" pitchFamily="18" charset="0"/>
              <a:cs typeface="Times New Roman" pitchFamily="18" charset="0"/>
            </a:endParaRPr>
          </a:p>
          <a:p>
            <a:pPr>
              <a:buNone/>
            </a:pPr>
            <a:endParaRPr lang="en-US" sz="3200" dirty="0" smtClean="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endParaRPr lang="en-US" dirty="0"/>
          </a:p>
        </p:txBody>
      </p:sp>
      <p:sp>
        <p:nvSpPr>
          <p:cNvPr id="4" name="Rounded Rectangle 3"/>
          <p:cNvSpPr/>
          <p:nvPr/>
        </p:nvSpPr>
        <p:spPr>
          <a:xfrm>
            <a:off x="0" y="2348"/>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II.AGRICULTURE PRODUCE</a:t>
            </a:r>
          </a:p>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1. Crops</a:t>
            </a:r>
            <a:endParaRPr lang="en-US" sz="3600" dirty="0"/>
          </a:p>
        </p:txBody>
      </p:sp>
    </p:spTree>
    <p:extLst>
      <p:ext uri="{BB962C8B-B14F-4D97-AF65-F5344CB8AC3E}">
        <p14:creationId xmlns:p14="http://schemas.microsoft.com/office/powerpoint/2010/main" val="1724559416"/>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3200" dirty="0" smtClean="0">
                <a:latin typeface="Times New Roman" pitchFamily="18" charset="0"/>
                <a:cs typeface="Times New Roman" pitchFamily="18" charset="0"/>
              </a:rPr>
              <a:t>Tomatoes, cucumbers, peppers and zucchini are grown throughout the country, whilst melons are grown during winters in the valleys. </a:t>
            </a: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Subtropical areas in the country produce bananas , whilst in the northern hills apples, pears and cherries are grown.</a:t>
            </a:r>
          </a:p>
          <a:p>
            <a:endParaRPr lang="en-US" sz="3200" dirty="0" smtClean="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endParaRPr lang="en-US" dirty="0"/>
          </a:p>
        </p:txBody>
      </p:sp>
      <p:sp>
        <p:nvSpPr>
          <p:cNvPr id="4" name="Rounded Rectangle 3"/>
          <p:cNvSpPr/>
          <p:nvPr/>
        </p:nvSpPr>
        <p:spPr>
          <a:xfrm>
            <a:off x="-891" y="-2588"/>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II.1 </a:t>
            </a:r>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Crops</a:t>
            </a:r>
            <a:endParaRPr lang="en-US" sz="3600" dirty="0"/>
          </a:p>
        </p:txBody>
      </p:sp>
    </p:spTree>
    <p:extLst>
      <p:ext uri="{BB962C8B-B14F-4D97-AF65-F5344CB8AC3E}">
        <p14:creationId xmlns:p14="http://schemas.microsoft.com/office/powerpoint/2010/main" val="3892020155"/>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0"/>
            <a:ext cx="7869560" cy="1143000"/>
          </a:xfrm>
        </p:spPr>
        <p:txBody>
          <a:bodyPr>
            <a:normAutofit/>
          </a:bodyPr>
          <a:lstStyle/>
          <a:p>
            <a:endParaRPr lang="en-US" dirty="0"/>
          </a:p>
        </p:txBody>
      </p:sp>
      <p:sp>
        <p:nvSpPr>
          <p:cNvPr id="3" name="Content Placeholder 2"/>
          <p:cNvSpPr>
            <a:spLocks noGrp="1"/>
          </p:cNvSpPr>
          <p:nvPr>
            <p:ph idx="1"/>
          </p:nvPr>
        </p:nvSpPr>
        <p:spPr>
          <a:xfrm>
            <a:off x="251520" y="1268760"/>
            <a:ext cx="4680520" cy="5328592"/>
          </a:xfrm>
        </p:spPr>
        <p:txBody>
          <a:bodyPr>
            <a:normAutofit/>
          </a:bodyPr>
          <a:lstStyle/>
          <a:p>
            <a:pPr>
              <a:buFont typeface="Wingdings" pitchFamily="2" charset="2"/>
              <a:buChar char="Ø"/>
            </a:pPr>
            <a:r>
              <a:rPr lang="en-US" dirty="0" smtClean="0">
                <a:latin typeface="Times New Roman" pitchFamily="18" charset="0"/>
                <a:cs typeface="Times New Roman" pitchFamily="18" charset="0"/>
              </a:rPr>
              <a:t>Western Asia, on the south – eastern shore of the Mediterranean Sea</a:t>
            </a:r>
          </a:p>
          <a:p>
            <a:pPr>
              <a:buFont typeface="Wingdings" pitchFamily="2" charset="2"/>
              <a:buChar char="Ø"/>
            </a:pPr>
            <a:r>
              <a:rPr lang="en-US" dirty="0" smtClean="0">
                <a:latin typeface="Times New Roman" pitchFamily="18" charset="0"/>
                <a:cs typeface="Times New Roman" pitchFamily="18" charset="0"/>
              </a:rPr>
              <a:t>Capital: Jerusalem</a:t>
            </a:r>
          </a:p>
          <a:p>
            <a:pPr>
              <a:buFont typeface="Wingdings" pitchFamily="2" charset="2"/>
              <a:buChar char="Ø"/>
            </a:pPr>
            <a:r>
              <a:rPr lang="en-US" dirty="0">
                <a:latin typeface="Times New Roman" pitchFamily="18" charset="0"/>
                <a:cs typeface="Times New Roman" pitchFamily="18" charset="0"/>
              </a:rPr>
              <a:t>A</a:t>
            </a:r>
            <a:r>
              <a:rPr lang="en-US" dirty="0" smtClean="0">
                <a:latin typeface="Times New Roman" pitchFamily="18" charset="0"/>
                <a:cs typeface="Times New Roman" pitchFamily="18" charset="0"/>
              </a:rPr>
              <a:t>rea: 22,072 km2</a:t>
            </a:r>
          </a:p>
          <a:p>
            <a:pPr>
              <a:buFont typeface="Wingdings" pitchFamily="2" charset="2"/>
              <a:buChar char="Ø"/>
            </a:pPr>
            <a:r>
              <a:rPr lang="en-US" dirty="0" smtClean="0">
                <a:latin typeface="Times New Roman" pitchFamily="18" charset="0"/>
                <a:cs typeface="Times New Roman" pitchFamily="18" charset="0"/>
              </a:rPr>
              <a:t>Population (2013): ~ 8, 1 </a:t>
            </a:r>
            <a:r>
              <a:rPr lang="en-US" dirty="0" err="1" smtClean="0">
                <a:latin typeface="Times New Roman" pitchFamily="18" charset="0"/>
                <a:cs typeface="Times New Roman" pitchFamily="18" charset="0"/>
              </a:rPr>
              <a:t>milions</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Limited natural resources, limited development of the agricultural and industrial sectors over the past decade.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052736"/>
            <a:ext cx="3795886" cy="5500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26106" y="0"/>
            <a:ext cx="9062601" cy="908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I. GENERAL IN ISRAEL</a:t>
            </a:r>
          </a:p>
          <a:p>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I.1 General</a:t>
            </a:r>
          </a:p>
        </p:txBody>
      </p:sp>
    </p:spTree>
    <p:extLst>
      <p:ext uri="{BB962C8B-B14F-4D97-AF65-F5344CB8AC3E}">
        <p14:creationId xmlns:p14="http://schemas.microsoft.com/office/powerpoint/2010/main" val="2491953780"/>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Furthermore  vineyards are found across the country.</a:t>
            </a: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The crop is grown on 28,570 hectares of land, all of which is drip irrigated.</a:t>
            </a:r>
          </a:p>
          <a:p>
            <a:endParaRPr lang="en-US" sz="3200" dirty="0">
              <a:latin typeface="Times New Roman" pitchFamily="18" charset="0"/>
              <a:cs typeface="Times New Roman" pitchFamily="18" charset="0"/>
            </a:endParaRPr>
          </a:p>
        </p:txBody>
      </p:sp>
      <p:sp>
        <p:nvSpPr>
          <p:cNvPr id="3" name="Title 2"/>
          <p:cNvSpPr>
            <a:spLocks noGrp="1"/>
          </p:cNvSpPr>
          <p:nvPr>
            <p:ph type="title"/>
          </p:nvPr>
        </p:nvSpPr>
        <p:spPr/>
        <p:txBody>
          <a:bodyPr>
            <a:noAutofit/>
          </a:bodyPr>
          <a:lstStyle/>
          <a:p>
            <a:endParaRPr lang="en-US" sz="4000" dirty="0"/>
          </a:p>
        </p:txBody>
      </p:sp>
      <p:sp>
        <p:nvSpPr>
          <p:cNvPr id="4" name="Rounded Rectangle 3"/>
          <p:cNvSpPr/>
          <p:nvPr/>
        </p:nvSpPr>
        <p:spPr>
          <a:xfrm>
            <a:off x="-891" y="-2588"/>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II.1 </a:t>
            </a:r>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Crops</a:t>
            </a:r>
            <a:endParaRPr lang="en-US" sz="3600" dirty="0"/>
          </a:p>
        </p:txBody>
      </p:sp>
    </p:spTree>
    <p:extLst>
      <p:ext uri="{BB962C8B-B14F-4D97-AF65-F5344CB8AC3E}">
        <p14:creationId xmlns:p14="http://schemas.microsoft.com/office/powerpoint/2010/main" val="2662545794"/>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http://messianicpublications.com/wp-content/uploads/2011/05/wheat-1-edit.jpg"/>
          <p:cNvPicPr>
            <a:picLocks noGrp="1"/>
          </p:cNvPicPr>
          <p:nvPr>
            <p:ph idx="1"/>
          </p:nvPr>
        </p:nvPicPr>
        <p:blipFill>
          <a:blip r:embed="rId2"/>
          <a:srcRect/>
          <a:stretch>
            <a:fillRect/>
          </a:stretch>
        </p:blipFill>
        <p:spPr bwMode="auto">
          <a:xfrm>
            <a:off x="457200" y="214290"/>
            <a:ext cx="7972452" cy="4857784"/>
          </a:xfrm>
          <a:prstGeom prst="rect">
            <a:avLst/>
          </a:prstGeom>
          <a:noFill/>
          <a:ln w="9525">
            <a:noFill/>
            <a:miter lim="800000"/>
            <a:headEnd/>
            <a:tailEnd/>
          </a:ln>
        </p:spPr>
      </p:pic>
      <p:sp>
        <p:nvSpPr>
          <p:cNvPr id="5" name="TextBox 4"/>
          <p:cNvSpPr txBox="1"/>
          <p:nvPr/>
        </p:nvSpPr>
        <p:spPr>
          <a:xfrm>
            <a:off x="571472" y="5143512"/>
            <a:ext cx="8001056" cy="584775"/>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Wheat field in </a:t>
            </a:r>
            <a:r>
              <a:rPr lang="en-US" sz="3200" b="1" dirty="0">
                <a:latin typeface="Times New Roman" pitchFamily="18" charset="0"/>
                <a:cs typeface="Times New Roman" pitchFamily="18" charset="0"/>
              </a:rPr>
              <a:t>I</a:t>
            </a:r>
            <a:r>
              <a:rPr lang="en-US" sz="3200" b="1" dirty="0" smtClean="0">
                <a:latin typeface="Times New Roman" pitchFamily="18" charset="0"/>
                <a:cs typeface="Times New Roman" pitchFamily="18" charset="0"/>
              </a:rPr>
              <a:t>srael</a:t>
            </a:r>
            <a:endParaRPr lang="en-US"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7161849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Agrexco records Early Sweet boost"/>
          <p:cNvPicPr>
            <a:picLocks noGrp="1"/>
          </p:cNvPicPr>
          <p:nvPr>
            <p:ph idx="1"/>
          </p:nvPr>
        </p:nvPicPr>
        <p:blipFill>
          <a:blip r:embed="rId2"/>
          <a:srcRect/>
          <a:stretch>
            <a:fillRect/>
          </a:stretch>
        </p:blipFill>
        <p:spPr bwMode="auto">
          <a:xfrm>
            <a:off x="500034" y="357166"/>
            <a:ext cx="8215370" cy="4857784"/>
          </a:xfrm>
          <a:prstGeom prst="rect">
            <a:avLst/>
          </a:prstGeom>
          <a:noFill/>
          <a:ln w="9525">
            <a:noFill/>
            <a:miter lim="800000"/>
            <a:headEnd/>
            <a:tailEnd/>
          </a:ln>
        </p:spPr>
      </p:pic>
      <p:sp>
        <p:nvSpPr>
          <p:cNvPr id="5" name="TextBox 4"/>
          <p:cNvSpPr txBox="1"/>
          <p:nvPr/>
        </p:nvSpPr>
        <p:spPr>
          <a:xfrm>
            <a:off x="500034" y="5286388"/>
            <a:ext cx="8286808" cy="584775"/>
          </a:xfrm>
          <a:prstGeom prst="rect">
            <a:avLst/>
          </a:prstGeom>
          <a:noFill/>
        </p:spPr>
        <p:txBody>
          <a:bodyPr wrap="square" rtlCol="0">
            <a:spAutoFit/>
          </a:bodyPr>
          <a:lstStyle/>
          <a:p>
            <a:r>
              <a:rPr lang="en-US" dirty="0" smtClean="0">
                <a:latin typeface="Times New Roman" pitchFamily="18" charset="0"/>
                <a:cs typeface="Times New Roman" pitchFamily="18" charset="0"/>
              </a:rPr>
              <a:t> </a:t>
            </a:r>
            <a:r>
              <a:rPr lang="en-US" sz="3200" b="1" dirty="0">
                <a:latin typeface="Times New Roman" pitchFamily="18" charset="0"/>
                <a:cs typeface="Times New Roman" pitchFamily="18" charset="0"/>
              </a:rPr>
              <a:t>V</a:t>
            </a:r>
            <a:r>
              <a:rPr lang="en-US" sz="3200" b="1" dirty="0" smtClean="0">
                <a:latin typeface="Times New Roman" pitchFamily="18" charset="0"/>
                <a:cs typeface="Times New Roman" pitchFamily="18" charset="0"/>
              </a:rPr>
              <a:t>ineyards in </a:t>
            </a:r>
            <a:r>
              <a:rPr lang="en-US" sz="3200" b="1" dirty="0">
                <a:latin typeface="Times New Roman" pitchFamily="18" charset="0"/>
                <a:cs typeface="Times New Roman" pitchFamily="18" charset="0"/>
              </a:rPr>
              <a:t>I</a:t>
            </a:r>
            <a:r>
              <a:rPr lang="en-US" sz="3200" b="1" dirty="0" smtClean="0">
                <a:latin typeface="Times New Roman" pitchFamily="18" charset="0"/>
                <a:cs typeface="Times New Roman" pitchFamily="18" charset="0"/>
              </a:rPr>
              <a:t>srael</a:t>
            </a:r>
            <a:endParaRPr lang="en-US"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15640112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http://biomassmagazine.com/uploads/posts/web/2013/02/resize/Sorghum_13602813775126-300x300-noup.jpg"/>
          <p:cNvPicPr>
            <a:picLocks noGrp="1"/>
          </p:cNvPicPr>
          <p:nvPr>
            <p:ph idx="1"/>
          </p:nvPr>
        </p:nvPicPr>
        <p:blipFill>
          <a:blip r:embed="rId2"/>
          <a:srcRect/>
          <a:stretch>
            <a:fillRect/>
          </a:stretch>
        </p:blipFill>
        <p:spPr bwMode="auto">
          <a:xfrm>
            <a:off x="571472" y="285728"/>
            <a:ext cx="7715304" cy="5214974"/>
          </a:xfrm>
          <a:prstGeom prst="rect">
            <a:avLst/>
          </a:prstGeom>
          <a:noFill/>
          <a:ln w="9525">
            <a:noFill/>
            <a:miter lim="800000"/>
            <a:headEnd/>
            <a:tailEnd/>
          </a:ln>
        </p:spPr>
      </p:pic>
      <p:sp>
        <p:nvSpPr>
          <p:cNvPr id="6" name="TextBox 5"/>
          <p:cNvSpPr txBox="1"/>
          <p:nvPr/>
        </p:nvSpPr>
        <p:spPr>
          <a:xfrm>
            <a:off x="571472" y="5429264"/>
            <a:ext cx="7572428" cy="1077218"/>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Sorghum field in </a:t>
            </a:r>
            <a:r>
              <a:rPr lang="en-US" sz="3200" b="1" dirty="0">
                <a:latin typeface="Times New Roman" pitchFamily="18" charset="0"/>
                <a:cs typeface="Times New Roman" pitchFamily="18" charset="0"/>
              </a:rPr>
              <a:t>I</a:t>
            </a:r>
            <a:r>
              <a:rPr lang="en-US" sz="3200" b="1" dirty="0" smtClean="0">
                <a:latin typeface="Times New Roman" pitchFamily="18" charset="0"/>
                <a:cs typeface="Times New Roman" pitchFamily="18" charset="0"/>
              </a:rPr>
              <a:t>srael</a:t>
            </a:r>
          </a:p>
          <a:p>
            <a:endParaRPr lang="en-US" sz="3200" dirty="0"/>
          </a:p>
        </p:txBody>
      </p:sp>
    </p:spTree>
    <p:extLst>
      <p:ext uri="{BB962C8B-B14F-4D97-AF65-F5344CB8AC3E}">
        <p14:creationId xmlns:p14="http://schemas.microsoft.com/office/powerpoint/2010/main" val="14531729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tuoi nho giot, he thong tuoi, tuoi tu dong, Netafim, dau tuoi nho giot, tuoi tu dong Netafim"/>
          <p:cNvPicPr>
            <a:picLocks noGrp="1"/>
          </p:cNvPicPr>
          <p:nvPr>
            <p:ph idx="1"/>
          </p:nvPr>
        </p:nvPicPr>
        <p:blipFill>
          <a:blip r:embed="rId2"/>
          <a:srcRect/>
          <a:stretch>
            <a:fillRect/>
          </a:stretch>
        </p:blipFill>
        <p:spPr bwMode="auto">
          <a:xfrm>
            <a:off x="571472" y="214291"/>
            <a:ext cx="8143931" cy="4714907"/>
          </a:xfrm>
          <a:prstGeom prst="rect">
            <a:avLst/>
          </a:prstGeom>
          <a:noFill/>
          <a:ln w="9525">
            <a:noFill/>
            <a:miter lim="800000"/>
            <a:headEnd/>
            <a:tailEnd/>
          </a:ln>
        </p:spPr>
      </p:pic>
      <p:sp>
        <p:nvSpPr>
          <p:cNvPr id="6" name="TextBox 5"/>
          <p:cNvSpPr txBox="1"/>
          <p:nvPr/>
        </p:nvSpPr>
        <p:spPr>
          <a:xfrm>
            <a:off x="571472" y="5072074"/>
            <a:ext cx="8001056" cy="584775"/>
          </a:xfrm>
          <a:prstGeom prst="rect">
            <a:avLst/>
          </a:prstGeom>
          <a:noFill/>
        </p:spPr>
        <p:txBody>
          <a:bodyPr wrap="square" rtlCol="0">
            <a:spAutoFit/>
          </a:bodyPr>
          <a:lstStyle/>
          <a:p>
            <a:r>
              <a:rPr lang="en-US" sz="3200" b="1" dirty="0">
                <a:latin typeface="Times New Roman" pitchFamily="18" charset="0"/>
                <a:cs typeface="Times New Roman" pitchFamily="18" charset="0"/>
              </a:rPr>
              <a:t>Drip irrigated.</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6790056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https://fbcdn-sphotos-h-a.akamaihd.net/hphotos-ak-prn1/v/t34.0-12/10261815_630129650369900_1228531836_n.jpg?oh=d4d6539429d4a64c224f79810605f2c4&amp;oe=534BC1BB&amp;__gda__=1397457316_f9fa8558601357d3718850a828becbcb"/>
          <p:cNvPicPr>
            <a:picLocks noGrp="1"/>
          </p:cNvPicPr>
          <p:nvPr>
            <p:ph idx="1"/>
          </p:nvPr>
        </p:nvPicPr>
        <p:blipFill>
          <a:blip r:embed="rId2"/>
          <a:srcRect/>
          <a:stretch>
            <a:fillRect/>
          </a:stretch>
        </p:blipFill>
        <p:spPr bwMode="auto">
          <a:xfrm>
            <a:off x="642910" y="285728"/>
            <a:ext cx="7858180" cy="4357718"/>
          </a:xfrm>
          <a:prstGeom prst="rect">
            <a:avLst/>
          </a:prstGeom>
          <a:noFill/>
          <a:ln w="9525">
            <a:noFill/>
            <a:miter lim="800000"/>
            <a:headEnd/>
            <a:tailEnd/>
          </a:ln>
        </p:spPr>
      </p:pic>
      <p:sp>
        <p:nvSpPr>
          <p:cNvPr id="5" name="TextBox 4"/>
          <p:cNvSpPr txBox="1"/>
          <p:nvPr/>
        </p:nvSpPr>
        <p:spPr>
          <a:xfrm>
            <a:off x="642910" y="4643446"/>
            <a:ext cx="7858180" cy="1077218"/>
          </a:xfrm>
          <a:prstGeom prst="rect">
            <a:avLst/>
          </a:prstGeom>
          <a:noFill/>
        </p:spPr>
        <p:txBody>
          <a:bodyPr wrap="square" rtlCol="0">
            <a:spAutoFit/>
          </a:bodyPr>
          <a:lstStyle/>
          <a:p>
            <a:r>
              <a:rPr lang="en-US" sz="3200" b="1" dirty="0">
                <a:latin typeface="Times New Roman" pitchFamily="18" charset="0"/>
                <a:cs typeface="Times New Roman" pitchFamily="18" charset="0"/>
              </a:rPr>
              <a:t>Banana fields in Israel</a:t>
            </a:r>
            <a:endParaRPr lang="en-US" sz="3200" dirty="0">
              <a:latin typeface="Times New Roman" pitchFamily="18" charset="0"/>
              <a:cs typeface="Times New Roman" pitchFamily="18" charset="0"/>
            </a:endParaRPr>
          </a:p>
          <a:p>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42804615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3200" dirty="0" smtClean="0">
                <a:latin typeface="Times New Roman" pitchFamily="18" charset="0"/>
                <a:cs typeface="Times New Roman" pitchFamily="18" charset="0"/>
              </a:rPr>
              <a:t>Average of 10,208 kilograms (around 10,000 liters) of dairy in 2009.</a:t>
            </a: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According to data published in 2011 by the Israel Central Bureau of Statistics, outperforming cows in the US (9,331 kg (20,571 lb) per cow), Japan (7,497), the European Union(6,139) and Australia (5,601).</a:t>
            </a:r>
          </a:p>
          <a:p>
            <a:endParaRPr lang="en-US" sz="3200" dirty="0" smtClean="0">
              <a:latin typeface="Times New Roman" pitchFamily="18" charset="0"/>
              <a:cs typeface="Times New Roman" pitchFamily="18" charset="0"/>
            </a:endParaRPr>
          </a:p>
          <a:p>
            <a:pPr>
              <a:buNone/>
            </a:pPr>
            <a:endParaRPr lang="en-US" sz="3200" dirty="0" smtClean="0">
              <a:latin typeface="Times New Roman" pitchFamily="18" charset="0"/>
              <a:cs typeface="Times New Roman" pitchFamily="18" charset="0"/>
            </a:endParaRPr>
          </a:p>
        </p:txBody>
      </p:sp>
      <p:sp>
        <p:nvSpPr>
          <p:cNvPr id="3" name="Title 2"/>
          <p:cNvSpPr>
            <a:spLocks noGrp="1"/>
          </p:cNvSpPr>
          <p:nvPr>
            <p:ph type="title"/>
          </p:nvPr>
        </p:nvSpPr>
        <p:spPr/>
        <p:txBody>
          <a:bodyPr>
            <a:normAutofit fontScale="90000"/>
          </a:bodyPr>
          <a:lstStyle/>
          <a:p>
            <a:r>
              <a:rPr lang="en-US" sz="4400" dirty="0" smtClean="0">
                <a:latin typeface="Times New Roman" pitchFamily="18" charset="0"/>
                <a:cs typeface="Times New Roman" pitchFamily="18" charset="0"/>
              </a:rPr>
              <a:t/>
            </a:r>
            <a:br>
              <a:rPr lang="en-US" sz="4400" dirty="0" smtClean="0">
                <a:latin typeface="Times New Roman" pitchFamily="18" charset="0"/>
                <a:cs typeface="Times New Roman" pitchFamily="18" charset="0"/>
              </a:rPr>
            </a:br>
            <a:r>
              <a:rPr lang="en-US" dirty="0" smtClean="0"/>
              <a:t/>
            </a:r>
            <a:br>
              <a:rPr lang="en-US" dirty="0" smtClean="0"/>
            </a:br>
            <a:endParaRPr lang="en-US" dirty="0"/>
          </a:p>
        </p:txBody>
      </p:sp>
      <p:sp>
        <p:nvSpPr>
          <p:cNvPr id="4" name="Rounded Rectangle 3"/>
          <p:cNvSpPr/>
          <p:nvPr/>
        </p:nvSpPr>
        <p:spPr>
          <a:xfrm>
            <a:off x="0" y="0"/>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II.2 Livestock</a:t>
            </a:r>
            <a:endParaRPr lang="en-US" sz="3600" dirty="0"/>
          </a:p>
        </p:txBody>
      </p:sp>
    </p:spTree>
    <p:extLst>
      <p:ext uri="{BB962C8B-B14F-4D97-AF65-F5344CB8AC3E}">
        <p14:creationId xmlns:p14="http://schemas.microsoft.com/office/powerpoint/2010/main" val="1100867401"/>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3200" dirty="0" smtClean="0">
                <a:latin typeface="Times New Roman" pitchFamily="18" charset="0"/>
                <a:cs typeface="Times New Roman" pitchFamily="18" charset="0"/>
              </a:rPr>
              <a:t>A total of 1,304 million liters of milk was produced by Israeli cows in 2010.</a:t>
            </a:r>
          </a:p>
          <a:p>
            <a:r>
              <a:rPr lang="en-US" sz="3200" dirty="0" smtClean="0">
                <a:latin typeface="Times New Roman" pitchFamily="18" charset="0"/>
                <a:cs typeface="Times New Roman" pitchFamily="18" charset="0"/>
              </a:rPr>
              <a:t>Most herds consisting largely of Israel-Holsteins, a high-yielding, disease-resistant breed.</a:t>
            </a:r>
          </a:p>
          <a:p>
            <a:r>
              <a:rPr lang="en-US" sz="3200" dirty="0" smtClean="0">
                <a:latin typeface="Times New Roman" pitchFamily="18" charset="0"/>
                <a:cs typeface="Times New Roman" pitchFamily="18" charset="0"/>
              </a:rPr>
              <a:t>Furthermore, sheep milk is exported. In terms of poultry which makes up two thirds of meat consumption, 85% originate from </a:t>
            </a:r>
            <a:r>
              <a:rPr lang="en-US" sz="3200" dirty="0" err="1" smtClean="0">
                <a:latin typeface="Times New Roman" pitchFamily="18" charset="0"/>
                <a:cs typeface="Times New Roman" pitchFamily="18" charset="0"/>
              </a:rPr>
              <a:t>moshavim</a:t>
            </a:r>
            <a:r>
              <a:rPr lang="en-US" sz="3200" dirty="0" smtClean="0">
                <a:latin typeface="Times New Roman" pitchFamily="18" charset="0"/>
                <a:cs typeface="Times New Roman" pitchFamily="18" charset="0"/>
              </a:rPr>
              <a:t>.</a:t>
            </a:r>
          </a:p>
          <a:p>
            <a:endParaRPr lang="en-US" sz="3200" dirty="0">
              <a:latin typeface="Times New Roman" pitchFamily="18" charset="0"/>
              <a:cs typeface="Times New Roman" pitchFamily="18" charset="0"/>
            </a:endParaRPr>
          </a:p>
        </p:txBody>
      </p:sp>
      <p:sp>
        <p:nvSpPr>
          <p:cNvPr id="3" name="Title 2"/>
          <p:cNvSpPr>
            <a:spLocks noGrp="1"/>
          </p:cNvSpPr>
          <p:nvPr>
            <p:ph type="title"/>
          </p:nvPr>
        </p:nvSpPr>
        <p:spPr/>
        <p:txBody>
          <a:bodyPr>
            <a:noAutofit/>
          </a:bodyPr>
          <a:lstStyle/>
          <a:p>
            <a:endParaRPr lang="en-US" sz="4000" dirty="0"/>
          </a:p>
        </p:txBody>
      </p:sp>
      <p:sp>
        <p:nvSpPr>
          <p:cNvPr id="4" name="Rounded Rectangle 3"/>
          <p:cNvSpPr/>
          <p:nvPr/>
        </p:nvSpPr>
        <p:spPr>
          <a:xfrm>
            <a:off x="0" y="0"/>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II.2 Livestock</a:t>
            </a:r>
            <a:endParaRPr lang="en-US" sz="3600" dirty="0"/>
          </a:p>
        </p:txBody>
      </p:sp>
    </p:spTree>
    <p:extLst>
      <p:ext uri="{BB962C8B-B14F-4D97-AF65-F5344CB8AC3E}">
        <p14:creationId xmlns:p14="http://schemas.microsoft.com/office/powerpoint/2010/main" val="3725761222"/>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7106" name="Picture 2" descr="C:\Documents and Settings\admin\Desktop\10250709_630124300370435_490999743_n.jpg"/>
          <p:cNvPicPr>
            <a:picLocks noGrp="1" noChangeAspect="1" noChangeArrowheads="1"/>
          </p:cNvPicPr>
          <p:nvPr>
            <p:ph idx="1"/>
          </p:nvPr>
        </p:nvPicPr>
        <p:blipFill>
          <a:blip r:embed="rId2"/>
          <a:srcRect/>
          <a:stretch>
            <a:fillRect/>
          </a:stretch>
        </p:blipFill>
        <p:spPr bwMode="auto">
          <a:xfrm>
            <a:off x="785786" y="285728"/>
            <a:ext cx="7858180" cy="4786346"/>
          </a:xfrm>
          <a:prstGeom prst="rect">
            <a:avLst/>
          </a:prstGeom>
          <a:noFill/>
        </p:spPr>
      </p:pic>
      <p:sp>
        <p:nvSpPr>
          <p:cNvPr id="5" name="TextBox 4"/>
          <p:cNvSpPr txBox="1"/>
          <p:nvPr/>
        </p:nvSpPr>
        <p:spPr>
          <a:xfrm>
            <a:off x="857224" y="5214950"/>
            <a:ext cx="7715304" cy="584775"/>
          </a:xfrm>
          <a:prstGeom prst="rect">
            <a:avLst/>
          </a:prstGeom>
          <a:noFill/>
        </p:spPr>
        <p:txBody>
          <a:bodyPr wrap="square" rtlCol="0">
            <a:spAutoFit/>
          </a:bodyPr>
          <a:lstStyle/>
          <a:p>
            <a:r>
              <a:rPr lang="en-US" sz="3200" b="1" dirty="0">
                <a:latin typeface="Times New Roman" pitchFamily="18" charset="0"/>
                <a:cs typeface="Times New Roman" pitchFamily="18" charset="0"/>
              </a:rPr>
              <a:t>D</a:t>
            </a:r>
            <a:r>
              <a:rPr lang="en-US" sz="3200" b="1" dirty="0" smtClean="0">
                <a:latin typeface="Times New Roman" pitchFamily="18" charset="0"/>
                <a:cs typeface="Times New Roman" pitchFamily="18" charset="0"/>
              </a:rPr>
              <a:t>airy farms in </a:t>
            </a:r>
            <a:r>
              <a:rPr lang="en-US" sz="3200" b="1" dirty="0" err="1" smtClean="0">
                <a:latin typeface="Times New Roman" pitchFamily="18" charset="0"/>
                <a:cs typeface="Times New Roman" pitchFamily="18" charset="0"/>
              </a:rPr>
              <a:t>israel</a:t>
            </a:r>
            <a:endParaRPr lang="en-US"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2624759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pic>
        <p:nvPicPr>
          <p:cNvPr id="4" name="Content Placeholder 3"/>
          <p:cNvPicPr>
            <a:picLocks noGrp="1"/>
          </p:cNvPicPr>
          <p:nvPr>
            <p:ph idx="1"/>
          </p:nvPr>
        </p:nvPicPr>
        <p:blipFill>
          <a:blip r:embed="rId2"/>
          <a:srcRect/>
          <a:stretch>
            <a:fillRect/>
          </a:stretch>
        </p:blipFill>
        <p:spPr bwMode="auto">
          <a:xfrm>
            <a:off x="0" y="1"/>
            <a:ext cx="4572000" cy="2928934"/>
          </a:xfrm>
          <a:prstGeom prst="rect">
            <a:avLst/>
          </a:prstGeom>
          <a:noFill/>
          <a:ln w="9525">
            <a:noFill/>
            <a:miter lim="800000"/>
            <a:headEnd/>
            <a:tailEnd/>
          </a:ln>
        </p:spPr>
      </p:pic>
      <p:pic>
        <p:nvPicPr>
          <p:cNvPr id="1026" name="Picture 2"/>
          <p:cNvPicPr>
            <a:picLocks noChangeAspect="1" noChangeArrowheads="1"/>
          </p:cNvPicPr>
          <p:nvPr/>
        </p:nvPicPr>
        <p:blipFill>
          <a:blip r:embed="rId3"/>
          <a:srcRect/>
          <a:stretch>
            <a:fillRect/>
          </a:stretch>
        </p:blipFill>
        <p:spPr bwMode="auto">
          <a:xfrm>
            <a:off x="4572000" y="0"/>
            <a:ext cx="4357718" cy="2928934"/>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2093745" y="3221321"/>
            <a:ext cx="4572000" cy="3000396"/>
          </a:xfrm>
          <a:prstGeom prst="rect">
            <a:avLst/>
          </a:prstGeom>
          <a:noFill/>
          <a:ln w="9525">
            <a:noFill/>
            <a:miter lim="800000"/>
            <a:headEnd/>
            <a:tailEnd/>
          </a:ln>
          <a:effectLst/>
        </p:spPr>
      </p:pic>
      <p:sp>
        <p:nvSpPr>
          <p:cNvPr id="7" name="TextBox 6"/>
          <p:cNvSpPr txBox="1"/>
          <p:nvPr/>
        </p:nvSpPr>
        <p:spPr>
          <a:xfrm>
            <a:off x="0" y="2786058"/>
            <a:ext cx="4429124" cy="584775"/>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Milk</a:t>
            </a:r>
            <a:endParaRPr lang="en-US" sz="3200" dirty="0">
              <a:latin typeface="Times New Roman" pitchFamily="18" charset="0"/>
              <a:cs typeface="Times New Roman" pitchFamily="18" charset="0"/>
            </a:endParaRPr>
          </a:p>
        </p:txBody>
      </p:sp>
      <p:sp>
        <p:nvSpPr>
          <p:cNvPr id="8" name="TextBox 7"/>
          <p:cNvSpPr txBox="1"/>
          <p:nvPr/>
        </p:nvSpPr>
        <p:spPr>
          <a:xfrm>
            <a:off x="4643438" y="2786058"/>
            <a:ext cx="4214842" cy="584775"/>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Beef</a:t>
            </a:r>
            <a:endParaRPr lang="en-US" sz="3200" dirty="0">
              <a:latin typeface="Times New Roman" pitchFamily="18" charset="0"/>
              <a:cs typeface="Times New Roman" pitchFamily="18" charset="0"/>
            </a:endParaRPr>
          </a:p>
        </p:txBody>
      </p:sp>
      <p:sp>
        <p:nvSpPr>
          <p:cNvPr id="9" name="TextBox 8"/>
          <p:cNvSpPr txBox="1"/>
          <p:nvPr/>
        </p:nvSpPr>
        <p:spPr>
          <a:xfrm>
            <a:off x="4643438" y="5929330"/>
            <a:ext cx="4071966" cy="584775"/>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Dual Purpose</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8326814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1"/>
            <a:ext cx="7772400" cy="990599"/>
          </a:xfrm>
        </p:spPr>
        <p:txBody>
          <a:bodyPr>
            <a:normAutofit/>
          </a:bodyPr>
          <a:lstStyle/>
          <a:p>
            <a:pPr algn="l"/>
            <a:endParaRPr lang="en-US" sz="40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Subtitle 2"/>
          <p:cNvSpPr txBox="1">
            <a:spLocks/>
          </p:cNvSpPr>
          <p:nvPr/>
        </p:nvSpPr>
        <p:spPr>
          <a:xfrm>
            <a:off x="838200" y="14478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3" name="Subtitle 2"/>
          <p:cNvSpPr txBox="1">
            <a:spLocks/>
          </p:cNvSpPr>
          <p:nvPr/>
        </p:nvSpPr>
        <p:spPr>
          <a:xfrm>
            <a:off x="838200" y="15240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4" name="Rounded Rectangle 13"/>
          <p:cNvSpPr/>
          <p:nvPr/>
        </p:nvSpPr>
        <p:spPr>
          <a:xfrm>
            <a:off x="228600" y="1981200"/>
            <a:ext cx="3276600" cy="685800"/>
          </a:xfrm>
          <a:prstGeom prst="roundRect">
            <a:avLst/>
          </a:prstGeom>
          <a:ln w="28575">
            <a:solidFill>
              <a:schemeClr val="accent3">
                <a:lumMod val="20000"/>
                <a:lumOff val="8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t>Water</a:t>
            </a:r>
          </a:p>
        </p:txBody>
      </p:sp>
      <p:sp>
        <p:nvSpPr>
          <p:cNvPr id="15" name="Subtitle 2"/>
          <p:cNvSpPr txBox="1">
            <a:spLocks/>
          </p:cNvSpPr>
          <p:nvPr/>
        </p:nvSpPr>
        <p:spPr>
          <a:xfrm>
            <a:off x="0" y="12192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6" name="Rounded Rectangle 15"/>
          <p:cNvSpPr/>
          <p:nvPr/>
        </p:nvSpPr>
        <p:spPr>
          <a:xfrm>
            <a:off x="1219200" y="4038600"/>
            <a:ext cx="3276600" cy="685800"/>
          </a:xfrm>
          <a:prstGeom prst="roundRect">
            <a:avLst/>
          </a:prstGeom>
          <a:ln w="28575">
            <a:solidFill>
              <a:schemeClr val="accent3">
                <a:lumMod val="20000"/>
                <a:lumOff val="8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marL="109728" lvl="0" algn="ctr">
              <a:spcBef>
                <a:spcPts val="400"/>
              </a:spcBef>
              <a:buClr>
                <a:srgbClr val="2DA2BF"/>
              </a:buClr>
              <a:buSzPct val="68000"/>
            </a:pPr>
            <a:r>
              <a:rPr lang="en-US" sz="2700" dirty="0">
                <a:solidFill>
                  <a:prstClr val="black"/>
                </a:solidFill>
              </a:rPr>
              <a:t>Climate</a:t>
            </a:r>
          </a:p>
        </p:txBody>
      </p:sp>
      <p:sp>
        <p:nvSpPr>
          <p:cNvPr id="17" name="Subtitle 2"/>
          <p:cNvSpPr txBox="1">
            <a:spLocks/>
          </p:cNvSpPr>
          <p:nvPr/>
        </p:nvSpPr>
        <p:spPr>
          <a:xfrm>
            <a:off x="914400" y="31242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8" name="Rounded Rectangle 17"/>
          <p:cNvSpPr/>
          <p:nvPr/>
        </p:nvSpPr>
        <p:spPr>
          <a:xfrm>
            <a:off x="685800" y="3048000"/>
            <a:ext cx="3276600" cy="685800"/>
          </a:xfrm>
          <a:prstGeom prst="roundRect">
            <a:avLst/>
          </a:prstGeom>
          <a:ln w="28575">
            <a:solidFill>
              <a:schemeClr val="accent3">
                <a:lumMod val="20000"/>
                <a:lumOff val="8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t>Soil</a:t>
            </a:r>
          </a:p>
        </p:txBody>
      </p:sp>
      <p:sp>
        <p:nvSpPr>
          <p:cNvPr id="19" name="Subtitle 2"/>
          <p:cNvSpPr txBox="1">
            <a:spLocks/>
          </p:cNvSpPr>
          <p:nvPr/>
        </p:nvSpPr>
        <p:spPr>
          <a:xfrm>
            <a:off x="838200" y="39624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21" name="Rounded Rectangle 20"/>
          <p:cNvSpPr/>
          <p:nvPr/>
        </p:nvSpPr>
        <p:spPr>
          <a:xfrm>
            <a:off x="-76200" y="0"/>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I.2 Physical feature of Agriculture</a:t>
            </a:r>
            <a:endParaRPr lang="en-US" sz="3600" dirty="0"/>
          </a:p>
        </p:txBody>
      </p:sp>
      <p:sp>
        <p:nvSpPr>
          <p:cNvPr id="20" name="Subtitle 19"/>
          <p:cNvSpPr>
            <a:spLocks noGrp="1"/>
          </p:cNvSpPr>
          <p:nvPr>
            <p:ph type="subTitle" idx="1"/>
          </p:nvPr>
        </p:nvSpPr>
        <p:spPr>
          <a:xfrm>
            <a:off x="1979712" y="4981575"/>
            <a:ext cx="3276600" cy="704850"/>
          </a:xfrm>
          <a:prstGeom prst="roundRect">
            <a:avLst/>
          </a:prstGeom>
          <a:ln w="28575">
            <a:solidFill>
              <a:schemeClr val="accent3">
                <a:lumMod val="20000"/>
                <a:lumOff val="8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marL="109728" lvl="0" algn="ctr">
              <a:spcBef>
                <a:spcPts val="400"/>
              </a:spcBef>
              <a:buClr>
                <a:srgbClr val="2DA2BF"/>
              </a:buClr>
              <a:buSzPct val="68000"/>
            </a:pPr>
            <a:r>
              <a:rPr lang="en-US" dirty="0" smtClean="0">
                <a:solidFill>
                  <a:prstClr val="black"/>
                </a:solidFill>
              </a:rPr>
              <a:t>Topography</a:t>
            </a:r>
            <a:endParaRPr lang="en-US" sz="2700" dirty="0">
              <a:solidFill>
                <a:prstClr val="black"/>
              </a:solidFill>
            </a:endParaRPr>
          </a:p>
        </p:txBody>
      </p:sp>
    </p:spTree>
    <p:extLst>
      <p:ext uri="{BB962C8B-B14F-4D97-AF65-F5344CB8AC3E}">
        <p14:creationId xmlns:p14="http://schemas.microsoft.com/office/powerpoint/2010/main" val="3663607995"/>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3200" dirty="0" smtClean="0">
                <a:latin typeface="Times New Roman" pitchFamily="18" charset="0"/>
                <a:cs typeface="Times New Roman" pitchFamily="18" charset="0"/>
              </a:rPr>
              <a:t>Pioneering technology is being used to breed fish in artificial lakes in the Negev desert.</a:t>
            </a: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Scientists of the </a:t>
            </a:r>
            <a:r>
              <a:rPr lang="en-US" sz="3200" dirty="0" err="1" smtClean="0">
                <a:latin typeface="Times New Roman" pitchFamily="18" charset="0"/>
                <a:cs typeface="Times New Roman" pitchFamily="18" charset="0"/>
              </a:rPr>
              <a:t>Bengis</a:t>
            </a:r>
            <a:r>
              <a:rPr lang="en-US" sz="3200" dirty="0" smtClean="0">
                <a:latin typeface="Times New Roman" pitchFamily="18" charset="0"/>
                <a:cs typeface="Times New Roman" pitchFamily="18" charset="0"/>
              </a:rPr>
              <a:t> Center for Desert Aquaculture at Ben-Gurion University of the Negev discovered that the brackish water under the desert can be used for agriculture, aquaculture and a combination of the two. </a:t>
            </a:r>
          </a:p>
          <a:p>
            <a:r>
              <a:rPr lang="en-US" sz="3200" dirty="0" smtClean="0">
                <a:latin typeface="Times New Roman" pitchFamily="18" charset="0"/>
                <a:cs typeface="Times New Roman" pitchFamily="18" charset="0"/>
              </a:rPr>
              <a:t> </a:t>
            </a:r>
          </a:p>
          <a:p>
            <a:r>
              <a:rPr lang="en-US" sz="3200" dirty="0" smtClean="0">
                <a:latin typeface="Times New Roman" pitchFamily="18" charset="0"/>
                <a:cs typeface="Times New Roman" pitchFamily="18" charset="0"/>
              </a:rPr>
              <a:t> </a:t>
            </a:r>
          </a:p>
          <a:p>
            <a:endParaRPr lang="en-US" sz="32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fontScale="90000"/>
          </a:bodyPr>
          <a:lstStyle/>
          <a:p>
            <a:r>
              <a:rPr lang="en-US" dirty="0" smtClean="0"/>
              <a:t/>
            </a:r>
            <a:br>
              <a:rPr lang="en-US" dirty="0" smtClean="0"/>
            </a:br>
            <a:r>
              <a:rPr lang="en-US" sz="4400" dirty="0" smtClean="0">
                <a:latin typeface="Times New Roman" pitchFamily="18" charset="0"/>
                <a:cs typeface="Times New Roman" pitchFamily="18" charset="0"/>
              </a:rPr>
              <a:t> </a:t>
            </a:r>
            <a:br>
              <a:rPr lang="en-US" sz="4400" dirty="0" smtClean="0">
                <a:latin typeface="Times New Roman" pitchFamily="18" charset="0"/>
                <a:cs typeface="Times New Roman" pitchFamily="18" charset="0"/>
              </a:rPr>
            </a:br>
            <a:endParaRPr lang="en-US" sz="4400" dirty="0">
              <a:latin typeface="Times New Roman" pitchFamily="18" charset="0"/>
              <a:cs typeface="Times New Roman" pitchFamily="18" charset="0"/>
            </a:endParaRPr>
          </a:p>
        </p:txBody>
      </p:sp>
      <p:sp>
        <p:nvSpPr>
          <p:cNvPr id="4" name="Rounded Rectangle 3"/>
          <p:cNvSpPr/>
          <p:nvPr/>
        </p:nvSpPr>
        <p:spPr>
          <a:xfrm>
            <a:off x="0" y="0"/>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II.3 Fishing and Aquaculture</a:t>
            </a:r>
            <a:endParaRPr lang="en-US" sz="3600" dirty="0"/>
          </a:p>
        </p:txBody>
      </p:sp>
    </p:spTree>
    <p:extLst>
      <p:ext uri="{BB962C8B-B14F-4D97-AF65-F5344CB8AC3E}">
        <p14:creationId xmlns:p14="http://schemas.microsoft.com/office/powerpoint/2010/main" val="2452693187"/>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http://m.baobacgiang.com.vn/Includes/NewsDetail/10_2012/dt_2910201291_49.jpg"/>
          <p:cNvPicPr>
            <a:picLocks noGrp="1"/>
          </p:cNvPicPr>
          <p:nvPr>
            <p:ph idx="1"/>
          </p:nvPr>
        </p:nvPicPr>
        <p:blipFill>
          <a:blip r:embed="rId2"/>
          <a:srcRect/>
          <a:stretch>
            <a:fillRect/>
          </a:stretch>
        </p:blipFill>
        <p:spPr bwMode="auto">
          <a:xfrm>
            <a:off x="571472" y="167190"/>
            <a:ext cx="8215370" cy="4782366"/>
          </a:xfrm>
          <a:prstGeom prst="rect">
            <a:avLst/>
          </a:prstGeom>
          <a:noFill/>
          <a:ln w="9525">
            <a:noFill/>
            <a:miter lim="800000"/>
            <a:headEnd/>
            <a:tailEnd/>
          </a:ln>
        </p:spPr>
      </p:pic>
      <p:sp>
        <p:nvSpPr>
          <p:cNvPr id="5" name="TextBox 4"/>
          <p:cNvSpPr txBox="1"/>
          <p:nvPr/>
        </p:nvSpPr>
        <p:spPr>
          <a:xfrm>
            <a:off x="666696" y="5085184"/>
            <a:ext cx="7929618" cy="954107"/>
          </a:xfrm>
          <a:prstGeom prst="rect">
            <a:avLst/>
          </a:prstGeom>
          <a:noFill/>
        </p:spPr>
        <p:txBody>
          <a:bodyPr wrap="square" rtlCol="0">
            <a:spAutoFit/>
          </a:bodyPr>
          <a:lstStyle/>
          <a:p>
            <a:r>
              <a:rPr lang="en-US" sz="2800" b="1" dirty="0">
                <a:latin typeface="Times New Roman" pitchFamily="18" charset="0"/>
                <a:cs typeface="Times New Roman" pitchFamily="18" charset="0"/>
              </a:rPr>
              <a:t>Aquaculture high technology applications in Israel</a:t>
            </a:r>
            <a:endParaRPr lang="en-US" sz="2800" dirty="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611706229"/>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Fish grown in cages submerged in the sea include gilthead </a:t>
            </a:r>
            <a:r>
              <a:rPr lang="en-US" sz="3200" dirty="0" err="1" smtClean="0">
                <a:latin typeface="Times New Roman" pitchFamily="18" charset="0"/>
                <a:cs typeface="Times New Roman" pitchFamily="18" charset="0"/>
              </a:rPr>
              <a:t>seabream</a:t>
            </a:r>
            <a:r>
              <a:rPr lang="en-US" sz="3200" dirty="0" smtClean="0">
                <a:latin typeface="Times New Roman" pitchFamily="18" charset="0"/>
                <a:cs typeface="Times New Roman" pitchFamily="18" charset="0"/>
              </a:rPr>
              <a:t> (called </a:t>
            </a:r>
            <a:r>
              <a:rPr lang="en-US" sz="3200" dirty="0" err="1" smtClean="0">
                <a:latin typeface="Times New Roman" pitchFamily="18" charset="0"/>
                <a:cs typeface="Times New Roman" pitchFamily="18" charset="0"/>
              </a:rPr>
              <a:t>denis</a:t>
            </a:r>
            <a:r>
              <a:rPr lang="en-US" sz="3200" dirty="0" smtClean="0">
                <a:latin typeface="Times New Roman" pitchFamily="18" charset="0"/>
                <a:cs typeface="Times New Roman" pitchFamily="18" charset="0"/>
              </a:rPr>
              <a:t> in Israel), European sea bass and a South American variety of meager. Salmon are raised in special canal-like ponds of running water of the Dan River, a tributary of the Jordan River.</a:t>
            </a:r>
          </a:p>
          <a:p>
            <a:endParaRPr lang="en-US" sz="3200" dirty="0"/>
          </a:p>
        </p:txBody>
      </p:sp>
      <p:sp>
        <p:nvSpPr>
          <p:cNvPr id="3" name="Title 2"/>
          <p:cNvSpPr>
            <a:spLocks noGrp="1"/>
          </p:cNvSpPr>
          <p:nvPr>
            <p:ph type="title"/>
          </p:nvPr>
        </p:nvSpPr>
        <p:spPr/>
        <p:txBody>
          <a:bodyPr>
            <a:noAutofit/>
          </a:bodyPr>
          <a:lstStyle/>
          <a:p>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r>
              <a:rPr lang="en-US" sz="4000" dirty="0" smtClean="0"/>
              <a:t/>
            </a:r>
            <a:br>
              <a:rPr lang="en-US" sz="4000" dirty="0" smtClean="0"/>
            </a:br>
            <a:r>
              <a:rPr lang="en-US" sz="4000" dirty="0" smtClean="0"/>
              <a:t> </a:t>
            </a: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endParaRPr lang="en-US" sz="4000" dirty="0"/>
          </a:p>
        </p:txBody>
      </p:sp>
      <p:sp>
        <p:nvSpPr>
          <p:cNvPr id="6" name="Rounded Rectangle 5"/>
          <p:cNvSpPr/>
          <p:nvPr/>
        </p:nvSpPr>
        <p:spPr>
          <a:xfrm>
            <a:off x="0" y="0"/>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II.3 Fishing and Aquaculture</a:t>
            </a:r>
            <a:endParaRPr lang="en-US" sz="3600" dirty="0"/>
          </a:p>
        </p:txBody>
      </p:sp>
    </p:spTree>
    <p:extLst>
      <p:ext uri="{BB962C8B-B14F-4D97-AF65-F5344CB8AC3E}">
        <p14:creationId xmlns:p14="http://schemas.microsoft.com/office/powerpoint/2010/main" val="1649470427"/>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pic>
        <p:nvPicPr>
          <p:cNvPr id="4" name="Content Placeholder 3" descr="http://atcvietnam.com.vn/wp-content/uploads/2012/08/Nuoi-tom-tham-canh.jpg"/>
          <p:cNvPicPr>
            <a:picLocks noGrp="1"/>
          </p:cNvPicPr>
          <p:nvPr>
            <p:ph idx="1"/>
          </p:nvPr>
        </p:nvPicPr>
        <p:blipFill>
          <a:blip r:embed="rId2"/>
          <a:srcRect/>
          <a:stretch>
            <a:fillRect/>
          </a:stretch>
        </p:blipFill>
        <p:spPr bwMode="auto">
          <a:xfrm>
            <a:off x="457200" y="357166"/>
            <a:ext cx="8229600" cy="4429156"/>
          </a:xfrm>
          <a:prstGeom prst="rect">
            <a:avLst/>
          </a:prstGeom>
          <a:noFill/>
          <a:ln w="9525">
            <a:noFill/>
            <a:miter lim="800000"/>
            <a:headEnd/>
            <a:tailEnd/>
          </a:ln>
        </p:spPr>
      </p:pic>
      <p:sp>
        <p:nvSpPr>
          <p:cNvPr id="5" name="TextBox 4"/>
          <p:cNvSpPr txBox="1"/>
          <p:nvPr/>
        </p:nvSpPr>
        <p:spPr>
          <a:xfrm>
            <a:off x="500034" y="4786322"/>
            <a:ext cx="8143932" cy="1569660"/>
          </a:xfrm>
          <a:prstGeom prst="rect">
            <a:avLst/>
          </a:prstGeom>
          <a:noFill/>
        </p:spPr>
        <p:txBody>
          <a:bodyPr wrap="square" rtlCol="0">
            <a:spAutoFit/>
          </a:bodyPr>
          <a:lstStyle/>
          <a:p>
            <a:r>
              <a:rPr lang="en-US" sz="3200" b="1" dirty="0">
                <a:latin typeface="Times New Roman" pitchFamily="18" charset="0"/>
                <a:cs typeface="Times New Roman" pitchFamily="18" charset="0"/>
              </a:rPr>
              <a:t>System -intensive shrimp production could bring higher productivity in small areas.</a:t>
            </a:r>
            <a:endParaRPr lang="en-US" sz="3200" dirty="0">
              <a:latin typeface="Times New Roman" pitchFamily="18" charset="0"/>
              <a:cs typeface="Times New Roman" pitchFamily="18" charset="0"/>
            </a:endParaRPr>
          </a:p>
          <a:p>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9374346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4034" name="Picture 2"/>
          <p:cNvPicPr>
            <a:picLocks noGrp="1" noChangeAspect="1" noChangeArrowheads="1"/>
          </p:cNvPicPr>
          <p:nvPr>
            <p:ph idx="1"/>
          </p:nvPr>
        </p:nvPicPr>
        <p:blipFill>
          <a:blip r:embed="rId2"/>
          <a:srcRect/>
          <a:stretch>
            <a:fillRect/>
          </a:stretch>
        </p:blipFill>
        <p:spPr bwMode="auto">
          <a:xfrm>
            <a:off x="571472" y="142852"/>
            <a:ext cx="8072494" cy="4782367"/>
          </a:xfrm>
          <a:prstGeom prst="rect">
            <a:avLst/>
          </a:prstGeom>
          <a:noFill/>
          <a:ln w="9525">
            <a:noFill/>
            <a:miter lim="800000"/>
            <a:headEnd/>
            <a:tailEnd/>
          </a:ln>
          <a:effectLst/>
        </p:spPr>
      </p:pic>
      <p:sp>
        <p:nvSpPr>
          <p:cNvPr id="5" name="TextBox 4"/>
          <p:cNvSpPr txBox="1"/>
          <p:nvPr/>
        </p:nvSpPr>
        <p:spPr>
          <a:xfrm>
            <a:off x="642910" y="5000636"/>
            <a:ext cx="7929618" cy="584775"/>
          </a:xfrm>
          <a:prstGeom prst="rect">
            <a:avLst/>
          </a:prstGeom>
          <a:noFill/>
        </p:spPr>
        <p:txBody>
          <a:bodyPr wrap="square" rtlCol="0">
            <a:spAutoFit/>
          </a:bodyPr>
          <a:lstStyle/>
          <a:p>
            <a:r>
              <a:rPr lang="en-US" sz="3200" b="1" dirty="0">
                <a:latin typeface="Times New Roman" pitchFamily="18" charset="0"/>
                <a:cs typeface="Times New Roman" pitchFamily="18" charset="0"/>
              </a:rPr>
              <a:t>Fishing in Israel</a:t>
            </a:r>
          </a:p>
        </p:txBody>
      </p:sp>
    </p:spTree>
    <p:extLst>
      <p:ext uri="{BB962C8B-B14F-4D97-AF65-F5344CB8AC3E}">
        <p14:creationId xmlns:p14="http://schemas.microsoft.com/office/powerpoint/2010/main" val="24244312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6082" name="Picture 2"/>
          <p:cNvPicPr>
            <a:picLocks noGrp="1" noChangeAspect="1" noChangeArrowheads="1"/>
          </p:cNvPicPr>
          <p:nvPr>
            <p:ph idx="1"/>
          </p:nvPr>
        </p:nvPicPr>
        <p:blipFill>
          <a:blip r:embed="rId3"/>
          <a:srcRect/>
          <a:stretch>
            <a:fillRect/>
          </a:stretch>
        </p:blipFill>
        <p:spPr bwMode="auto">
          <a:xfrm>
            <a:off x="571472" y="285728"/>
            <a:ext cx="8072494" cy="4786346"/>
          </a:xfrm>
          <a:prstGeom prst="rect">
            <a:avLst/>
          </a:prstGeom>
          <a:noFill/>
          <a:ln w="9525">
            <a:noFill/>
            <a:miter lim="800000"/>
            <a:headEnd/>
            <a:tailEnd/>
          </a:ln>
          <a:effectLst/>
        </p:spPr>
      </p:pic>
      <p:sp>
        <p:nvSpPr>
          <p:cNvPr id="5" name="TextBox 4"/>
          <p:cNvSpPr txBox="1"/>
          <p:nvPr/>
        </p:nvSpPr>
        <p:spPr>
          <a:xfrm>
            <a:off x="642910" y="5143512"/>
            <a:ext cx="8143932" cy="1077218"/>
          </a:xfrm>
          <a:prstGeom prst="rect">
            <a:avLst/>
          </a:prstGeom>
          <a:noFill/>
        </p:spPr>
        <p:txBody>
          <a:bodyPr wrap="square" rtlCol="0">
            <a:spAutoFit/>
          </a:bodyPr>
          <a:lstStyle/>
          <a:p>
            <a:r>
              <a:rPr lang="en-US" sz="3200" b="1" dirty="0">
                <a:latin typeface="Times New Roman" pitchFamily="18" charset="0"/>
                <a:cs typeface="Times New Roman" pitchFamily="18" charset="0"/>
              </a:rPr>
              <a:t>Aquaculture in Kibbutz </a:t>
            </a:r>
            <a:r>
              <a:rPr lang="en-US" sz="3200" b="1" dirty="0" err="1">
                <a:latin typeface="Times New Roman" pitchFamily="18" charset="0"/>
                <a:cs typeface="Times New Roman" pitchFamily="18" charset="0"/>
              </a:rPr>
              <a:t>Ketura</a:t>
            </a:r>
            <a:r>
              <a:rPr lang="en-US" sz="3200" b="1" dirty="0">
                <a:latin typeface="Times New Roman" pitchFamily="18" charset="0"/>
                <a:cs typeface="Times New Roman" pitchFamily="18" charset="0"/>
              </a:rPr>
              <a:t> in the</a:t>
            </a:r>
          </a:p>
          <a:p>
            <a:r>
              <a:rPr lang="en-US" sz="3200" b="1" dirty="0">
                <a:latin typeface="Times New Roman" pitchFamily="18" charset="0"/>
                <a:cs typeface="Times New Roman" pitchFamily="18" charset="0"/>
              </a:rPr>
              <a:t>Negev Desert</a:t>
            </a:r>
          </a:p>
        </p:txBody>
      </p:sp>
    </p:spTree>
    <p:extLst>
      <p:ext uri="{BB962C8B-B14F-4D97-AF65-F5344CB8AC3E}">
        <p14:creationId xmlns:p14="http://schemas.microsoft.com/office/powerpoint/2010/main" val="24170108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r>
              <a:rPr lang="en-US" sz="3800" dirty="0" smtClean="0">
                <a:latin typeface="Times New Roman" pitchFamily="18" charset="0"/>
                <a:cs typeface="Times New Roman" pitchFamily="18" charset="0"/>
              </a:rPr>
              <a:t> Israel is the leading producer of loquat (</a:t>
            </a:r>
            <a:r>
              <a:rPr lang="en-US" sz="3800" dirty="0" err="1" smtClean="0">
                <a:latin typeface="Times New Roman" pitchFamily="18" charset="0"/>
                <a:cs typeface="Times New Roman" pitchFamily="18" charset="0"/>
              </a:rPr>
              <a:t>shesek</a:t>
            </a:r>
            <a:r>
              <a:rPr lang="en-US" sz="3800" dirty="0" smtClean="0">
                <a:latin typeface="Times New Roman" pitchFamily="18" charset="0"/>
                <a:cs typeface="Times New Roman" pitchFamily="18" charset="0"/>
              </a:rPr>
              <a:t>) after Japan.</a:t>
            </a:r>
          </a:p>
          <a:p>
            <a:pPr>
              <a:buNone/>
            </a:pPr>
            <a:r>
              <a:rPr lang="en-US" sz="3800" dirty="0" smtClean="0">
                <a:latin typeface="Times New Roman" pitchFamily="18" charset="0"/>
                <a:cs typeface="Times New Roman" pitchFamily="18" charset="0"/>
              </a:rPr>
              <a:t> </a:t>
            </a:r>
          </a:p>
          <a:p>
            <a:r>
              <a:rPr lang="en-US" sz="3800" dirty="0" smtClean="0">
                <a:latin typeface="Times New Roman" pitchFamily="18" charset="0"/>
                <a:cs typeface="Times New Roman" pitchFamily="18" charset="0"/>
              </a:rPr>
              <a:t>More than forty types of fruit are grown in Israel. In addition to citrus, these include avocados, bananas, apples, cherries, plums, nectarines, grapes, dates, strawberries, prickly pear (</a:t>
            </a:r>
            <a:r>
              <a:rPr lang="en-US" sz="3800" dirty="0" err="1" smtClean="0">
                <a:latin typeface="Times New Roman" pitchFamily="18" charset="0"/>
                <a:cs typeface="Times New Roman" pitchFamily="18" charset="0"/>
              </a:rPr>
              <a:t>tzabbar</a:t>
            </a:r>
            <a:r>
              <a:rPr lang="en-US" sz="3800" dirty="0" smtClean="0">
                <a:latin typeface="Times New Roman" pitchFamily="18" charset="0"/>
                <a:cs typeface="Times New Roman" pitchFamily="18" charset="0"/>
              </a:rPr>
              <a:t>), persimmon, and pomegranates.</a:t>
            </a:r>
          </a:p>
          <a:p>
            <a:pPr>
              <a:buNone/>
            </a:pPr>
            <a:r>
              <a:rPr lang="en-US" sz="3800" dirty="0" smtClean="0">
                <a:latin typeface="Times New Roman" pitchFamily="18" charset="0"/>
                <a:cs typeface="Times New Roman" pitchFamily="18" charset="0"/>
              </a:rPr>
              <a:t>  </a:t>
            </a:r>
          </a:p>
          <a:p>
            <a:r>
              <a:rPr lang="en-US" sz="3800" dirty="0" smtClean="0">
                <a:latin typeface="Times New Roman" pitchFamily="18" charset="0"/>
                <a:cs typeface="Times New Roman" pitchFamily="18" charset="0"/>
              </a:rPr>
              <a:t>This discovery transformed agricultural economics in Israel, promoting the export of the vegetables seeds and the move to high-tech farming.</a:t>
            </a:r>
          </a:p>
          <a:p>
            <a:endParaRPr lang="en-US" sz="32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fontScale="90000"/>
          </a:bodyPr>
          <a:lstStyle/>
          <a:p>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r>
              <a:rPr lang="en-US" sz="4400" dirty="0" smtClean="0">
                <a:latin typeface="Times New Roman" pitchFamily="18" charset="0"/>
                <a:cs typeface="Times New Roman" pitchFamily="18" charset="0"/>
              </a:rPr>
              <a:t/>
            </a:r>
            <a:br>
              <a:rPr lang="en-US" sz="4400" dirty="0" smtClean="0">
                <a:latin typeface="Times New Roman" pitchFamily="18" charset="0"/>
                <a:cs typeface="Times New Roman" pitchFamily="18" charset="0"/>
              </a:rPr>
            </a:br>
            <a:r>
              <a:rPr lang="en-US" sz="4400" dirty="0" smtClean="0">
                <a:latin typeface="Times New Roman" pitchFamily="18" charset="0"/>
                <a:cs typeface="Times New Roman" pitchFamily="18" charset="0"/>
              </a:rPr>
              <a:t/>
            </a:r>
            <a:br>
              <a:rPr lang="en-US" sz="44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endParaRPr lang="en-US" dirty="0"/>
          </a:p>
        </p:txBody>
      </p:sp>
      <p:sp>
        <p:nvSpPr>
          <p:cNvPr id="4" name="Rounded Rectangle 3"/>
          <p:cNvSpPr/>
          <p:nvPr/>
        </p:nvSpPr>
        <p:spPr>
          <a:xfrm>
            <a:off x="0" y="0"/>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a:t>
            </a:r>
            <a:r>
              <a:rPr lang="en-US" sz="3600" b="1" dirty="0" smtClean="0">
                <a:latin typeface="Times New Roman" pitchFamily="18" charset="0"/>
                <a:cs typeface="Times New Roman" pitchFamily="18" charset="0"/>
              </a:rPr>
              <a:t>4 </a:t>
            </a:r>
            <a:r>
              <a:rPr lang="en-US" sz="3600" b="1" dirty="0">
                <a:latin typeface="Times New Roman" pitchFamily="18" charset="0"/>
                <a:cs typeface="Times New Roman" pitchFamily="18" charset="0"/>
              </a:rPr>
              <a:t>Fruit and vegetables</a:t>
            </a:r>
            <a:endParaRPr lang="en-US" sz="3600" b="1" dirty="0"/>
          </a:p>
        </p:txBody>
      </p:sp>
    </p:spTree>
    <p:extLst>
      <p:ext uri="{BB962C8B-B14F-4D97-AF65-F5344CB8AC3E}">
        <p14:creationId xmlns:p14="http://schemas.microsoft.com/office/powerpoint/2010/main" val="240017018"/>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200" dirty="0" smtClean="0">
                <a:latin typeface="Times New Roman" pitchFamily="18" charset="0"/>
                <a:cs typeface="Times New Roman" pitchFamily="18" charset="0"/>
              </a:rPr>
              <a:t> It also had a global impact, enabling large-scale production through the prevention of spoilage. </a:t>
            </a:r>
          </a:p>
          <a:p>
            <a:pPr>
              <a:buNone/>
            </a:pPr>
            <a:r>
              <a:rPr lang="en-US" sz="3200" dirty="0" smtClean="0">
                <a:latin typeface="Times New Roman" pitchFamily="18" charset="0"/>
                <a:cs typeface="Times New Roman" pitchFamily="18" charset="0"/>
              </a:rPr>
              <a:t> </a:t>
            </a:r>
          </a:p>
          <a:p>
            <a:r>
              <a:rPr lang="en-US" sz="3200" dirty="0" smtClean="0">
                <a:latin typeface="Times New Roman" pitchFamily="18" charset="0"/>
                <a:cs typeface="Times New Roman" pitchFamily="18" charset="0"/>
              </a:rPr>
              <a:t>The </a:t>
            </a:r>
            <a:r>
              <a:rPr lang="en-US" sz="3200" dirty="0" err="1" smtClean="0">
                <a:latin typeface="Times New Roman" pitchFamily="18" charset="0"/>
                <a:cs typeface="Times New Roman" pitchFamily="18" charset="0"/>
              </a:rPr>
              <a:t>Tomaccio</a:t>
            </a:r>
            <a:r>
              <a:rPr lang="en-US" sz="3200" dirty="0" smtClean="0">
                <a:latin typeface="Times New Roman" pitchFamily="18" charset="0"/>
                <a:cs typeface="Times New Roman" pitchFamily="18" charset="0"/>
              </a:rPr>
              <a:t> tomato was developed by </a:t>
            </a:r>
            <a:r>
              <a:rPr lang="en-US" sz="3200" dirty="0" err="1" smtClean="0">
                <a:latin typeface="Times New Roman" pitchFamily="18" charset="0"/>
                <a:cs typeface="Times New Roman" pitchFamily="18" charset="0"/>
              </a:rPr>
              <a:t>Hishtil</a:t>
            </a:r>
            <a:r>
              <a:rPr lang="en-US" sz="3200" dirty="0" smtClean="0">
                <a:latin typeface="Times New Roman" pitchFamily="18" charset="0"/>
                <a:cs typeface="Times New Roman" pitchFamily="18" charset="0"/>
              </a:rPr>
              <a:t> Nurseries which conducted a 12-year breeding program using wild Peruvian tomato species to create a sweet snack tomato</a:t>
            </a:r>
          </a:p>
          <a:p>
            <a:endParaRPr lang="en-US" dirty="0"/>
          </a:p>
        </p:txBody>
      </p:sp>
      <p:sp>
        <p:nvSpPr>
          <p:cNvPr id="3" name="Title 2"/>
          <p:cNvSpPr>
            <a:spLocks noGrp="1"/>
          </p:cNvSpPr>
          <p:nvPr>
            <p:ph type="title"/>
          </p:nvPr>
        </p:nvSpPr>
        <p:spPr/>
        <p:txBody>
          <a:bodyPr>
            <a:normAutofit fontScale="90000"/>
          </a:bodyPr>
          <a:lstStyle/>
          <a:p>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endParaRPr lang="en-US" dirty="0"/>
          </a:p>
        </p:txBody>
      </p:sp>
      <p:sp>
        <p:nvSpPr>
          <p:cNvPr id="4" name="Rounded Rectangle 3"/>
          <p:cNvSpPr/>
          <p:nvPr/>
        </p:nvSpPr>
        <p:spPr>
          <a:xfrm>
            <a:off x="0" y="0"/>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a:t>
            </a:r>
            <a:r>
              <a:rPr lang="en-US" sz="3600" b="1" dirty="0" smtClean="0">
                <a:latin typeface="Times New Roman" pitchFamily="18" charset="0"/>
                <a:cs typeface="Times New Roman" pitchFamily="18" charset="0"/>
              </a:rPr>
              <a:t>4 </a:t>
            </a:r>
            <a:r>
              <a:rPr lang="en-US" sz="3600" b="1" dirty="0">
                <a:latin typeface="Times New Roman" pitchFamily="18" charset="0"/>
                <a:cs typeface="Times New Roman" pitchFamily="18" charset="0"/>
              </a:rPr>
              <a:t>Fruit and vegetables</a:t>
            </a:r>
            <a:endParaRPr lang="en-US" sz="3600" b="1" dirty="0"/>
          </a:p>
        </p:txBody>
      </p:sp>
    </p:spTree>
    <p:extLst>
      <p:ext uri="{BB962C8B-B14F-4D97-AF65-F5344CB8AC3E}">
        <p14:creationId xmlns:p14="http://schemas.microsoft.com/office/powerpoint/2010/main" val="2175712170"/>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israel/date_palms"/>
          <p:cNvPicPr>
            <a:picLocks noGrp="1"/>
          </p:cNvPicPr>
          <p:nvPr>
            <p:ph idx="1"/>
          </p:nvPr>
        </p:nvPicPr>
        <p:blipFill>
          <a:blip r:embed="rId2"/>
          <a:srcRect/>
          <a:stretch>
            <a:fillRect/>
          </a:stretch>
        </p:blipFill>
        <p:spPr bwMode="auto">
          <a:xfrm>
            <a:off x="571472" y="285728"/>
            <a:ext cx="8072493" cy="5000660"/>
          </a:xfrm>
          <a:prstGeom prst="rect">
            <a:avLst/>
          </a:prstGeom>
          <a:noFill/>
          <a:ln w="9525">
            <a:noFill/>
            <a:miter lim="800000"/>
            <a:headEnd/>
            <a:tailEnd/>
          </a:ln>
        </p:spPr>
      </p:pic>
      <p:sp>
        <p:nvSpPr>
          <p:cNvPr id="5" name="TextBox 4"/>
          <p:cNvSpPr txBox="1"/>
          <p:nvPr/>
        </p:nvSpPr>
        <p:spPr>
          <a:xfrm>
            <a:off x="571472" y="5286388"/>
            <a:ext cx="8001056" cy="584775"/>
          </a:xfrm>
          <a:prstGeom prst="rect">
            <a:avLst/>
          </a:prstGeom>
          <a:noFill/>
        </p:spPr>
        <p:txBody>
          <a:bodyPr wrap="square" rtlCol="0">
            <a:spAutoFit/>
          </a:bodyPr>
          <a:lstStyle/>
          <a:p>
            <a:r>
              <a:rPr lang="en-US" sz="3200" b="1" dirty="0">
                <a:latin typeface="Times New Roman" pitchFamily="18" charset="0"/>
                <a:cs typeface="Times New Roman" pitchFamily="18" charset="0"/>
              </a:rPr>
              <a:t>Dates </a:t>
            </a:r>
            <a:r>
              <a:rPr lang="en-US" sz="3200" b="1" dirty="0" smtClean="0">
                <a:latin typeface="Times New Roman" pitchFamily="18" charset="0"/>
                <a:cs typeface="Times New Roman" pitchFamily="18" charset="0"/>
              </a:rPr>
              <a:t>fields in Israel</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62126025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File:Dates in Israel.JPG"/>
          <p:cNvPicPr>
            <a:picLocks noGrp="1"/>
          </p:cNvPicPr>
          <p:nvPr>
            <p:ph idx="1"/>
          </p:nvPr>
        </p:nvPicPr>
        <p:blipFill>
          <a:blip r:embed="rId2"/>
          <a:srcRect/>
          <a:stretch>
            <a:fillRect/>
          </a:stretch>
        </p:blipFill>
        <p:spPr bwMode="auto">
          <a:xfrm>
            <a:off x="500034" y="214290"/>
            <a:ext cx="8143932" cy="4857784"/>
          </a:xfrm>
          <a:prstGeom prst="rect">
            <a:avLst/>
          </a:prstGeom>
          <a:noFill/>
          <a:ln w="9525">
            <a:noFill/>
            <a:miter lim="800000"/>
            <a:headEnd/>
            <a:tailEnd/>
          </a:ln>
        </p:spPr>
      </p:pic>
      <p:sp>
        <p:nvSpPr>
          <p:cNvPr id="5" name="TextBox 4"/>
          <p:cNvSpPr txBox="1"/>
          <p:nvPr/>
        </p:nvSpPr>
        <p:spPr>
          <a:xfrm>
            <a:off x="500034" y="5000636"/>
            <a:ext cx="8143932" cy="584775"/>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Productivity dates in Israel</a:t>
            </a:r>
            <a:endParaRPr lang="en-US"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32322522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a:xfrm>
            <a:off x="457200" y="2492896"/>
            <a:ext cx="8229600" cy="3633267"/>
          </a:xfrm>
        </p:spPr>
        <p:txBody>
          <a:bodyPr>
            <a:normAutofit/>
          </a:bodyPr>
          <a:lstStyle/>
          <a:p>
            <a:r>
              <a:rPr lang="en-US" sz="3200" dirty="0" smtClean="0">
                <a:latin typeface="Times New Roman" pitchFamily="18" charset="0"/>
                <a:cs typeface="Times New Roman" pitchFamily="18" charset="0"/>
              </a:rPr>
              <a:t>Water shortage is a major problem.</a:t>
            </a:r>
          </a:p>
        </p:txBody>
      </p:sp>
      <p:sp>
        <p:nvSpPr>
          <p:cNvPr id="4" name="Rounded Rectangle 3"/>
          <p:cNvSpPr/>
          <p:nvPr/>
        </p:nvSpPr>
        <p:spPr>
          <a:xfrm>
            <a:off x="-22060" y="0"/>
            <a:ext cx="9144000" cy="1268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I.2.1 Water </a:t>
            </a:r>
            <a:endParaRPr lang="en-US" sz="3600" dirty="0"/>
          </a:p>
        </p:txBody>
      </p:sp>
    </p:spTree>
    <p:extLst>
      <p:ext uri="{BB962C8B-B14F-4D97-AF65-F5344CB8AC3E}">
        <p14:creationId xmlns:p14="http://schemas.microsoft.com/office/powerpoint/2010/main" val="2209622302"/>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enhanced-9613-1391001974-6"/>
          <p:cNvPicPr>
            <a:picLocks noGrp="1"/>
          </p:cNvPicPr>
          <p:nvPr>
            <p:ph idx="1"/>
          </p:nvPr>
        </p:nvPicPr>
        <p:blipFill>
          <a:blip r:embed="rId2"/>
          <a:srcRect/>
          <a:stretch>
            <a:fillRect/>
          </a:stretch>
        </p:blipFill>
        <p:spPr bwMode="auto">
          <a:xfrm>
            <a:off x="500034" y="285728"/>
            <a:ext cx="8215370" cy="4786346"/>
          </a:xfrm>
          <a:prstGeom prst="rect">
            <a:avLst/>
          </a:prstGeom>
          <a:noFill/>
          <a:ln w="9525">
            <a:noFill/>
            <a:miter lim="800000"/>
            <a:headEnd/>
            <a:tailEnd/>
          </a:ln>
        </p:spPr>
      </p:pic>
      <p:sp>
        <p:nvSpPr>
          <p:cNvPr id="5" name="TextBox 4"/>
          <p:cNvSpPr txBox="1"/>
          <p:nvPr/>
        </p:nvSpPr>
        <p:spPr>
          <a:xfrm>
            <a:off x="500034" y="5072074"/>
            <a:ext cx="8286808" cy="584775"/>
          </a:xfrm>
          <a:prstGeom prst="rect">
            <a:avLst/>
          </a:prstGeom>
          <a:noFill/>
        </p:spPr>
        <p:txBody>
          <a:bodyPr wrap="square" rtlCol="0">
            <a:spAutoFit/>
          </a:bodyPr>
          <a:lstStyle/>
          <a:p>
            <a:r>
              <a:rPr lang="en-US" sz="3200" b="1" dirty="0">
                <a:latin typeface="Times New Roman" pitchFamily="18" charset="0"/>
                <a:cs typeface="Times New Roman" pitchFamily="18" charset="0"/>
              </a:rPr>
              <a:t>Cherry </a:t>
            </a:r>
            <a:r>
              <a:rPr lang="en-US" sz="3200" b="1" dirty="0" smtClean="0">
                <a:latin typeface="Times New Roman" pitchFamily="18" charset="0"/>
                <a:cs typeface="Times New Roman" pitchFamily="18" charset="0"/>
              </a:rPr>
              <a:t>tomato Israel</a:t>
            </a:r>
          </a:p>
        </p:txBody>
      </p:sp>
    </p:spTree>
    <p:extLst>
      <p:ext uri="{BB962C8B-B14F-4D97-AF65-F5344CB8AC3E}">
        <p14:creationId xmlns:p14="http://schemas.microsoft.com/office/powerpoint/2010/main" val="26798056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Thiên tài và tinh hoa nền giáo dục Israel 1"/>
          <p:cNvPicPr>
            <a:picLocks noGrp="1"/>
          </p:cNvPicPr>
          <p:nvPr>
            <p:ph idx="1"/>
          </p:nvPr>
        </p:nvPicPr>
        <p:blipFill>
          <a:blip r:embed="rId2"/>
          <a:srcRect/>
          <a:stretch>
            <a:fillRect/>
          </a:stretch>
        </p:blipFill>
        <p:spPr bwMode="auto">
          <a:xfrm>
            <a:off x="500034" y="357166"/>
            <a:ext cx="8143932" cy="4500594"/>
          </a:xfrm>
          <a:prstGeom prst="rect">
            <a:avLst/>
          </a:prstGeom>
          <a:noFill/>
          <a:ln w="9525">
            <a:noFill/>
            <a:miter lim="800000"/>
            <a:headEnd/>
            <a:tailEnd/>
          </a:ln>
        </p:spPr>
      </p:pic>
      <p:sp>
        <p:nvSpPr>
          <p:cNvPr id="5" name="TextBox 4"/>
          <p:cNvSpPr txBox="1"/>
          <p:nvPr/>
        </p:nvSpPr>
        <p:spPr>
          <a:xfrm>
            <a:off x="500034" y="4929198"/>
            <a:ext cx="8143932" cy="954107"/>
          </a:xfrm>
          <a:prstGeom prst="rect">
            <a:avLst/>
          </a:prstGeom>
          <a:noFill/>
        </p:spPr>
        <p:txBody>
          <a:bodyPr wrap="square" rtlCol="0">
            <a:spAutoFit/>
          </a:bodyPr>
          <a:lstStyle/>
          <a:p>
            <a:r>
              <a:rPr lang="en-US" sz="2800" b="1" dirty="0">
                <a:latin typeface="Times New Roman" pitchFamily="18" charset="0"/>
                <a:cs typeface="Times New Roman" pitchFamily="18" charset="0"/>
              </a:rPr>
              <a:t>Tomato plants are stimulated by red light right time</a:t>
            </a:r>
          </a:p>
          <a:p>
            <a:endParaRPr lang="en-US"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22777753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sz="3500" dirty="0" smtClean="0">
                <a:latin typeface="Times New Roman" pitchFamily="18" charset="0"/>
                <a:cs typeface="Times New Roman" pitchFamily="18" charset="0"/>
              </a:rPr>
              <a:t>Israel produces vast quantities of flowers for export. Flower exports in 2000 exceeded $50 million.</a:t>
            </a:r>
          </a:p>
          <a:p>
            <a:endParaRPr lang="en-US" sz="3500" dirty="0" smtClean="0">
              <a:latin typeface="Times New Roman" pitchFamily="18" charset="0"/>
              <a:cs typeface="Times New Roman" pitchFamily="18" charset="0"/>
            </a:endParaRPr>
          </a:p>
          <a:p>
            <a:r>
              <a:rPr lang="en-US" sz="3500" dirty="0" smtClean="0">
                <a:latin typeface="Times New Roman" pitchFamily="18" charset="0"/>
                <a:cs typeface="Times New Roman" pitchFamily="18" charset="0"/>
              </a:rPr>
              <a:t>The flowers grown most commonly are </a:t>
            </a:r>
            <a:r>
              <a:rPr lang="en-US" sz="3500" dirty="0" err="1" smtClean="0">
                <a:latin typeface="Times New Roman" pitchFamily="18" charset="0"/>
                <a:cs typeface="Times New Roman" pitchFamily="18" charset="0"/>
              </a:rPr>
              <a:t>Chamelaucium</a:t>
            </a:r>
            <a:r>
              <a:rPr lang="en-US" sz="3500" dirty="0" smtClean="0">
                <a:latin typeface="Times New Roman" pitchFamily="18" charset="0"/>
                <a:cs typeface="Times New Roman" pitchFamily="18" charset="0"/>
              </a:rPr>
              <a:t> (</a:t>
            </a:r>
            <a:r>
              <a:rPr lang="en-US" sz="3500" dirty="0" err="1" smtClean="0">
                <a:latin typeface="Times New Roman" pitchFamily="18" charset="0"/>
                <a:cs typeface="Times New Roman" pitchFamily="18" charset="0"/>
              </a:rPr>
              <a:t>waxflower</a:t>
            </a:r>
            <a:r>
              <a:rPr lang="en-US" sz="3500" dirty="0" smtClean="0">
                <a:latin typeface="Times New Roman" pitchFamily="18" charset="0"/>
                <a:cs typeface="Times New Roman" pitchFamily="18" charset="0"/>
              </a:rPr>
              <a:t>), followed by roses.</a:t>
            </a:r>
          </a:p>
          <a:p>
            <a:pPr>
              <a:buNone/>
            </a:pPr>
            <a:r>
              <a:rPr lang="en-US" sz="3500" dirty="0" smtClean="0">
                <a:latin typeface="Times New Roman" pitchFamily="18" charset="0"/>
                <a:cs typeface="Times New Roman" pitchFamily="18" charset="0"/>
              </a:rPr>
              <a:t> </a:t>
            </a:r>
          </a:p>
          <a:p>
            <a:r>
              <a:rPr lang="en-US" sz="3500" dirty="0" smtClean="0">
                <a:latin typeface="Times New Roman" pitchFamily="18" charset="0"/>
                <a:cs typeface="Times New Roman" pitchFamily="18" charset="0"/>
              </a:rPr>
              <a:t>In addition to flowers favored in the West such as lilies, roses and tulips, Israel exports desert varieties. It has</a:t>
            </a:r>
          </a:p>
          <a:p>
            <a:pPr>
              <a:buNone/>
            </a:pPr>
            <a:r>
              <a:rPr lang="en-US" sz="3500" dirty="0" smtClean="0">
                <a:latin typeface="Times New Roman" pitchFamily="18" charset="0"/>
                <a:cs typeface="Times New Roman" pitchFamily="18" charset="0"/>
              </a:rPr>
              <a:t>   become a major player in the global floral industry, especially as a supplier of traditional European flowers during the winter months.</a:t>
            </a:r>
          </a:p>
          <a:p>
            <a:endParaRPr lang="en-US" dirty="0"/>
          </a:p>
        </p:txBody>
      </p:sp>
      <p:sp>
        <p:nvSpPr>
          <p:cNvPr id="3" name="Title 2"/>
          <p:cNvSpPr>
            <a:spLocks noGrp="1"/>
          </p:cNvSpPr>
          <p:nvPr>
            <p:ph type="title"/>
          </p:nvPr>
        </p:nvSpPr>
        <p:spPr/>
        <p:txBody>
          <a:bodyPr>
            <a:normAutofit fontScale="90000"/>
          </a:bodyPr>
          <a:lstStyle/>
          <a:p>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r>
              <a:rPr lang="en-US" dirty="0" smtClean="0"/>
              <a:t/>
            </a:r>
            <a:br>
              <a:rPr lang="en-US" dirty="0" smtClean="0"/>
            </a:br>
            <a:endParaRPr lang="en-US" dirty="0"/>
          </a:p>
        </p:txBody>
      </p:sp>
      <p:sp>
        <p:nvSpPr>
          <p:cNvPr id="4" name="Rounded Rectangle 3"/>
          <p:cNvSpPr/>
          <p:nvPr/>
        </p:nvSpPr>
        <p:spPr>
          <a:xfrm>
            <a:off x="0" y="0"/>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a:t>
            </a:r>
            <a:r>
              <a:rPr lang="en-US" sz="3600" b="1" dirty="0" smtClean="0">
                <a:latin typeface="Times New Roman" pitchFamily="18" charset="0"/>
                <a:cs typeface="Times New Roman" pitchFamily="18" charset="0"/>
              </a:rPr>
              <a:t>5 Flower</a:t>
            </a:r>
            <a:endParaRPr lang="en-US" sz="3600" b="1" dirty="0"/>
          </a:p>
        </p:txBody>
      </p:sp>
    </p:spTree>
    <p:extLst>
      <p:ext uri="{BB962C8B-B14F-4D97-AF65-F5344CB8AC3E}">
        <p14:creationId xmlns:p14="http://schemas.microsoft.com/office/powerpoint/2010/main" val="4248437866"/>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pic>
        <p:nvPicPr>
          <p:cNvPr id="4" name="Content Placeholder 3" descr="Wax flowers"/>
          <p:cNvPicPr>
            <a:picLocks noGrp="1"/>
          </p:cNvPicPr>
          <p:nvPr>
            <p:ph idx="1"/>
          </p:nvPr>
        </p:nvPicPr>
        <p:blipFill>
          <a:blip r:embed="rId2"/>
          <a:srcRect/>
          <a:stretch>
            <a:fillRect/>
          </a:stretch>
        </p:blipFill>
        <p:spPr bwMode="auto">
          <a:xfrm>
            <a:off x="428596" y="285728"/>
            <a:ext cx="8215370" cy="4786346"/>
          </a:xfrm>
          <a:prstGeom prst="rect">
            <a:avLst/>
          </a:prstGeom>
          <a:noFill/>
          <a:ln w="9525">
            <a:noFill/>
            <a:miter lim="800000"/>
            <a:headEnd/>
            <a:tailEnd/>
          </a:ln>
        </p:spPr>
      </p:pic>
      <p:sp>
        <p:nvSpPr>
          <p:cNvPr id="5" name="TextBox 4"/>
          <p:cNvSpPr txBox="1"/>
          <p:nvPr/>
        </p:nvSpPr>
        <p:spPr>
          <a:xfrm>
            <a:off x="428596" y="5072074"/>
            <a:ext cx="8215370" cy="584775"/>
          </a:xfrm>
          <a:prstGeom prst="rect">
            <a:avLst/>
          </a:prstGeom>
          <a:noFill/>
        </p:spPr>
        <p:txBody>
          <a:bodyPr wrap="square" rtlCol="0">
            <a:spAutoFit/>
          </a:bodyPr>
          <a:lstStyle/>
          <a:p>
            <a:r>
              <a:rPr lang="en-US" sz="3200" b="1" dirty="0" err="1">
                <a:latin typeface="Times New Roman" pitchFamily="18" charset="0"/>
                <a:cs typeface="Times New Roman" pitchFamily="18" charset="0"/>
              </a:rPr>
              <a:t>Chamelaucium</a:t>
            </a:r>
            <a:r>
              <a:rPr lang="en-US" sz="3200" b="1" dirty="0">
                <a:latin typeface="Times New Roman" pitchFamily="18" charset="0"/>
                <a:cs typeface="Times New Roman" pitchFamily="18" charset="0"/>
              </a:rPr>
              <a:t>(</a:t>
            </a:r>
            <a:r>
              <a:rPr lang="en-US" sz="3200" b="1" dirty="0" err="1">
                <a:latin typeface="Times New Roman" pitchFamily="18" charset="0"/>
                <a:cs typeface="Times New Roman" pitchFamily="18" charset="0"/>
              </a:rPr>
              <a:t>waxflower</a:t>
            </a:r>
            <a:r>
              <a:rPr lang="en-US" sz="3200" b="1" dirty="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0167275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4291"/>
            <a:ext cx="8229600" cy="5000660"/>
          </a:xfrm>
        </p:spPr>
        <p:txBody>
          <a:bodyPr/>
          <a:lstStyle/>
          <a:p>
            <a:endParaRPr lang="en-US" dirty="0"/>
          </a:p>
        </p:txBody>
      </p:sp>
      <p:sp>
        <p:nvSpPr>
          <p:cNvPr id="3" name="Title 2"/>
          <p:cNvSpPr>
            <a:spLocks noGrp="1"/>
          </p:cNvSpPr>
          <p:nvPr>
            <p:ph type="title"/>
          </p:nvPr>
        </p:nvSpPr>
        <p:spPr/>
        <p:txBody>
          <a:bodyPr/>
          <a:lstStyle/>
          <a:p>
            <a:endParaRPr lang="en-US"/>
          </a:p>
        </p:txBody>
      </p:sp>
      <p:pic>
        <p:nvPicPr>
          <p:cNvPr id="1026" name="Picture 2" descr="http://www.flowersinisrael.com/Flowgallery/Lilium_candidum_flower2.jpg"/>
          <p:cNvPicPr>
            <a:picLocks noChangeAspect="1" noChangeArrowheads="1"/>
          </p:cNvPicPr>
          <p:nvPr/>
        </p:nvPicPr>
        <p:blipFill>
          <a:blip r:embed="rId2"/>
          <a:srcRect/>
          <a:stretch>
            <a:fillRect/>
          </a:stretch>
        </p:blipFill>
        <p:spPr bwMode="auto">
          <a:xfrm>
            <a:off x="500034" y="285728"/>
            <a:ext cx="8215370" cy="5024446"/>
          </a:xfrm>
          <a:prstGeom prst="rect">
            <a:avLst/>
          </a:prstGeom>
          <a:noFill/>
        </p:spPr>
      </p:pic>
      <p:sp>
        <p:nvSpPr>
          <p:cNvPr id="5" name="TextBox 4"/>
          <p:cNvSpPr txBox="1"/>
          <p:nvPr/>
        </p:nvSpPr>
        <p:spPr>
          <a:xfrm>
            <a:off x="500034" y="5357826"/>
            <a:ext cx="8143932" cy="584775"/>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Madonna Lily</a:t>
            </a:r>
            <a:endParaRPr lang="en-US"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42171612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39938" name="Picture 2" descr="C:\Documents and Settings\admin\Desktop\2353249846.jpg"/>
          <p:cNvPicPr>
            <a:picLocks noGrp="1" noChangeAspect="1" noChangeArrowheads="1"/>
          </p:cNvPicPr>
          <p:nvPr>
            <p:ph idx="1"/>
          </p:nvPr>
        </p:nvPicPr>
        <p:blipFill>
          <a:blip r:embed="rId2"/>
          <a:srcRect/>
          <a:stretch>
            <a:fillRect/>
          </a:stretch>
        </p:blipFill>
        <p:spPr bwMode="auto">
          <a:xfrm>
            <a:off x="500034" y="285728"/>
            <a:ext cx="8143932" cy="5072098"/>
          </a:xfrm>
          <a:prstGeom prst="rect">
            <a:avLst/>
          </a:prstGeom>
          <a:noFill/>
        </p:spPr>
      </p:pic>
      <p:sp>
        <p:nvSpPr>
          <p:cNvPr id="5" name="TextBox 4"/>
          <p:cNvSpPr txBox="1"/>
          <p:nvPr/>
        </p:nvSpPr>
        <p:spPr>
          <a:xfrm>
            <a:off x="571472" y="5286388"/>
            <a:ext cx="7929618" cy="584775"/>
          </a:xfrm>
          <a:prstGeom prst="rect">
            <a:avLst/>
          </a:prstGeom>
          <a:noFill/>
        </p:spPr>
        <p:txBody>
          <a:bodyPr wrap="square" rtlCol="0">
            <a:spAutoFit/>
          </a:bodyPr>
          <a:lstStyle/>
          <a:p>
            <a:r>
              <a:rPr lang="en-US" sz="3200" b="1" dirty="0">
                <a:latin typeface="Times New Roman" pitchFamily="18" charset="0"/>
                <a:cs typeface="Times New Roman" pitchFamily="18" charset="0"/>
              </a:rPr>
              <a:t>A rose farm in the </a:t>
            </a:r>
            <a:r>
              <a:rPr lang="en-US" sz="3200" b="1" dirty="0" err="1" smtClean="0">
                <a:latin typeface="Times New Roman" pitchFamily="18" charset="0"/>
                <a:cs typeface="Times New Roman" pitchFamily="18" charset="0"/>
              </a:rPr>
              <a:t>Arava</a:t>
            </a:r>
            <a:r>
              <a:rPr lang="en-US" sz="3200" b="1" dirty="0" smtClean="0">
                <a:latin typeface="Times New Roman" pitchFamily="18" charset="0"/>
                <a:cs typeface="Times New Roman" pitchFamily="18" charset="0"/>
              </a:rPr>
              <a:t>, Israel</a:t>
            </a:r>
            <a:endParaRPr lang="en-US"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6646218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0962" name="Picture 2" descr="C:\Documents and Settings\admin\Desktop\roses.jpg"/>
          <p:cNvPicPr>
            <a:picLocks noGrp="1" noChangeAspect="1" noChangeArrowheads="1"/>
          </p:cNvPicPr>
          <p:nvPr>
            <p:ph idx="1"/>
          </p:nvPr>
        </p:nvPicPr>
        <p:blipFill>
          <a:blip r:embed="rId2"/>
          <a:srcRect/>
          <a:stretch>
            <a:fillRect/>
          </a:stretch>
        </p:blipFill>
        <p:spPr bwMode="auto">
          <a:xfrm>
            <a:off x="500034" y="285728"/>
            <a:ext cx="8143932" cy="5214974"/>
          </a:xfrm>
          <a:prstGeom prst="rect">
            <a:avLst/>
          </a:prstGeom>
          <a:noFill/>
        </p:spPr>
      </p:pic>
      <p:sp>
        <p:nvSpPr>
          <p:cNvPr id="5" name="TextBox 4"/>
          <p:cNvSpPr txBox="1"/>
          <p:nvPr/>
        </p:nvSpPr>
        <p:spPr>
          <a:xfrm>
            <a:off x="571472" y="5357826"/>
            <a:ext cx="8001056" cy="861774"/>
          </a:xfrm>
          <a:prstGeom prst="rect">
            <a:avLst/>
          </a:prstGeom>
          <a:noFill/>
        </p:spPr>
        <p:txBody>
          <a:bodyPr wrap="square" rtlCol="0">
            <a:spAutoFit/>
          </a:bodyPr>
          <a:lstStyle/>
          <a:p>
            <a:r>
              <a:rPr lang="en-US" sz="3200" b="1" dirty="0">
                <a:latin typeface="Times New Roman" pitchFamily="18" charset="0"/>
                <a:cs typeface="Times New Roman" pitchFamily="18" charset="0"/>
              </a:rPr>
              <a:t>The Roses from Israel</a:t>
            </a:r>
          </a:p>
          <a:p>
            <a:endParaRPr lang="en-US" dirty="0"/>
          </a:p>
        </p:txBody>
      </p:sp>
    </p:spTree>
    <p:extLst>
      <p:ext uri="{BB962C8B-B14F-4D97-AF65-F5344CB8AC3E}">
        <p14:creationId xmlns:p14="http://schemas.microsoft.com/office/powerpoint/2010/main" val="22790904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1986" name="Picture 2" descr="Stock image of 'Charming field of yellow buttercups- ranunculus. Israel'"/>
          <p:cNvPicPr>
            <a:picLocks noGrp="1" noChangeAspect="1" noChangeArrowheads="1"/>
          </p:cNvPicPr>
          <p:nvPr>
            <p:ph idx="1"/>
          </p:nvPr>
        </p:nvPicPr>
        <p:blipFill>
          <a:blip r:embed="rId2"/>
          <a:srcRect/>
          <a:stretch>
            <a:fillRect/>
          </a:stretch>
        </p:blipFill>
        <p:spPr bwMode="auto">
          <a:xfrm>
            <a:off x="500034" y="357166"/>
            <a:ext cx="8215370" cy="4857783"/>
          </a:xfrm>
          <a:prstGeom prst="rect">
            <a:avLst/>
          </a:prstGeom>
          <a:noFill/>
        </p:spPr>
      </p:pic>
      <p:sp>
        <p:nvSpPr>
          <p:cNvPr id="5" name="TextBox 4"/>
          <p:cNvSpPr txBox="1"/>
          <p:nvPr/>
        </p:nvSpPr>
        <p:spPr>
          <a:xfrm>
            <a:off x="571472" y="5286388"/>
            <a:ext cx="8072494" cy="1077218"/>
          </a:xfrm>
          <a:prstGeom prst="rect">
            <a:avLst/>
          </a:prstGeom>
          <a:noFill/>
        </p:spPr>
        <p:txBody>
          <a:bodyPr wrap="square" rtlCol="0">
            <a:spAutoFit/>
          </a:bodyPr>
          <a:lstStyle/>
          <a:p>
            <a:r>
              <a:rPr lang="en-US" sz="3200" b="1" dirty="0">
                <a:latin typeface="Times New Roman" pitchFamily="18" charset="0"/>
                <a:cs typeface="Times New Roman" pitchFamily="18" charset="0"/>
              </a:rPr>
              <a:t>Charming field of yellow buttercups- ranunculus. Israel</a:t>
            </a:r>
          </a:p>
        </p:txBody>
      </p:sp>
    </p:spTree>
    <p:extLst>
      <p:ext uri="{BB962C8B-B14F-4D97-AF65-F5344CB8AC3E}">
        <p14:creationId xmlns:p14="http://schemas.microsoft.com/office/powerpoint/2010/main" val="22778575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3010" name="Picture 2" descr="C:\Documents and Settings\admin\Desktop\tulip_purple.jpg"/>
          <p:cNvPicPr>
            <a:picLocks noGrp="1" noChangeAspect="1" noChangeArrowheads="1"/>
          </p:cNvPicPr>
          <p:nvPr>
            <p:ph idx="1"/>
          </p:nvPr>
        </p:nvPicPr>
        <p:blipFill>
          <a:blip r:embed="rId2"/>
          <a:srcRect/>
          <a:stretch>
            <a:fillRect/>
          </a:stretch>
        </p:blipFill>
        <p:spPr bwMode="auto">
          <a:xfrm>
            <a:off x="500034" y="357190"/>
            <a:ext cx="8215370" cy="6572272"/>
          </a:xfrm>
          <a:prstGeom prst="rect">
            <a:avLst/>
          </a:prstGeom>
          <a:noFill/>
        </p:spPr>
      </p:pic>
    </p:spTree>
    <p:extLst>
      <p:ext uri="{BB962C8B-B14F-4D97-AF65-F5344CB8AC3E}">
        <p14:creationId xmlns:p14="http://schemas.microsoft.com/office/powerpoint/2010/main" val="25046840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1"/>
            <a:ext cx="7772400" cy="990599"/>
          </a:xfrm>
        </p:spPr>
        <p:txBody>
          <a:bodyPr>
            <a:normAutofit/>
          </a:bodyPr>
          <a:lstStyle/>
          <a:p>
            <a:pPr algn="l"/>
            <a:endParaRPr lang="en-US" sz="40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Subtitle 2"/>
          <p:cNvSpPr>
            <a:spLocks noGrp="1"/>
          </p:cNvSpPr>
          <p:nvPr>
            <p:ph type="subTitle" idx="1"/>
          </p:nvPr>
        </p:nvSpPr>
        <p:spPr>
          <a:xfrm>
            <a:off x="762000" y="1524000"/>
            <a:ext cx="7010400" cy="4114800"/>
          </a:xfrm>
        </p:spPr>
        <p:txBody>
          <a:bodyPr>
            <a:normAutofit/>
          </a:bodyPr>
          <a:lstStyle/>
          <a:p>
            <a:pPr algn="l"/>
            <a:endParaRPr lang="en-US" dirty="0">
              <a:solidFill>
                <a:schemeClr val="tx1"/>
              </a:solidFill>
              <a:latin typeface="Times New Roman" pitchFamily="18" charset="0"/>
              <a:cs typeface="Times New Roman" pitchFamily="18" charset="0"/>
            </a:endParaRPr>
          </a:p>
        </p:txBody>
      </p:sp>
      <p:sp>
        <p:nvSpPr>
          <p:cNvPr id="6" name="Explosion 1 5"/>
          <p:cNvSpPr/>
          <p:nvPr/>
        </p:nvSpPr>
        <p:spPr>
          <a:xfrm>
            <a:off x="5105400" y="1905000"/>
            <a:ext cx="3810000" cy="3733800"/>
          </a:xfrm>
          <a:prstGeom prst="irregularSeal1">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3200" b="1" dirty="0" smtClean="0">
                <a:effectLst>
                  <a:outerShdw blurRad="38100" dist="38100" dir="2700000" algn="tl">
                    <a:srgbClr val="000000">
                      <a:alpha val="43137"/>
                    </a:srgbClr>
                  </a:outerShdw>
                </a:effectLst>
                <a:latin typeface="Times New Roman" pitchFamily="18" charset="0"/>
                <a:cs typeface="Times New Roman" pitchFamily="18" charset="0"/>
              </a:rPr>
              <a:t>SUCCESS</a:t>
            </a:r>
            <a:endParaRPr lang="en-US" sz="3200" dirty="0"/>
          </a:p>
        </p:txBody>
      </p:sp>
      <p:sp>
        <p:nvSpPr>
          <p:cNvPr id="11" name="Subtitle 2"/>
          <p:cNvSpPr txBox="1">
            <a:spLocks/>
          </p:cNvSpPr>
          <p:nvPr/>
        </p:nvSpPr>
        <p:spPr>
          <a:xfrm>
            <a:off x="838200" y="14478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3" name="Subtitle 2"/>
          <p:cNvSpPr txBox="1">
            <a:spLocks/>
          </p:cNvSpPr>
          <p:nvPr/>
        </p:nvSpPr>
        <p:spPr>
          <a:xfrm>
            <a:off x="838200" y="15240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4" name="Rounded Rectangle 13"/>
          <p:cNvSpPr/>
          <p:nvPr/>
        </p:nvSpPr>
        <p:spPr>
          <a:xfrm>
            <a:off x="228600" y="1981200"/>
            <a:ext cx="3276600" cy="685800"/>
          </a:xfrm>
          <a:prstGeom prst="roundRect">
            <a:avLst/>
          </a:prstGeom>
          <a:ln w="28575">
            <a:solidFill>
              <a:schemeClr val="accent3">
                <a:lumMod val="20000"/>
                <a:lumOff val="8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smtClean="0">
                <a:solidFill>
                  <a:schemeClr val="tx1"/>
                </a:solidFill>
                <a:latin typeface="Times New Roman" pitchFamily="18" charset="0"/>
                <a:cs typeface="Times New Roman" pitchFamily="18" charset="0"/>
              </a:rPr>
              <a:t>Growers</a:t>
            </a:r>
            <a:endParaRPr lang="en-US" sz="2800" dirty="0"/>
          </a:p>
        </p:txBody>
      </p:sp>
      <p:sp>
        <p:nvSpPr>
          <p:cNvPr id="15" name="Subtitle 2"/>
          <p:cNvSpPr txBox="1">
            <a:spLocks/>
          </p:cNvSpPr>
          <p:nvPr/>
        </p:nvSpPr>
        <p:spPr>
          <a:xfrm>
            <a:off x="0" y="12192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6" name="Rounded Rectangle 15"/>
          <p:cNvSpPr/>
          <p:nvPr/>
        </p:nvSpPr>
        <p:spPr>
          <a:xfrm>
            <a:off x="1219200" y="4038600"/>
            <a:ext cx="3276600" cy="685800"/>
          </a:xfrm>
          <a:prstGeom prst="roundRect">
            <a:avLst/>
          </a:prstGeom>
          <a:ln w="28575">
            <a:solidFill>
              <a:schemeClr val="accent3">
                <a:lumMod val="20000"/>
                <a:lumOff val="8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err="1" smtClean="0">
                <a:solidFill>
                  <a:schemeClr val="tx1"/>
                </a:solidFill>
                <a:latin typeface="Times New Roman" pitchFamily="18" charset="0"/>
                <a:cs typeface="Times New Roman" pitchFamily="18" charset="0"/>
              </a:rPr>
              <a:t>Reseach</a:t>
            </a:r>
            <a:endParaRPr lang="en-US" sz="2800" dirty="0"/>
          </a:p>
        </p:txBody>
      </p:sp>
      <p:sp>
        <p:nvSpPr>
          <p:cNvPr id="17" name="Subtitle 2"/>
          <p:cNvSpPr txBox="1">
            <a:spLocks/>
          </p:cNvSpPr>
          <p:nvPr/>
        </p:nvSpPr>
        <p:spPr>
          <a:xfrm>
            <a:off x="914400" y="31242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8" name="Rounded Rectangle 17"/>
          <p:cNvSpPr/>
          <p:nvPr/>
        </p:nvSpPr>
        <p:spPr>
          <a:xfrm>
            <a:off x="685800" y="3048000"/>
            <a:ext cx="3276600" cy="685800"/>
          </a:xfrm>
          <a:prstGeom prst="roundRect">
            <a:avLst/>
          </a:prstGeom>
          <a:ln w="28575">
            <a:solidFill>
              <a:schemeClr val="accent3">
                <a:lumMod val="20000"/>
                <a:lumOff val="8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smtClean="0">
                <a:solidFill>
                  <a:schemeClr val="tx1"/>
                </a:solidFill>
                <a:latin typeface="Times New Roman" pitchFamily="18" charset="0"/>
                <a:cs typeface="Times New Roman" pitchFamily="18" charset="0"/>
              </a:rPr>
              <a:t>Technology</a:t>
            </a:r>
            <a:endParaRPr lang="en-US" sz="2800" dirty="0"/>
          </a:p>
        </p:txBody>
      </p:sp>
      <p:sp>
        <p:nvSpPr>
          <p:cNvPr id="19" name="Subtitle 2"/>
          <p:cNvSpPr txBox="1">
            <a:spLocks/>
          </p:cNvSpPr>
          <p:nvPr/>
        </p:nvSpPr>
        <p:spPr>
          <a:xfrm>
            <a:off x="838200" y="3962400"/>
            <a:ext cx="7010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20" name="Rounded Rectangle 19"/>
          <p:cNvSpPr/>
          <p:nvPr/>
        </p:nvSpPr>
        <p:spPr>
          <a:xfrm>
            <a:off x="1752600" y="5105400"/>
            <a:ext cx="3276600" cy="685800"/>
          </a:xfrm>
          <a:prstGeom prst="roundRect">
            <a:avLst/>
          </a:prstGeom>
          <a:ln w="28575">
            <a:solidFill>
              <a:schemeClr val="accent3">
                <a:lumMod val="20000"/>
                <a:lumOff val="80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smtClean="0">
                <a:solidFill>
                  <a:schemeClr val="tx1"/>
                </a:solidFill>
                <a:latin typeface="Times New Roman" pitchFamily="18" charset="0"/>
                <a:cs typeface="Times New Roman" pitchFamily="18" charset="0"/>
              </a:rPr>
              <a:t>Extension</a:t>
            </a:r>
            <a:endParaRPr lang="en-US" sz="2800" dirty="0"/>
          </a:p>
        </p:txBody>
      </p:sp>
      <p:sp>
        <p:nvSpPr>
          <p:cNvPr id="21" name="Rounded Rectangle 20"/>
          <p:cNvSpPr/>
          <p:nvPr/>
        </p:nvSpPr>
        <p:spPr>
          <a:xfrm>
            <a:off x="228600" y="116632"/>
            <a:ext cx="8229600" cy="12241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effectLst>
                  <a:outerShdw blurRad="38100" dist="38100" dir="2700000" algn="tl">
                    <a:srgbClr val="000000">
                      <a:alpha val="43137"/>
                    </a:srgbClr>
                  </a:outerShdw>
                </a:effectLst>
                <a:latin typeface="Times New Roman" pitchFamily="18" charset="0"/>
                <a:cs typeface="Times New Roman" pitchFamily="18" charset="0"/>
              </a:rPr>
              <a:t>III. KEY FOR SUCCESS</a:t>
            </a:r>
            <a:endParaRPr lang="en-US" sz="4000" dirty="0"/>
          </a:p>
        </p:txBody>
      </p:sp>
    </p:spTree>
    <p:extLst>
      <p:ext uri="{BB962C8B-B14F-4D97-AF65-F5344CB8AC3E}">
        <p14:creationId xmlns:p14="http://schemas.microsoft.com/office/powerpoint/2010/main" val="2139344005"/>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1560" y="836712"/>
            <a:ext cx="7272808" cy="3736407"/>
          </a:xfrm>
          <a:prstGeom prst="rect">
            <a:avLst/>
          </a:prstGeom>
        </p:spPr>
        <p:txBody>
          <a:bodyPr wrap="square">
            <a:spAutoFit/>
          </a:bodyPr>
          <a:lstStyle/>
          <a:p>
            <a:pPr lvl="0">
              <a:spcBef>
                <a:spcPct val="20000"/>
              </a:spcBef>
            </a:pPr>
            <a:endParaRPr lang="en-US" sz="3200" dirty="0" smtClean="0">
              <a:solidFill>
                <a:prstClr val="black"/>
              </a:solidFill>
            </a:endParaRPr>
          </a:p>
          <a:p>
            <a:pPr marL="457200" lvl="0" indent="-457200">
              <a:spcBef>
                <a:spcPct val="20000"/>
              </a:spcBef>
              <a:buFont typeface="Wingdings" pitchFamily="2" charset="2"/>
              <a:buChar char="Ø"/>
            </a:pPr>
            <a:r>
              <a:rPr lang="en-US" sz="3200" dirty="0" smtClean="0">
                <a:solidFill>
                  <a:prstClr val="black"/>
                </a:solidFill>
                <a:latin typeface="Times New Roman" pitchFamily="18" charset="0"/>
                <a:cs typeface="Times New Roman" pitchFamily="18" charset="0"/>
              </a:rPr>
              <a:t>Rain </a:t>
            </a:r>
            <a:r>
              <a:rPr lang="en-US" sz="3200" dirty="0">
                <a:solidFill>
                  <a:prstClr val="black"/>
                </a:solidFill>
                <a:latin typeface="Times New Roman" pitchFamily="18" charset="0"/>
                <a:cs typeface="Times New Roman" pitchFamily="18" charset="0"/>
              </a:rPr>
              <a:t>falls between September and April with uneven distribution across the country</a:t>
            </a:r>
            <a:r>
              <a:rPr lang="en-US" sz="3200" dirty="0" smtClean="0">
                <a:solidFill>
                  <a:prstClr val="black"/>
                </a:solidFill>
                <a:latin typeface="Times New Roman" pitchFamily="18" charset="0"/>
                <a:cs typeface="Times New Roman" pitchFamily="18" charset="0"/>
              </a:rPr>
              <a:t>. Significantly lower in the south of the </a:t>
            </a:r>
            <a:r>
              <a:rPr lang="en-US" sz="3200" dirty="0" err="1" smtClean="0">
                <a:solidFill>
                  <a:prstClr val="black"/>
                </a:solidFill>
                <a:latin typeface="Times New Roman" pitchFamily="18" charset="0"/>
                <a:cs typeface="Times New Roman" pitchFamily="18" charset="0"/>
              </a:rPr>
              <a:t>coutry</a:t>
            </a:r>
            <a:endParaRPr lang="en-US" sz="3200" dirty="0" smtClean="0">
              <a:solidFill>
                <a:prstClr val="black"/>
              </a:solidFill>
              <a:latin typeface="Times New Roman" pitchFamily="18" charset="0"/>
              <a:cs typeface="Times New Roman" pitchFamily="18" charset="0"/>
            </a:endParaRPr>
          </a:p>
          <a:p>
            <a:pPr marL="457200" lvl="0" indent="-457200">
              <a:spcBef>
                <a:spcPct val="20000"/>
              </a:spcBef>
              <a:buFont typeface="Wingdings" pitchFamily="2" charset="2"/>
              <a:buChar char="Ø"/>
            </a:pPr>
            <a:r>
              <a:rPr lang="en-US" sz="3200" dirty="0" smtClean="0">
                <a:solidFill>
                  <a:prstClr val="black"/>
                </a:solidFill>
                <a:latin typeface="Times New Roman" pitchFamily="18" charset="0"/>
                <a:cs typeface="Times New Roman" pitchFamily="18" charset="0"/>
              </a:rPr>
              <a:t>June through September are usually rainless</a:t>
            </a:r>
            <a:endParaRPr lang="en-US" sz="32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2802227988"/>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39762"/>
          </a:xfrm>
        </p:spPr>
        <p:txBody>
          <a:bodyPr>
            <a:normAutofit fontScale="90000"/>
          </a:bodyPr>
          <a:lstStyle/>
          <a:p>
            <a:pPr algn="l"/>
            <a:endParaRPr lang="en-US" sz="36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457200" y="1066800"/>
            <a:ext cx="8229600" cy="5059363"/>
          </a:xfrm>
        </p:spPr>
        <p:txBody>
          <a:bodyPr>
            <a:normAutofit fontScale="92500"/>
          </a:bodyPr>
          <a:lstStyle/>
          <a:p>
            <a:pPr>
              <a:buFont typeface="Wingdings" pitchFamily="2" charset="2"/>
              <a:buChar char="v"/>
            </a:pPr>
            <a:r>
              <a:rPr lang="en-US" dirty="0" smtClean="0"/>
              <a:t> Improve the skills of the people and the capacity of the responsible institutions to identify and apply the technology options most appropriate to their specific environment</a:t>
            </a:r>
          </a:p>
          <a:p>
            <a:r>
              <a:rPr lang="en-US" dirty="0" smtClean="0"/>
              <a:t>Science, technology and knowledge </a:t>
            </a:r>
          </a:p>
          <a:p>
            <a:r>
              <a:rPr lang="en-US" dirty="0" smtClean="0"/>
              <a:t>Policies and institutions</a:t>
            </a:r>
          </a:p>
          <a:p>
            <a:r>
              <a:rPr lang="en-US" dirty="0" smtClean="0"/>
              <a:t>Social cohesion</a:t>
            </a:r>
          </a:p>
          <a:p>
            <a:pPr>
              <a:buNone/>
            </a:pPr>
            <a:endParaRPr lang="en-US" dirty="0" smtClean="0"/>
          </a:p>
          <a:p>
            <a:pPr>
              <a:buFont typeface="Wingdings" pitchFamily="2" charset="2"/>
              <a:buChar char="v"/>
            </a:pPr>
            <a:r>
              <a:rPr lang="en-US" dirty="0" smtClean="0"/>
              <a:t> Improved integration between traditional knowledge and innovations</a:t>
            </a:r>
          </a:p>
          <a:p>
            <a:r>
              <a:rPr lang="en-US" dirty="0" smtClean="0"/>
              <a:t>Use of low-impact, simple and self-sustainable technology</a:t>
            </a:r>
            <a:endParaRPr lang="en-US" dirty="0"/>
          </a:p>
        </p:txBody>
      </p:sp>
      <p:sp>
        <p:nvSpPr>
          <p:cNvPr id="5" name="Rounded Rectangle 4"/>
          <p:cNvSpPr/>
          <p:nvPr/>
        </p:nvSpPr>
        <p:spPr>
          <a:xfrm>
            <a:off x="457200" y="228600"/>
            <a:ext cx="822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III.1. GROWERS</a:t>
            </a:r>
            <a:endParaRPr lang="en-US" sz="2800" dirty="0"/>
          </a:p>
        </p:txBody>
      </p:sp>
    </p:spTree>
    <p:extLst>
      <p:ext uri="{BB962C8B-B14F-4D97-AF65-F5344CB8AC3E}">
        <p14:creationId xmlns:p14="http://schemas.microsoft.com/office/powerpoint/2010/main" val="4006689980"/>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endParaRPr lang="en-US" dirty="0"/>
          </a:p>
        </p:txBody>
      </p:sp>
      <p:pic>
        <p:nvPicPr>
          <p:cNvPr id="4" name="Picture 4" descr="זריעת אספסת 11"/>
          <p:cNvPicPr>
            <a:picLocks noGrp="1" noChangeAspect="1" noChangeArrowheads="1"/>
          </p:cNvPicPr>
          <p:nvPr>
            <p:ph idx="1"/>
          </p:nvPr>
        </p:nvPicPr>
        <p:blipFill>
          <a:blip r:embed="rId2" cstate="print"/>
          <a:srcRect/>
          <a:stretch>
            <a:fillRect/>
          </a:stretch>
        </p:blipFill>
        <p:spPr bwMode="auto">
          <a:xfrm>
            <a:off x="381000" y="304800"/>
            <a:ext cx="4038600" cy="2667000"/>
          </a:xfrm>
          <a:prstGeom prst="rect">
            <a:avLst/>
          </a:prstGeom>
          <a:noFill/>
          <a:ln w="9525">
            <a:noFill/>
            <a:miter lim="800000"/>
            <a:headEnd/>
            <a:tailEnd/>
          </a:ln>
        </p:spPr>
      </p:pic>
      <p:pic>
        <p:nvPicPr>
          <p:cNvPr id="5" name="Picture 4" descr="זריקת אבטיחים 11"/>
          <p:cNvPicPr>
            <a:picLocks noChangeAspect="1" noChangeArrowheads="1"/>
          </p:cNvPicPr>
          <p:nvPr/>
        </p:nvPicPr>
        <p:blipFill>
          <a:blip r:embed="rId3" cstate="print"/>
          <a:srcRect/>
          <a:stretch>
            <a:fillRect/>
          </a:stretch>
        </p:blipFill>
        <p:spPr bwMode="auto">
          <a:xfrm>
            <a:off x="4572000" y="304800"/>
            <a:ext cx="4183376" cy="2667000"/>
          </a:xfrm>
          <a:prstGeom prst="rect">
            <a:avLst/>
          </a:prstGeom>
          <a:noFill/>
          <a:ln w="9525">
            <a:noFill/>
            <a:miter lim="800000"/>
            <a:headEnd/>
            <a:tailEnd/>
          </a:ln>
        </p:spPr>
      </p:pic>
      <p:pic>
        <p:nvPicPr>
          <p:cNvPr id="6" name="Picture 5" descr="קטיף עגבניות 11"/>
          <p:cNvPicPr>
            <a:picLocks noChangeAspect="1" noChangeArrowheads="1"/>
          </p:cNvPicPr>
          <p:nvPr/>
        </p:nvPicPr>
        <p:blipFill>
          <a:blip r:embed="rId4" cstate="print"/>
          <a:srcRect/>
          <a:stretch>
            <a:fillRect/>
          </a:stretch>
        </p:blipFill>
        <p:spPr bwMode="auto">
          <a:xfrm>
            <a:off x="1676400" y="3124200"/>
            <a:ext cx="5836444" cy="3509963"/>
          </a:xfrm>
          <a:prstGeom prst="rect">
            <a:avLst/>
          </a:prstGeom>
          <a:noFill/>
          <a:ln w="9525">
            <a:noFill/>
            <a:miter lim="800000"/>
            <a:headEnd/>
            <a:tailEnd/>
          </a:ln>
        </p:spPr>
      </p:pic>
    </p:spTree>
    <p:extLst>
      <p:ext uri="{BB962C8B-B14F-4D97-AF65-F5344CB8AC3E}">
        <p14:creationId xmlns:p14="http://schemas.microsoft.com/office/powerpoint/2010/main" val="291546830"/>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pPr algn="l"/>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III.2. TECHNOLOGY</a:t>
            </a:r>
            <a:endParaRPr lang="en-US" sz="36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457200" y="1219200"/>
            <a:ext cx="8229600" cy="4906963"/>
          </a:xfrm>
        </p:spPr>
        <p:txBody>
          <a:bodyPr>
            <a:normAutofit/>
          </a:bodyPr>
          <a:lstStyle/>
          <a:p>
            <a:pPr>
              <a:buNone/>
            </a:pPr>
            <a:r>
              <a:rPr lang="en-US" dirty="0" smtClean="0">
                <a:latin typeface="Times New Roman" pitchFamily="18" charset="0"/>
                <a:cs typeface="Times New Roman" pitchFamily="18" charset="0"/>
              </a:rPr>
              <a:t>    Israel is a world leader in agricultural research and development which have led to dramatic increases in the quantity and quality of the country's crops.</a:t>
            </a:r>
          </a:p>
          <a:p>
            <a:r>
              <a:rPr lang="en-US" dirty="0" smtClean="0">
                <a:latin typeface="Times New Roman" pitchFamily="18" charset="0"/>
                <a:cs typeface="Times New Roman" pitchFamily="18" charset="0"/>
              </a:rPr>
              <a:t>Greenhouse system.</a:t>
            </a:r>
          </a:p>
          <a:p>
            <a:r>
              <a:rPr lang="en-US" dirty="0" smtClean="0">
                <a:latin typeface="Times New Roman" pitchFamily="18" charset="0"/>
                <a:cs typeface="Times New Roman" pitchFamily="18" charset="0"/>
              </a:rPr>
              <a:t>Drip irrigation</a:t>
            </a:r>
          </a:p>
          <a:p>
            <a:r>
              <a:rPr lang="en-US" dirty="0">
                <a:latin typeface="Times New Roman" pitchFamily="18" charset="0"/>
                <a:cs typeface="Times New Roman" pitchFamily="18" charset="0"/>
              </a:rPr>
              <a:t>C</a:t>
            </a:r>
            <a:r>
              <a:rPr lang="en-US" dirty="0" smtClean="0">
                <a:latin typeface="Times New Roman" pitchFamily="18" charset="0"/>
                <a:cs typeface="Times New Roman" pitchFamily="18" charset="0"/>
              </a:rPr>
              <a:t>rop quality has led to the development of new seed and plant varieties.</a:t>
            </a:r>
          </a:p>
          <a:p>
            <a:r>
              <a:rPr lang="en-US" dirty="0">
                <a:latin typeface="Times New Roman" pitchFamily="18" charset="0"/>
                <a:cs typeface="Times New Roman" pitchFamily="18" charset="0"/>
              </a:rPr>
              <a:t>I</a:t>
            </a:r>
            <a:r>
              <a:rPr lang="en-US" dirty="0" smtClean="0">
                <a:latin typeface="Times New Roman" pitchFamily="18" charset="0"/>
                <a:cs typeface="Times New Roman" pitchFamily="18" charset="0"/>
              </a:rPr>
              <a:t>nnovations such as a soil conditioner substance mixed with local soils.</a:t>
            </a:r>
          </a:p>
          <a:p>
            <a:r>
              <a:rPr lang="en-US" dirty="0">
                <a:latin typeface="Times New Roman" pitchFamily="18" charset="0"/>
                <a:cs typeface="Times New Roman" pitchFamily="18" charset="0"/>
              </a:rPr>
              <a:t>B</a:t>
            </a:r>
            <a:r>
              <a:rPr lang="en-US" dirty="0" smtClean="0">
                <a:latin typeface="Times New Roman" pitchFamily="18" charset="0"/>
                <a:cs typeface="Times New Roman" pitchFamily="18" charset="0"/>
              </a:rPr>
              <a:t>oosts crop yields.</a:t>
            </a:r>
          </a:p>
          <a:p>
            <a:pPr>
              <a:buNone/>
            </a:pPr>
            <a:endParaRPr lang="en-US" dirty="0"/>
          </a:p>
        </p:txBody>
      </p:sp>
      <p:sp>
        <p:nvSpPr>
          <p:cNvPr id="4" name="Rounded Rectangle 3"/>
          <p:cNvSpPr/>
          <p:nvPr/>
        </p:nvSpPr>
        <p:spPr>
          <a:xfrm>
            <a:off x="457200" y="304800"/>
            <a:ext cx="822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III.2. TECHNOLOGY</a:t>
            </a:r>
            <a:endParaRPr lang="en-US" sz="2800" dirty="0"/>
          </a:p>
        </p:txBody>
      </p:sp>
    </p:spTree>
    <p:extLst>
      <p:ext uri="{BB962C8B-B14F-4D97-AF65-F5344CB8AC3E}">
        <p14:creationId xmlns:p14="http://schemas.microsoft.com/office/powerpoint/2010/main" val="645664379"/>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סחור סחור 11"/>
          <p:cNvPicPr>
            <a:picLocks noChangeAspect="1" noChangeArrowheads="1"/>
          </p:cNvPicPr>
          <p:nvPr/>
        </p:nvPicPr>
        <p:blipFill>
          <a:blip r:embed="rId2" cstate="print"/>
          <a:srcRect/>
          <a:stretch>
            <a:fillRect/>
          </a:stretch>
        </p:blipFill>
        <p:spPr bwMode="auto">
          <a:xfrm>
            <a:off x="381000" y="609600"/>
            <a:ext cx="8310838" cy="5638800"/>
          </a:xfrm>
          <a:prstGeom prst="rect">
            <a:avLst/>
          </a:prstGeom>
          <a:noFill/>
          <a:ln w="38100">
            <a:solidFill>
              <a:schemeClr val="accent2">
                <a:lumMod val="75000"/>
              </a:schemeClr>
            </a:solidFill>
            <a:miter lim="800000"/>
            <a:headEnd/>
            <a:tailEnd/>
          </a:ln>
        </p:spPr>
      </p:pic>
    </p:spTree>
    <p:extLst>
      <p:ext uri="{BB962C8B-B14F-4D97-AF65-F5344CB8AC3E}">
        <p14:creationId xmlns:p14="http://schemas.microsoft.com/office/powerpoint/2010/main" val="11192999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ריסוס בתלם 11"/>
          <p:cNvPicPr>
            <a:picLocks noGrp="1" noChangeAspect="1" noChangeArrowheads="1"/>
          </p:cNvPicPr>
          <p:nvPr>
            <p:ph idx="1"/>
          </p:nvPr>
        </p:nvPicPr>
        <p:blipFill>
          <a:blip r:embed="rId2" cstate="print"/>
          <a:srcRect/>
          <a:stretch>
            <a:fillRect/>
          </a:stretch>
        </p:blipFill>
        <p:spPr bwMode="auto">
          <a:xfrm>
            <a:off x="381000" y="533400"/>
            <a:ext cx="8305677" cy="5542001"/>
          </a:xfrm>
          <a:prstGeom prst="rect">
            <a:avLst/>
          </a:prstGeom>
          <a:noFill/>
          <a:ln w="28575">
            <a:solidFill>
              <a:schemeClr val="bg2">
                <a:lumMod val="25000"/>
              </a:schemeClr>
            </a:solidFill>
            <a:miter lim="800000"/>
            <a:headEnd/>
            <a:tailEnd/>
          </a:ln>
        </p:spPr>
      </p:pic>
    </p:spTree>
    <p:extLst>
      <p:ext uri="{BB962C8B-B14F-4D97-AF65-F5344CB8AC3E}">
        <p14:creationId xmlns:p14="http://schemas.microsoft.com/office/powerpoint/2010/main" val="7515576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5" descr="קטיף עגבניות 11"/>
          <p:cNvPicPr>
            <a:picLocks noGrp="1" noChangeAspect="1" noChangeArrowheads="1"/>
          </p:cNvPicPr>
          <p:nvPr>
            <p:ph idx="1"/>
          </p:nvPr>
        </p:nvPicPr>
        <p:blipFill>
          <a:blip r:embed="rId2" cstate="print"/>
          <a:srcRect/>
          <a:stretch>
            <a:fillRect/>
          </a:stretch>
        </p:blipFill>
        <p:spPr bwMode="auto">
          <a:xfrm>
            <a:off x="225028" y="457200"/>
            <a:ext cx="8686800" cy="5791200"/>
          </a:xfrm>
          <a:prstGeom prst="rect">
            <a:avLst/>
          </a:prstGeom>
          <a:noFill/>
          <a:ln w="57150">
            <a:solidFill>
              <a:schemeClr val="accent3">
                <a:lumMod val="75000"/>
              </a:schemeClr>
            </a:solidFill>
            <a:miter lim="800000"/>
            <a:headEnd/>
            <a:tailEnd/>
          </a:ln>
        </p:spPr>
      </p:pic>
    </p:spTree>
    <p:extLst>
      <p:ext uri="{BB962C8B-B14F-4D97-AF65-F5344CB8AC3E}">
        <p14:creationId xmlns:p14="http://schemas.microsoft.com/office/powerpoint/2010/main" val="10910618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cstate="print"/>
          <a:srcRect/>
          <a:stretch>
            <a:fillRect/>
          </a:stretch>
        </p:blipFill>
        <p:spPr bwMode="auto">
          <a:xfrm>
            <a:off x="762000" y="304801"/>
            <a:ext cx="7924800" cy="6324600"/>
          </a:xfrm>
          <a:prstGeom prst="rect">
            <a:avLst/>
          </a:prstGeom>
          <a:noFill/>
          <a:ln w="9525">
            <a:noFill/>
            <a:miter lim="800000"/>
            <a:headEnd/>
            <a:tailEnd/>
          </a:ln>
          <a:effectLst/>
        </p:spPr>
      </p:pic>
    </p:spTree>
    <p:extLst>
      <p:ext uri="{BB962C8B-B14F-4D97-AF65-F5344CB8AC3E}">
        <p14:creationId xmlns:p14="http://schemas.microsoft.com/office/powerpoint/2010/main" val="16456821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endParaRPr lang="en-US" sz="3600" b="1" dirty="0">
              <a:latin typeface="Times New Roman" pitchFamily="18" charset="0"/>
              <a:cs typeface="Times New Roman" pitchFamily="18" charset="0"/>
            </a:endParaRPr>
          </a:p>
        </p:txBody>
      </p:sp>
      <p:sp>
        <p:nvSpPr>
          <p:cNvPr id="3" name="Content Placeholder 2"/>
          <p:cNvSpPr>
            <a:spLocks noGrp="1"/>
          </p:cNvSpPr>
          <p:nvPr>
            <p:ph idx="1"/>
          </p:nvPr>
        </p:nvSpPr>
        <p:spPr>
          <a:xfrm>
            <a:off x="381000" y="1371600"/>
            <a:ext cx="4038600" cy="4983163"/>
          </a:xfrm>
        </p:spPr>
        <p:style>
          <a:lnRef idx="2">
            <a:schemeClr val="accent2">
              <a:shade val="50000"/>
            </a:schemeClr>
          </a:lnRef>
          <a:fillRef idx="1">
            <a:schemeClr val="accent2"/>
          </a:fillRef>
          <a:effectRef idx="0">
            <a:schemeClr val="accent2"/>
          </a:effectRef>
          <a:fontRef idx="minor">
            <a:schemeClr val="lt1"/>
          </a:fontRef>
        </p:style>
        <p:txBody>
          <a:bodyPr>
            <a:normAutofit fontScale="77500" lnSpcReduction="20000"/>
          </a:bodyPr>
          <a:lstStyle/>
          <a:p>
            <a:pPr>
              <a:buNone/>
            </a:pPr>
            <a:r>
              <a:rPr lang="en-US" b="1" dirty="0" smtClean="0">
                <a:latin typeface="Arial" pitchFamily="34" charset="0"/>
                <a:cs typeface="Arial" pitchFamily="34" charset="0"/>
              </a:rPr>
              <a:t>    </a:t>
            </a:r>
            <a:r>
              <a:rPr lang="en-US" sz="3000" b="1" dirty="0" smtClean="0">
                <a:latin typeface="Times New Roman" pitchFamily="18" charset="0"/>
                <a:cs typeface="Times New Roman" pitchFamily="18" charset="0"/>
              </a:rPr>
              <a:t>Greenhouse structure for tropical area</a:t>
            </a:r>
          </a:p>
          <a:p>
            <a:pPr>
              <a:buNone/>
            </a:pPr>
            <a:r>
              <a:rPr lang="en-US" sz="3000" b="1" dirty="0">
                <a:latin typeface="Times New Roman" pitchFamily="18" charset="0"/>
                <a:cs typeface="Times New Roman" pitchFamily="18" charset="0"/>
              </a:rPr>
              <a:t> </a:t>
            </a:r>
            <a:r>
              <a:rPr lang="en-US" sz="30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1. The Tropic </a:t>
            </a:r>
          </a:p>
          <a:p>
            <a:pPr>
              <a:buNone/>
            </a:pPr>
            <a:r>
              <a:rPr lang="en-US" sz="3000" b="1" dirty="0">
                <a:latin typeface="Times New Roman" pitchFamily="18" charset="0"/>
                <a:cs typeface="Times New Roman" pitchFamily="18" charset="0"/>
              </a:rPr>
              <a:t> </a:t>
            </a:r>
            <a:r>
              <a:rPr lang="en-US" sz="3000" b="1"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Planned for extremely</a:t>
            </a:r>
          </a:p>
          <a:p>
            <a:pPr>
              <a:buNone/>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high temperatures and</a:t>
            </a:r>
          </a:p>
          <a:p>
            <a:pPr>
              <a:buNone/>
            </a:pPr>
            <a:r>
              <a:rPr lang="en-US" sz="2800" dirty="0" smtClean="0">
                <a:latin typeface="Times New Roman" pitchFamily="18" charset="0"/>
                <a:cs typeface="Times New Roman" pitchFamily="18" charset="0"/>
              </a:rPr>
              <a:t>  humid growing conditions. </a:t>
            </a:r>
          </a:p>
          <a:p>
            <a:pPr>
              <a:buNone/>
            </a:pP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b="1" dirty="0" smtClean="0">
                <a:latin typeface="Times New Roman" pitchFamily="18" charset="0"/>
                <a:cs typeface="Times New Roman" pitchFamily="18" charset="0"/>
              </a:rPr>
              <a:t>1.  Classic</a:t>
            </a:r>
            <a:endParaRPr lang="en-US" sz="2800" dirty="0">
              <a:latin typeface="Times New Roman" pitchFamily="18" charset="0"/>
              <a:cs typeface="Times New Roman" pitchFamily="18" charset="0"/>
            </a:endParaRPr>
          </a:p>
          <a:p>
            <a:pPr>
              <a:buNone/>
            </a:pPr>
            <a:r>
              <a:rPr lang="en-US" sz="2800" dirty="0" smtClean="0">
                <a:latin typeface="Times New Roman" pitchFamily="18" charset="0"/>
                <a:cs typeface="Times New Roman" pitchFamily="18" charset="0"/>
              </a:rPr>
              <a:t> The Classic Polyethylene </a:t>
            </a:r>
          </a:p>
          <a:p>
            <a:pPr>
              <a:buNone/>
            </a:pPr>
            <a:r>
              <a:rPr lang="en-US" sz="2800" dirty="0" smtClean="0">
                <a:latin typeface="Times New Roman" pitchFamily="18" charset="0"/>
                <a:cs typeface="Times New Roman" pitchFamily="18" charset="0"/>
              </a:rPr>
              <a:t> Greenhouse offers 5 models, in </a:t>
            </a:r>
          </a:p>
          <a:p>
            <a:pPr>
              <a:buNone/>
            </a:pPr>
            <a:r>
              <a:rPr lang="en-US" sz="2800" dirty="0" smtClean="0">
                <a:latin typeface="Times New Roman" pitchFamily="18" charset="0"/>
                <a:cs typeface="Times New Roman" pitchFamily="18" charset="0"/>
              </a:rPr>
              <a:t> order to provide the optimal </a:t>
            </a:r>
          </a:p>
          <a:p>
            <a:pPr>
              <a:buNone/>
            </a:pPr>
            <a:r>
              <a:rPr lang="en-US" sz="2800" dirty="0" smtClean="0">
                <a:latin typeface="Times New Roman" pitchFamily="18" charset="0"/>
                <a:cs typeface="Times New Roman" pitchFamily="18" charset="0"/>
              </a:rPr>
              <a:t> solution suitable for specific </a:t>
            </a:r>
          </a:p>
          <a:p>
            <a:pPr>
              <a:buNone/>
            </a:pPr>
            <a:r>
              <a:rPr lang="en-US" sz="2800" dirty="0" smtClean="0">
                <a:latin typeface="Times New Roman" pitchFamily="18" charset="0"/>
                <a:cs typeface="Times New Roman" pitchFamily="18" charset="0"/>
              </a:rPr>
              <a:t> climate conditions and crop </a:t>
            </a:r>
          </a:p>
          <a:p>
            <a:pPr>
              <a:buNone/>
            </a:pPr>
            <a:r>
              <a:rPr lang="en-US" sz="2800" dirty="0" smtClean="0">
                <a:latin typeface="Times New Roman" pitchFamily="18" charset="0"/>
                <a:cs typeface="Times New Roman" pitchFamily="18" charset="0"/>
              </a:rPr>
              <a:t> requirements.</a:t>
            </a:r>
            <a:endParaRPr lang="en-US" sz="2800" dirty="0">
              <a:latin typeface="Times New Roman" pitchFamily="18" charset="0"/>
              <a:cs typeface="Times New Roman" pitchFamily="18" charset="0"/>
            </a:endParaRPr>
          </a:p>
        </p:txBody>
      </p:sp>
      <p:pic>
        <p:nvPicPr>
          <p:cNvPr id="4" name="Picture 3" descr="Netafim greenhouse tropic structure"/>
          <p:cNvPicPr/>
          <p:nvPr/>
        </p:nvPicPr>
        <p:blipFill>
          <a:blip r:embed="rId2" cstate="print"/>
          <a:srcRect/>
          <a:stretch>
            <a:fillRect/>
          </a:stretch>
        </p:blipFill>
        <p:spPr bwMode="auto">
          <a:xfrm>
            <a:off x="4724400" y="1371600"/>
            <a:ext cx="4114800" cy="1828800"/>
          </a:xfrm>
          <a:prstGeom prst="rect">
            <a:avLst/>
          </a:prstGeom>
          <a:noFill/>
          <a:ln w="9525">
            <a:noFill/>
            <a:miter lim="800000"/>
            <a:headEnd/>
            <a:tailEnd/>
          </a:ln>
        </p:spPr>
      </p:pic>
      <p:pic>
        <p:nvPicPr>
          <p:cNvPr id="5" name="Picture 2" descr="C:\Users\LE DINH VU\Desktop\Untitled.png"/>
          <p:cNvPicPr>
            <a:picLocks noChangeAspect="1" noChangeArrowheads="1"/>
          </p:cNvPicPr>
          <p:nvPr/>
        </p:nvPicPr>
        <p:blipFill>
          <a:blip r:embed="rId3" cstate="print"/>
          <a:srcRect/>
          <a:stretch>
            <a:fillRect/>
          </a:stretch>
        </p:blipFill>
        <p:spPr bwMode="auto">
          <a:xfrm>
            <a:off x="4495800" y="3200400"/>
            <a:ext cx="4648200" cy="3345964"/>
          </a:xfrm>
          <a:prstGeom prst="rect">
            <a:avLst/>
          </a:prstGeom>
          <a:noFill/>
        </p:spPr>
      </p:pic>
      <p:sp>
        <p:nvSpPr>
          <p:cNvPr id="7" name="Rounded Rectangle 6"/>
          <p:cNvSpPr/>
          <p:nvPr/>
        </p:nvSpPr>
        <p:spPr>
          <a:xfrm>
            <a:off x="457200" y="228600"/>
            <a:ext cx="8229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Times New Roman" pitchFamily="18" charset="0"/>
                <a:cs typeface="Times New Roman" pitchFamily="18" charset="0"/>
              </a:rPr>
              <a:t>GREENHOUSE SYSTEM</a:t>
            </a:r>
            <a:endParaRPr lang="en-US" sz="2400" dirty="0"/>
          </a:p>
        </p:txBody>
      </p:sp>
    </p:spTree>
    <p:extLst>
      <p:ext uri="{BB962C8B-B14F-4D97-AF65-F5344CB8AC3E}">
        <p14:creationId xmlns:p14="http://schemas.microsoft.com/office/powerpoint/2010/main" val="17274789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endParaRPr lang="en-US" dirty="0"/>
          </a:p>
        </p:txBody>
      </p:sp>
      <p:pic>
        <p:nvPicPr>
          <p:cNvPr id="4" name="Content Placeholder 3" descr="Irrigation system.png"/>
          <p:cNvPicPr>
            <a:picLocks noGrp="1"/>
          </p:cNvPicPr>
          <p:nvPr>
            <p:ph idx="1"/>
          </p:nvPr>
        </p:nvPicPr>
        <p:blipFill>
          <a:blip r:embed="rId2" cstate="print"/>
          <a:stretch>
            <a:fillRect/>
          </a:stretch>
        </p:blipFill>
        <p:spPr>
          <a:xfrm>
            <a:off x="228600" y="1219200"/>
            <a:ext cx="8686800" cy="5333999"/>
          </a:xfrm>
          <a:prstGeom prst="rect">
            <a:avLst/>
          </a:prstGeom>
        </p:spPr>
      </p:pic>
      <p:sp>
        <p:nvSpPr>
          <p:cNvPr id="5" name="Rounded Rectangle 4"/>
          <p:cNvSpPr/>
          <p:nvPr/>
        </p:nvSpPr>
        <p:spPr>
          <a:xfrm>
            <a:off x="457200" y="304800"/>
            <a:ext cx="82296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itchFamily="18" charset="0"/>
                <a:cs typeface="Times New Roman" pitchFamily="18" charset="0"/>
              </a:rPr>
              <a:t>IRRIGATION SYSTEM</a:t>
            </a:r>
            <a:endParaRPr lang="en-US"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22052348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4495800" cy="5029200"/>
          </a:xfrm>
        </p:spPr>
        <p:style>
          <a:lnRef idx="3">
            <a:schemeClr val="lt1"/>
          </a:lnRef>
          <a:fillRef idx="1">
            <a:schemeClr val="accent2"/>
          </a:fillRef>
          <a:effectRef idx="1">
            <a:schemeClr val="accent2"/>
          </a:effectRef>
          <a:fontRef idx="minor">
            <a:schemeClr val="lt1"/>
          </a:fontRef>
        </p:style>
        <p:txBody>
          <a:bodyPr>
            <a:normAutofit lnSpcReduction="10000"/>
          </a:bodyPr>
          <a:lstStyle/>
          <a:p>
            <a:pPr>
              <a:buNone/>
            </a:pP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Ferlilizer</a:t>
            </a:r>
            <a:r>
              <a:rPr lang="en-US" sz="2400" b="1" dirty="0" smtClean="0">
                <a:latin typeface="Times New Roman" pitchFamily="18" charset="0"/>
                <a:cs typeface="Times New Roman" pitchFamily="18" charset="0"/>
              </a:rPr>
              <a:t> and Water System </a:t>
            </a:r>
            <a:r>
              <a:rPr lang="en-US" sz="2400" dirty="0" smtClean="0">
                <a:latin typeface="Times New Roman" pitchFamily="18" charset="0"/>
                <a:cs typeface="Times New Roman" pitchFamily="18" charset="0"/>
              </a:rPr>
              <a:t>  It creates a uniform solution of water and nutrients. With </a:t>
            </a:r>
            <a:r>
              <a:rPr lang="en-US" sz="2400" dirty="0" err="1" smtClean="0">
                <a:latin typeface="Times New Roman" pitchFamily="18" charset="0"/>
                <a:cs typeface="Times New Roman" pitchFamily="18" charset="0"/>
              </a:rPr>
              <a:t>ECpH</a:t>
            </a:r>
            <a:r>
              <a:rPr lang="en-US" sz="2400" dirty="0" smtClean="0">
                <a:latin typeface="Times New Roman" pitchFamily="18" charset="0"/>
                <a:cs typeface="Times New Roman" pitchFamily="18" charset="0"/>
              </a:rPr>
              <a:t> fuzzy logic control, </a:t>
            </a:r>
            <a:r>
              <a:rPr lang="en-US" sz="2400" dirty="0" err="1" smtClean="0">
                <a:latin typeface="Times New Roman" pitchFamily="18" charset="0"/>
                <a:cs typeface="Times New Roman" pitchFamily="18" charset="0"/>
              </a:rPr>
              <a:t>NetaJet</a:t>
            </a:r>
            <a:r>
              <a:rPr lang="en-US" sz="2400" dirty="0" smtClean="0">
                <a:latin typeface="Times New Roman" pitchFamily="18" charset="0"/>
                <a:cs typeface="Times New Roman" pitchFamily="18" charset="0"/>
              </a:rPr>
              <a:t> responds immediately to required changes in concentration or flow, and enables easy switching between </a:t>
            </a:r>
            <a:r>
              <a:rPr lang="en-US" sz="2400" dirty="0" err="1" smtClean="0">
                <a:latin typeface="Times New Roman" pitchFamily="18" charset="0"/>
                <a:cs typeface="Times New Roman" pitchFamily="18" charset="0"/>
              </a:rPr>
              <a:t>nutrigation</a:t>
            </a:r>
            <a:r>
              <a:rPr lang="en-US" sz="2400" dirty="0" smtClean="0">
                <a:latin typeface="Times New Roman" pitchFamily="18" charset="0"/>
                <a:cs typeface="Times New Roman" pitchFamily="18" charset="0"/>
              </a:rPr>
              <a:t> recipes for different crops. </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Provides fast and accurate fertilizer and acid control </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Guaranteed EC and pH control</a:t>
            </a:r>
            <a:endParaRPr lang="en-US" sz="2400" dirty="0">
              <a:latin typeface="Times New Roman" pitchFamily="18" charset="0"/>
              <a:cs typeface="Times New Roman" pitchFamily="18" charset="0"/>
            </a:endParaRPr>
          </a:p>
        </p:txBody>
      </p:sp>
      <p:sp>
        <p:nvSpPr>
          <p:cNvPr id="4" name="Title 3"/>
          <p:cNvSpPr>
            <a:spLocks noGrp="1"/>
          </p:cNvSpPr>
          <p:nvPr>
            <p:ph type="title"/>
          </p:nvPr>
        </p:nvSpPr>
        <p:spPr>
          <a:xfrm>
            <a:off x="457200" y="274638"/>
            <a:ext cx="8229600" cy="6397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itchFamily="18" charset="0"/>
                <a:cs typeface="Times New Roman" pitchFamily="18" charset="0"/>
              </a:rPr>
              <a:t>IRRIGATION SYSTEM</a:t>
            </a:r>
            <a:endParaRPr lang="en-US" sz="2800" b="1" dirty="0">
              <a:latin typeface="Times New Roman" pitchFamily="18" charset="0"/>
              <a:cs typeface="Times New Roman" pitchFamily="18" charset="0"/>
            </a:endParaRPr>
          </a:p>
        </p:txBody>
      </p:sp>
      <p:pic>
        <p:nvPicPr>
          <p:cNvPr id="5" name="Picture 4" descr="Inline ST front.jpg"/>
          <p:cNvPicPr>
            <a:picLocks noChangeAspect="1"/>
          </p:cNvPicPr>
          <p:nvPr/>
        </p:nvPicPr>
        <p:blipFill>
          <a:blip r:embed="rId2" cstate="print"/>
          <a:stretch>
            <a:fillRect/>
          </a:stretch>
        </p:blipFill>
        <p:spPr>
          <a:xfrm>
            <a:off x="5715000" y="3505200"/>
            <a:ext cx="2964512" cy="2895600"/>
          </a:xfrm>
          <a:prstGeom prst="rect">
            <a:avLst/>
          </a:prstGeom>
        </p:spPr>
      </p:pic>
      <p:pic>
        <p:nvPicPr>
          <p:cNvPr id="6" name="Picture 5" descr="Automatic Disc Filters"/>
          <p:cNvPicPr/>
          <p:nvPr/>
        </p:nvPicPr>
        <p:blipFill>
          <a:blip r:embed="rId3" cstate="print"/>
          <a:srcRect/>
          <a:stretch>
            <a:fillRect/>
          </a:stretch>
        </p:blipFill>
        <p:spPr bwMode="auto">
          <a:xfrm>
            <a:off x="5943600" y="1447800"/>
            <a:ext cx="2514600" cy="1600200"/>
          </a:xfrm>
          <a:prstGeom prst="rect">
            <a:avLst/>
          </a:prstGeom>
          <a:noFill/>
          <a:ln w="9525">
            <a:noFill/>
            <a:miter lim="800000"/>
            <a:headEnd/>
            <a:tailEnd/>
          </a:ln>
        </p:spPr>
      </p:pic>
    </p:spTree>
    <p:extLst>
      <p:ext uri="{BB962C8B-B14F-4D97-AF65-F5344CB8AC3E}">
        <p14:creationId xmlns:p14="http://schemas.microsoft.com/office/powerpoint/2010/main" val="41387570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564905"/>
            <a:ext cx="8229600" cy="1800200"/>
          </a:xfrm>
        </p:spPr>
        <p:txBody>
          <a:bodyPr>
            <a:normAutofit/>
          </a:bodyPr>
          <a:lstStyle/>
          <a:p>
            <a:pPr marL="0" indent="0" algn="ctr">
              <a:buNone/>
            </a:pPr>
            <a:r>
              <a:rPr lang="en-US" sz="3200" dirty="0" smtClean="0">
                <a:latin typeface="Times New Roman" pitchFamily="18" charset="0"/>
                <a:cs typeface="Times New Roman" pitchFamily="18" charset="0"/>
              </a:rPr>
              <a:t>Water resources is limited </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3488984327"/>
      </p:ext>
    </p:extLst>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06963"/>
          </a:xfrm>
        </p:spPr>
        <p:txBody>
          <a:bodyPr>
            <a:normAutofit/>
          </a:bodyPr>
          <a:lstStyle/>
          <a:p>
            <a:pPr>
              <a:buNone/>
            </a:pPr>
            <a:r>
              <a:rPr lang="en-US" sz="28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Dripper</a:t>
            </a:r>
            <a:endParaRPr lang="en-US" sz="2400" dirty="0">
              <a:latin typeface="Times New Roman" pitchFamily="18" charset="0"/>
              <a:cs typeface="Times New Roman" pitchFamily="18" charset="0"/>
            </a:endParaRPr>
          </a:p>
          <a:p>
            <a:pPr>
              <a:buFontTx/>
              <a:buChar char="-"/>
            </a:pPr>
            <a:r>
              <a:rPr lang="en-US" sz="2400" b="1" dirty="0" smtClean="0">
                <a:latin typeface="Times New Roman" pitchFamily="18" charset="0"/>
                <a:cs typeface="Times New Roman" pitchFamily="18" charset="0"/>
              </a:rPr>
              <a:t>Spiders</a:t>
            </a:r>
          </a:p>
          <a:p>
            <a:pPr>
              <a:buNone/>
            </a:pPr>
            <a:r>
              <a:rPr lang="en-US" sz="2400"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   Dripper</a:t>
            </a:r>
            <a:endParaRPr lang="en-US" sz="2400" dirty="0">
              <a:latin typeface="Times New Roman" pitchFamily="18" charset="0"/>
              <a:cs typeface="Times New Roman" pitchFamily="18" charset="0"/>
            </a:endParaRPr>
          </a:p>
        </p:txBody>
      </p:sp>
      <p:sp>
        <p:nvSpPr>
          <p:cNvPr id="5" name="Title 3"/>
          <p:cNvSpPr>
            <a:spLocks noGrp="1"/>
          </p:cNvSpPr>
          <p:nvPr>
            <p:ph type="title"/>
          </p:nvPr>
        </p:nvSpPr>
        <p:spPr>
          <a:xfrm>
            <a:off x="457200" y="274638"/>
            <a:ext cx="8229600" cy="7159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itchFamily="18" charset="0"/>
                <a:cs typeface="Times New Roman" pitchFamily="18" charset="0"/>
              </a:rPr>
              <a:t>IRRIGATION SYSTEM</a:t>
            </a:r>
            <a:endParaRPr lang="en-US" sz="2800" b="1" dirty="0">
              <a:latin typeface="Times New Roman" pitchFamily="18" charset="0"/>
              <a:cs typeface="Times New Roman" pitchFamily="18" charset="0"/>
            </a:endParaRPr>
          </a:p>
        </p:txBody>
      </p:sp>
      <p:pic>
        <p:nvPicPr>
          <p:cNvPr id="6" name="Picture 5" descr="http://www.netafim.com/Data/Uploads/Spider_content.jpg"/>
          <p:cNvPicPr/>
          <p:nvPr/>
        </p:nvPicPr>
        <p:blipFill>
          <a:blip r:embed="rId2" cstate="print"/>
          <a:srcRect/>
          <a:stretch>
            <a:fillRect/>
          </a:stretch>
        </p:blipFill>
        <p:spPr bwMode="auto">
          <a:xfrm>
            <a:off x="6553200" y="2057400"/>
            <a:ext cx="1905000" cy="1601972"/>
          </a:xfrm>
          <a:prstGeom prst="rect">
            <a:avLst/>
          </a:prstGeom>
          <a:noFill/>
          <a:ln w="9525">
            <a:noFill/>
            <a:miter lim="800000"/>
            <a:headEnd/>
            <a:tailEnd/>
          </a:ln>
        </p:spPr>
      </p:pic>
      <p:pic>
        <p:nvPicPr>
          <p:cNvPr id="7" name="Picture 6" descr="bb.jpg"/>
          <p:cNvPicPr/>
          <p:nvPr/>
        </p:nvPicPr>
        <p:blipFill>
          <a:blip r:embed="rId3" cstate="print"/>
          <a:stretch>
            <a:fillRect/>
          </a:stretch>
        </p:blipFill>
        <p:spPr>
          <a:xfrm>
            <a:off x="3505200" y="3810000"/>
            <a:ext cx="3352800" cy="2422451"/>
          </a:xfrm>
          <a:prstGeom prst="rect">
            <a:avLst/>
          </a:prstGeom>
        </p:spPr>
      </p:pic>
      <p:pic>
        <p:nvPicPr>
          <p:cNvPr id="8" name="Picture 7" descr="PC Dripper"/>
          <p:cNvPicPr/>
          <p:nvPr/>
        </p:nvPicPr>
        <p:blipFill>
          <a:blip r:embed="rId4" cstate="print"/>
          <a:srcRect/>
          <a:stretch>
            <a:fillRect/>
          </a:stretch>
        </p:blipFill>
        <p:spPr bwMode="auto">
          <a:xfrm>
            <a:off x="2590800" y="2133600"/>
            <a:ext cx="1905000" cy="1447800"/>
          </a:xfrm>
          <a:prstGeom prst="rect">
            <a:avLst/>
          </a:prstGeom>
          <a:noFill/>
          <a:ln w="9525">
            <a:noFill/>
            <a:miter lim="800000"/>
            <a:headEnd/>
            <a:tailEnd/>
          </a:ln>
        </p:spPr>
      </p:pic>
    </p:spTree>
    <p:extLst>
      <p:ext uri="{BB962C8B-B14F-4D97-AF65-F5344CB8AC3E}">
        <p14:creationId xmlns:p14="http://schemas.microsoft.com/office/powerpoint/2010/main" val="10191983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Wingdings" pitchFamily="2" charset="2"/>
              <a:buChar char="v"/>
            </a:pPr>
            <a:r>
              <a:rPr lang="en-US" sz="2800" b="1" dirty="0" smtClean="0">
                <a:latin typeface="Times New Roman" pitchFamily="18" charset="0"/>
                <a:cs typeface="Times New Roman" pitchFamily="18" charset="0"/>
              </a:rPr>
              <a:t> Climate Control</a:t>
            </a:r>
            <a:br>
              <a:rPr lang="en-US" sz="2800" b="1"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Humidity treatment.</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Special ventilation process.</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Fresh air treatment.</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Emergency program.</a:t>
            </a:r>
          </a:p>
          <a:p>
            <a:pPr>
              <a:buNone/>
            </a:pPr>
            <a:endParaRPr lang="en-US" sz="2800" dirty="0">
              <a:latin typeface="Times New Roman" pitchFamily="18" charset="0"/>
              <a:cs typeface="Times New Roman" pitchFamily="18" charset="0"/>
            </a:endParaRPr>
          </a:p>
          <a:p>
            <a:pPr>
              <a:buNone/>
            </a:pPr>
            <a:endParaRPr lang="en-US" sz="2800" dirty="0" smtClean="0">
              <a:latin typeface="Times New Roman" pitchFamily="18" charset="0"/>
              <a:cs typeface="Times New Roman" pitchFamily="18" charset="0"/>
            </a:endParaRPr>
          </a:p>
          <a:p>
            <a:pPr>
              <a:buFont typeface="Wingdings" pitchFamily="2" charset="2"/>
              <a:buChar char="v"/>
            </a:pPr>
            <a:r>
              <a:rPr lang="en-US" sz="2800" b="1" dirty="0" smtClean="0">
                <a:latin typeface="Times New Roman" pitchFamily="18" charset="0"/>
                <a:cs typeface="Times New Roman" pitchFamily="18" charset="0"/>
              </a:rPr>
              <a:t> Others</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Curtain and fan,….</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4" name="Title 3"/>
          <p:cNvSpPr>
            <a:spLocks noGrp="1"/>
          </p:cNvSpPr>
          <p:nvPr>
            <p:ph type="title"/>
          </p:nvPr>
        </p:nvSpPr>
        <p:spPr>
          <a:xfrm>
            <a:off x="457200" y="274638"/>
            <a:ext cx="8229600" cy="6397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itchFamily="18" charset="0"/>
                <a:cs typeface="Times New Roman" pitchFamily="18" charset="0"/>
              </a:rPr>
              <a:t>IRRIGATION SYSTEM</a:t>
            </a:r>
            <a:endParaRPr lang="en-US" sz="2800" b="1"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cstate="print"/>
          <a:srcRect/>
          <a:stretch>
            <a:fillRect/>
          </a:stretch>
        </p:blipFill>
        <p:spPr bwMode="auto">
          <a:xfrm>
            <a:off x="4800600" y="1214238"/>
            <a:ext cx="4136754" cy="2232848"/>
          </a:xfrm>
          <a:prstGeom prst="rect">
            <a:avLst/>
          </a:prstGeom>
          <a:noFill/>
          <a:ln w="9525">
            <a:noFill/>
            <a:miter lim="800000"/>
            <a:headEnd/>
            <a:tailEnd/>
          </a:ln>
          <a:effectLst/>
        </p:spPr>
      </p:pic>
      <p:pic>
        <p:nvPicPr>
          <p:cNvPr id="6" name="Picture 5" descr="Curtain and fan greenhouse.JPG"/>
          <p:cNvPicPr>
            <a:picLocks noChangeAspect="1"/>
          </p:cNvPicPr>
          <p:nvPr/>
        </p:nvPicPr>
        <p:blipFill>
          <a:blip r:embed="rId3" cstate="print"/>
          <a:stretch>
            <a:fillRect/>
          </a:stretch>
        </p:blipFill>
        <p:spPr>
          <a:xfrm>
            <a:off x="4722549" y="3856355"/>
            <a:ext cx="4116652" cy="2849245"/>
          </a:xfrm>
          <a:prstGeom prst="rect">
            <a:avLst/>
          </a:prstGeom>
        </p:spPr>
      </p:pic>
    </p:spTree>
    <p:extLst>
      <p:ext uri="{BB962C8B-B14F-4D97-AF65-F5344CB8AC3E}">
        <p14:creationId xmlns:p14="http://schemas.microsoft.com/office/powerpoint/2010/main" val="3958907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4800600" y="3048000"/>
            <a:ext cx="4147906" cy="3276600"/>
          </a:xfrm>
          <a:prstGeom prst="rect">
            <a:avLst/>
          </a:prstGeom>
          <a:noFill/>
          <a:ln w="9525">
            <a:noFill/>
            <a:miter lim="800000"/>
            <a:headEnd/>
            <a:tailEnd/>
          </a:ln>
          <a:effectLst/>
        </p:spPr>
      </p:pic>
      <p:pic>
        <p:nvPicPr>
          <p:cNvPr id="4" name="Content Placeholder 3" descr="C:\Users\Panda\Desktop\4 (1) - Copy.jpg"/>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533400"/>
            <a:ext cx="4419600" cy="2819400"/>
          </a:xfrm>
          <a:prstGeom prst="rect">
            <a:avLst/>
          </a:prstGeom>
          <a:noFill/>
          <a:ln>
            <a:noFill/>
          </a:ln>
        </p:spPr>
      </p:pic>
      <p:sp>
        <p:nvSpPr>
          <p:cNvPr id="5" name="Rectangle 4"/>
          <p:cNvSpPr/>
          <p:nvPr/>
        </p:nvSpPr>
        <p:spPr>
          <a:xfrm>
            <a:off x="609600" y="3962400"/>
            <a:ext cx="3810000" cy="461665"/>
          </a:xfrm>
          <a:prstGeom prst="rect">
            <a:avLst/>
          </a:prstGeom>
        </p:spPr>
        <p:txBody>
          <a:bodyPr wrap="square">
            <a:spAutoFit/>
          </a:bodyPr>
          <a:lstStyle/>
          <a:p>
            <a:r>
              <a:rPr lang="en-US" sz="2400" dirty="0" smtClean="0">
                <a:latin typeface="Times New Roman" pitchFamily="18" charset="0"/>
                <a:cs typeface="Times New Roman" pitchFamily="18" charset="0"/>
              </a:rPr>
              <a:t>Uses drip irrigation system</a:t>
            </a:r>
            <a:endParaRPr lang="en-US" sz="2400" dirty="0">
              <a:latin typeface="Times New Roman" pitchFamily="18" charset="0"/>
              <a:cs typeface="Times New Roman" pitchFamily="18" charset="0"/>
            </a:endParaRPr>
          </a:p>
        </p:txBody>
      </p:sp>
      <p:sp>
        <p:nvSpPr>
          <p:cNvPr id="6" name="Rounded Rectangle 5"/>
          <p:cNvSpPr/>
          <p:nvPr/>
        </p:nvSpPr>
        <p:spPr>
          <a:xfrm>
            <a:off x="381000" y="3657600"/>
            <a:ext cx="42672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latin typeface="Times New Roman" pitchFamily="18" charset="0"/>
                <a:cs typeface="Times New Roman" pitchFamily="18" charset="0"/>
              </a:rPr>
              <a:t>Uses drip irrigation system</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8548926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endParaRPr lang="en-US" dirty="0"/>
          </a:p>
        </p:txBody>
      </p:sp>
      <p:sp>
        <p:nvSpPr>
          <p:cNvPr id="3" name="Content Placeholder 2"/>
          <p:cNvSpPr>
            <a:spLocks noGrp="1"/>
          </p:cNvSpPr>
          <p:nvPr>
            <p:ph idx="1"/>
          </p:nvPr>
        </p:nvSpPr>
        <p:spPr/>
        <p:txBody>
          <a:bodyPr/>
          <a:lstStyle/>
          <a:p>
            <a:pPr>
              <a:buNone/>
            </a:pPr>
            <a:endParaRPr lang="en-US" dirty="0"/>
          </a:p>
        </p:txBody>
      </p:sp>
      <p:pic>
        <p:nvPicPr>
          <p:cNvPr id="4" name="Picture 2" descr="C:\Users\Panda\Desktop\imag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600200"/>
            <a:ext cx="396159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Panda\Desktop\tải xuố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1676400"/>
            <a:ext cx="4134912" cy="3733800"/>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a:xfrm>
            <a:off x="457200" y="304800"/>
            <a:ext cx="82296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latin typeface="Times New Roman" pitchFamily="18" charset="0"/>
                <a:cs typeface="Times New Roman" pitchFamily="18" charset="0"/>
              </a:rPr>
              <a:t>Sowing in seedbed</a:t>
            </a:r>
            <a:endParaRPr lang="en-US" sz="4400" dirty="0"/>
          </a:p>
        </p:txBody>
      </p:sp>
    </p:spTree>
    <p:extLst>
      <p:ext uri="{BB962C8B-B14F-4D97-AF65-F5344CB8AC3E}">
        <p14:creationId xmlns:p14="http://schemas.microsoft.com/office/powerpoint/2010/main" val="25176996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Users\Panda\Desktop\17679685-tomato-seedling-in-plastic-tray-20-day-after-sowing.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2286000"/>
            <a:ext cx="4286250" cy="3657600"/>
          </a:xfrm>
          <a:prstGeom prst="rect">
            <a:avLst/>
          </a:prstGeom>
          <a:noFill/>
          <a:ln>
            <a:noFill/>
          </a:ln>
        </p:spPr>
      </p:pic>
      <p:sp>
        <p:nvSpPr>
          <p:cNvPr id="6" name="Right Arrow 5"/>
          <p:cNvSpPr/>
          <p:nvPr/>
        </p:nvSpPr>
        <p:spPr>
          <a:xfrm>
            <a:off x="304800" y="2057400"/>
            <a:ext cx="4114800" cy="1295400"/>
          </a:xfrm>
          <a:prstGeom prst="rightArrow">
            <a:avLst>
              <a:gd name="adj1" fmla="val 50000"/>
              <a:gd name="adj2" fmla="val 20462"/>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r>
              <a:rPr lang="en-US" sz="2100" dirty="0" smtClean="0">
                <a:latin typeface="Times New Roman" pitchFamily="18" charset="0"/>
                <a:cs typeface="Times New Roman" pitchFamily="18" charset="0"/>
              </a:rPr>
              <a:t>This is often method in greenhouse </a:t>
            </a:r>
          </a:p>
        </p:txBody>
      </p:sp>
      <p:sp>
        <p:nvSpPr>
          <p:cNvPr id="7" name="Right Arrow 6"/>
          <p:cNvSpPr/>
          <p:nvPr/>
        </p:nvSpPr>
        <p:spPr>
          <a:xfrm>
            <a:off x="304800" y="3429000"/>
            <a:ext cx="4114800" cy="1219200"/>
          </a:xfrm>
          <a:prstGeom prst="rightArrow">
            <a:avLst>
              <a:gd name="adj1" fmla="val 50000"/>
              <a:gd name="adj2" fmla="val 20462"/>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r>
              <a:rPr lang="en-US" sz="2100" dirty="0" smtClean="0">
                <a:latin typeface="Times New Roman" pitchFamily="18" charset="0"/>
                <a:cs typeface="Times New Roman" pitchFamily="18" charset="0"/>
              </a:rPr>
              <a:t>Control pest and disease easily</a:t>
            </a:r>
          </a:p>
        </p:txBody>
      </p:sp>
      <p:sp>
        <p:nvSpPr>
          <p:cNvPr id="8" name="Right Arrow 7"/>
          <p:cNvSpPr/>
          <p:nvPr/>
        </p:nvSpPr>
        <p:spPr>
          <a:xfrm>
            <a:off x="304800" y="4724400"/>
            <a:ext cx="4114800" cy="1219200"/>
          </a:xfrm>
          <a:prstGeom prst="rightArrow">
            <a:avLst>
              <a:gd name="adj1" fmla="val 50000"/>
              <a:gd name="adj2" fmla="val 20462"/>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r>
              <a:rPr lang="en-US" sz="2100" dirty="0" smtClean="0">
                <a:latin typeface="Times New Roman" pitchFamily="18" charset="0"/>
                <a:cs typeface="Times New Roman" pitchFamily="18" charset="0"/>
              </a:rPr>
              <a:t>Plants equally</a:t>
            </a:r>
            <a:endParaRPr lang="en-US" sz="2100" dirty="0">
              <a:latin typeface="Times New Roman" pitchFamily="18" charset="0"/>
              <a:cs typeface="Times New Roman" pitchFamily="18" charset="0"/>
            </a:endParaRPr>
          </a:p>
        </p:txBody>
      </p:sp>
      <p:sp>
        <p:nvSpPr>
          <p:cNvPr id="9" name="Rounded Rectangle 8"/>
          <p:cNvSpPr/>
          <p:nvPr/>
        </p:nvSpPr>
        <p:spPr>
          <a:xfrm>
            <a:off x="457200" y="304800"/>
            <a:ext cx="8229600" cy="762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effectLst>
                  <a:outerShdw blurRad="38100" dist="38100" dir="2700000" algn="tl">
                    <a:srgbClr val="000000">
                      <a:alpha val="43137"/>
                    </a:srgbClr>
                  </a:outerShdw>
                </a:effectLst>
                <a:latin typeface="Times New Roman" pitchFamily="18" charset="0"/>
                <a:cs typeface="Times New Roman" pitchFamily="18" charset="0"/>
              </a:rPr>
              <a:t>Sowing in seedling tray</a:t>
            </a:r>
            <a:endParaRPr 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292917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6707221" y="5029200"/>
            <a:ext cx="2436779" cy="1828800"/>
          </a:xfrm>
          <a:prstGeom prst="rect">
            <a:avLst/>
          </a:prstGeom>
          <a:noFill/>
          <a:ln w="9525">
            <a:noFill/>
            <a:miter lim="800000"/>
            <a:headEnd/>
            <a:tailEnd/>
          </a:ln>
          <a:effectLst/>
        </p:spPr>
      </p:pic>
      <p:sp>
        <p:nvSpPr>
          <p:cNvPr id="4" name="Title 3"/>
          <p:cNvSpPr>
            <a:spLocks noGrp="1"/>
          </p:cNvSpPr>
          <p:nvPr>
            <p:ph type="title"/>
          </p:nvPr>
        </p:nvSpPr>
        <p:spPr>
          <a:xfrm>
            <a:off x="457200" y="274638"/>
            <a:ext cx="8229600" cy="792162"/>
          </a:xfrm>
        </p:spPr>
        <p:txBody>
          <a:bodyPr/>
          <a:lstStyle/>
          <a:p>
            <a:endParaRPr lang="en-US" dirty="0"/>
          </a:p>
        </p:txBody>
      </p:sp>
      <p:sp>
        <p:nvSpPr>
          <p:cNvPr id="5" name="Rounded Rectangle 4"/>
          <p:cNvSpPr/>
          <p:nvPr/>
        </p:nvSpPr>
        <p:spPr>
          <a:xfrm>
            <a:off x="457200" y="304800"/>
            <a:ext cx="82296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Times New Roman" pitchFamily="18" charset="0"/>
                <a:cs typeface="Times New Roman" pitchFamily="18" charset="0"/>
              </a:rPr>
              <a:t>Land preparation</a:t>
            </a:r>
            <a:endParaRPr lang="en-US" sz="3200" dirty="0">
              <a:latin typeface="Times New Roman" pitchFamily="18" charset="0"/>
              <a:cs typeface="Times New Roman" pitchFamily="18" charset="0"/>
            </a:endParaRPr>
          </a:p>
        </p:txBody>
      </p:sp>
      <p:sp>
        <p:nvSpPr>
          <p:cNvPr id="6" name="Rounded Rectangle 5"/>
          <p:cNvSpPr/>
          <p:nvPr/>
        </p:nvSpPr>
        <p:spPr>
          <a:xfrm>
            <a:off x="609600" y="1371600"/>
            <a:ext cx="2286000" cy="41148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err="1" smtClean="0">
                <a:latin typeface="Times New Roman" pitchFamily="18" charset="0"/>
                <a:cs typeface="Times New Roman" pitchFamily="18" charset="0"/>
              </a:rPr>
              <a:t>Ploughing</a:t>
            </a:r>
            <a:r>
              <a:rPr lang="en-US" sz="3000" dirty="0" smtClean="0">
                <a:latin typeface="Times New Roman" pitchFamily="18" charset="0"/>
                <a:cs typeface="Times New Roman" pitchFamily="18" charset="0"/>
              </a:rPr>
              <a:t> (or digging) is necessary to prepare the land for a new crop</a:t>
            </a:r>
            <a:endParaRPr lang="en-US" sz="3000" dirty="0">
              <a:latin typeface="Times New Roman" pitchFamily="18" charset="0"/>
              <a:cs typeface="Times New Roman" pitchFamily="18" charset="0"/>
            </a:endParaRPr>
          </a:p>
        </p:txBody>
      </p:sp>
      <p:sp>
        <p:nvSpPr>
          <p:cNvPr id="10" name="Oval 9"/>
          <p:cNvSpPr/>
          <p:nvPr/>
        </p:nvSpPr>
        <p:spPr>
          <a:xfrm>
            <a:off x="4343400" y="1524000"/>
            <a:ext cx="44196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000" dirty="0" smtClean="0">
                <a:latin typeface="Times New Roman" pitchFamily="18" charset="0"/>
                <a:cs typeface="Times New Roman" pitchFamily="18" charset="0"/>
              </a:rPr>
              <a:t>It improves the structure </a:t>
            </a:r>
            <a:endParaRPr lang="en-US" sz="2000" dirty="0">
              <a:latin typeface="Times New Roman" pitchFamily="18" charset="0"/>
              <a:cs typeface="Times New Roman" pitchFamily="18" charset="0"/>
            </a:endParaRPr>
          </a:p>
        </p:txBody>
      </p:sp>
      <p:sp>
        <p:nvSpPr>
          <p:cNvPr id="12" name="Oval 11"/>
          <p:cNvSpPr/>
          <p:nvPr/>
        </p:nvSpPr>
        <p:spPr>
          <a:xfrm>
            <a:off x="4343400" y="2895600"/>
            <a:ext cx="44196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000" dirty="0" smtClean="0">
                <a:latin typeface="Times New Roman" pitchFamily="18" charset="0"/>
                <a:cs typeface="Times New Roman" pitchFamily="18" charset="0"/>
              </a:rPr>
              <a:t>Water holding capacity</a:t>
            </a:r>
            <a:endParaRPr lang="en-US" sz="2000" dirty="0">
              <a:latin typeface="Times New Roman" pitchFamily="18" charset="0"/>
              <a:cs typeface="Times New Roman" pitchFamily="18" charset="0"/>
            </a:endParaRPr>
          </a:p>
        </p:txBody>
      </p:sp>
      <p:sp>
        <p:nvSpPr>
          <p:cNvPr id="13" name="Oval 12"/>
          <p:cNvSpPr/>
          <p:nvPr/>
        </p:nvSpPr>
        <p:spPr>
          <a:xfrm>
            <a:off x="4419600" y="4191000"/>
            <a:ext cx="44196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000" dirty="0" smtClean="0">
                <a:latin typeface="Times New Roman" pitchFamily="18" charset="0"/>
                <a:cs typeface="Times New Roman" pitchFamily="18" charset="0"/>
              </a:rPr>
              <a:t>Prevent </a:t>
            </a:r>
            <a:r>
              <a:rPr lang="en-US" sz="2000" dirty="0" err="1" smtClean="0">
                <a:latin typeface="Times New Roman" pitchFamily="18" charset="0"/>
                <a:cs typeface="Times New Roman" pitchFamily="18" charset="0"/>
              </a:rPr>
              <a:t>desease</a:t>
            </a: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14" name="Left Brace 13"/>
          <p:cNvSpPr/>
          <p:nvPr/>
        </p:nvSpPr>
        <p:spPr>
          <a:xfrm>
            <a:off x="3505200" y="1524000"/>
            <a:ext cx="381000" cy="3505200"/>
          </a:xfrm>
          <a:prstGeom prst="leftBrace">
            <a:avLst>
              <a:gd name="adj1" fmla="val 41154"/>
              <a:gd name="adj2" fmla="val 49599"/>
            </a:avLst>
          </a:prstGeom>
          <a:solidFill>
            <a:schemeClr val="bg1">
              <a:lumMod val="95000"/>
            </a:schemeClr>
          </a:solidFill>
          <a:ln w="76200"/>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032841071"/>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pPr algn="l"/>
            <a:endParaRPr lang="en-US" sz="3200" dirty="0"/>
          </a:p>
        </p:txBody>
      </p:sp>
      <p:sp>
        <p:nvSpPr>
          <p:cNvPr id="3" name="Content Placeholder 2"/>
          <p:cNvSpPr>
            <a:spLocks noGrp="1"/>
          </p:cNvSpPr>
          <p:nvPr>
            <p:ph idx="1"/>
          </p:nvPr>
        </p:nvSpPr>
        <p:spPr>
          <a:xfrm>
            <a:off x="457200" y="1143000"/>
            <a:ext cx="8229600" cy="5257800"/>
          </a:xfrm>
        </p:spPr>
        <p:txBody>
          <a:bodyPr>
            <a:normAutofit/>
          </a:bodyPr>
          <a:lstStyle/>
          <a:p>
            <a:pPr>
              <a:buNone/>
            </a:pPr>
            <a:r>
              <a:rPr lang="en-US" b="1" dirty="0">
                <a:latin typeface="Times New Roman" pitchFamily="18" charset="0"/>
                <a:cs typeface="Times New Roman" pitchFamily="18" charset="0"/>
              </a:rPr>
              <a:t>Current Research Priorities in Israel </a:t>
            </a:r>
          </a:p>
          <a:p>
            <a:r>
              <a:rPr lang="en-US" dirty="0" smtClean="0">
                <a:latin typeface="Times New Roman" pitchFamily="18" charset="0"/>
                <a:cs typeface="Times New Roman" pitchFamily="18" charset="0"/>
              </a:rPr>
              <a:t>Development </a:t>
            </a:r>
            <a:r>
              <a:rPr lang="en-US" dirty="0">
                <a:latin typeface="Times New Roman" pitchFamily="18" charset="0"/>
                <a:cs typeface="Times New Roman" pitchFamily="18" charset="0"/>
              </a:rPr>
              <a:t>of new products and cultivars </a:t>
            </a:r>
          </a:p>
          <a:p>
            <a:r>
              <a:rPr lang="en-US" dirty="0" smtClean="0">
                <a:latin typeface="Times New Roman" pitchFamily="18" charset="0"/>
                <a:cs typeface="Times New Roman" pitchFamily="18" charset="0"/>
              </a:rPr>
              <a:t>Improvement </a:t>
            </a:r>
            <a:r>
              <a:rPr lang="en-US" dirty="0">
                <a:latin typeface="Times New Roman" pitchFamily="18" charset="0"/>
                <a:cs typeface="Times New Roman" pitchFamily="18" charset="0"/>
              </a:rPr>
              <a:t>of food quality and safety </a:t>
            </a:r>
          </a:p>
          <a:p>
            <a:r>
              <a:rPr lang="en-US" dirty="0" smtClean="0">
                <a:latin typeface="Times New Roman" pitchFamily="18" charset="0"/>
                <a:cs typeface="Times New Roman" pitchFamily="18" charset="0"/>
              </a:rPr>
              <a:t>Functional </a:t>
            </a:r>
            <a:r>
              <a:rPr lang="en-US" dirty="0">
                <a:latin typeface="Times New Roman" pitchFamily="18" charset="0"/>
                <a:cs typeface="Times New Roman" pitchFamily="18" charset="0"/>
              </a:rPr>
              <a:t>food </a:t>
            </a:r>
          </a:p>
          <a:p>
            <a:r>
              <a:rPr lang="en-US" dirty="0" smtClean="0">
                <a:latin typeface="Times New Roman" pitchFamily="18" charset="0"/>
                <a:cs typeface="Times New Roman" pitchFamily="18" charset="0"/>
              </a:rPr>
              <a:t>Integrated </a:t>
            </a:r>
            <a:r>
              <a:rPr lang="en-US" dirty="0">
                <a:latin typeface="Times New Roman" pitchFamily="18" charset="0"/>
                <a:cs typeface="Times New Roman" pitchFamily="18" charset="0"/>
              </a:rPr>
              <a:t>pest management (IPM) and </a:t>
            </a:r>
            <a:r>
              <a:rPr lang="en-US" dirty="0" smtClean="0">
                <a:latin typeface="Times New Roman" pitchFamily="18" charset="0"/>
                <a:cs typeface="Times New Roman" pitchFamily="18" charset="0"/>
              </a:rPr>
              <a:t>biological </a:t>
            </a:r>
            <a:r>
              <a:rPr lang="en-US" dirty="0">
                <a:latin typeface="Times New Roman" pitchFamily="18" charset="0"/>
                <a:cs typeface="Times New Roman" pitchFamily="18" charset="0"/>
              </a:rPr>
              <a:t>control </a:t>
            </a:r>
          </a:p>
          <a:p>
            <a:r>
              <a:rPr lang="en-US" dirty="0" smtClean="0">
                <a:latin typeface="Times New Roman" pitchFamily="18" charset="0"/>
                <a:cs typeface="Times New Roman" pitchFamily="18" charset="0"/>
              </a:rPr>
              <a:t>Precision </a:t>
            </a:r>
            <a:r>
              <a:rPr lang="en-US" dirty="0">
                <a:latin typeface="Times New Roman" pitchFamily="18" charset="0"/>
                <a:cs typeface="Times New Roman" pitchFamily="18" charset="0"/>
              </a:rPr>
              <a:t>agriculture and farming efficiency </a:t>
            </a:r>
          </a:p>
          <a:p>
            <a:r>
              <a:rPr lang="en-US" dirty="0" smtClean="0">
                <a:latin typeface="Times New Roman" pitchFamily="18" charset="0"/>
                <a:cs typeface="Times New Roman" pitchFamily="18" charset="0"/>
              </a:rPr>
              <a:t>Agricultural </a:t>
            </a:r>
            <a:r>
              <a:rPr lang="en-US" dirty="0">
                <a:latin typeface="Times New Roman" pitchFamily="18" charset="0"/>
                <a:cs typeface="Times New Roman" pitchFamily="18" charset="0"/>
              </a:rPr>
              <a:t>technologies friendly to the </a:t>
            </a:r>
            <a:r>
              <a:rPr lang="en-US" dirty="0" smtClean="0">
                <a:latin typeface="Times New Roman" pitchFamily="18" charset="0"/>
                <a:cs typeface="Times New Roman" pitchFamily="18" charset="0"/>
              </a:rPr>
              <a:t>environment </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Water </a:t>
            </a:r>
            <a:r>
              <a:rPr lang="en-US" dirty="0">
                <a:latin typeface="Times New Roman" pitchFamily="18" charset="0"/>
                <a:cs typeface="Times New Roman" pitchFamily="18" charset="0"/>
              </a:rPr>
              <a:t>technologies and irrigation </a:t>
            </a:r>
          </a:p>
          <a:p>
            <a:r>
              <a:rPr lang="en-US" dirty="0" err="1" smtClean="0">
                <a:latin typeface="Times New Roman" pitchFamily="18" charset="0"/>
                <a:cs typeface="Times New Roman" pitchFamily="18" charset="0"/>
              </a:rPr>
              <a:t>Biofuel</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and alternative energy </a:t>
            </a:r>
          </a:p>
          <a:p>
            <a:pPr>
              <a:buNone/>
            </a:pPr>
            <a:endParaRPr lang="en-US" dirty="0"/>
          </a:p>
        </p:txBody>
      </p:sp>
      <p:sp>
        <p:nvSpPr>
          <p:cNvPr id="4" name="Rounded Rectangle 3"/>
          <p:cNvSpPr/>
          <p:nvPr/>
        </p:nvSpPr>
        <p:spPr>
          <a:xfrm>
            <a:off x="457200" y="304800"/>
            <a:ext cx="822960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III.3. RESEARCH</a:t>
            </a:r>
            <a:endParaRPr lang="en-US" sz="2800" dirty="0"/>
          </a:p>
        </p:txBody>
      </p:sp>
    </p:spTree>
    <p:extLst>
      <p:ext uri="{BB962C8B-B14F-4D97-AF65-F5344CB8AC3E}">
        <p14:creationId xmlns:p14="http://schemas.microsoft.com/office/powerpoint/2010/main" val="3683700660"/>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830763"/>
          </a:xfrm>
        </p:spPr>
        <p:txBody>
          <a:bodyPr>
            <a:normAutofit/>
          </a:bodyPr>
          <a:lstStyle/>
          <a:p>
            <a:pPr>
              <a:buNone/>
            </a:pPr>
            <a:r>
              <a:rPr lang="en-US" sz="3000" b="1" dirty="0">
                <a:latin typeface="Times New Roman" pitchFamily="18" charset="0"/>
                <a:cs typeface="Times New Roman" pitchFamily="18" charset="0"/>
              </a:rPr>
              <a:t>Agriculture's National Importance </a:t>
            </a:r>
          </a:p>
          <a:p>
            <a:r>
              <a:rPr lang="en-US" sz="3000" dirty="0" smtClean="0">
                <a:latin typeface="Times New Roman" pitchFamily="18" charset="0"/>
                <a:cs typeface="Times New Roman" pitchFamily="18" charset="0"/>
              </a:rPr>
              <a:t>Daily </a:t>
            </a:r>
            <a:r>
              <a:rPr lang="en-US" sz="3000" dirty="0">
                <a:latin typeface="Times New Roman" pitchFamily="18" charset="0"/>
                <a:cs typeface="Times New Roman" pitchFamily="18" charset="0"/>
              </a:rPr>
              <a:t>supply of fresh, high quality and </a:t>
            </a:r>
            <a:r>
              <a:rPr lang="en-US" sz="3000" dirty="0" smtClean="0">
                <a:latin typeface="Times New Roman" pitchFamily="18" charset="0"/>
                <a:cs typeface="Times New Roman" pitchFamily="18" charset="0"/>
              </a:rPr>
              <a:t>affordable </a:t>
            </a:r>
            <a:r>
              <a:rPr lang="en-US" sz="3000" dirty="0">
                <a:latin typeface="Times New Roman" pitchFamily="18" charset="0"/>
                <a:cs typeface="Times New Roman" pitchFamily="18" charset="0"/>
              </a:rPr>
              <a:t>food </a:t>
            </a:r>
          </a:p>
          <a:p>
            <a:r>
              <a:rPr lang="en-US" sz="3000" dirty="0" smtClean="0">
                <a:latin typeface="Times New Roman" pitchFamily="18" charset="0"/>
                <a:cs typeface="Times New Roman" pitchFamily="18" charset="0"/>
              </a:rPr>
              <a:t>Settlement </a:t>
            </a:r>
            <a:r>
              <a:rPr lang="en-US" sz="3000" dirty="0">
                <a:latin typeface="Times New Roman" pitchFamily="18" charset="0"/>
                <a:cs typeface="Times New Roman" pitchFamily="18" charset="0"/>
              </a:rPr>
              <a:t>in nationally preferred areas </a:t>
            </a:r>
          </a:p>
          <a:p>
            <a:r>
              <a:rPr lang="en-US" sz="3000" dirty="0" smtClean="0">
                <a:latin typeface="Times New Roman" pitchFamily="18" charset="0"/>
                <a:cs typeface="Times New Roman" pitchFamily="18" charset="0"/>
              </a:rPr>
              <a:t>Wider </a:t>
            </a:r>
            <a:r>
              <a:rPr lang="en-US" sz="3000" dirty="0">
                <a:latin typeface="Times New Roman" pitchFamily="18" charset="0"/>
                <a:cs typeface="Times New Roman" pitchFamily="18" charset="0"/>
              </a:rPr>
              <a:t>spread of population </a:t>
            </a:r>
          </a:p>
          <a:p>
            <a:r>
              <a:rPr lang="en-US" sz="3000" dirty="0" smtClean="0">
                <a:latin typeface="Times New Roman" pitchFamily="18" charset="0"/>
                <a:cs typeface="Times New Roman" pitchFamily="18" charset="0"/>
              </a:rPr>
              <a:t>Cleaner </a:t>
            </a:r>
            <a:r>
              <a:rPr lang="en-US" sz="3000" dirty="0">
                <a:latin typeface="Times New Roman" pitchFamily="18" charset="0"/>
                <a:cs typeface="Times New Roman" pitchFamily="18" charset="0"/>
              </a:rPr>
              <a:t>environment </a:t>
            </a:r>
          </a:p>
          <a:p>
            <a:r>
              <a:rPr lang="en-US" sz="3000" dirty="0" smtClean="0">
                <a:latin typeface="Times New Roman" pitchFamily="18" charset="0"/>
                <a:cs typeface="Times New Roman" pitchFamily="18" charset="0"/>
              </a:rPr>
              <a:t>Balanced </a:t>
            </a:r>
            <a:r>
              <a:rPr lang="en-US" sz="3000" dirty="0">
                <a:latin typeface="Times New Roman" pitchFamily="18" charset="0"/>
                <a:cs typeface="Times New Roman" pitchFamily="18" charset="0"/>
              </a:rPr>
              <a:t>use of natural resources </a:t>
            </a:r>
          </a:p>
          <a:p>
            <a:r>
              <a:rPr lang="en-US" sz="3000" dirty="0" smtClean="0">
                <a:latin typeface="Times New Roman" pitchFamily="18" charset="0"/>
                <a:cs typeface="Times New Roman" pitchFamily="18" charset="0"/>
              </a:rPr>
              <a:t>Absorption </a:t>
            </a:r>
            <a:r>
              <a:rPr lang="en-US" sz="3000" dirty="0">
                <a:latin typeface="Times New Roman" pitchFamily="18" charset="0"/>
                <a:cs typeface="Times New Roman" pitchFamily="18" charset="0"/>
              </a:rPr>
              <a:t>and reuse of wastewater and </a:t>
            </a:r>
          </a:p>
          <a:p>
            <a:r>
              <a:rPr lang="en-US" sz="3000" dirty="0" smtClean="0">
                <a:latin typeface="Times New Roman" pitchFamily="18" charset="0"/>
                <a:cs typeface="Times New Roman" pitchFamily="18" charset="0"/>
              </a:rPr>
              <a:t>Organic </a:t>
            </a:r>
            <a:r>
              <a:rPr lang="en-US" sz="3000" dirty="0">
                <a:latin typeface="Times New Roman" pitchFamily="18" charset="0"/>
                <a:cs typeface="Times New Roman" pitchFamily="18" charset="0"/>
              </a:rPr>
              <a:t>waste </a:t>
            </a:r>
          </a:p>
          <a:p>
            <a:pPr>
              <a:buNone/>
            </a:pPr>
            <a:endParaRPr lang="en-US" dirty="0"/>
          </a:p>
        </p:txBody>
      </p:sp>
      <p:sp>
        <p:nvSpPr>
          <p:cNvPr id="4" name="Title 3"/>
          <p:cNvSpPr>
            <a:spLocks noGrp="1"/>
          </p:cNvSpPr>
          <p:nvPr>
            <p:ph type="title"/>
          </p:nvPr>
        </p:nvSpPr>
        <p:spPr>
          <a:xfrm>
            <a:off x="457200" y="274638"/>
            <a:ext cx="8229600" cy="7921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III.3. RESEARCH</a:t>
            </a:r>
            <a:endParaRPr lang="en-US" sz="2800" dirty="0"/>
          </a:p>
        </p:txBody>
      </p:sp>
    </p:spTree>
    <p:extLst>
      <p:ext uri="{BB962C8B-B14F-4D97-AF65-F5344CB8AC3E}">
        <p14:creationId xmlns:p14="http://schemas.microsoft.com/office/powerpoint/2010/main" val="2259817374"/>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105400"/>
          </a:xfrm>
        </p:spPr>
        <p:txBody>
          <a:bodyPr>
            <a:normAutofit/>
          </a:bodyPr>
          <a:lstStyle/>
          <a:p>
            <a:pPr>
              <a:buNone/>
            </a:pPr>
            <a:r>
              <a:rPr lang="en-US" b="1" dirty="0">
                <a:latin typeface="Times New Roman" pitchFamily="18" charset="0"/>
                <a:cs typeface="Times New Roman" pitchFamily="18" charset="0"/>
              </a:rPr>
              <a:t>Use of creativity, knowledge and capital for attaining: </a:t>
            </a:r>
          </a:p>
          <a:p>
            <a:r>
              <a:rPr lang="en-US" dirty="0" smtClean="0">
                <a:latin typeface="Times New Roman" pitchFamily="18" charset="0"/>
                <a:cs typeface="Times New Roman" pitchFamily="18" charset="0"/>
              </a:rPr>
              <a:t>Novelty</a:t>
            </a:r>
            <a:r>
              <a:rPr lang="en-US" dirty="0">
                <a:latin typeface="Times New Roman" pitchFamily="18" charset="0"/>
                <a:cs typeface="Times New Roman" pitchFamily="18" charset="0"/>
              </a:rPr>
              <a:t>: new technologies and products </a:t>
            </a:r>
          </a:p>
          <a:p>
            <a:r>
              <a:rPr lang="en-US" dirty="0" smtClean="0">
                <a:latin typeface="Times New Roman" pitchFamily="18" charset="0"/>
                <a:cs typeface="Times New Roman" pitchFamily="18" charset="0"/>
              </a:rPr>
              <a:t>Better </a:t>
            </a:r>
            <a:r>
              <a:rPr lang="en-US" dirty="0">
                <a:latin typeface="Times New Roman" pitchFamily="18" charset="0"/>
                <a:cs typeface="Times New Roman" pitchFamily="18" charset="0"/>
              </a:rPr>
              <a:t>quality: appearance, taste, aroma, health, shelf life, </a:t>
            </a:r>
            <a:r>
              <a:rPr lang="en-US" dirty="0" smtClean="0">
                <a:latin typeface="Times New Roman" pitchFamily="18" charset="0"/>
                <a:cs typeface="Times New Roman" pitchFamily="18" charset="0"/>
              </a:rPr>
              <a:t>purity </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Water </a:t>
            </a:r>
            <a:r>
              <a:rPr lang="en-US" dirty="0">
                <a:latin typeface="Times New Roman" pitchFamily="18" charset="0"/>
                <a:cs typeface="Times New Roman" pitchFamily="18" charset="0"/>
              </a:rPr>
              <a:t>saving and use of marginal water </a:t>
            </a:r>
          </a:p>
          <a:p>
            <a:r>
              <a:rPr lang="en-US" dirty="0" smtClean="0">
                <a:latin typeface="Times New Roman" pitchFamily="18" charset="0"/>
                <a:cs typeface="Times New Roman" pitchFamily="18" charset="0"/>
              </a:rPr>
              <a:t>Raising </a:t>
            </a:r>
            <a:r>
              <a:rPr lang="en-US" dirty="0">
                <a:latin typeface="Times New Roman" pitchFamily="18" charset="0"/>
                <a:cs typeface="Times New Roman" pitchFamily="18" charset="0"/>
              </a:rPr>
              <a:t>production efficiency: mechanization and </a:t>
            </a:r>
            <a:r>
              <a:rPr lang="en-US" dirty="0" smtClean="0">
                <a:latin typeface="Times New Roman" pitchFamily="18" charset="0"/>
                <a:cs typeface="Times New Roman" pitchFamily="18" charset="0"/>
              </a:rPr>
              <a:t>intensification </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Controlled </a:t>
            </a:r>
            <a:r>
              <a:rPr lang="en-US" dirty="0">
                <a:latin typeface="Times New Roman" pitchFamily="18" charset="0"/>
                <a:cs typeface="Times New Roman" pitchFamily="18" charset="0"/>
              </a:rPr>
              <a:t>growing : indoor cultivation of plants and </a:t>
            </a:r>
            <a:r>
              <a:rPr lang="en-US" dirty="0" smtClean="0">
                <a:latin typeface="Times New Roman" pitchFamily="18" charset="0"/>
                <a:cs typeface="Times New Roman" pitchFamily="18" charset="0"/>
              </a:rPr>
              <a:t>animals </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Spread </a:t>
            </a:r>
            <a:r>
              <a:rPr lang="en-US" dirty="0">
                <a:latin typeface="Times New Roman" pitchFamily="18" charset="0"/>
                <a:cs typeface="Times New Roman" pitchFamily="18" charset="0"/>
              </a:rPr>
              <a:t>of cultivation outside the traditional season </a:t>
            </a:r>
          </a:p>
          <a:p>
            <a:r>
              <a:rPr lang="en-US" dirty="0">
                <a:latin typeface="Times New Roman" pitchFamily="18" charset="0"/>
                <a:cs typeface="Times New Roman" pitchFamily="18" charset="0"/>
              </a:rPr>
              <a:t>All the above - subject to the availability of knowledge </a:t>
            </a:r>
          </a:p>
        </p:txBody>
      </p:sp>
      <p:sp>
        <p:nvSpPr>
          <p:cNvPr id="4" name="Title 3"/>
          <p:cNvSpPr>
            <a:spLocks noGrp="1"/>
          </p:cNvSpPr>
          <p:nvPr>
            <p:ph type="title"/>
          </p:nvPr>
        </p:nvSpPr>
        <p:spPr>
          <a:xfrm>
            <a:off x="457200" y="274638"/>
            <a:ext cx="8229600" cy="7159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latin typeface="Times New Roman" pitchFamily="18" charset="0"/>
                <a:cs typeface="Times New Roman" pitchFamily="18" charset="0"/>
              </a:rPr>
              <a:t>III.3. RESEARCH</a:t>
            </a:r>
            <a:endParaRPr lang="en-US" sz="2800" dirty="0"/>
          </a:p>
        </p:txBody>
      </p:sp>
    </p:spTree>
    <p:extLst>
      <p:ext uri="{BB962C8B-B14F-4D97-AF65-F5344CB8AC3E}">
        <p14:creationId xmlns:p14="http://schemas.microsoft.com/office/powerpoint/2010/main" val="634764712"/>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7" name="Picture 3"/>
          <p:cNvPicPr>
            <a:picLocks noGrp="1" noChangeAspect="1" noChangeArrowheads="1"/>
          </p:cNvPicPr>
          <p:nvPr>
            <p:ph idx="1"/>
          </p:nvPr>
        </p:nvPicPr>
        <p:blipFill>
          <a:blip r:embed="rId2" cstate="print"/>
          <a:srcRect/>
          <a:stretch>
            <a:fillRect/>
          </a:stretch>
        </p:blipFill>
        <p:spPr bwMode="auto">
          <a:xfrm>
            <a:off x="609600" y="304800"/>
            <a:ext cx="7772400" cy="6019801"/>
          </a:xfrm>
          <a:prstGeom prst="rect">
            <a:avLst/>
          </a:prstGeom>
          <a:noFill/>
          <a:ln w="9525">
            <a:noFill/>
            <a:miter lim="800000"/>
            <a:headEnd/>
            <a:tailEnd/>
          </a:ln>
          <a:effectLst/>
        </p:spPr>
      </p:pic>
    </p:spTree>
    <p:extLst>
      <p:ext uri="{BB962C8B-B14F-4D97-AF65-F5344CB8AC3E}">
        <p14:creationId xmlns:p14="http://schemas.microsoft.com/office/powerpoint/2010/main" val="264516185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5896"/>
            <a:ext cx="9137638" cy="6695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4281119"/>
      </p:ext>
    </p:extLst>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III.4. EXTENSION</a:t>
            </a:r>
            <a:endParaRPr lang="en-US" dirty="0"/>
          </a:p>
        </p:txBody>
      </p:sp>
      <p:sp>
        <p:nvSpPr>
          <p:cNvPr id="3" name="Content Placeholder 2"/>
          <p:cNvSpPr>
            <a:spLocks noGrp="1"/>
          </p:cNvSpPr>
          <p:nvPr>
            <p:ph idx="1"/>
          </p:nvPr>
        </p:nvSpPr>
        <p:spPr>
          <a:xfrm>
            <a:off x="457200" y="1295400"/>
            <a:ext cx="8229600" cy="4830763"/>
          </a:xfrm>
        </p:spPr>
        <p:txBody>
          <a:bodyPr>
            <a:normAutofit fontScale="92500" lnSpcReduction="20000"/>
          </a:bodyPr>
          <a:lstStyle/>
          <a:p>
            <a:endParaRPr lang="en-US" dirty="0" smtClean="0">
              <a:latin typeface="Times New Roman" pitchFamily="18" charset="0"/>
              <a:cs typeface="Times New Roman" pitchFamily="18" charset="0"/>
            </a:endParaRPr>
          </a:p>
          <a:p>
            <a:pPr lvl="0"/>
            <a:r>
              <a:rPr lang="en-US" dirty="0" smtClean="0">
                <a:latin typeface="Times New Roman" pitchFamily="18" charset="0"/>
                <a:cs typeface="Times New Roman" pitchFamily="18" charset="0"/>
              </a:rPr>
              <a:t>Water aspects - efficient use of water; water recycling; use of reclaimed and salty water. </a:t>
            </a:r>
          </a:p>
          <a:p>
            <a:pPr lvl="0"/>
            <a:r>
              <a:rPr lang="en-US" dirty="0" smtClean="0">
                <a:latin typeface="Times New Roman" pitchFamily="18" charset="0"/>
                <a:cs typeface="Times New Roman" pitchFamily="18" charset="0"/>
              </a:rPr>
              <a:t>Integrating technologies and mechanization, thus saving in labor force.</a:t>
            </a:r>
          </a:p>
          <a:p>
            <a:pPr lvl="0"/>
            <a:r>
              <a:rPr lang="en-US" dirty="0" smtClean="0">
                <a:latin typeface="Times New Roman" pitchFamily="18" charset="0"/>
                <a:cs typeface="Times New Roman" pitchFamily="18" charset="0"/>
              </a:rPr>
              <a:t>Improving the quality of agricultural produce to meet international standards, for both the local market and export.</a:t>
            </a:r>
          </a:p>
          <a:p>
            <a:pPr lvl="0"/>
            <a:r>
              <a:rPr lang="en-US" dirty="0" smtClean="0">
                <a:latin typeface="Times New Roman" pitchFamily="18" charset="0"/>
                <a:cs typeface="Times New Roman" pitchFamily="18" charset="0"/>
              </a:rPr>
              <a:t>Decreasing the use of pesticides in vegetal agriculture.</a:t>
            </a:r>
          </a:p>
          <a:p>
            <a:pPr lvl="0"/>
            <a:r>
              <a:rPr lang="en-US" dirty="0" smtClean="0">
                <a:latin typeface="Times New Roman" pitchFamily="18" charset="0"/>
                <a:cs typeface="Times New Roman" pitchFamily="18" charset="0"/>
              </a:rPr>
              <a:t>Promoting agricultural subjects that are related to the quality of the environment (dairy-farm reform; use of sludge in agriculture; prevention of agricultural trimming burning, etc).</a:t>
            </a:r>
          </a:p>
          <a:p>
            <a:pPr lvl="0"/>
            <a:r>
              <a:rPr lang="en-US" dirty="0" smtClean="0">
                <a:latin typeface="Times New Roman" pitchFamily="18" charset="0"/>
                <a:cs typeface="Times New Roman" pitchFamily="18" charset="0"/>
              </a:rPr>
              <a:t> Diversifying available species in agricultural production.</a:t>
            </a:r>
          </a:p>
          <a:p>
            <a:pPr>
              <a:buNone/>
            </a:pPr>
            <a:endParaRPr lang="en-US" dirty="0"/>
          </a:p>
        </p:txBody>
      </p:sp>
      <p:sp>
        <p:nvSpPr>
          <p:cNvPr id="4" name="Rounded Rectangle 3"/>
          <p:cNvSpPr/>
          <p:nvPr/>
        </p:nvSpPr>
        <p:spPr>
          <a:xfrm>
            <a:off x="457200" y="304800"/>
            <a:ext cx="82296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itchFamily="18" charset="0"/>
                <a:cs typeface="Times New Roman" pitchFamily="18" charset="0"/>
              </a:rPr>
              <a:t>III.4. EXTENSION</a:t>
            </a:r>
            <a:endParaRPr lang="en-US"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3359672052"/>
      </p:ext>
    </p:extLst>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789040"/>
            <a:ext cx="8229600" cy="2218251"/>
          </a:xfrm>
        </p:spPr>
        <p:txBody>
          <a:bodyPr>
            <a:normAutofit/>
          </a:bodyPr>
          <a:lstStyle/>
          <a:p>
            <a:pPr marL="109728" indent="0" algn="ctr">
              <a:buNone/>
            </a:pPr>
            <a:r>
              <a:rPr lang="en-US" sz="6600" dirty="0" smtClean="0">
                <a:solidFill>
                  <a:srgbClr val="002060"/>
                </a:solidFill>
                <a:latin typeface=".VnCommercial Script" pitchFamily="34" charset="0"/>
              </a:rPr>
              <a:t>Thank you for watching and </a:t>
            </a:r>
            <a:r>
              <a:rPr lang="en-US" sz="6600" dirty="0" err="1" smtClean="0">
                <a:solidFill>
                  <a:srgbClr val="002060"/>
                </a:solidFill>
                <a:latin typeface=".VnCommercial Script" pitchFamily="34" charset="0"/>
              </a:rPr>
              <a:t>lisening</a:t>
            </a:r>
            <a:r>
              <a:rPr lang="en-US" sz="6600" dirty="0" smtClean="0">
                <a:solidFill>
                  <a:srgbClr val="002060"/>
                </a:solidFill>
                <a:latin typeface=".VnCommercial Script" pitchFamily="34" charset="0"/>
              </a:rPr>
              <a:t>!</a:t>
            </a:r>
            <a:endParaRPr lang="en-US" sz="6600" dirty="0">
              <a:solidFill>
                <a:srgbClr val="002060"/>
              </a:solidFill>
              <a:latin typeface=".VnCommercial Script" pitchFamily="34" charset="0"/>
            </a:endParaRPr>
          </a:p>
        </p:txBody>
      </p:sp>
      <p:sp>
        <p:nvSpPr>
          <p:cNvPr id="3" name="Title 2"/>
          <p:cNvSpPr>
            <a:spLocks noGrp="1"/>
          </p:cNvSpPr>
          <p:nvPr>
            <p:ph type="title"/>
          </p:nvPr>
        </p:nvSpPr>
        <p:spPr>
          <a:xfrm>
            <a:off x="179512" y="2132856"/>
            <a:ext cx="8229600" cy="1143000"/>
          </a:xfrm>
        </p:spPr>
        <p:txBody>
          <a:bodyPr>
            <a:noAutofit/>
          </a:bodyPr>
          <a:lstStyle/>
          <a:p>
            <a:pPr algn="ctr"/>
            <a:r>
              <a:rPr lang="en-US" sz="9600" dirty="0" smtClean="0">
                <a:solidFill>
                  <a:srgbClr val="FF0000"/>
                </a:solidFill>
                <a:latin typeface=".VnCommercial Script" pitchFamily="34" charset="0"/>
              </a:rPr>
              <a:t>The end</a:t>
            </a:r>
            <a:endParaRPr lang="en-US" sz="9600" dirty="0">
              <a:solidFill>
                <a:srgbClr val="FF0000"/>
              </a:solidFill>
              <a:latin typeface=".VnCommercial Script" pitchFamily="34" charset="0"/>
            </a:endParaRPr>
          </a:p>
        </p:txBody>
      </p:sp>
    </p:spTree>
    <p:extLst>
      <p:ext uri="{BB962C8B-B14F-4D97-AF65-F5344CB8AC3E}">
        <p14:creationId xmlns:p14="http://schemas.microsoft.com/office/powerpoint/2010/main" val="851650947"/>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636912"/>
            <a:ext cx="8229600" cy="3370379"/>
          </a:xfrm>
        </p:spPr>
        <p:txBody>
          <a:bodyPr/>
          <a:lstStyle/>
          <a:p>
            <a:pPr>
              <a:buFont typeface="Wingdings" pitchFamily="2" charset="2"/>
              <a:buChar char="Ø"/>
            </a:pPr>
            <a:r>
              <a:rPr lang="en-US" sz="3200" dirty="0" smtClean="0">
                <a:latin typeface="Times New Roman" pitchFamily="18" charset="0"/>
                <a:cs typeface="Times New Roman" pitchFamily="18" charset="0"/>
              </a:rPr>
              <a:t>More than half of the land area is desert</a:t>
            </a:r>
          </a:p>
          <a:p>
            <a:pPr>
              <a:buFont typeface="Wingdings" pitchFamily="2" charset="2"/>
              <a:buChar char="Ø"/>
            </a:pPr>
            <a:r>
              <a:rPr lang="en-US" sz="3200" dirty="0" smtClean="0">
                <a:latin typeface="Times New Roman" pitchFamily="18" charset="0"/>
                <a:cs typeface="Times New Roman" pitchFamily="18" charset="0"/>
              </a:rPr>
              <a:t>Sandy to clay</a:t>
            </a:r>
          </a:p>
          <a:p>
            <a:pPr>
              <a:buFont typeface="Wingdings" pitchFamily="2" charset="2"/>
              <a:buChar char="Ø"/>
            </a:pPr>
            <a:r>
              <a:rPr lang="en-US" sz="3200" dirty="0" smtClean="0">
                <a:latin typeface="Times New Roman" pitchFamily="18" charset="0"/>
                <a:cs typeface="Times New Roman" pitchFamily="18" charset="0"/>
              </a:rPr>
              <a:t>Only 20% of the land area is naturally arable</a:t>
            </a:r>
          </a:p>
          <a:p>
            <a:endParaRPr lang="en-US" dirty="0"/>
          </a:p>
        </p:txBody>
      </p:sp>
      <p:sp>
        <p:nvSpPr>
          <p:cNvPr id="4" name="Rounded Rectangle 3"/>
          <p:cNvSpPr/>
          <p:nvPr/>
        </p:nvSpPr>
        <p:spPr>
          <a:xfrm>
            <a:off x="17837" y="0"/>
            <a:ext cx="9144000" cy="11247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smtClean="0">
                <a:effectLst>
                  <a:outerShdw blurRad="38100" dist="38100" dir="2700000" algn="tl">
                    <a:srgbClr val="000000">
                      <a:alpha val="43137"/>
                    </a:srgbClr>
                  </a:outerShdw>
                </a:effectLst>
                <a:latin typeface="Times New Roman" pitchFamily="18" charset="0"/>
                <a:cs typeface="Times New Roman" pitchFamily="18" charset="0"/>
              </a:rPr>
              <a:t>I.2.2 Soil</a:t>
            </a:r>
            <a:endParaRPr lang="en-US" sz="3600" dirty="0"/>
          </a:p>
        </p:txBody>
      </p:sp>
    </p:spTree>
    <p:extLst>
      <p:ext uri="{BB962C8B-B14F-4D97-AF65-F5344CB8AC3E}">
        <p14:creationId xmlns:p14="http://schemas.microsoft.com/office/powerpoint/2010/main" val="2087459320"/>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3"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404664"/>
            <a:ext cx="8712968"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5518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906</TotalTime>
  <Words>1302</Words>
  <Application>Microsoft Office PowerPoint</Application>
  <PresentationFormat>On-screen Show (4:3)</PresentationFormat>
  <Paragraphs>225</Paragraphs>
  <Slides>71</Slides>
  <Notes>2</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Concourse</vt:lpstr>
      <vt:lpstr>Agriculture in Israel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I.2.4 Topography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   </vt:lpstr>
      <vt:lpstr>PowerPoint Presentation</vt:lpstr>
      <vt:lpstr>    </vt:lpstr>
      <vt:lpstr>PowerPoint Presentation</vt:lpstr>
      <vt:lpstr>PowerPoint Presentation</vt:lpstr>
      <vt:lpstr>PowerPoint Presentation</vt:lpstr>
      <vt:lpstr>     </vt:lpstr>
      <vt:lpstr>  </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III.2. TECHNOLOGY</vt:lpstr>
      <vt:lpstr>PowerPoint Presentation</vt:lpstr>
      <vt:lpstr>PowerPoint Presentation</vt:lpstr>
      <vt:lpstr>PowerPoint Presentation</vt:lpstr>
      <vt:lpstr>PowerPoint Presentation</vt:lpstr>
      <vt:lpstr>PowerPoint Presentation</vt:lpstr>
      <vt:lpstr>PowerPoint Presentation</vt:lpstr>
      <vt:lpstr>IRRIGATION SYSTEM</vt:lpstr>
      <vt:lpstr>IRRIGATION SYSTEM</vt:lpstr>
      <vt:lpstr>IRRIGATION SYSTEM</vt:lpstr>
      <vt:lpstr>PowerPoint Presentation</vt:lpstr>
      <vt:lpstr>PowerPoint Presentation</vt:lpstr>
      <vt:lpstr>PowerPoint Presentation</vt:lpstr>
      <vt:lpstr>PowerPoint Presentation</vt:lpstr>
      <vt:lpstr>PowerPoint Presentation</vt:lpstr>
      <vt:lpstr>III.3. RESEARCH</vt:lpstr>
      <vt:lpstr>III.3. RESEARCH</vt:lpstr>
      <vt:lpstr>PowerPoint Presentation</vt:lpstr>
      <vt:lpstr>III.4. EXTENSION</vt:lpstr>
      <vt:lpstr>The end</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NOTEBOOK</cp:lastModifiedBy>
  <cp:revision>217</cp:revision>
  <dcterms:created xsi:type="dcterms:W3CDTF">2014-04-13T02:52:24Z</dcterms:created>
  <dcterms:modified xsi:type="dcterms:W3CDTF">2014-04-16T05:40:32Z</dcterms:modified>
</cp:coreProperties>
</file>