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257" r:id="rId3"/>
    <p:sldId id="261" r:id="rId4"/>
    <p:sldId id="258" r:id="rId5"/>
    <p:sldId id="259" r:id="rId6"/>
    <p:sldId id="262" r:id="rId7"/>
    <p:sldId id="263" r:id="rId8"/>
    <p:sldId id="266" r:id="rId9"/>
    <p:sldId id="269" r:id="rId10"/>
    <p:sldId id="267" r:id="rId11"/>
    <p:sldId id="264" r:id="rId12"/>
    <p:sldId id="307" r:id="rId13"/>
    <p:sldId id="268" r:id="rId14"/>
    <p:sldId id="265" r:id="rId15"/>
    <p:sldId id="270" r:id="rId16"/>
    <p:sldId id="272" r:id="rId17"/>
    <p:sldId id="273" r:id="rId18"/>
    <p:sldId id="274" r:id="rId19"/>
    <p:sldId id="271" r:id="rId20"/>
    <p:sldId id="277" r:id="rId21"/>
    <p:sldId id="279" r:id="rId22"/>
    <p:sldId id="281" r:id="rId23"/>
    <p:sldId id="282" r:id="rId24"/>
    <p:sldId id="283" r:id="rId25"/>
    <p:sldId id="284" r:id="rId26"/>
    <p:sldId id="285" r:id="rId27"/>
    <p:sldId id="308" r:id="rId28"/>
    <p:sldId id="309" r:id="rId29"/>
    <p:sldId id="275" r:id="rId30"/>
    <p:sldId id="294" r:id="rId31"/>
    <p:sldId id="295" r:id="rId32"/>
    <p:sldId id="296" r:id="rId33"/>
    <p:sldId id="297" r:id="rId34"/>
    <p:sldId id="298" r:id="rId35"/>
    <p:sldId id="299" r:id="rId36"/>
    <p:sldId id="300" r:id="rId37"/>
    <p:sldId id="302" r:id="rId38"/>
    <p:sldId id="303" r:id="rId39"/>
    <p:sldId id="304" r:id="rId40"/>
    <p:sldId id="305" r:id="rId41"/>
    <p:sldId id="276" r:id="rId42"/>
    <p:sldId id="287" r:id="rId43"/>
    <p:sldId id="288" r:id="rId44"/>
    <p:sldId id="289" r:id="rId45"/>
    <p:sldId id="290" r:id="rId46"/>
    <p:sldId id="291" r:id="rId47"/>
    <p:sldId id="292" r:id="rId48"/>
    <p:sldId id="301" r:id="rId49"/>
    <p:sldId id="293" r:id="rId50"/>
    <p:sldId id="306"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4"/>
  <c:chart>
    <c:autoTitleDeleted val="1"/>
    <c:plotArea>
      <c:layout>
        <c:manualLayout>
          <c:layoutTarget val="inner"/>
          <c:xMode val="edge"/>
          <c:yMode val="edge"/>
          <c:x val="8.115569842760513E-2"/>
          <c:y val="5.5222971259459984E-2"/>
          <c:w val="0.89896662573141639"/>
          <c:h val="0.84192621384003064"/>
        </c:manualLayout>
      </c:layout>
      <c:barChart>
        <c:barDir val="col"/>
        <c:grouping val="stacked"/>
        <c:ser>
          <c:idx val="0"/>
          <c:order val="0"/>
          <c:tx>
            <c:strRef>
              <c:f>Sheet1!$D$1</c:f>
              <c:strCache>
                <c:ptCount val="1"/>
                <c:pt idx="0">
                  <c:v>Column3</c:v>
                </c:pt>
              </c:strCache>
            </c:strRef>
          </c:tx>
          <c:cat>
            <c:numRef>
              <c:f>Sheet1!$A$2:$A$6</c:f>
              <c:numCache>
                <c:formatCode>General</c:formatCode>
                <c:ptCount val="5"/>
                <c:pt idx="0">
                  <c:v>2005</c:v>
                </c:pt>
                <c:pt idx="1">
                  <c:v>2006</c:v>
                </c:pt>
                <c:pt idx="2">
                  <c:v>2007</c:v>
                </c:pt>
                <c:pt idx="3">
                  <c:v>2008</c:v>
                </c:pt>
                <c:pt idx="4">
                  <c:v>2009</c:v>
                </c:pt>
              </c:numCache>
            </c:numRef>
          </c:cat>
          <c:val>
            <c:numRef>
              <c:f>Sheet1!$D$2:$D$6</c:f>
              <c:numCache>
                <c:formatCode>General</c:formatCode>
                <c:ptCount val="5"/>
                <c:pt idx="0">
                  <c:v>106</c:v>
                </c:pt>
                <c:pt idx="1">
                  <c:v>110</c:v>
                </c:pt>
                <c:pt idx="2">
                  <c:v>111.6</c:v>
                </c:pt>
                <c:pt idx="3">
                  <c:v>112.1</c:v>
                </c:pt>
                <c:pt idx="4">
                  <c:v>110.5</c:v>
                </c:pt>
              </c:numCache>
            </c:numRef>
          </c:val>
        </c:ser>
        <c:overlap val="100"/>
        <c:axId val="73156480"/>
        <c:axId val="73158016"/>
      </c:barChart>
      <c:catAx>
        <c:axId val="73156480"/>
        <c:scaling>
          <c:orientation val="minMax"/>
        </c:scaling>
        <c:axPos val="b"/>
        <c:numFmt formatCode="General" sourceLinked="1"/>
        <c:tickLblPos val="nextTo"/>
        <c:txPr>
          <a:bodyPr/>
          <a:lstStyle/>
          <a:p>
            <a:pPr>
              <a:defRPr>
                <a:solidFill>
                  <a:schemeClr val="bg1"/>
                </a:solidFill>
              </a:defRPr>
            </a:pPr>
            <a:endParaRPr lang="en-US"/>
          </a:p>
        </c:txPr>
        <c:crossAx val="73158016"/>
        <c:crosses val="autoZero"/>
        <c:auto val="1"/>
        <c:lblAlgn val="ctr"/>
        <c:lblOffset val="100"/>
      </c:catAx>
      <c:valAx>
        <c:axId val="73158016"/>
        <c:scaling>
          <c:orientation val="minMax"/>
        </c:scaling>
        <c:axPos val="l"/>
        <c:majorGridlines/>
        <c:numFmt formatCode="General" sourceLinked="1"/>
        <c:tickLblPos val="nextTo"/>
        <c:txPr>
          <a:bodyPr/>
          <a:lstStyle/>
          <a:p>
            <a:pPr>
              <a:defRPr>
                <a:solidFill>
                  <a:schemeClr val="bg1"/>
                </a:solidFill>
              </a:defRPr>
            </a:pPr>
            <a:endParaRPr lang="en-US"/>
          </a:p>
        </c:txPr>
        <c:crossAx val="73156480"/>
        <c:crosses val="autoZero"/>
        <c:crossBetween val="between"/>
      </c:valAx>
    </c:plotArea>
    <c:plotVisOnly val="1"/>
  </c:chart>
  <c:txPr>
    <a:bodyPr/>
    <a:lstStyle/>
    <a:p>
      <a:pPr>
        <a:defRPr sz="1800"/>
      </a:pPr>
      <a:endParaRPr lang="en-US"/>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4"/>
  <c:chart>
    <c:autoTitleDeleted val="1"/>
    <c:plotArea>
      <c:layout>
        <c:manualLayout>
          <c:layoutTarget val="inner"/>
          <c:xMode val="edge"/>
          <c:yMode val="edge"/>
          <c:x val="9.9116951597266814E-2"/>
          <c:y val="0.1374604697387054"/>
          <c:w val="0.88394940215806506"/>
          <c:h val="0.7165111601663543"/>
        </c:manualLayout>
      </c:layout>
      <c:barChart>
        <c:barDir val="col"/>
        <c:grouping val="stacked"/>
        <c:ser>
          <c:idx val="0"/>
          <c:order val="0"/>
          <c:tx>
            <c:strRef>
              <c:f>Sheet1!$B$1</c:f>
              <c:strCache>
                <c:ptCount val="1"/>
                <c:pt idx="0">
                  <c:v>Series 1</c:v>
                </c:pt>
              </c:strCache>
            </c:strRef>
          </c:tx>
          <c:cat>
            <c:numRef>
              <c:f>Sheet1!$A$2:$A$6</c:f>
              <c:numCache>
                <c:formatCode>General</c:formatCode>
                <c:ptCount val="5"/>
                <c:pt idx="0">
                  <c:v>2002</c:v>
                </c:pt>
                <c:pt idx="1">
                  <c:v>2004</c:v>
                </c:pt>
                <c:pt idx="2">
                  <c:v>2006</c:v>
                </c:pt>
                <c:pt idx="3">
                  <c:v>2008</c:v>
                </c:pt>
                <c:pt idx="4">
                  <c:v>2010</c:v>
                </c:pt>
              </c:numCache>
            </c:numRef>
          </c:cat>
          <c:val>
            <c:numRef>
              <c:f>Sheet1!$B$2:$B$6</c:f>
              <c:numCache>
                <c:formatCode>General</c:formatCode>
                <c:ptCount val="5"/>
                <c:pt idx="0">
                  <c:v>347</c:v>
                </c:pt>
                <c:pt idx="1">
                  <c:v>437</c:v>
                </c:pt>
                <c:pt idx="2">
                  <c:v>552</c:v>
                </c:pt>
                <c:pt idx="3">
                  <c:v>843</c:v>
                </c:pt>
                <c:pt idx="4">
                  <c:v>1060</c:v>
                </c:pt>
              </c:numCache>
            </c:numRef>
          </c:val>
        </c:ser>
        <c:overlap val="100"/>
        <c:axId val="82905344"/>
        <c:axId val="88041728"/>
      </c:barChart>
      <c:catAx>
        <c:axId val="82905344"/>
        <c:scaling>
          <c:orientation val="minMax"/>
        </c:scaling>
        <c:axPos val="b"/>
        <c:numFmt formatCode="General" sourceLinked="1"/>
        <c:tickLblPos val="nextTo"/>
        <c:crossAx val="88041728"/>
        <c:crosses val="autoZero"/>
        <c:auto val="1"/>
        <c:lblAlgn val="ctr"/>
        <c:lblOffset val="100"/>
      </c:catAx>
      <c:valAx>
        <c:axId val="88041728"/>
        <c:scaling>
          <c:orientation val="minMax"/>
        </c:scaling>
        <c:axPos val="l"/>
        <c:majorGridlines/>
        <c:numFmt formatCode="General" sourceLinked="1"/>
        <c:tickLblPos val="nextTo"/>
        <c:txPr>
          <a:bodyPr/>
          <a:lstStyle/>
          <a:p>
            <a:pPr>
              <a:defRPr>
                <a:solidFill>
                  <a:schemeClr val="bg1"/>
                </a:solidFill>
                <a:latin typeface="Times New Roman" pitchFamily="18" charset="0"/>
                <a:cs typeface="Times New Roman" pitchFamily="18" charset="0"/>
              </a:defRPr>
            </a:pPr>
            <a:endParaRPr lang="en-US"/>
          </a:p>
        </c:txPr>
        <c:crossAx val="82905344"/>
        <c:crosses val="autoZero"/>
        <c:crossBetween val="between"/>
      </c:valAx>
    </c:plotArea>
    <c:plotVisOnly val="1"/>
  </c:chart>
  <c:txPr>
    <a:bodyPr/>
    <a:lstStyle/>
    <a:p>
      <a:pPr>
        <a:defRPr sz="1800"/>
      </a:pPr>
      <a:endParaRPr lang="en-US"/>
    </a:p>
  </c:txPr>
  <c:externalData r:id="rId1"/>
  <c:userShapes r:id="rId2"/>
</c:chartSpace>
</file>

<file path=ppt/drawings/drawing1.xml><?xml version="1.0" encoding="utf-8"?>
<c:userShapes xmlns:c="http://schemas.openxmlformats.org/drawingml/2006/chart">
  <cdr:relSizeAnchor xmlns:cdr="http://schemas.openxmlformats.org/drawingml/2006/chartDrawing">
    <cdr:from>
      <cdr:x>0.16514</cdr:x>
      <cdr:y>0.55252</cdr:y>
    </cdr:from>
    <cdr:to>
      <cdr:x>0.21101</cdr:x>
      <cdr:y>0.6354</cdr:y>
    </cdr:to>
    <cdr:sp macro="" textlink="">
      <cdr:nvSpPr>
        <cdr:cNvPr id="2" name="TextBox 1"/>
        <cdr:cNvSpPr txBox="1"/>
      </cdr:nvSpPr>
      <cdr:spPr>
        <a:xfrm xmlns:a="http://schemas.openxmlformats.org/drawingml/2006/main">
          <a:off x="1371600" y="3048000"/>
          <a:ext cx="381000" cy="4572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0.13761</cdr:x>
      <cdr:y>0.52489</cdr:y>
    </cdr:from>
    <cdr:to>
      <cdr:x>0.24771</cdr:x>
      <cdr:y>0.69065</cdr:y>
    </cdr:to>
    <cdr:sp macro="" textlink="">
      <cdr:nvSpPr>
        <cdr:cNvPr id="5" name="TextBox 4"/>
        <cdr:cNvSpPr txBox="1"/>
      </cdr:nvSpPr>
      <cdr:spPr>
        <a:xfrm xmlns:a="http://schemas.openxmlformats.org/drawingml/2006/main">
          <a:off x="1143000" y="2895600"/>
          <a:ext cx="914400" cy="914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2000" dirty="0" smtClean="0">
              <a:solidFill>
                <a:schemeClr val="bg1"/>
              </a:solidFill>
              <a:latin typeface="Times New Roman" pitchFamily="18" charset="0"/>
              <a:cs typeface="Times New Roman" pitchFamily="18" charset="0"/>
            </a:rPr>
            <a:t>106</a:t>
          </a:r>
          <a:endParaRPr lang="en-US" sz="2000" dirty="0">
            <a:solidFill>
              <a:schemeClr val="bg1"/>
            </a:solidFill>
            <a:latin typeface="Times New Roman" pitchFamily="18" charset="0"/>
            <a:cs typeface="Times New Roman" pitchFamily="18" charset="0"/>
          </a:endParaRPr>
        </a:p>
      </cdr:txBody>
    </cdr:sp>
  </cdr:relSizeAnchor>
  <cdr:relSizeAnchor xmlns:cdr="http://schemas.openxmlformats.org/drawingml/2006/chartDrawing">
    <cdr:from>
      <cdr:x>0.48624</cdr:x>
      <cdr:y>0.09669</cdr:y>
    </cdr:from>
    <cdr:to>
      <cdr:x>0.59633</cdr:x>
      <cdr:y>0.22101</cdr:y>
    </cdr:to>
    <cdr:sp macro="" textlink="">
      <cdr:nvSpPr>
        <cdr:cNvPr id="6" name="TextBox 5"/>
        <cdr:cNvSpPr txBox="1"/>
      </cdr:nvSpPr>
      <cdr:spPr>
        <a:xfrm xmlns:a="http://schemas.openxmlformats.org/drawingml/2006/main">
          <a:off x="4038600" y="533400"/>
          <a:ext cx="914400" cy="6858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2000" dirty="0" smtClean="0">
              <a:solidFill>
                <a:schemeClr val="bg1"/>
              </a:solidFill>
              <a:latin typeface="Times New Roman" pitchFamily="18" charset="0"/>
              <a:cs typeface="Times New Roman" pitchFamily="18" charset="0"/>
            </a:rPr>
            <a:t>111.6</a:t>
          </a:r>
          <a:endParaRPr lang="en-US" sz="2000" dirty="0">
            <a:solidFill>
              <a:schemeClr val="bg1"/>
            </a:solidFill>
            <a:latin typeface="Times New Roman" pitchFamily="18" charset="0"/>
            <a:cs typeface="Times New Roman" pitchFamily="18" charset="0"/>
          </a:endParaRPr>
        </a:p>
      </cdr:txBody>
    </cdr:sp>
  </cdr:relSizeAnchor>
  <cdr:relSizeAnchor xmlns:cdr="http://schemas.openxmlformats.org/drawingml/2006/chartDrawing">
    <cdr:from>
      <cdr:x>0.66972</cdr:x>
      <cdr:y>0.05525</cdr:y>
    </cdr:from>
    <cdr:to>
      <cdr:x>0.77982</cdr:x>
      <cdr:y>0.27626</cdr:y>
    </cdr:to>
    <cdr:sp macro="" textlink="">
      <cdr:nvSpPr>
        <cdr:cNvPr id="7" name="TextBox 6"/>
        <cdr:cNvSpPr txBox="1"/>
      </cdr:nvSpPr>
      <cdr:spPr>
        <a:xfrm xmlns:a="http://schemas.openxmlformats.org/drawingml/2006/main">
          <a:off x="5562600" y="304800"/>
          <a:ext cx="914400" cy="12192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2000" dirty="0" smtClean="0">
              <a:solidFill>
                <a:schemeClr val="bg1"/>
              </a:solidFill>
              <a:latin typeface="Times New Roman" pitchFamily="18" charset="0"/>
              <a:cs typeface="Times New Roman" pitchFamily="18" charset="0"/>
            </a:rPr>
            <a:t>112.1</a:t>
          </a:r>
          <a:endParaRPr lang="en-US" sz="2000" dirty="0">
            <a:solidFill>
              <a:schemeClr val="bg1"/>
            </a:solidFill>
            <a:latin typeface="Times New Roman" pitchFamily="18" charset="0"/>
            <a:cs typeface="Times New Roman" pitchFamily="18" charset="0"/>
          </a:endParaRPr>
        </a:p>
      </cdr:txBody>
    </cdr:sp>
  </cdr:relSizeAnchor>
  <cdr:relSizeAnchor xmlns:cdr="http://schemas.openxmlformats.org/drawingml/2006/chartDrawing">
    <cdr:from>
      <cdr:x>0.84404</cdr:x>
      <cdr:y>0.17957</cdr:y>
    </cdr:from>
    <cdr:to>
      <cdr:x>0.95413</cdr:x>
      <cdr:y>0.34532</cdr:y>
    </cdr:to>
    <cdr:sp macro="" textlink="">
      <cdr:nvSpPr>
        <cdr:cNvPr id="8" name="TextBox 7"/>
        <cdr:cNvSpPr txBox="1"/>
      </cdr:nvSpPr>
      <cdr:spPr>
        <a:xfrm xmlns:a="http://schemas.openxmlformats.org/drawingml/2006/main">
          <a:off x="7010400" y="990600"/>
          <a:ext cx="914400" cy="914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2000" dirty="0" smtClean="0">
              <a:solidFill>
                <a:schemeClr val="bg1"/>
              </a:solidFill>
              <a:latin typeface="Times New Roman" pitchFamily="18" charset="0"/>
              <a:cs typeface="Times New Roman" pitchFamily="18" charset="0"/>
            </a:rPr>
            <a:t>110.5</a:t>
          </a:r>
          <a:endParaRPr lang="en-US" sz="2000" dirty="0">
            <a:solidFill>
              <a:schemeClr val="bg1"/>
            </a:solidFill>
            <a:latin typeface="Times New Roman" pitchFamily="18" charset="0"/>
            <a:cs typeface="Times New Roman"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0.0991</cdr:x>
      <cdr:y>0.85865</cdr:y>
    </cdr:from>
    <cdr:to>
      <cdr:x>0.99099</cdr:x>
      <cdr:y>0.859</cdr:y>
    </cdr:to>
    <cdr:sp macro="" textlink="">
      <cdr:nvSpPr>
        <cdr:cNvPr id="7" name="Straight Arrow Connector 6"/>
        <cdr:cNvSpPr/>
      </cdr:nvSpPr>
      <cdr:spPr>
        <a:xfrm xmlns:a="http://schemas.openxmlformats.org/drawingml/2006/main">
          <a:off x="838200" y="3886200"/>
          <a:ext cx="7543800" cy="1588"/>
        </a:xfrm>
        <a:prstGeom xmlns:a="http://schemas.openxmlformats.org/drawingml/2006/main" prst="straightConnector1">
          <a:avLst/>
        </a:prstGeom>
        <a:ln xmlns:a="http://schemas.openxmlformats.org/drawingml/2006/main">
          <a:tailEnd type="arrow"/>
        </a:ln>
      </cdr:spPr>
      <cdr:style>
        <a:lnRef xmlns:a="http://schemas.openxmlformats.org/drawingml/2006/main" idx="3">
          <a:schemeClr val="dk1"/>
        </a:lnRef>
        <a:fillRef xmlns:a="http://schemas.openxmlformats.org/drawingml/2006/main" idx="0">
          <a:schemeClr val="dk1"/>
        </a:fillRef>
        <a:effectRef xmlns:a="http://schemas.openxmlformats.org/drawingml/2006/main" idx="2">
          <a:schemeClr val="dk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D32467-31A2-485B-9785-C18045DFC44A}" type="datetimeFigureOut">
              <a:rPr lang="en-US" smtClean="0"/>
              <a:pPr/>
              <a:t>10/8/2013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C714D5-13F1-4801-8C09-1A27C99652B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C714D5-13F1-4801-8C09-1A27C99652B9}"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C714D5-13F1-4801-8C09-1A27C99652B9}"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C714D5-13F1-4801-8C09-1A27C99652B9}" type="slidenum">
              <a:rPr lang="en-US" smtClean="0"/>
              <a:pPr/>
              <a:t>32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1012CA-AEA9-4A75-BFF6-A3D1E0C0E65E}" type="datetimeFigureOut">
              <a:rPr lang="en-US" smtClean="0"/>
              <a:pPr/>
              <a:t>10/8/2013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1012CA-AEA9-4A75-BFF6-A3D1E0C0E65E}" type="datetimeFigureOut">
              <a:rPr lang="en-US" smtClean="0"/>
              <a:pPr/>
              <a:t>10/8/2013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1012CA-AEA9-4A75-BFF6-A3D1E0C0E65E}" type="datetimeFigureOut">
              <a:rPr lang="en-US" smtClean="0"/>
              <a:pPr/>
              <a:t>10/8/2013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1012CA-AEA9-4A75-BFF6-A3D1E0C0E65E}" type="datetimeFigureOut">
              <a:rPr lang="en-US" smtClean="0"/>
              <a:pPr/>
              <a:t>10/8/2013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1012CA-AEA9-4A75-BFF6-A3D1E0C0E65E}" type="datetimeFigureOut">
              <a:rPr lang="en-US" smtClean="0"/>
              <a:pPr/>
              <a:t>10/8/2013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1012CA-AEA9-4A75-BFF6-A3D1E0C0E65E}" type="datetimeFigureOut">
              <a:rPr lang="en-US" smtClean="0"/>
              <a:pPr/>
              <a:t>10/8/2013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1012CA-AEA9-4A75-BFF6-A3D1E0C0E65E}" type="datetimeFigureOut">
              <a:rPr lang="en-US" smtClean="0"/>
              <a:pPr/>
              <a:t>10/8/2013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1012CA-AEA9-4A75-BFF6-A3D1E0C0E65E}" type="datetimeFigureOut">
              <a:rPr lang="en-US" smtClean="0"/>
              <a:pPr/>
              <a:t>10/8/2013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1012CA-AEA9-4A75-BFF6-A3D1E0C0E65E}" type="datetimeFigureOut">
              <a:rPr lang="en-US" smtClean="0"/>
              <a:pPr/>
              <a:t>10/8/2013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1012CA-AEA9-4A75-BFF6-A3D1E0C0E65E}" type="datetimeFigureOut">
              <a:rPr lang="en-US" smtClean="0"/>
              <a:pPr/>
              <a:t>10/8/2013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1012CA-AEA9-4A75-BFF6-A3D1E0C0E65E}" type="datetimeFigureOut">
              <a:rPr lang="en-US" smtClean="0"/>
              <a:pPr/>
              <a:t>10/8/2013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C7D61F-9EA6-41F7-A382-78001E53F471}" type="slidenum">
              <a:rPr lang="en-US" smtClean="0"/>
              <a:pPr/>
              <a:t>‹#›</a:t>
            </a:fld>
            <a:endParaRPr lang="en-US"/>
          </a:p>
        </p:txBody>
      </p:sp>
    </p:spTree>
  </p:cSld>
  <p:clrMapOvr>
    <a:masterClrMapping/>
  </p:clrMapOvr>
  <p:transition>
    <p:wipe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1012CA-AEA9-4A75-BFF6-A3D1E0C0E65E}" type="datetimeFigureOut">
              <a:rPr lang="en-US" smtClean="0"/>
              <a:pPr/>
              <a:t>10/8/2013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C7D61F-9EA6-41F7-A382-78001E53F47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7" name="TextBox 6"/>
          <p:cNvSpPr txBox="1"/>
          <p:nvPr/>
        </p:nvSpPr>
        <p:spPr>
          <a:xfrm>
            <a:off x="4114800" y="2286000"/>
            <a:ext cx="184731" cy="369332"/>
          </a:xfrm>
          <a:prstGeom prst="rect">
            <a:avLst/>
          </a:prstGeom>
          <a:noFill/>
        </p:spPr>
        <p:txBody>
          <a:bodyPr wrap="none" rtlCol="0">
            <a:spAutoFit/>
          </a:bodyPr>
          <a:lstStyle/>
          <a:p>
            <a:endParaRPr lang="en-US" dirty="0"/>
          </a:p>
        </p:txBody>
      </p:sp>
      <p:sp>
        <p:nvSpPr>
          <p:cNvPr id="8" name="TextBox 7"/>
          <p:cNvSpPr txBox="1"/>
          <p:nvPr/>
        </p:nvSpPr>
        <p:spPr>
          <a:xfrm>
            <a:off x="444182" y="2895600"/>
            <a:ext cx="8699818" cy="830997"/>
          </a:xfrm>
          <a:prstGeom prst="rect">
            <a:avLst/>
          </a:prstGeom>
          <a:noFill/>
        </p:spPr>
        <p:txBody>
          <a:bodyPr wrap="square" rtlCol="0">
            <a:spAutoFit/>
          </a:bodyPr>
          <a:lstStyle/>
          <a:p>
            <a:pPr algn="ctr"/>
            <a:r>
              <a:rPr lang="en-US" sz="4800" b="1" dirty="0" smtClean="0">
                <a:solidFill>
                  <a:schemeClr val="tx1">
                    <a:lumMod val="95000"/>
                    <a:lumOff val="5000"/>
                  </a:schemeClr>
                </a:solidFill>
                <a:latin typeface="Times New Roman" pitchFamily="18" charset="0"/>
                <a:cs typeface="Times New Roman" pitchFamily="18" charset="0"/>
              </a:rPr>
              <a:t>XÃ HỘI HỌC ĐẠI CƯƠNG</a:t>
            </a:r>
            <a:endParaRPr lang="en-US" sz="4800" b="1" dirty="0">
              <a:solidFill>
                <a:schemeClr val="tx1">
                  <a:lumMod val="95000"/>
                  <a:lumOff val="5000"/>
                </a:schemeClr>
              </a:solidFill>
              <a:latin typeface="Times New Roman" pitchFamily="18" charset="0"/>
              <a:cs typeface="Times New Roman" pitchFamily="18" charset="0"/>
            </a:endParaRPr>
          </a:p>
        </p:txBody>
      </p:sp>
      <p:sp>
        <p:nvSpPr>
          <p:cNvPr id="9" name="TextBox 8"/>
          <p:cNvSpPr txBox="1"/>
          <p:nvPr/>
        </p:nvSpPr>
        <p:spPr>
          <a:xfrm>
            <a:off x="2133600" y="533400"/>
            <a:ext cx="7010400" cy="1323439"/>
          </a:xfrm>
          <a:prstGeom prst="rect">
            <a:avLst/>
          </a:prstGeom>
          <a:noFill/>
        </p:spPr>
        <p:txBody>
          <a:bodyPr wrap="square" rtlCol="0">
            <a:spAutoFit/>
          </a:bodyPr>
          <a:lstStyle/>
          <a:p>
            <a:pPr algn="ctr"/>
            <a:r>
              <a:rPr lang="en-US" sz="4000" b="1" dirty="0" smtClean="0">
                <a:solidFill>
                  <a:schemeClr val="tx1">
                    <a:lumMod val="95000"/>
                    <a:lumOff val="5000"/>
                  </a:schemeClr>
                </a:solidFill>
              </a:rPr>
              <a:t>TRƯỜNG ĐẠI HỌC NÔNG LÂM TP.HCM</a:t>
            </a:r>
            <a:endParaRPr lang="en-US" sz="4000" b="1" dirty="0">
              <a:solidFill>
                <a:schemeClr val="tx1">
                  <a:lumMod val="95000"/>
                  <a:lumOff val="5000"/>
                </a:schemeClr>
              </a:solidFill>
            </a:endParaRPr>
          </a:p>
        </p:txBody>
      </p:sp>
      <p:pic>
        <p:nvPicPr>
          <p:cNvPr id="10" name="Picture 9" descr="untitled.bmp"/>
          <p:cNvPicPr>
            <a:picLocks noChangeAspect="1"/>
          </p:cNvPicPr>
          <p:nvPr/>
        </p:nvPicPr>
        <p:blipFill>
          <a:blip r:embed="rId4"/>
          <a:stretch>
            <a:fillRect/>
          </a:stretch>
        </p:blipFill>
        <p:spPr>
          <a:xfrm>
            <a:off x="152400" y="228600"/>
            <a:ext cx="2142857" cy="214285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TextBox 10"/>
          <p:cNvSpPr txBox="1"/>
          <p:nvPr/>
        </p:nvSpPr>
        <p:spPr>
          <a:xfrm>
            <a:off x="4212907" y="4572000"/>
            <a:ext cx="4931093" cy="523220"/>
          </a:xfrm>
          <a:prstGeom prst="rect">
            <a:avLst/>
          </a:prstGeom>
          <a:noFill/>
        </p:spPr>
        <p:txBody>
          <a:bodyPr wrap="none" rtlCol="0">
            <a:spAutoFit/>
          </a:bodyPr>
          <a:lstStyle/>
          <a:p>
            <a:r>
              <a:rPr lang="en-US" sz="2800" dirty="0" err="1" smtClean="0">
                <a:solidFill>
                  <a:schemeClr val="tx1">
                    <a:lumMod val="95000"/>
                    <a:lumOff val="5000"/>
                  </a:schemeClr>
                </a:solidFill>
              </a:rPr>
              <a:t>Gi</a:t>
            </a:r>
            <a:r>
              <a:rPr lang="en-US" sz="2800" dirty="0" err="1" smtClean="0">
                <a:solidFill>
                  <a:schemeClr val="tx1">
                    <a:lumMod val="95000"/>
                    <a:lumOff val="5000"/>
                  </a:schemeClr>
                </a:solidFill>
                <a:latin typeface="Times New Roman" pitchFamily="18" charset="0"/>
                <a:cs typeface="Times New Roman" pitchFamily="18" charset="0"/>
              </a:rPr>
              <a:t>ảng</a:t>
            </a:r>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chemeClr val="tx1">
                    <a:lumMod val="95000"/>
                    <a:lumOff val="5000"/>
                  </a:schemeClr>
                </a:solidFill>
                <a:latin typeface="Times New Roman" pitchFamily="18" charset="0"/>
                <a:cs typeface="Times New Roman" pitchFamily="18" charset="0"/>
              </a:rPr>
              <a:t>viên</a:t>
            </a:r>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Nguyễn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Đức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Thành</a:t>
            </a:r>
            <a:endParaRPr lang="en-US" sz="2800" dirty="0">
              <a:solidFill>
                <a:srgbClr val="FF0000"/>
              </a:solidFill>
            </a:endParaRPr>
          </a:p>
        </p:txBody>
      </p:sp>
    </p:spTree>
  </p:cSld>
  <p:clrMapOvr>
    <a:masterClrMapping/>
  </p:clrMapOvr>
  <p:transition>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0" y="152400"/>
            <a:ext cx="6144439" cy="769441"/>
          </a:xfrm>
          <a:prstGeom prst="rect">
            <a:avLst/>
          </a:prstGeom>
          <a:noFill/>
        </p:spPr>
        <p:txBody>
          <a:bodyPr wrap="none" rtlCol="0">
            <a:spAutoFit/>
          </a:bodyPr>
          <a:lstStyle/>
          <a:p>
            <a:r>
              <a:rPr lang="en-US" sz="4400" dirty="0" smtClean="0">
                <a:solidFill>
                  <a:srgbClr val="FF0000"/>
                </a:solidFill>
              </a:rPr>
              <a:t>III.1. BẤT BÌNH ĐẲNG GIỚI</a:t>
            </a:r>
            <a:endParaRPr lang="en-US" sz="4400" dirty="0">
              <a:solidFill>
                <a:srgbClr val="FF0000"/>
              </a:solidFill>
            </a:endParaRPr>
          </a:p>
        </p:txBody>
      </p:sp>
      <p:sp>
        <p:nvSpPr>
          <p:cNvPr id="3" name="TextBox 2"/>
          <p:cNvSpPr txBox="1"/>
          <p:nvPr/>
        </p:nvSpPr>
        <p:spPr>
          <a:xfrm>
            <a:off x="304800" y="990600"/>
            <a:ext cx="8839200" cy="2400657"/>
          </a:xfrm>
          <a:prstGeom prst="rect">
            <a:avLst/>
          </a:prstGeom>
          <a:noFill/>
        </p:spPr>
        <p:txBody>
          <a:bodyPr wrap="square" rtlCol="0">
            <a:spAutoFit/>
          </a:bodyPr>
          <a:lstStyle/>
          <a:p>
            <a:pPr>
              <a:buFont typeface="Arial" pitchFamily="34" charset="0"/>
              <a:buChar char="•"/>
            </a:pPr>
            <a:r>
              <a:rPr lang="en-US" sz="3000" b="1" i="1" dirty="0" smtClean="0">
                <a:solidFill>
                  <a:schemeClr val="bg1"/>
                </a:solidFill>
                <a:latin typeface="Times New Roman" pitchFamily="18" charset="0"/>
                <a:cs typeface="Times New Roman" pitchFamily="18" charset="0"/>
              </a:rPr>
              <a:t> </a:t>
            </a:r>
            <a:r>
              <a:rPr lang="en-US" sz="3000" b="1" i="1" dirty="0" err="1" smtClean="0">
                <a:solidFill>
                  <a:schemeClr val="bg1"/>
                </a:solidFill>
                <a:latin typeface="Times New Roman" pitchFamily="18" charset="0"/>
                <a:cs typeface="Times New Roman" pitchFamily="18" charset="0"/>
              </a:rPr>
              <a:t>Bất</a:t>
            </a:r>
            <a:r>
              <a:rPr lang="en-US" sz="3000" b="1" i="1" dirty="0" smtClean="0">
                <a:solidFill>
                  <a:schemeClr val="bg1"/>
                </a:solidFill>
                <a:latin typeface="Times New Roman" pitchFamily="18" charset="0"/>
                <a:cs typeface="Times New Roman" pitchFamily="18" charset="0"/>
              </a:rPr>
              <a:t> </a:t>
            </a:r>
            <a:r>
              <a:rPr lang="en-US" sz="3000" b="1" i="1" dirty="0" err="1" smtClean="0">
                <a:solidFill>
                  <a:schemeClr val="bg1"/>
                </a:solidFill>
                <a:latin typeface="Times New Roman" pitchFamily="18" charset="0"/>
                <a:cs typeface="Times New Roman" pitchFamily="18" charset="0"/>
              </a:rPr>
              <a:t>bình</a:t>
            </a:r>
            <a:r>
              <a:rPr lang="en-US" sz="3000" b="1" i="1" dirty="0" smtClean="0">
                <a:solidFill>
                  <a:schemeClr val="bg1"/>
                </a:solidFill>
                <a:latin typeface="Times New Roman" pitchFamily="18" charset="0"/>
                <a:cs typeface="Times New Roman" pitchFamily="18" charset="0"/>
              </a:rPr>
              <a:t> </a:t>
            </a:r>
            <a:r>
              <a:rPr lang="en-US" sz="3000" b="1" i="1" dirty="0" err="1" smtClean="0">
                <a:solidFill>
                  <a:schemeClr val="bg1"/>
                </a:solidFill>
                <a:latin typeface="Times New Roman" pitchFamily="18" charset="0"/>
                <a:cs typeface="Times New Roman" pitchFamily="18" charset="0"/>
              </a:rPr>
              <a:t>đẳng</a:t>
            </a:r>
            <a:r>
              <a:rPr lang="en-US" sz="3000" b="1" i="1" dirty="0" smtClean="0">
                <a:solidFill>
                  <a:schemeClr val="bg1"/>
                </a:solidFill>
                <a:latin typeface="Times New Roman" pitchFamily="18" charset="0"/>
                <a:cs typeface="Times New Roman" pitchFamily="18" charset="0"/>
              </a:rPr>
              <a:t> </a:t>
            </a:r>
            <a:r>
              <a:rPr lang="en-US" sz="3000" b="1" i="1" dirty="0" err="1" smtClean="0">
                <a:solidFill>
                  <a:schemeClr val="bg1"/>
                </a:solidFill>
                <a:latin typeface="Times New Roman" pitchFamily="18" charset="0"/>
                <a:cs typeface="Times New Roman" pitchFamily="18" charset="0"/>
              </a:rPr>
              <a:t>giới</a:t>
            </a:r>
            <a:r>
              <a:rPr lang="en-US" sz="3000" b="1" i="1" dirty="0" smtClean="0">
                <a:solidFill>
                  <a:schemeClr val="bg1"/>
                </a:solidFill>
                <a:latin typeface="Times New Roman" pitchFamily="18" charset="0"/>
                <a:cs typeface="Times New Roman" pitchFamily="18" charset="0"/>
              </a:rPr>
              <a:t>:</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Là</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sự</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phân</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biệt</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đối</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xử</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với</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nam</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nữ</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về</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vị</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thế</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điều</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kiện</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và</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cơ</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hội</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bất</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lợi</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cho</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nam</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nữ</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trong</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việc</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thực</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hiện</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quyền</a:t>
            </a:r>
            <a:r>
              <a:rPr lang="en-US" sz="3000" dirty="0" smtClean="0">
                <a:solidFill>
                  <a:schemeClr val="bg1"/>
                </a:solidFill>
                <a:latin typeface="Times New Roman" pitchFamily="18" charset="0"/>
                <a:cs typeface="Times New Roman" pitchFamily="18" charset="0"/>
              </a:rPr>
              <a:t> con </a:t>
            </a:r>
            <a:r>
              <a:rPr lang="en-US" sz="3000" dirty="0" err="1" smtClean="0">
                <a:solidFill>
                  <a:schemeClr val="bg1"/>
                </a:solidFill>
                <a:latin typeface="Times New Roman" pitchFamily="18" charset="0"/>
                <a:cs typeface="Times New Roman" pitchFamily="18" charset="0"/>
              </a:rPr>
              <a:t>người</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đóng</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góp</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và</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hưởng</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lợi</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từ</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sự</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phát</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triển</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của</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gia</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đình</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của</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đất</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nước</a:t>
            </a:r>
            <a:endParaRPr lang="en-US" sz="3000" dirty="0">
              <a:solidFill>
                <a:schemeClr val="bg1"/>
              </a:solidFill>
              <a:latin typeface="Times New Roman" pitchFamily="18" charset="0"/>
              <a:cs typeface="Times New Roman" pitchFamily="18" charset="0"/>
            </a:endParaRPr>
          </a:p>
        </p:txBody>
      </p:sp>
      <p:pic>
        <p:nvPicPr>
          <p:cNvPr id="4" name="Picture 3" descr="images (25).jpg"/>
          <p:cNvPicPr>
            <a:picLocks noChangeAspect="1"/>
          </p:cNvPicPr>
          <p:nvPr/>
        </p:nvPicPr>
        <p:blipFill>
          <a:blip r:embed="rId2"/>
          <a:stretch>
            <a:fillRect/>
          </a:stretch>
        </p:blipFill>
        <p:spPr>
          <a:xfrm>
            <a:off x="533400" y="3429000"/>
            <a:ext cx="3810000" cy="3200400"/>
          </a:xfrm>
          <a:prstGeom prst="rect">
            <a:avLst/>
          </a:prstGeom>
        </p:spPr>
      </p:pic>
      <p:pic>
        <p:nvPicPr>
          <p:cNvPr id="7" name="Picture 6" descr="images (13).jpg"/>
          <p:cNvPicPr>
            <a:picLocks noChangeAspect="1"/>
          </p:cNvPicPr>
          <p:nvPr/>
        </p:nvPicPr>
        <p:blipFill>
          <a:blip r:embed="rId3"/>
          <a:stretch>
            <a:fillRect/>
          </a:stretch>
        </p:blipFill>
        <p:spPr>
          <a:xfrm>
            <a:off x="4953000" y="3429000"/>
            <a:ext cx="3505200" cy="32004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9" presetClass="entr" presetSubtype="1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0" fill="hold"/>
                                        <p:tgtEl>
                                          <p:spTgt spid="7"/>
                                        </p:tgtEl>
                                        <p:attrNameLst>
                                          <p:attrName>ppt_w</p:attrName>
                                        </p:attrNameLst>
                                      </p:cBhvr>
                                      <p:tavLst>
                                        <p:tav tm="0" fmla="#ppt_w*sin(2.5*pi*$)">
                                          <p:val>
                                            <p:fltVal val="0"/>
                                          </p:val>
                                        </p:tav>
                                        <p:tav tm="100000">
                                          <p:val>
                                            <p:fltVal val="1"/>
                                          </p:val>
                                        </p:tav>
                                      </p:tavLst>
                                    </p:anim>
                                    <p:anim calcmode="lin" valueType="num">
                                      <p:cBhvr>
                                        <p:cTn id="22" dur="5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1219200"/>
            <a:ext cx="3124200" cy="5262979"/>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Nghèo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bộ</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phận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cư</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không</a:t>
            </a:r>
            <a:r>
              <a:rPr lang="en-US" sz="2800" dirty="0" smtClean="0">
                <a:solidFill>
                  <a:schemeClr val="bg1"/>
                </a:solidFill>
                <a:latin typeface="Times New Roman" pitchFamily="18" charset="0"/>
                <a:cs typeface="Times New Roman" pitchFamily="18" charset="0"/>
              </a:rPr>
              <a:t> </a:t>
            </a:r>
            <a:r>
              <a:rPr lang="en-US" sz="2800" smtClean="0">
                <a:solidFill>
                  <a:schemeClr val="bg1"/>
                </a:solidFill>
                <a:latin typeface="Times New Roman" pitchFamily="18" charset="0"/>
                <a:cs typeface="Times New Roman" pitchFamily="18" charset="0"/>
              </a:rPr>
              <a:t>được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hưởng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thoả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cầu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con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cầu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này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được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thừa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nhận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tuỳ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theo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độ</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tục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tập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quán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địa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phương</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
        <p:nvSpPr>
          <p:cNvPr id="8" name="TextBox 7"/>
          <p:cNvSpPr txBox="1"/>
          <p:nvPr/>
        </p:nvSpPr>
        <p:spPr>
          <a:xfrm>
            <a:off x="1752601" y="228600"/>
            <a:ext cx="7391400" cy="892552"/>
          </a:xfrm>
          <a:prstGeom prst="rect">
            <a:avLst/>
          </a:prstGeom>
          <a:noFill/>
        </p:spPr>
        <p:txBody>
          <a:bodyPr wrap="square" rtlCol="0">
            <a:spAutoFit/>
          </a:bodyPr>
          <a:lstStyle/>
          <a:p>
            <a:pPr algn="ctr"/>
            <a:r>
              <a:rPr lang="en-US" sz="2600" dirty="0" smtClean="0">
                <a:solidFill>
                  <a:srgbClr val="FF0000"/>
                </a:solidFill>
                <a:latin typeface="Times New Roman" pitchFamily="18" charset="0"/>
                <a:cs typeface="Times New Roman" pitchFamily="18" charset="0"/>
              </a:rPr>
              <a:t>  III.2. BẤT BÌNH ĐẲNG GIỚI Ở GIÀU VÀ NGHÈO</a:t>
            </a:r>
            <a:endParaRPr lang="en-US" sz="2600" dirty="0">
              <a:solidFill>
                <a:srgbClr val="FF0000"/>
              </a:solidFill>
              <a:latin typeface="Times New Roman" pitchFamily="18" charset="0"/>
              <a:cs typeface="Times New Roman" pitchFamily="18" charset="0"/>
            </a:endParaRPr>
          </a:p>
        </p:txBody>
      </p:sp>
      <p:pic>
        <p:nvPicPr>
          <p:cNvPr id="6" name="Picture 5" descr="images (15).jpg"/>
          <p:cNvPicPr>
            <a:picLocks noChangeAspect="1"/>
          </p:cNvPicPr>
          <p:nvPr/>
        </p:nvPicPr>
        <p:blipFill>
          <a:blip r:embed="rId2"/>
          <a:stretch>
            <a:fillRect/>
          </a:stretch>
        </p:blipFill>
        <p:spPr>
          <a:xfrm>
            <a:off x="3733800" y="1295400"/>
            <a:ext cx="5181600" cy="5181600"/>
          </a:xfrm>
          <a:prstGeom prst="rect">
            <a:avLst/>
          </a:prstGeom>
          <a:ln>
            <a:noFill/>
          </a:ln>
          <a:effectLst>
            <a:softEdge rad="112500"/>
          </a:effectLst>
        </p:spPr>
      </p:pic>
      <p:pic>
        <p:nvPicPr>
          <p:cNvPr id="7" name="Picture 3" descr="C:\Users\Admin\Downloads\Compressed\images (16).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810000" y="1371600"/>
            <a:ext cx="5091545" cy="502920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nodeType="clickEffect">
                                  <p:stCondLst>
                                    <p:cond delay="0"/>
                                  </p:stCondLst>
                                  <p:childTnLst>
                                    <p:animEffect transition="out" filter="diamond(in)">
                                      <p:cBhvr>
                                        <p:cTn id="11" dur="2000"/>
                                        <p:tgtEl>
                                          <p:spTgt spid="6"/>
                                        </p:tgtEl>
                                      </p:cBhvr>
                                    </p:animEffect>
                                    <p:set>
                                      <p:cBhvr>
                                        <p:cTn id="12" dur="1" fill="hold">
                                          <p:stCondLst>
                                            <p:cond delay="19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4" presetClass="entr" presetSubtype="0" accel="10000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strVal val="#ppt_w*0.05"/>
                                          </p:val>
                                        </p:tav>
                                        <p:tav tm="100000">
                                          <p:val>
                                            <p:strVal val="#ppt_w"/>
                                          </p:val>
                                        </p:tav>
                                      </p:tavLst>
                                    </p:anim>
                                    <p:anim calcmode="lin" valueType="num">
                                      <p:cBhvr>
                                        <p:cTn id="18" dur="500" fill="hold"/>
                                        <p:tgtEl>
                                          <p:spTgt spid="7"/>
                                        </p:tgtEl>
                                        <p:attrNameLst>
                                          <p:attrName>ppt_h</p:attrName>
                                        </p:attrNameLst>
                                      </p:cBhvr>
                                      <p:tavLst>
                                        <p:tav tm="0">
                                          <p:val>
                                            <p:strVal val="#ppt_h"/>
                                          </p:val>
                                        </p:tav>
                                        <p:tav tm="100000">
                                          <p:val>
                                            <p:strVal val="#ppt_h"/>
                                          </p:val>
                                        </p:tav>
                                      </p:tavLst>
                                    </p:anim>
                                    <p:anim calcmode="lin" valueType="num">
                                      <p:cBhvr>
                                        <p:cTn id="19" dur="500" fill="hold"/>
                                        <p:tgtEl>
                                          <p:spTgt spid="7"/>
                                        </p:tgtEl>
                                        <p:attrNameLst>
                                          <p:attrName>ppt_x</p:attrName>
                                        </p:attrNameLst>
                                      </p:cBhvr>
                                      <p:tavLst>
                                        <p:tav tm="0">
                                          <p:val>
                                            <p:strVal val="#ppt_x-.2"/>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381000"/>
            <a:ext cx="8458200" cy="954107"/>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Giàu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sự</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sở</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hữu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vật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tài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điều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kiện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cuộc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sống</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pic>
        <p:nvPicPr>
          <p:cNvPr id="3" name="Picture 2" descr="C:\Users\Admin\Downloads\Compressed\download (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81000" y="1447800"/>
            <a:ext cx="4419600" cy="472440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4" name="Picture 3" descr="C:\Users\Admin\Downloads\Compressed\download (2).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876800" y="1447800"/>
            <a:ext cx="4038600" cy="472440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cSld>
  <p:clrMapOvr>
    <a:masterClrMapping/>
  </p:clrMapOvr>
  <p:transition>
    <p:wipe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7400" y="381000"/>
            <a:ext cx="6781800" cy="954107"/>
          </a:xfrm>
          <a:prstGeom prst="rect">
            <a:avLst/>
          </a:prstGeom>
          <a:noFill/>
        </p:spPr>
        <p:txBody>
          <a:bodyPr wrap="square" rtlCol="0">
            <a:spAutoFit/>
          </a:bodyPr>
          <a:lstStyle/>
          <a:p>
            <a:pPr algn="ctr"/>
            <a:r>
              <a:rPr lang="en-US" sz="2800" dirty="0" smtClean="0">
                <a:solidFill>
                  <a:srgbClr val="FF0000"/>
                </a:solidFill>
                <a:latin typeface="Times New Roman" pitchFamily="18" charset="0"/>
                <a:cs typeface="Times New Roman" pitchFamily="18" charset="0"/>
              </a:rPr>
              <a:t>III.3. BẤT BÌNH ĐẲNG GIỚI Ở NÔNG THÔN VÀ THÀNH THỊ</a:t>
            </a:r>
          </a:p>
        </p:txBody>
      </p:sp>
      <p:sp>
        <p:nvSpPr>
          <p:cNvPr id="4" name="TextBox 3"/>
          <p:cNvSpPr txBox="1"/>
          <p:nvPr/>
        </p:nvSpPr>
        <p:spPr>
          <a:xfrm>
            <a:off x="533400" y="1371600"/>
            <a:ext cx="8305800" cy="1384995"/>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vi-VN" sz="2800" dirty="0" smtClean="0">
                <a:solidFill>
                  <a:schemeClr val="bg1"/>
                </a:solidFill>
                <a:latin typeface="Times New Roman" pitchFamily="18" charset="0"/>
                <a:cs typeface="Times New Roman" pitchFamily="18" charset="0"/>
              </a:rPr>
              <a:t>Nông thôn là phần lãnh thổ không thuộc nội thành, nội thị các thành phố, thị xã, thị trấn được quản lý bởi cấp hành chính cơ sở là UBND xã</a:t>
            </a:r>
            <a:endParaRPr lang="en-US" sz="2800" dirty="0">
              <a:solidFill>
                <a:schemeClr val="bg1"/>
              </a:solidFill>
              <a:latin typeface="Times New Roman" pitchFamily="18" charset="0"/>
              <a:cs typeface="Times New Roman" pitchFamily="18" charset="0"/>
            </a:endParaRPr>
          </a:p>
        </p:txBody>
      </p:sp>
      <p:pic>
        <p:nvPicPr>
          <p:cNvPr id="5" name="Picture 4" descr="images (26).jpg"/>
          <p:cNvPicPr>
            <a:picLocks noChangeAspect="1"/>
          </p:cNvPicPr>
          <p:nvPr/>
        </p:nvPicPr>
        <p:blipFill>
          <a:blip r:embed="rId2"/>
          <a:stretch>
            <a:fillRect/>
          </a:stretch>
        </p:blipFill>
        <p:spPr>
          <a:xfrm>
            <a:off x="304800" y="2971800"/>
            <a:ext cx="4267200" cy="3614738"/>
          </a:xfrm>
          <a:prstGeom prst="rect">
            <a:avLst/>
          </a:prstGeom>
        </p:spPr>
      </p:pic>
      <p:pic>
        <p:nvPicPr>
          <p:cNvPr id="6" name="Picture 5" descr="download (3).jpg"/>
          <p:cNvPicPr>
            <a:picLocks noChangeAspect="1"/>
          </p:cNvPicPr>
          <p:nvPr/>
        </p:nvPicPr>
        <p:blipFill>
          <a:blip r:embed="rId3"/>
          <a:stretch>
            <a:fillRect/>
          </a:stretch>
        </p:blipFill>
        <p:spPr>
          <a:xfrm>
            <a:off x="4724400" y="2971800"/>
            <a:ext cx="4191000" cy="3581400"/>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5"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0"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800" decel="100000"/>
                                        <p:tgtEl>
                                          <p:spTgt spid="6"/>
                                        </p:tgtEl>
                                      </p:cBhvr>
                                    </p:animEffect>
                                    <p:anim calcmode="lin" valueType="num">
                                      <p:cBhvr>
                                        <p:cTn id="30" dur="800" decel="100000" fill="hold"/>
                                        <p:tgtEl>
                                          <p:spTgt spid="6"/>
                                        </p:tgtEl>
                                        <p:attrNameLst>
                                          <p:attrName>style.rotation</p:attrName>
                                        </p:attrNameLst>
                                      </p:cBhvr>
                                      <p:tavLst>
                                        <p:tav tm="0">
                                          <p:val>
                                            <p:fltVal val="-90"/>
                                          </p:val>
                                        </p:tav>
                                        <p:tav tm="100000">
                                          <p:val>
                                            <p:fltVal val="0"/>
                                          </p:val>
                                        </p:tav>
                                      </p:tavLst>
                                    </p:anim>
                                    <p:anim calcmode="lin" valueType="num">
                                      <p:cBhvr>
                                        <p:cTn id="31" dur="800" decel="100000" fill="hold"/>
                                        <p:tgtEl>
                                          <p:spTgt spid="6"/>
                                        </p:tgtEl>
                                        <p:attrNameLst>
                                          <p:attrName>ppt_x</p:attrName>
                                        </p:attrNameLst>
                                      </p:cBhvr>
                                      <p:tavLst>
                                        <p:tav tm="0">
                                          <p:val>
                                            <p:strVal val="#ppt_x+0.4"/>
                                          </p:val>
                                        </p:tav>
                                        <p:tav tm="100000">
                                          <p:val>
                                            <p:strVal val="#ppt_x-0.05"/>
                                          </p:val>
                                        </p:tav>
                                      </p:tavLst>
                                    </p:anim>
                                    <p:anim calcmode="lin" valueType="num">
                                      <p:cBhvr>
                                        <p:cTn id="32" dur="800" decel="100000" fill="hold"/>
                                        <p:tgtEl>
                                          <p:spTgt spid="6"/>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0199" y="304801"/>
            <a:ext cx="7239001" cy="1384995"/>
          </a:xfrm>
          <a:prstGeom prst="rect">
            <a:avLst/>
          </a:prstGeom>
          <a:noFill/>
        </p:spPr>
        <p:txBody>
          <a:bodyPr wrap="square" rtlCol="0">
            <a:spAutoFit/>
          </a:bodyPr>
          <a:lstStyle/>
          <a:p>
            <a:pPr algn="ctr"/>
            <a:r>
              <a:rPr lang="en-US" sz="2800" dirty="0" smtClean="0">
                <a:solidFill>
                  <a:srgbClr val="FF0000"/>
                </a:solidFill>
                <a:latin typeface="Times New Roman" pitchFamily="18" charset="0"/>
                <a:cs typeface="Times New Roman" pitchFamily="18" charset="0"/>
              </a:rPr>
              <a:t>III.3. BẤT BÌNH ĐẲNG GIỚI GIỮA NÔNG THÔN VÀ THÀNH THỊ</a:t>
            </a:r>
          </a:p>
          <a:p>
            <a:pPr algn="ctr"/>
            <a:endParaRPr lang="en-US" sz="2800" dirty="0"/>
          </a:p>
        </p:txBody>
      </p:sp>
      <p:sp>
        <p:nvSpPr>
          <p:cNvPr id="3" name="TextBox 2"/>
          <p:cNvSpPr txBox="1"/>
          <p:nvPr/>
        </p:nvSpPr>
        <p:spPr>
          <a:xfrm>
            <a:off x="457200" y="1600200"/>
            <a:ext cx="8427719" cy="1384995"/>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Thành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thị</a:t>
            </a:r>
            <a:r>
              <a:rPr lang="en-US" sz="2800" dirty="0" smtClean="0">
                <a:solidFill>
                  <a:schemeClr val="bg1"/>
                </a:solidFill>
                <a:latin typeface="Times New Roman" pitchFamily="18" charset="0"/>
                <a:cs typeface="Times New Roman" pitchFamily="18" charset="0"/>
              </a:rPr>
              <a:t> </a:t>
            </a:r>
            <a:r>
              <a:rPr lang="vi-VN" sz="2800" dirty="0" smtClean="0">
                <a:solidFill>
                  <a:schemeClr val="bg1"/>
                </a:solidFill>
                <a:latin typeface="Times New Roman" pitchFamily="18" charset="0"/>
                <a:cs typeface="Times New Roman" pitchFamily="18" charset="0"/>
              </a:rPr>
              <a:t>là </a:t>
            </a:r>
            <a:r>
              <a:rPr lang="en-US" sz="2800" u="sng" dirty="0" err="1" smtClean="0">
                <a:solidFill>
                  <a:schemeClr val="bg1"/>
                </a:solidFill>
                <a:latin typeface="Times New Roman" pitchFamily="18" charset="0"/>
                <a:cs typeface="Times New Roman" pitchFamily="18" charset="0"/>
              </a:rPr>
              <a:t>thành</a:t>
            </a:r>
            <a:r>
              <a:rPr lang="en-US" sz="2800" u="sng" dirty="0" smtClean="0">
                <a:solidFill>
                  <a:schemeClr val="bg1"/>
                </a:solidFill>
                <a:latin typeface="Times New Roman" pitchFamily="18" charset="0"/>
                <a:cs typeface="Times New Roman" pitchFamily="18" charset="0"/>
              </a:rPr>
              <a:t> </a:t>
            </a:r>
            <a:r>
              <a:rPr lang="en-US" sz="2800" u="sng" dirty="0" err="1" smtClean="0">
                <a:solidFill>
                  <a:schemeClr val="bg1"/>
                </a:solidFill>
                <a:latin typeface="Times New Roman" pitchFamily="18" charset="0"/>
                <a:cs typeface="Times New Roman" pitchFamily="18" charset="0"/>
              </a:rPr>
              <a:t>phố</a:t>
            </a:r>
            <a:r>
              <a:rPr lang="vi-VN" sz="2800" dirty="0" smtClean="0">
                <a:solidFill>
                  <a:schemeClr val="bg1"/>
                </a:solidFill>
                <a:latin typeface="Times New Roman" pitchFamily="18" charset="0"/>
                <a:cs typeface="Times New Roman" pitchFamily="18" charset="0"/>
              </a:rPr>
              <a: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vi-VN" sz="2800" dirty="0" smtClean="0">
                <a:solidFill>
                  <a:schemeClr val="bg1"/>
                </a:solidFill>
                <a:latin typeface="Times New Roman" pitchFamily="18" charset="0"/>
                <a:cs typeface="Times New Roman" pitchFamily="18" charset="0"/>
              </a:rPr>
              <a:t> trung tâm dân cư đông đúc</a:t>
            </a:r>
            <a:r>
              <a:rPr lang="en-US" sz="2800" dirty="0" smtClean="0">
                <a:solidFill>
                  <a:schemeClr val="bg1"/>
                </a:solidFill>
                <a:latin typeface="Times New Roman" pitchFamily="18" charset="0"/>
                <a:cs typeface="Times New Roman" pitchFamily="18" charset="0"/>
              </a:rPr>
              <a:t>, </a:t>
            </a:r>
            <a:r>
              <a:rPr lang="vi-VN" sz="2800" dirty="0" smtClean="0">
                <a:solidFill>
                  <a:schemeClr val="bg1"/>
                </a:solidFill>
                <a:latin typeface="Times New Roman" pitchFamily="18" charset="0"/>
                <a:cs typeface="Times New Roman" pitchFamily="18" charset="0"/>
              </a:rPr>
              <a:t>không gian nén chặt, mật độ dân số cao; có những liên hệ chặt chẽ về sản xuất, lao động, sinh hoạt, giải trí</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pic>
        <p:nvPicPr>
          <p:cNvPr id="8" name="Picture 7" descr="4837793660_2cd1ac5a6c_z.jpg"/>
          <p:cNvPicPr>
            <a:picLocks noChangeAspect="1"/>
          </p:cNvPicPr>
          <p:nvPr/>
        </p:nvPicPr>
        <p:blipFill>
          <a:blip r:embed="rId2"/>
          <a:stretch>
            <a:fillRect/>
          </a:stretch>
        </p:blipFill>
        <p:spPr>
          <a:xfrm>
            <a:off x="457200" y="3200400"/>
            <a:ext cx="3962400" cy="3276600"/>
          </a:xfrm>
          <a:prstGeom prst="rect">
            <a:avLst/>
          </a:prstGeom>
          <a:ln>
            <a:noFill/>
          </a:ln>
          <a:effectLst>
            <a:softEdge rad="112500"/>
          </a:effectLst>
        </p:spPr>
      </p:pic>
      <p:pic>
        <p:nvPicPr>
          <p:cNvPr id="6" name="Picture 5" descr="images (11).jpg"/>
          <p:cNvPicPr>
            <a:picLocks noChangeAspect="1"/>
          </p:cNvPicPr>
          <p:nvPr/>
        </p:nvPicPr>
        <p:blipFill>
          <a:blip r:embed="rId3"/>
          <a:stretch>
            <a:fillRect/>
          </a:stretch>
        </p:blipFill>
        <p:spPr>
          <a:xfrm>
            <a:off x="4876800" y="3200400"/>
            <a:ext cx="3886200" cy="32766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in)">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4" presetClass="entr" presetSubtype="0" accel="10000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ppt_w*0.05"/>
                                          </p:val>
                                        </p:tav>
                                        <p:tav tm="100000">
                                          <p:val>
                                            <p:strVal val="#ppt_w"/>
                                          </p:val>
                                        </p:tav>
                                      </p:tavLst>
                                    </p:anim>
                                    <p:anim calcmode="lin" valueType="num">
                                      <p:cBhvr>
                                        <p:cTn id="21" dur="500" fill="hold"/>
                                        <p:tgtEl>
                                          <p:spTgt spid="6"/>
                                        </p:tgtEl>
                                        <p:attrNameLst>
                                          <p:attrName>ppt_h</p:attrName>
                                        </p:attrNameLst>
                                      </p:cBhvr>
                                      <p:tavLst>
                                        <p:tav tm="0">
                                          <p:val>
                                            <p:strVal val="#ppt_h"/>
                                          </p:val>
                                        </p:tav>
                                        <p:tav tm="100000">
                                          <p:val>
                                            <p:strVal val="#ppt_h"/>
                                          </p:val>
                                        </p:tav>
                                      </p:tavLst>
                                    </p:anim>
                                    <p:anim calcmode="lin" valueType="num">
                                      <p:cBhvr>
                                        <p:cTn id="22" dur="500" fill="hold"/>
                                        <p:tgtEl>
                                          <p:spTgt spid="6"/>
                                        </p:tgtEl>
                                        <p:attrNameLst>
                                          <p:attrName>ppt_x</p:attrName>
                                        </p:attrNameLst>
                                      </p:cBhvr>
                                      <p:tavLst>
                                        <p:tav tm="0">
                                          <p:val>
                                            <p:strVal val="#ppt_x-.2"/>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6400" y="1828800"/>
            <a:ext cx="5309467" cy="1754326"/>
          </a:xfrm>
          <a:prstGeom prst="rect">
            <a:avLst/>
          </a:prstGeom>
          <a:noFill/>
        </p:spPr>
        <p:txBody>
          <a:bodyPr wrap="square" rtlCol="0">
            <a:spAutoFit/>
          </a:bodyPr>
          <a:lstStyle/>
          <a:p>
            <a:pPr algn="ctr"/>
            <a:r>
              <a:rPr lang="en-US" sz="5400" dirty="0" smtClean="0">
                <a:solidFill>
                  <a:srgbClr val="FF0000"/>
                </a:solidFill>
                <a:latin typeface="Times New Roman" pitchFamily="18" charset="0"/>
                <a:cs typeface="Times New Roman" pitchFamily="18" charset="0"/>
              </a:rPr>
              <a:t>NỘI DUNG CHÍNH</a:t>
            </a:r>
            <a:endParaRPr lang="en-US" sz="5400" dirty="0">
              <a:solidFill>
                <a:srgbClr val="FF0000"/>
              </a:solidFill>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228600"/>
            <a:ext cx="6761659" cy="523220"/>
          </a:xfrm>
          <a:prstGeom prst="rect">
            <a:avLst/>
          </a:prstGeom>
          <a:noFill/>
        </p:spPr>
        <p:txBody>
          <a:bodyPr wrap="none" rtlCol="0">
            <a:spAutoFit/>
          </a:bodyPr>
          <a:lstStyle/>
          <a:p>
            <a:r>
              <a:rPr lang="en-US" sz="2800" dirty="0" smtClean="0">
                <a:solidFill>
                  <a:srgbClr val="FF0000"/>
                </a:solidFill>
                <a:latin typeface="Times New Roman" pitchFamily="18" charset="0"/>
                <a:cs typeface="Times New Roman" pitchFamily="18" charset="0"/>
              </a:rPr>
              <a:t>I. CƠ SỞ HÌNH THÀNH BẤT BÌNH ĐẲNG</a:t>
            </a:r>
            <a:endParaRPr lang="en-US" sz="2800" dirty="0">
              <a:solidFill>
                <a:srgbClr val="FF0000"/>
              </a:solidFill>
              <a:latin typeface="Times New Roman" pitchFamily="18" charset="0"/>
              <a:cs typeface="Times New Roman" pitchFamily="18" charset="0"/>
            </a:endParaRPr>
          </a:p>
        </p:txBody>
      </p:sp>
      <p:sp>
        <p:nvSpPr>
          <p:cNvPr id="3" name="TextBox 2"/>
          <p:cNvSpPr txBox="1"/>
          <p:nvPr/>
        </p:nvSpPr>
        <p:spPr>
          <a:xfrm>
            <a:off x="457200" y="1066800"/>
            <a:ext cx="8305800" cy="1384995"/>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cuộc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sống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bao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gồm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thuận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lợi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về</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vật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chất,của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cải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tài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nhập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điều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kiện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như</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lợi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ích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chăm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sóc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sức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khoẻ</a:t>
            </a:r>
            <a:r>
              <a:rPr lang="en-US" sz="2800" dirty="0" smtClean="0">
                <a:solidFill>
                  <a:schemeClr val="bg1"/>
                </a:solidFill>
                <a:latin typeface="Times New Roman" pitchFamily="18" charset="0"/>
                <a:cs typeface="Times New Roman" pitchFamily="18" charset="0"/>
              </a:rPr>
              <a:t> hay an </a:t>
            </a:r>
            <a:r>
              <a:rPr lang="en-US" sz="2800" dirty="0" err="1" smtClean="0">
                <a:solidFill>
                  <a:schemeClr val="bg1"/>
                </a:solidFill>
                <a:latin typeface="Times New Roman" pitchFamily="18" charset="0"/>
                <a:cs typeface="Times New Roman" pitchFamily="18" charset="0"/>
              </a:rPr>
              <a:t>ninh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
        <p:nvSpPr>
          <p:cNvPr id="4" name="TextBox 3"/>
          <p:cNvSpPr txBox="1"/>
          <p:nvPr/>
        </p:nvSpPr>
        <p:spPr>
          <a:xfrm>
            <a:off x="381000" y="2667000"/>
            <a:ext cx="8305800" cy="2246769"/>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Địa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sở</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địa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nhau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cụ</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một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này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nhóm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thì</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sở</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khách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quan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đẳng</a:t>
            </a:r>
            <a:endParaRPr lang="en-US" sz="2800" dirty="0" smtClean="0">
              <a:solidFill>
                <a:schemeClr val="bg1"/>
              </a:solidFill>
              <a:latin typeface="Times New Roman" pitchFamily="18" charset="0"/>
              <a:cs typeface="Times New Roman" pitchFamily="18" charset="0"/>
            </a:endParaRPr>
          </a:p>
          <a:p>
            <a:endParaRPr lang="en-US" sz="2800" dirty="0">
              <a:solidFill>
                <a:schemeClr val="bg1"/>
              </a:solidFill>
              <a:latin typeface="Times New Roman" pitchFamily="18" charset="0"/>
              <a:cs typeface="Times New Roman" pitchFamily="18" charset="0"/>
            </a:endParaRPr>
          </a:p>
        </p:txBody>
      </p:sp>
      <p:sp>
        <p:nvSpPr>
          <p:cNvPr id="5" name="TextBox 4"/>
          <p:cNvSpPr txBox="1"/>
          <p:nvPr/>
        </p:nvSpPr>
        <p:spPr>
          <a:xfrm>
            <a:off x="304800" y="4611231"/>
            <a:ext cx="8839200" cy="1815882"/>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Ảnh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hưởng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chính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trị:từ</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ưu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vật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hoặc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địa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cao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chức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vụ</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chính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tạo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ra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sở</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được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địa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cuộc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sống</a:t>
            </a:r>
            <a:r>
              <a:rPr lang="en-US" sz="2800" dirty="0" smtClean="0">
                <a:solidFill>
                  <a:schemeClr val="bg1"/>
                </a:solidFill>
                <a:latin typeface="Times New Roman" pitchFamily="18" charset="0"/>
                <a:cs typeface="Times New Roman" pitchFamily="18" charset="0"/>
              </a:rPr>
              <a:t>.</a:t>
            </a:r>
          </a:p>
          <a:p>
            <a:endParaRPr lang="en-US" sz="2800" dirty="0">
              <a:solidFill>
                <a:schemeClr val="bg1"/>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style.rotation</p:attrName>
                                        </p:attrNameLst>
                                      </p:cBhvr>
                                      <p:tavLst>
                                        <p:tav tm="0">
                                          <p:val>
                                            <p:fltVal val="360"/>
                                          </p:val>
                                        </p:tav>
                                        <p:tav tm="100000">
                                          <p:val>
                                            <p:fltVal val="0"/>
                                          </p:val>
                                        </p:tav>
                                      </p:tavLst>
                                    </p:anim>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style.rotation</p:attrName>
                                        </p:attrNameLst>
                                      </p:cBhvr>
                                      <p:tavLst>
                                        <p:tav tm="0">
                                          <p:val>
                                            <p:fltVal val="360"/>
                                          </p:val>
                                        </p:tav>
                                        <p:tav tm="100000">
                                          <p:val>
                                            <p:fltVal val="0"/>
                                          </p:val>
                                        </p:tav>
                                      </p:tavLst>
                                    </p:anim>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71800" y="228600"/>
            <a:ext cx="5029200" cy="523220"/>
          </a:xfrm>
          <a:prstGeom prst="rect">
            <a:avLst/>
          </a:prstGeom>
          <a:noFill/>
        </p:spPr>
        <p:txBody>
          <a:bodyPr wrap="square" rtlCol="0">
            <a:spAutoFit/>
          </a:bodyPr>
          <a:lstStyle/>
          <a:p>
            <a:pPr>
              <a:buFont typeface="Wingdings" pitchFamily="2" charset="2"/>
              <a:buChar char="v"/>
            </a:pPr>
            <a:r>
              <a:rPr lang="en-US" sz="2800" dirty="0" smtClean="0">
                <a:solidFill>
                  <a:schemeClr val="bg1"/>
                </a:solidFill>
                <a:latin typeface="Times New Roman" pitchFamily="18" charset="0"/>
                <a:cs typeface="Times New Roman" pitchFamily="18" charset="0"/>
              </a:rPr>
              <a:t> CÁC QUAN ĐIỂM KHÁC</a:t>
            </a:r>
            <a:endParaRPr lang="en-US" sz="2800" dirty="0">
              <a:solidFill>
                <a:schemeClr val="bg1"/>
              </a:solidFill>
              <a:latin typeface="Times New Roman" pitchFamily="18" charset="0"/>
              <a:cs typeface="Times New Roman" pitchFamily="18" charset="0"/>
            </a:endParaRPr>
          </a:p>
        </p:txBody>
      </p:sp>
      <p:sp>
        <p:nvSpPr>
          <p:cNvPr id="3" name="TextBox 2"/>
          <p:cNvSpPr txBox="1"/>
          <p:nvPr/>
        </p:nvSpPr>
        <p:spPr>
          <a:xfrm>
            <a:off x="533400" y="1219200"/>
            <a:ext cx="2048959" cy="954107"/>
          </a:xfrm>
          <a:prstGeom prst="rect">
            <a:avLst/>
          </a:prstGeom>
          <a:noFill/>
        </p:spPr>
        <p:txBody>
          <a:bodyPr wrap="square" rtlCol="0">
            <a:spAutoFit/>
          </a:bodyPr>
          <a:lstStyle/>
          <a:p>
            <a:r>
              <a:rPr lang="en-US" sz="2800" dirty="0" smtClean="0">
                <a:solidFill>
                  <a:srgbClr val="FF0000"/>
                </a:solidFill>
                <a:latin typeface="Times New Roman" pitchFamily="18" charset="0"/>
                <a:cs typeface="Times New Roman" pitchFamily="18" charset="0"/>
              </a:rPr>
              <a:t>1. Karl Marx (1818-1883)</a:t>
            </a:r>
            <a:endParaRPr lang="en-US" sz="2800" dirty="0">
              <a:solidFill>
                <a:srgbClr val="FF0000"/>
              </a:solidFill>
              <a:latin typeface="Times New Roman" pitchFamily="18" charset="0"/>
              <a:cs typeface="Times New Roman" pitchFamily="18" charset="0"/>
            </a:endParaRPr>
          </a:p>
        </p:txBody>
      </p:sp>
      <p:pic>
        <p:nvPicPr>
          <p:cNvPr id="4" name="Picture 3" descr="images (29).jpg"/>
          <p:cNvPicPr>
            <a:picLocks noChangeAspect="1"/>
          </p:cNvPicPr>
          <p:nvPr/>
        </p:nvPicPr>
        <p:blipFill>
          <a:blip r:embed="rId2"/>
          <a:stretch>
            <a:fillRect/>
          </a:stretch>
        </p:blipFill>
        <p:spPr>
          <a:xfrm>
            <a:off x="228600" y="2133600"/>
            <a:ext cx="3048000" cy="3733800"/>
          </a:xfrm>
          <a:prstGeom prst="rect">
            <a:avLst/>
          </a:prstGeom>
          <a:ln>
            <a:noFill/>
          </a:ln>
          <a:effectLst>
            <a:softEdge rad="112500"/>
          </a:effectLst>
        </p:spPr>
      </p:pic>
      <p:sp>
        <p:nvSpPr>
          <p:cNvPr id="5" name="TextBox 4"/>
          <p:cNvSpPr txBox="1"/>
          <p:nvPr/>
        </p:nvSpPr>
        <p:spPr>
          <a:xfrm>
            <a:off x="3505200" y="1905000"/>
            <a:ext cx="5257800" cy="3970318"/>
          </a:xfrm>
          <a:prstGeom prst="rect">
            <a:avLst/>
          </a:prstGeom>
          <a:noFill/>
        </p:spPr>
        <p:txBody>
          <a:bodyPr wrap="square" rtlCol="0">
            <a:spAutoFit/>
          </a:bodyPr>
          <a:lstStyle/>
          <a:p>
            <a:pPr>
              <a:buFont typeface="Arial" pitchFamily="34" charset="0"/>
              <a:buChar char="•"/>
            </a:pPr>
            <a:r>
              <a:rPr lang="en-US" sz="3600" dirty="0" smtClean="0">
                <a:solidFill>
                  <a:schemeClr val="bg1"/>
                </a:solidFill>
                <a:latin typeface="Times New Roman" pitchFamily="18" charset="0"/>
                <a:cs typeface="Times New Roman" pitchFamily="18" charset="0"/>
              </a:rPr>
              <a:t> Theo Marx, </a:t>
            </a:r>
            <a:r>
              <a:rPr lang="en-US" sz="3600" dirty="0" err="1" smtClean="0">
                <a:solidFill>
                  <a:schemeClr val="bg1"/>
                </a:solidFill>
                <a:latin typeface="Times New Roman" pitchFamily="18" charset="0"/>
                <a:cs typeface="Times New Roman" pitchFamily="18" charset="0"/>
              </a:rPr>
              <a:t>mối</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quan</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hệ</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giai</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cấp</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là</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chìa</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khóa</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của</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mọi</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vấn</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đề</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trong</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đời</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sống</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xã</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hội</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Những</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lợi</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ích</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kinh</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tế</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chính</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trị</a:t>
            </a:r>
            <a:r>
              <a:rPr lang="en-US" sz="3600" dirty="0" smtClean="0">
                <a:solidFill>
                  <a:schemeClr val="bg1"/>
                </a:solidFill>
                <a:latin typeface="Times New Roman" pitchFamily="18" charset="0"/>
                <a:cs typeface="Times New Roman" pitchFamily="18" charset="0"/>
              </a:rPr>
              <a:t>, ý </a:t>
            </a:r>
            <a:r>
              <a:rPr lang="en-US" sz="3600" dirty="0" err="1" smtClean="0">
                <a:solidFill>
                  <a:schemeClr val="bg1"/>
                </a:solidFill>
                <a:latin typeface="Times New Roman" pitchFamily="18" charset="0"/>
                <a:cs typeface="Times New Roman" pitchFamily="18" charset="0"/>
              </a:rPr>
              <a:t>kiến</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xã</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hội</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đều</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bắt</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nguồn</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từ</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kết</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cấu</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giai</a:t>
            </a:r>
            <a:r>
              <a:rPr lang="en-US" sz="3600" dirty="0" smtClean="0">
                <a:solidFill>
                  <a:schemeClr val="bg1"/>
                </a:solidFill>
                <a:latin typeface="Times New Roman" pitchFamily="18" charset="0"/>
                <a:cs typeface="Times New Roman" pitchFamily="18" charset="0"/>
              </a:rPr>
              <a:t> </a:t>
            </a:r>
            <a:r>
              <a:rPr lang="en-US" sz="3600" dirty="0" err="1" smtClean="0">
                <a:solidFill>
                  <a:schemeClr val="bg1"/>
                </a:solidFill>
                <a:latin typeface="Times New Roman" pitchFamily="18" charset="0"/>
                <a:cs typeface="Times New Roman" pitchFamily="18" charset="0"/>
              </a:rPr>
              <a:t>cấp</a:t>
            </a:r>
            <a:endParaRPr lang="en-US" sz="3600" dirty="0">
              <a:solidFill>
                <a:schemeClr val="bg1"/>
              </a:solidFill>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3200" y="381000"/>
            <a:ext cx="4576894" cy="523220"/>
          </a:xfrm>
          <a:prstGeom prst="rect">
            <a:avLst/>
          </a:prstGeom>
          <a:noFill/>
        </p:spPr>
        <p:txBody>
          <a:bodyPr wrap="none" rtlCol="0">
            <a:spAutoFit/>
          </a:bodyPr>
          <a:lstStyle/>
          <a:p>
            <a:pPr>
              <a:buFont typeface="Wingdings" pitchFamily="2" charset="2"/>
              <a:buChar char="v"/>
            </a:pPr>
            <a:r>
              <a:rPr lang="en-US" sz="2800" dirty="0" smtClean="0">
                <a:solidFill>
                  <a:schemeClr val="bg1">
                    <a:lumMod val="95000"/>
                  </a:schemeClr>
                </a:solidFill>
                <a:latin typeface="Times New Roman" pitchFamily="18" charset="0"/>
                <a:cs typeface="Times New Roman" pitchFamily="18" charset="0"/>
              </a:rPr>
              <a:t> CÁC QUAN ĐIỂM KHÁC</a:t>
            </a:r>
            <a:endParaRPr lang="en-US" sz="2800" dirty="0">
              <a:solidFill>
                <a:schemeClr val="bg1">
                  <a:lumMod val="95000"/>
                </a:schemeClr>
              </a:solidFill>
              <a:latin typeface="Times New Roman" pitchFamily="18" charset="0"/>
              <a:cs typeface="Times New Roman" pitchFamily="18" charset="0"/>
            </a:endParaRPr>
          </a:p>
        </p:txBody>
      </p:sp>
      <p:sp>
        <p:nvSpPr>
          <p:cNvPr id="3" name="TextBox 2"/>
          <p:cNvSpPr txBox="1"/>
          <p:nvPr/>
        </p:nvSpPr>
        <p:spPr>
          <a:xfrm>
            <a:off x="304800" y="1143000"/>
            <a:ext cx="2667000" cy="954107"/>
          </a:xfrm>
          <a:prstGeom prst="rect">
            <a:avLst/>
          </a:prstGeom>
          <a:noFill/>
        </p:spPr>
        <p:txBody>
          <a:bodyPr wrap="square" rtlCol="0">
            <a:spAutoFit/>
          </a:bodyPr>
          <a:lstStyle/>
          <a:p>
            <a:pPr algn="ctr"/>
            <a:r>
              <a:rPr lang="en-US" sz="2800" dirty="0" smtClean="0">
                <a:solidFill>
                  <a:srgbClr val="FF0000"/>
                </a:solidFill>
                <a:latin typeface="Times New Roman" pitchFamily="18" charset="0"/>
                <a:cs typeface="Times New Roman" pitchFamily="18" charset="0"/>
              </a:rPr>
              <a:t>2. Max Weber (1864-1920)</a:t>
            </a:r>
            <a:endParaRPr lang="en-US" sz="2800" dirty="0">
              <a:solidFill>
                <a:srgbClr val="FF0000"/>
              </a:solidFill>
              <a:latin typeface="Times New Roman" pitchFamily="18" charset="0"/>
              <a:cs typeface="Times New Roman" pitchFamily="18" charset="0"/>
            </a:endParaRPr>
          </a:p>
        </p:txBody>
      </p:sp>
      <p:pic>
        <p:nvPicPr>
          <p:cNvPr id="4" name="Picture 3" descr="images (30).jpg"/>
          <p:cNvPicPr>
            <a:picLocks noChangeAspect="1"/>
          </p:cNvPicPr>
          <p:nvPr/>
        </p:nvPicPr>
        <p:blipFill>
          <a:blip r:embed="rId2"/>
          <a:stretch>
            <a:fillRect/>
          </a:stretch>
        </p:blipFill>
        <p:spPr>
          <a:xfrm>
            <a:off x="304800" y="2133600"/>
            <a:ext cx="2667000" cy="3733800"/>
          </a:xfrm>
          <a:prstGeom prst="rect">
            <a:avLst/>
          </a:prstGeom>
          <a:ln>
            <a:noFill/>
          </a:ln>
          <a:effectLst>
            <a:softEdge rad="112500"/>
          </a:effectLst>
        </p:spPr>
      </p:pic>
      <p:sp>
        <p:nvSpPr>
          <p:cNvPr id="6" name="TextBox 5"/>
          <p:cNvSpPr txBox="1"/>
          <p:nvPr/>
        </p:nvSpPr>
        <p:spPr>
          <a:xfrm>
            <a:off x="3200400" y="1981200"/>
            <a:ext cx="5638800" cy="4031873"/>
          </a:xfrm>
          <a:prstGeom prst="rect">
            <a:avLst/>
          </a:prstGeom>
          <a:noFill/>
        </p:spPr>
        <p:txBody>
          <a:bodyPr wrap="square" rtlCol="0">
            <a:spAutoFit/>
          </a:bodyPr>
          <a:lstStyle/>
          <a:p>
            <a:pPr>
              <a:buFont typeface="Arial" pitchFamily="34" charset="0"/>
              <a:buChar char="•"/>
            </a:pP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M.Weber</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lại</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cho</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rằng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nguyên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nhân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đầu</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tiên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của</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bất</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bình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đẳng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trong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xã</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hội</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là</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khác</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biệt</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về</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khả</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năng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thị</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trường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có</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nghĩa</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là</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khả</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năng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chiếm</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lĩnh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thị</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trường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của</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cá</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nhân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phụ</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thuộc</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vào</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sự</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hiểu</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biết</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bản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lĩnh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và</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kỹ</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thuật</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nghề</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nghiệp</a:t>
            </a:r>
            <a:endParaRPr lang="en-US" sz="3200" dirty="0">
              <a:solidFill>
                <a:schemeClr val="bg1"/>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228600"/>
            <a:ext cx="7239000" cy="954107"/>
          </a:xfrm>
          <a:prstGeom prst="rect">
            <a:avLst/>
          </a:prstGeom>
          <a:noFill/>
        </p:spPr>
        <p:txBody>
          <a:bodyPr wrap="square" rtlCol="0">
            <a:spAutoFit/>
          </a:bodyPr>
          <a:lstStyle/>
          <a:p>
            <a:pPr algn="ctr"/>
            <a:r>
              <a:rPr lang="en-US" sz="2800" dirty="0" smtClean="0">
                <a:solidFill>
                  <a:srgbClr val="FF0000"/>
                </a:solidFill>
                <a:latin typeface="Times New Roman" pitchFamily="18" charset="0"/>
                <a:cs typeface="Times New Roman" pitchFamily="18" charset="0"/>
              </a:rPr>
              <a:t>II. THỰC TRẠNG BẤT BÌNH ĐẲNG GIỚI Ở VIỆT NAM</a:t>
            </a:r>
            <a:endParaRPr lang="en-US" sz="2800" dirty="0">
              <a:solidFill>
                <a:srgbClr val="FF0000"/>
              </a:solidFill>
              <a:latin typeface="Times New Roman" pitchFamily="18" charset="0"/>
              <a:cs typeface="Times New Roman" pitchFamily="18" charset="0"/>
            </a:endParaRPr>
          </a:p>
        </p:txBody>
      </p:sp>
      <p:sp>
        <p:nvSpPr>
          <p:cNvPr id="3" name="TextBox 2"/>
          <p:cNvSpPr txBox="1"/>
          <p:nvPr/>
        </p:nvSpPr>
        <p:spPr>
          <a:xfrm>
            <a:off x="152400" y="990600"/>
            <a:ext cx="5468164" cy="523220"/>
          </a:xfrm>
          <a:prstGeom prst="rect">
            <a:avLst/>
          </a:prstGeom>
          <a:noFill/>
        </p:spPr>
        <p:txBody>
          <a:bodyPr wrap="square" rtlCol="0">
            <a:spAutoFit/>
          </a:bodyPr>
          <a:lstStyle/>
          <a:p>
            <a:pPr marL="285750" indent="-285750">
              <a:buFont typeface="Wingdings" pitchFamily="2" charset="2"/>
              <a:buChar char="Ø"/>
            </a:pPr>
            <a:r>
              <a:rPr lang="en-US" sz="2800" dirty="0" err="1" smtClean="0">
                <a:solidFill>
                  <a:srgbClr val="FF0000"/>
                </a:solidFill>
                <a:latin typeface="Times New Roman" pitchFamily="18" charset="0"/>
                <a:cs typeface="Times New Roman" pitchFamily="18" charset="0"/>
              </a:rPr>
              <a:t>Tỉ</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số</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tính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khi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sinh</a:t>
            </a:r>
            <a:r>
              <a:rPr lang="en-US" sz="2800" dirty="0" smtClean="0">
                <a:solidFill>
                  <a:srgbClr val="FF0000"/>
                </a:solidFill>
                <a:latin typeface="Times New Roman" pitchFamily="18" charset="0"/>
                <a:cs typeface="Times New Roman" pitchFamily="18" charset="0"/>
              </a:rPr>
              <a:t>(SRB)         </a:t>
            </a:r>
          </a:p>
        </p:txBody>
      </p:sp>
      <p:sp>
        <p:nvSpPr>
          <p:cNvPr id="4" name="TextBox 3"/>
          <p:cNvSpPr txBox="1"/>
          <p:nvPr/>
        </p:nvSpPr>
        <p:spPr>
          <a:xfrm>
            <a:off x="228600" y="1447800"/>
            <a:ext cx="8458200" cy="954107"/>
          </a:xfrm>
          <a:prstGeom prst="rect">
            <a:avLst/>
          </a:prstGeom>
          <a:noFill/>
        </p:spPr>
        <p:txBody>
          <a:bodyPr wrap="square" rtlCol="0">
            <a:spAutoFit/>
          </a:bodyPr>
          <a:lstStyle/>
          <a:p>
            <a:pPr>
              <a:buFont typeface="Arial" pitchFamily="34" charset="0"/>
              <a:buChar char="•"/>
            </a:pPr>
            <a:r>
              <a:rPr lang="en-US" sz="2800" dirty="0" smtClean="0">
                <a:solidFill>
                  <a:schemeClr val="bg1">
                    <a:lumMod val="95000"/>
                  </a:schemeClr>
                </a:solidFill>
              </a:rPr>
              <a:t> </a:t>
            </a:r>
            <a:r>
              <a:rPr lang="en-US" sz="2800" dirty="0" err="1" smtClean="0">
                <a:solidFill>
                  <a:schemeClr val="bg1">
                    <a:lumMod val="95000"/>
                  </a:schemeClr>
                </a:solidFill>
              </a:rPr>
              <a:t>Tỉ</a:t>
            </a:r>
            <a:r>
              <a:rPr lang="en-US" sz="2800" dirty="0" smtClean="0">
                <a:solidFill>
                  <a:schemeClr val="bg1">
                    <a:lumMod val="95000"/>
                  </a:schemeClr>
                </a:solidFill>
              </a:rPr>
              <a:t> </a:t>
            </a:r>
            <a:r>
              <a:rPr lang="en-US" sz="2800" dirty="0" err="1" smtClean="0">
                <a:solidFill>
                  <a:schemeClr val="bg1">
                    <a:lumMod val="95000"/>
                  </a:schemeClr>
                </a:solidFill>
              </a:rPr>
              <a:t>lệ</a:t>
            </a:r>
            <a:r>
              <a:rPr lang="en-US" sz="2800" dirty="0" smtClean="0">
                <a:solidFill>
                  <a:schemeClr val="bg1">
                    <a:lumMod val="95000"/>
                  </a:schemeClr>
                </a:solidFill>
              </a:rPr>
              <a:t> </a:t>
            </a:r>
            <a:r>
              <a:rPr lang="en-US" sz="2800" dirty="0" err="1" smtClean="0">
                <a:solidFill>
                  <a:schemeClr val="bg1">
                    <a:lumMod val="95000"/>
                  </a:schemeClr>
                </a:solidFill>
              </a:rPr>
              <a:t>giới</a:t>
            </a:r>
            <a:r>
              <a:rPr lang="en-US" sz="2800" dirty="0" smtClean="0">
                <a:solidFill>
                  <a:schemeClr val="bg1">
                    <a:lumMod val="95000"/>
                  </a:schemeClr>
                </a:solidFill>
              </a:rPr>
              <a:t> </a:t>
            </a:r>
            <a:r>
              <a:rPr lang="en-US" sz="2800" dirty="0" err="1" smtClean="0">
                <a:solidFill>
                  <a:schemeClr val="bg1">
                    <a:lumMod val="95000"/>
                  </a:schemeClr>
                </a:solidFill>
              </a:rPr>
              <a:t>tính</a:t>
            </a:r>
            <a:r>
              <a:rPr lang="en-US" sz="2800" dirty="0" smtClean="0">
                <a:solidFill>
                  <a:schemeClr val="bg1">
                    <a:lumMod val="95000"/>
                  </a:schemeClr>
                </a:solidFill>
              </a:rPr>
              <a:t> </a:t>
            </a:r>
            <a:r>
              <a:rPr lang="en-US" sz="2800" dirty="0" err="1" smtClean="0">
                <a:solidFill>
                  <a:schemeClr val="bg1">
                    <a:lumMod val="95000"/>
                  </a:schemeClr>
                </a:solidFill>
              </a:rPr>
              <a:t>khi</a:t>
            </a:r>
            <a:r>
              <a:rPr lang="en-US" sz="2800" dirty="0" smtClean="0">
                <a:solidFill>
                  <a:schemeClr val="bg1">
                    <a:lumMod val="95000"/>
                  </a:schemeClr>
                </a:solidFill>
              </a:rPr>
              <a:t> </a:t>
            </a:r>
            <a:r>
              <a:rPr lang="en-US" sz="2800" dirty="0" err="1" smtClean="0">
                <a:solidFill>
                  <a:schemeClr val="bg1">
                    <a:lumMod val="95000"/>
                  </a:schemeClr>
                </a:solidFill>
              </a:rPr>
              <a:t>sinh</a:t>
            </a:r>
            <a:r>
              <a:rPr lang="en-US" sz="2800" dirty="0" smtClean="0">
                <a:solidFill>
                  <a:schemeClr val="bg1">
                    <a:lumMod val="95000"/>
                  </a:schemeClr>
                </a:solidFill>
              </a:rPr>
              <a:t> </a:t>
            </a:r>
            <a:r>
              <a:rPr lang="en-US" sz="2800" dirty="0" err="1" smtClean="0">
                <a:solidFill>
                  <a:schemeClr val="bg1">
                    <a:lumMod val="95000"/>
                  </a:schemeClr>
                </a:solidFill>
              </a:rPr>
              <a:t>được</a:t>
            </a:r>
            <a:r>
              <a:rPr lang="en-US" sz="2800" dirty="0" smtClean="0">
                <a:solidFill>
                  <a:schemeClr val="bg1">
                    <a:lumMod val="95000"/>
                  </a:schemeClr>
                </a:solidFill>
              </a:rPr>
              <a:t> </a:t>
            </a:r>
            <a:r>
              <a:rPr lang="en-US" sz="2800" dirty="0" err="1" smtClean="0">
                <a:solidFill>
                  <a:schemeClr val="bg1">
                    <a:lumMod val="95000"/>
                  </a:schemeClr>
                </a:solidFill>
              </a:rPr>
              <a:t>xem</a:t>
            </a:r>
            <a:r>
              <a:rPr lang="en-US" sz="2800" dirty="0" smtClean="0">
                <a:solidFill>
                  <a:schemeClr val="bg1">
                    <a:lumMod val="95000"/>
                  </a:schemeClr>
                </a:solidFill>
              </a:rPr>
              <a:t> </a:t>
            </a:r>
            <a:r>
              <a:rPr lang="en-US" sz="2800" dirty="0" err="1" smtClean="0">
                <a:solidFill>
                  <a:schemeClr val="bg1">
                    <a:lumMod val="95000"/>
                  </a:schemeClr>
                </a:solidFill>
              </a:rPr>
              <a:t>là</a:t>
            </a:r>
            <a:r>
              <a:rPr lang="en-US" sz="2800" dirty="0" smtClean="0">
                <a:solidFill>
                  <a:schemeClr val="bg1">
                    <a:lumMod val="95000"/>
                  </a:schemeClr>
                </a:solidFill>
              </a:rPr>
              <a:t> </a:t>
            </a:r>
            <a:r>
              <a:rPr lang="en-US" sz="2800" dirty="0" err="1" smtClean="0">
                <a:solidFill>
                  <a:schemeClr val="bg1">
                    <a:lumMod val="95000"/>
                  </a:schemeClr>
                </a:solidFill>
              </a:rPr>
              <a:t>bình</a:t>
            </a:r>
            <a:r>
              <a:rPr lang="en-US" sz="2800" dirty="0" smtClean="0">
                <a:solidFill>
                  <a:schemeClr val="bg1">
                    <a:lumMod val="95000"/>
                  </a:schemeClr>
                </a:solidFill>
              </a:rPr>
              <a:t> </a:t>
            </a:r>
            <a:r>
              <a:rPr lang="en-US" sz="2800" dirty="0" err="1" smtClean="0">
                <a:solidFill>
                  <a:schemeClr val="bg1">
                    <a:lumMod val="95000"/>
                  </a:schemeClr>
                </a:solidFill>
              </a:rPr>
              <a:t>thường</a:t>
            </a:r>
            <a:r>
              <a:rPr lang="en-US" sz="2800" dirty="0" smtClean="0">
                <a:solidFill>
                  <a:schemeClr val="bg1">
                    <a:lumMod val="95000"/>
                  </a:schemeClr>
                </a:solidFill>
              </a:rPr>
              <a:t> </a:t>
            </a:r>
            <a:r>
              <a:rPr lang="en-US" sz="2800" dirty="0" err="1" smtClean="0">
                <a:solidFill>
                  <a:schemeClr val="bg1">
                    <a:lumMod val="95000"/>
                  </a:schemeClr>
                </a:solidFill>
              </a:rPr>
              <a:t>khi</a:t>
            </a:r>
            <a:r>
              <a:rPr lang="en-US" sz="2800" dirty="0" smtClean="0">
                <a:solidFill>
                  <a:schemeClr val="bg1">
                    <a:lumMod val="95000"/>
                  </a:schemeClr>
                </a:solidFill>
              </a:rPr>
              <a:t> </a:t>
            </a:r>
            <a:r>
              <a:rPr lang="en-US" sz="2800" dirty="0" err="1" smtClean="0">
                <a:solidFill>
                  <a:schemeClr val="bg1">
                    <a:lumMod val="95000"/>
                  </a:schemeClr>
                </a:solidFill>
              </a:rPr>
              <a:t>có</a:t>
            </a:r>
            <a:r>
              <a:rPr lang="en-US" sz="2800" dirty="0" smtClean="0">
                <a:solidFill>
                  <a:schemeClr val="bg1">
                    <a:lumMod val="95000"/>
                  </a:schemeClr>
                </a:solidFill>
              </a:rPr>
              <a:t> 105  </a:t>
            </a:r>
            <a:r>
              <a:rPr lang="en-US" sz="2800" dirty="0" err="1" smtClean="0">
                <a:solidFill>
                  <a:schemeClr val="bg1">
                    <a:lumMod val="95000"/>
                  </a:schemeClr>
                </a:solidFill>
              </a:rPr>
              <a:t>đến</a:t>
            </a:r>
            <a:r>
              <a:rPr lang="en-US" sz="2800" dirty="0" smtClean="0">
                <a:solidFill>
                  <a:schemeClr val="bg1">
                    <a:lumMod val="95000"/>
                  </a:schemeClr>
                </a:solidFill>
              </a:rPr>
              <a:t> 108 </a:t>
            </a:r>
            <a:r>
              <a:rPr lang="en-US" sz="2800" dirty="0" err="1" smtClean="0">
                <a:solidFill>
                  <a:schemeClr val="bg1">
                    <a:lumMod val="95000"/>
                  </a:schemeClr>
                </a:solidFill>
              </a:rPr>
              <a:t>bé</a:t>
            </a:r>
            <a:r>
              <a:rPr lang="en-US" sz="2800" dirty="0" smtClean="0">
                <a:solidFill>
                  <a:schemeClr val="bg1">
                    <a:lumMod val="95000"/>
                  </a:schemeClr>
                </a:solidFill>
              </a:rPr>
              <a:t> </a:t>
            </a:r>
            <a:r>
              <a:rPr lang="en-US" sz="2800" dirty="0" err="1" smtClean="0">
                <a:solidFill>
                  <a:schemeClr val="bg1">
                    <a:lumMod val="95000"/>
                  </a:schemeClr>
                </a:solidFill>
              </a:rPr>
              <a:t>trai</a:t>
            </a:r>
            <a:r>
              <a:rPr lang="en-US" sz="2800" dirty="0" smtClean="0">
                <a:solidFill>
                  <a:schemeClr val="bg1">
                    <a:lumMod val="95000"/>
                  </a:schemeClr>
                </a:solidFill>
              </a:rPr>
              <a:t> </a:t>
            </a:r>
            <a:r>
              <a:rPr lang="en-US" sz="2800" dirty="0" err="1" smtClean="0">
                <a:solidFill>
                  <a:schemeClr val="bg1">
                    <a:lumMod val="95000"/>
                  </a:schemeClr>
                </a:solidFill>
              </a:rPr>
              <a:t>được</a:t>
            </a:r>
            <a:r>
              <a:rPr lang="en-US" sz="2800" dirty="0" smtClean="0">
                <a:solidFill>
                  <a:schemeClr val="bg1">
                    <a:lumMod val="95000"/>
                  </a:schemeClr>
                </a:solidFill>
              </a:rPr>
              <a:t> </a:t>
            </a:r>
            <a:r>
              <a:rPr lang="en-US" sz="2800" dirty="0" err="1" smtClean="0">
                <a:solidFill>
                  <a:schemeClr val="bg1">
                    <a:lumMod val="95000"/>
                  </a:schemeClr>
                </a:solidFill>
              </a:rPr>
              <a:t>sinh</a:t>
            </a:r>
            <a:r>
              <a:rPr lang="en-US" sz="2800" dirty="0" smtClean="0">
                <a:solidFill>
                  <a:schemeClr val="bg1">
                    <a:lumMod val="95000"/>
                  </a:schemeClr>
                </a:solidFill>
              </a:rPr>
              <a:t> </a:t>
            </a:r>
            <a:r>
              <a:rPr lang="en-US" sz="2800" dirty="0" err="1" smtClean="0">
                <a:solidFill>
                  <a:schemeClr val="bg1">
                    <a:lumMod val="95000"/>
                  </a:schemeClr>
                </a:solidFill>
              </a:rPr>
              <a:t>ra</a:t>
            </a:r>
            <a:r>
              <a:rPr lang="en-US" sz="2800" dirty="0" smtClean="0">
                <a:solidFill>
                  <a:schemeClr val="bg1">
                    <a:lumMod val="95000"/>
                  </a:schemeClr>
                </a:solidFill>
              </a:rPr>
              <a:t> so </a:t>
            </a:r>
            <a:r>
              <a:rPr lang="en-US" sz="2800" dirty="0" err="1" smtClean="0">
                <a:solidFill>
                  <a:schemeClr val="bg1">
                    <a:lumMod val="95000"/>
                  </a:schemeClr>
                </a:solidFill>
              </a:rPr>
              <a:t>với</a:t>
            </a:r>
            <a:r>
              <a:rPr lang="en-US" sz="2800" dirty="0" smtClean="0">
                <a:solidFill>
                  <a:schemeClr val="bg1">
                    <a:lumMod val="95000"/>
                  </a:schemeClr>
                </a:solidFill>
              </a:rPr>
              <a:t> 100 </a:t>
            </a:r>
            <a:r>
              <a:rPr lang="en-US" sz="2800" dirty="0" err="1" smtClean="0">
                <a:solidFill>
                  <a:schemeClr val="bg1">
                    <a:lumMod val="95000"/>
                  </a:schemeClr>
                </a:solidFill>
              </a:rPr>
              <a:t>bé</a:t>
            </a:r>
            <a:r>
              <a:rPr lang="en-US" sz="2800" dirty="0" smtClean="0">
                <a:solidFill>
                  <a:schemeClr val="bg1">
                    <a:lumMod val="95000"/>
                  </a:schemeClr>
                </a:solidFill>
              </a:rPr>
              <a:t> </a:t>
            </a:r>
            <a:r>
              <a:rPr lang="en-US" sz="2800" dirty="0" err="1" smtClean="0">
                <a:solidFill>
                  <a:schemeClr val="bg1">
                    <a:lumMod val="95000"/>
                  </a:schemeClr>
                </a:solidFill>
              </a:rPr>
              <a:t>gái</a:t>
            </a:r>
            <a:r>
              <a:rPr lang="en-US" sz="2800" dirty="0" smtClean="0">
                <a:solidFill>
                  <a:schemeClr val="bg1">
                    <a:lumMod val="95000"/>
                  </a:schemeClr>
                </a:solidFill>
              </a:rPr>
              <a:t>.</a:t>
            </a:r>
            <a:endParaRPr lang="en-US" sz="2800" dirty="0">
              <a:solidFill>
                <a:schemeClr val="bg1">
                  <a:lumMod val="95000"/>
                </a:schemeClr>
              </a:solidFill>
            </a:endParaRPr>
          </a:p>
        </p:txBody>
      </p:sp>
      <p:pic>
        <p:nvPicPr>
          <p:cNvPr id="7" name="Picture 6" descr="images (13).jpg"/>
          <p:cNvPicPr>
            <a:picLocks noChangeAspect="1"/>
          </p:cNvPicPr>
          <p:nvPr/>
        </p:nvPicPr>
        <p:blipFill>
          <a:blip r:embed="rId2"/>
          <a:stretch>
            <a:fillRect/>
          </a:stretch>
        </p:blipFill>
        <p:spPr>
          <a:xfrm>
            <a:off x="228600" y="2514600"/>
            <a:ext cx="4114800" cy="3962400"/>
          </a:xfrm>
          <a:prstGeom prst="rect">
            <a:avLst/>
          </a:prstGeom>
          <a:ln>
            <a:noFill/>
          </a:ln>
          <a:effectLst>
            <a:softEdge rad="112500"/>
          </a:effectLst>
        </p:spPr>
      </p:pic>
      <p:pic>
        <p:nvPicPr>
          <p:cNvPr id="8" name="Picture 7" descr="matcanbanggioitinh.jpg"/>
          <p:cNvPicPr>
            <a:picLocks noChangeAspect="1"/>
          </p:cNvPicPr>
          <p:nvPr/>
        </p:nvPicPr>
        <p:blipFill>
          <a:blip r:embed="rId3"/>
          <a:stretch>
            <a:fillRect/>
          </a:stretch>
        </p:blipFill>
        <p:spPr>
          <a:xfrm>
            <a:off x="4572000" y="2514600"/>
            <a:ext cx="4267200" cy="39624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800" decel="100000"/>
                                        <p:tgtEl>
                                          <p:spTgt spid="4"/>
                                        </p:tgtEl>
                                      </p:cBhvr>
                                    </p:animEffect>
                                    <p:anim calcmode="lin" valueType="num">
                                      <p:cBhvr>
                                        <p:cTn id="17" dur="800" decel="100000" fill="hold"/>
                                        <p:tgtEl>
                                          <p:spTgt spid="4"/>
                                        </p:tgtEl>
                                        <p:attrNameLst>
                                          <p:attrName>style.rotation</p:attrName>
                                        </p:attrNameLst>
                                      </p:cBhvr>
                                      <p:tavLst>
                                        <p:tav tm="0">
                                          <p:val>
                                            <p:fltVal val="-90"/>
                                          </p:val>
                                        </p:tav>
                                        <p:tav tm="100000">
                                          <p:val>
                                            <p:fltVal val="0"/>
                                          </p:val>
                                        </p:tav>
                                      </p:tavLst>
                                    </p:anim>
                                    <p:anim calcmode="lin" valueType="num">
                                      <p:cBhvr>
                                        <p:cTn id="18" dur="800" decel="100000" fill="hold"/>
                                        <p:tgtEl>
                                          <p:spTgt spid="4"/>
                                        </p:tgtEl>
                                        <p:attrNameLst>
                                          <p:attrName>ppt_x</p:attrName>
                                        </p:attrNameLst>
                                      </p:cBhvr>
                                      <p:tavLst>
                                        <p:tav tm="0">
                                          <p:val>
                                            <p:strVal val="#ppt_x+0.4"/>
                                          </p:val>
                                        </p:tav>
                                        <p:tav tm="100000">
                                          <p:val>
                                            <p:strVal val="#ppt_x-0.05"/>
                                          </p:val>
                                        </p:tav>
                                      </p:tavLst>
                                    </p:anim>
                                    <p:anim calcmode="lin" valueType="num">
                                      <p:cBhvr>
                                        <p:cTn id="19" dur="800" decel="100000" fill="hold"/>
                                        <p:tgtEl>
                                          <p:spTgt spid="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4" presetClass="entr" presetSubtype="0" accel="10000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strVal val="#ppt_w*0.05"/>
                                          </p:val>
                                        </p:tav>
                                        <p:tav tm="100000">
                                          <p:val>
                                            <p:strVal val="#ppt_w"/>
                                          </p:val>
                                        </p:tav>
                                      </p:tavLst>
                                    </p:anim>
                                    <p:anim calcmode="lin" valueType="num">
                                      <p:cBhvr>
                                        <p:cTn id="27" dur="500" fill="hold"/>
                                        <p:tgtEl>
                                          <p:spTgt spid="7"/>
                                        </p:tgtEl>
                                        <p:attrNameLst>
                                          <p:attrName>ppt_h</p:attrName>
                                        </p:attrNameLst>
                                      </p:cBhvr>
                                      <p:tavLst>
                                        <p:tav tm="0">
                                          <p:val>
                                            <p:strVal val="#ppt_h"/>
                                          </p:val>
                                        </p:tav>
                                        <p:tav tm="100000">
                                          <p:val>
                                            <p:strVal val="#ppt_h"/>
                                          </p:val>
                                        </p:tav>
                                      </p:tavLst>
                                    </p:anim>
                                    <p:anim calcmode="lin" valueType="num">
                                      <p:cBhvr>
                                        <p:cTn id="28" dur="500" fill="hold"/>
                                        <p:tgtEl>
                                          <p:spTgt spid="7"/>
                                        </p:tgtEl>
                                        <p:attrNameLst>
                                          <p:attrName>ppt_x</p:attrName>
                                        </p:attrNameLst>
                                      </p:cBhvr>
                                      <p:tavLst>
                                        <p:tav tm="0">
                                          <p:val>
                                            <p:strVal val="#ppt_x-.2"/>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4"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from="(-#ppt_w/2)" to="(#ppt_x)" calcmode="lin" valueType="num">
                                      <p:cBhvr>
                                        <p:cTn id="35" dur="600" fill="hold">
                                          <p:stCondLst>
                                            <p:cond delay="0"/>
                                          </p:stCondLst>
                                        </p:cTn>
                                        <p:tgtEl>
                                          <p:spTgt spid="8"/>
                                        </p:tgtEl>
                                        <p:attrNameLst>
                                          <p:attrName>ppt_x</p:attrName>
                                        </p:attrNameLst>
                                      </p:cBhvr>
                                    </p:anim>
                                    <p:anim from="0" to="-1.0" calcmode="lin" valueType="num">
                                      <p:cBhvr>
                                        <p:cTn id="36" dur="200" decel="50000" autoRev="1" fill="hold">
                                          <p:stCondLst>
                                            <p:cond delay="600"/>
                                          </p:stCondLst>
                                        </p:cTn>
                                        <p:tgtEl>
                                          <p:spTgt spid="8"/>
                                        </p:tgtEl>
                                        <p:attrNameLst>
                                          <p:attrName>xshear</p:attrName>
                                        </p:attrNameLst>
                                      </p:cBhvr>
                                    </p:anim>
                                    <p:animScale>
                                      <p:cBhvr>
                                        <p:cTn id="37" dur="200" decel="100000" autoRev="1" fill="hold">
                                          <p:stCondLst>
                                            <p:cond delay="600"/>
                                          </p:stCondLst>
                                        </p:cTn>
                                        <p:tgtEl>
                                          <p:spTgt spid="8"/>
                                        </p:tgtEl>
                                      </p:cBhvr>
                                      <p:from x="100000" y="100000"/>
                                      <p:to x="80000" y="100000"/>
                                    </p:animScale>
                                    <p:anim by="(#ppt_h/3+#ppt_w*0.1)" calcmode="lin" valueType="num">
                                      <p:cBhvr additive="sum">
                                        <p:cTn id="38"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5" name="TextBox 4"/>
          <p:cNvSpPr txBox="1"/>
          <p:nvPr/>
        </p:nvSpPr>
        <p:spPr>
          <a:xfrm>
            <a:off x="533400" y="1905000"/>
            <a:ext cx="8077200" cy="2800767"/>
          </a:xfrm>
          <a:prstGeom prst="rect">
            <a:avLst/>
          </a:prstGeom>
          <a:noFill/>
        </p:spPr>
        <p:txBody>
          <a:bodyPr wrap="square" rtlCol="0">
            <a:spAutoFit/>
          </a:bodyPr>
          <a:lstStyle/>
          <a:p>
            <a:pPr algn="ctr"/>
            <a:r>
              <a:rPr lang="en-US" sz="4400" b="1" dirty="0" smtClean="0">
                <a:solidFill>
                  <a:schemeClr val="tx1">
                    <a:lumMod val="95000"/>
                    <a:lumOff val="5000"/>
                  </a:schemeClr>
                </a:solidFill>
              </a:rPr>
              <a:t>BẤT BÌNH ĐẲNG GIỚI Ở NHÓM NGƯỜI GIÀU VỚI NHÓM NGƯỜI NGHÈO VÀ Ở NÔNG THÔN VỚI ĐÔ THỊ</a:t>
            </a:r>
            <a:endParaRPr lang="en-US" sz="4400" b="1" dirty="0">
              <a:solidFill>
                <a:schemeClr val="tx1">
                  <a:lumMod val="95000"/>
                  <a:lumOff val="5000"/>
                </a:schemeClr>
              </a:solidFill>
            </a:endParaRPr>
          </a:p>
        </p:txBody>
      </p:sp>
      <p:sp>
        <p:nvSpPr>
          <p:cNvPr id="6" name="TextBox 5"/>
          <p:cNvSpPr txBox="1"/>
          <p:nvPr/>
        </p:nvSpPr>
        <p:spPr>
          <a:xfrm>
            <a:off x="3276600" y="762000"/>
            <a:ext cx="1955985" cy="769441"/>
          </a:xfrm>
          <a:prstGeom prst="rect">
            <a:avLst/>
          </a:prstGeom>
          <a:noFill/>
        </p:spPr>
        <p:txBody>
          <a:bodyPr wrap="none" rtlCol="0">
            <a:spAutoFit/>
          </a:bodyPr>
          <a:lstStyle/>
          <a:p>
            <a:r>
              <a:rPr lang="en-US" sz="4400" b="1" dirty="0" smtClean="0">
                <a:solidFill>
                  <a:srgbClr val="FF0000"/>
                </a:solidFill>
              </a:rPr>
              <a:t>CHỦ ĐỀ</a:t>
            </a:r>
            <a:endParaRPr lang="en-US" sz="4400" b="1" dirty="0">
              <a:solidFill>
                <a:srgbClr val="FF0000"/>
              </a:solidFill>
            </a:endParaRPr>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609600"/>
          <a:ext cx="8305800" cy="55165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8382000" y="5715000"/>
            <a:ext cx="628698" cy="369332"/>
          </a:xfrm>
          <a:prstGeom prst="rect">
            <a:avLst/>
          </a:prstGeom>
          <a:noFill/>
        </p:spPr>
        <p:txBody>
          <a:bodyPr wrap="none" rtlCol="0">
            <a:spAutoFit/>
          </a:bodyPr>
          <a:lstStyle/>
          <a:p>
            <a:r>
              <a:rPr lang="en-US" dirty="0" err="1" smtClean="0">
                <a:solidFill>
                  <a:schemeClr val="bg1"/>
                </a:solidFill>
              </a:rPr>
              <a:t>Năm</a:t>
            </a:r>
            <a:endParaRPr lang="en-US" dirty="0">
              <a:solidFill>
                <a:schemeClr val="bg1"/>
              </a:solidFill>
            </a:endParaRPr>
          </a:p>
        </p:txBody>
      </p:sp>
      <p:sp>
        <p:nvSpPr>
          <p:cNvPr id="6" name="TextBox 5"/>
          <p:cNvSpPr txBox="1"/>
          <p:nvPr/>
        </p:nvSpPr>
        <p:spPr>
          <a:xfrm>
            <a:off x="304800" y="0"/>
            <a:ext cx="990600" cy="830997"/>
          </a:xfrm>
          <a:prstGeom prst="rect">
            <a:avLst/>
          </a:prstGeom>
          <a:noFill/>
        </p:spPr>
        <p:txBody>
          <a:bodyPr wrap="square" rtlCol="0">
            <a:spAutoFit/>
          </a:bodyPr>
          <a:lstStyle/>
          <a:p>
            <a:r>
              <a:rPr lang="en-US" sz="1600" dirty="0" err="1" smtClean="0">
                <a:solidFill>
                  <a:schemeClr val="bg1"/>
                </a:solidFill>
              </a:rPr>
              <a:t>Tỉ</a:t>
            </a:r>
            <a:r>
              <a:rPr lang="en-US" sz="1600" dirty="0" smtClean="0">
                <a:solidFill>
                  <a:schemeClr val="bg1"/>
                </a:solidFill>
              </a:rPr>
              <a:t> </a:t>
            </a:r>
            <a:r>
              <a:rPr lang="en-US" sz="1600" dirty="0" err="1" smtClean="0">
                <a:solidFill>
                  <a:schemeClr val="bg1"/>
                </a:solidFill>
              </a:rPr>
              <a:t>số</a:t>
            </a:r>
            <a:r>
              <a:rPr lang="en-US" sz="1600" dirty="0" smtClean="0">
                <a:solidFill>
                  <a:schemeClr val="bg1"/>
                </a:solidFill>
              </a:rPr>
              <a:t> </a:t>
            </a:r>
            <a:r>
              <a:rPr lang="en-US" sz="1600" dirty="0" err="1" smtClean="0">
                <a:solidFill>
                  <a:schemeClr val="bg1"/>
                </a:solidFill>
              </a:rPr>
              <a:t>giới</a:t>
            </a:r>
            <a:r>
              <a:rPr lang="en-US" sz="1600" dirty="0" smtClean="0">
                <a:solidFill>
                  <a:schemeClr val="bg1"/>
                </a:solidFill>
              </a:rPr>
              <a:t> </a:t>
            </a:r>
            <a:r>
              <a:rPr lang="en-US" sz="1600" dirty="0" err="1" smtClean="0">
                <a:solidFill>
                  <a:schemeClr val="bg1"/>
                </a:solidFill>
              </a:rPr>
              <a:t>tính</a:t>
            </a:r>
            <a:r>
              <a:rPr lang="en-US" sz="1600" dirty="0" smtClean="0">
                <a:solidFill>
                  <a:schemeClr val="bg1"/>
                </a:solidFill>
              </a:rPr>
              <a:t> (SRB)</a:t>
            </a:r>
            <a:endParaRPr lang="en-US" sz="1600" dirty="0">
              <a:solidFill>
                <a:schemeClr val="bg1"/>
              </a:solidFill>
            </a:endParaRPr>
          </a:p>
        </p:txBody>
      </p:sp>
      <p:cxnSp>
        <p:nvCxnSpPr>
          <p:cNvPr id="8" name="Straight Arrow Connector 7"/>
          <p:cNvCxnSpPr/>
          <p:nvPr/>
        </p:nvCxnSpPr>
        <p:spPr>
          <a:xfrm rot="5400000" flipH="1" flipV="1">
            <a:off x="-1371600" y="3048000"/>
            <a:ext cx="50292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a:off x="1143000" y="5562600"/>
            <a:ext cx="77724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3124200" y="1828800"/>
            <a:ext cx="574196" cy="400110"/>
          </a:xfrm>
          <a:prstGeom prst="rect">
            <a:avLst/>
          </a:prstGeom>
          <a:noFill/>
        </p:spPr>
        <p:txBody>
          <a:bodyPr wrap="none" rtlCol="0">
            <a:spAutoFit/>
          </a:bodyPr>
          <a:lstStyle/>
          <a:p>
            <a:r>
              <a:rPr lang="en-US" sz="2000" dirty="0" smtClean="0">
                <a:solidFill>
                  <a:schemeClr val="bg1"/>
                </a:solidFill>
                <a:latin typeface="Times New Roman" pitchFamily="18" charset="0"/>
                <a:cs typeface="Times New Roman" pitchFamily="18" charset="0"/>
              </a:rPr>
              <a:t>110</a:t>
            </a:r>
            <a:endParaRPr lang="en-US" sz="2000" dirty="0">
              <a:solidFill>
                <a:schemeClr val="bg1"/>
              </a:solidFill>
              <a:latin typeface="Times New Roman" pitchFamily="18" charset="0"/>
              <a:cs typeface="Times New Roman" pitchFamily="18" charset="0"/>
            </a:endParaRPr>
          </a:p>
        </p:txBody>
      </p:sp>
      <p:sp>
        <p:nvSpPr>
          <p:cNvPr id="12" name="TextBox 11"/>
          <p:cNvSpPr txBox="1"/>
          <p:nvPr/>
        </p:nvSpPr>
        <p:spPr>
          <a:xfrm>
            <a:off x="2438400" y="6172200"/>
            <a:ext cx="4730782" cy="369332"/>
          </a:xfrm>
          <a:prstGeom prst="rect">
            <a:avLst/>
          </a:prstGeom>
          <a:noFill/>
        </p:spPr>
        <p:txBody>
          <a:bodyPr wrap="none" rtlCol="0">
            <a:spAutoFit/>
          </a:bodyPr>
          <a:lstStyle/>
          <a:p>
            <a:r>
              <a:rPr lang="en-US" dirty="0" err="1" smtClean="0">
                <a:solidFill>
                  <a:schemeClr val="bg1"/>
                </a:solidFill>
                <a:latin typeface="Times New Roman" pitchFamily="18" charset="0"/>
                <a:cs typeface="Times New Roman" pitchFamily="18" charset="0"/>
              </a:rPr>
              <a:t>Biểu</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đồ</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thể</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hiện</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tỷ</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số</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giới</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tính</a:t>
            </a:r>
            <a:r>
              <a:rPr lang="en-US" dirty="0" smtClean="0">
                <a:solidFill>
                  <a:schemeClr val="bg1"/>
                </a:solidFill>
                <a:latin typeface="Times New Roman" pitchFamily="18" charset="0"/>
                <a:cs typeface="Times New Roman" pitchFamily="18" charset="0"/>
              </a:rPr>
              <a:t> (SRB) ở </a:t>
            </a:r>
            <a:r>
              <a:rPr lang="en-US" dirty="0" err="1" smtClean="0">
                <a:solidFill>
                  <a:schemeClr val="bg1"/>
                </a:solidFill>
                <a:latin typeface="Times New Roman" pitchFamily="18" charset="0"/>
                <a:cs typeface="Times New Roman" pitchFamily="18" charset="0"/>
              </a:rPr>
              <a:t>việt</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nam</a:t>
            </a:r>
            <a:endParaRPr lang="en-US" dirty="0">
              <a:solidFill>
                <a:schemeClr val="bg1"/>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152400"/>
            <a:ext cx="5371983" cy="523220"/>
          </a:xfrm>
          <a:prstGeom prst="rect">
            <a:avLst/>
          </a:prstGeom>
          <a:noFill/>
        </p:spPr>
        <p:txBody>
          <a:bodyPr wrap="none" rtlCol="0">
            <a:spAutoFit/>
          </a:bodyPr>
          <a:lstStyle/>
          <a:p>
            <a:pPr>
              <a:buFont typeface="Wingdings" pitchFamily="2" charset="2"/>
              <a:buChar char="Ø"/>
            </a:pP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Bất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đẳng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trong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chính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trị</a:t>
            </a:r>
            <a:endParaRPr lang="en-US" sz="2800" dirty="0">
              <a:solidFill>
                <a:srgbClr val="FF0000"/>
              </a:solidFill>
              <a:latin typeface="Times New Roman" pitchFamily="18" charset="0"/>
              <a:cs typeface="Times New Roman" pitchFamily="18" charset="0"/>
            </a:endParaRPr>
          </a:p>
        </p:txBody>
      </p:sp>
      <p:sp>
        <p:nvSpPr>
          <p:cNvPr id="3" name="TextBox 2"/>
          <p:cNvSpPr txBox="1"/>
          <p:nvPr/>
        </p:nvSpPr>
        <p:spPr>
          <a:xfrm>
            <a:off x="533400" y="685801"/>
            <a:ext cx="8610600" cy="1815882"/>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Tỉ</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lệ</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bộ,công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chức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nữ</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nước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còn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rất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thấp</a:t>
            </a:r>
            <a:r>
              <a:rPr lang="en-US" sz="2800" dirty="0" smtClean="0">
                <a:solidFill>
                  <a:schemeClr val="bg1"/>
                </a:solidFill>
                <a:latin typeface="Times New Roman" pitchFamily="18" charset="0"/>
                <a:cs typeface="Times New Roman" pitchFamily="18" charset="0"/>
              </a:rPr>
              <a:t> so </a:t>
            </a:r>
            <a:r>
              <a:rPr lang="en-US" sz="2800" dirty="0" err="1" smtClean="0">
                <a:solidFill>
                  <a:schemeClr val="bg1"/>
                </a:solidFill>
                <a:latin typeface="Times New Roman" pitchFamily="18" charset="0"/>
                <a:cs typeface="Times New Roman" pitchFamily="18" charset="0"/>
              </a:rPr>
              <a:t>với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nam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giới,hiện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tỉ</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lệ</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nữ</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quốc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việt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nam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nhiệm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kì</a:t>
            </a:r>
            <a:r>
              <a:rPr lang="en-US" sz="2800" dirty="0" smtClean="0">
                <a:solidFill>
                  <a:schemeClr val="bg1"/>
                </a:solidFill>
                <a:latin typeface="Times New Roman" pitchFamily="18" charset="0"/>
                <a:cs typeface="Times New Roman" pitchFamily="18" charset="0"/>
              </a:rPr>
              <a:t> 12 </a:t>
            </a:r>
            <a:r>
              <a:rPr lang="en-US" sz="2800" dirty="0" err="1" smtClean="0">
                <a:solidFill>
                  <a:schemeClr val="bg1"/>
                </a:solidFill>
                <a:latin typeface="Times New Roman" pitchFamily="18" charset="0"/>
                <a:cs typeface="Times New Roman" pitchFamily="18" charset="0"/>
              </a:rPr>
              <a:t>này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chiếm</a:t>
            </a:r>
            <a:r>
              <a:rPr lang="en-US" sz="2800" dirty="0" smtClean="0">
                <a:solidFill>
                  <a:schemeClr val="bg1"/>
                </a:solidFill>
                <a:latin typeface="Times New Roman" pitchFamily="18" charset="0"/>
                <a:cs typeface="Times New Roman" pitchFamily="18" charset="0"/>
              </a:rPr>
              <a:t> 25,8% </a:t>
            </a:r>
            <a:r>
              <a:rPr lang="en-US" sz="2800" dirty="0" err="1" smtClean="0">
                <a:solidFill>
                  <a:schemeClr val="bg1"/>
                </a:solidFill>
                <a:latin typeface="Times New Roman" pitchFamily="18" charset="0"/>
                <a:cs typeface="Times New Roman" pitchFamily="18" charset="0"/>
              </a:rPr>
              <a:t>với</a:t>
            </a:r>
            <a:r>
              <a:rPr lang="en-US" sz="2800" dirty="0" smtClean="0">
                <a:solidFill>
                  <a:schemeClr val="bg1"/>
                </a:solidFill>
                <a:latin typeface="Times New Roman" pitchFamily="18" charset="0"/>
                <a:cs typeface="Times New Roman" pitchFamily="18" charset="0"/>
              </a:rPr>
              <a:t> 127 </a:t>
            </a:r>
            <a:r>
              <a:rPr lang="en-US" sz="2800" dirty="0" err="1" smtClean="0">
                <a:solidFill>
                  <a:schemeClr val="bg1"/>
                </a:solidFill>
                <a:latin typeface="Times New Roman" pitchFamily="18" charset="0"/>
                <a:cs typeface="Times New Roman" pitchFamily="18" charset="0"/>
              </a:rPr>
              <a:t>đại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biểu</a:t>
            </a:r>
            <a:r>
              <a:rPr lang="en-US" sz="2800" dirty="0" smtClean="0">
                <a:solidFill>
                  <a:schemeClr val="bg1"/>
                </a:solidFill>
                <a:latin typeface="Times New Roman" pitchFamily="18" charset="0"/>
                <a:cs typeface="Times New Roman" pitchFamily="18" charset="0"/>
              </a:rPr>
              <a:t>.</a:t>
            </a:r>
          </a:p>
          <a:p>
            <a:endParaRPr lang="en-US" sz="2800" dirty="0">
              <a:solidFill>
                <a:schemeClr val="bg1"/>
              </a:solidFill>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 xmlns:p14="http://schemas.microsoft.com/office/powerpoint/2010/main" val="3569269755"/>
              </p:ext>
            </p:extLst>
          </p:nvPr>
        </p:nvGraphicFramePr>
        <p:xfrm>
          <a:off x="381000" y="3200400"/>
          <a:ext cx="8153399" cy="2880360"/>
        </p:xfrm>
        <a:graphic>
          <a:graphicData uri="http://schemas.openxmlformats.org/drawingml/2006/table">
            <a:tbl>
              <a:tblPr firstRow="1" bandRow="1">
                <a:tableStyleId>{93296810-A885-4BE3-A3E7-6D5BEEA58F35}</a:tableStyleId>
              </a:tblPr>
              <a:tblGrid>
                <a:gridCol w="1994980"/>
                <a:gridCol w="1474551"/>
                <a:gridCol w="1422508"/>
                <a:gridCol w="1630680"/>
                <a:gridCol w="1630680"/>
              </a:tblGrid>
              <a:tr h="578644">
                <a:tc rowSpan="2">
                  <a:txBody>
                    <a:bodyPr/>
                    <a:lstStyle/>
                    <a:p>
                      <a:pPr algn="ctr"/>
                      <a:r>
                        <a:rPr lang="en-US" sz="2400" dirty="0" err="1" smtClean="0"/>
                        <a:t>Các</a:t>
                      </a:r>
                      <a:r>
                        <a:rPr lang="en-US" sz="2400" baseline="0" dirty="0" smtClean="0"/>
                        <a:t> </a:t>
                      </a:r>
                      <a:r>
                        <a:rPr lang="en-US" sz="2400" baseline="0" dirty="0" err="1" smtClean="0"/>
                        <a:t>cấp</a:t>
                      </a:r>
                      <a:r>
                        <a:rPr lang="en-US" sz="2400" baseline="0" dirty="0" smtClean="0"/>
                        <a:t> </a:t>
                      </a:r>
                      <a:endParaRPr lang="en-US" sz="2400" dirty="0">
                        <a:solidFill>
                          <a:schemeClr val="tx1"/>
                        </a:solidFill>
                        <a:latin typeface="Times New Roman" pitchFamily="18" charset="0"/>
                        <a:cs typeface="Times New Roman" pitchFamily="18" charset="0"/>
                      </a:endParaRPr>
                    </a:p>
                  </a:txBody>
                  <a:tcPr/>
                </a:tc>
                <a:tc gridSpan="2">
                  <a:txBody>
                    <a:bodyPr/>
                    <a:lstStyle/>
                    <a:p>
                      <a:pPr algn="ctr"/>
                      <a:r>
                        <a:rPr lang="en-US" sz="2400" dirty="0" err="1" smtClean="0"/>
                        <a:t>Khóa</a:t>
                      </a:r>
                      <a:r>
                        <a:rPr lang="en-US" sz="2400" baseline="0" dirty="0" smtClean="0"/>
                        <a:t> 1994-2004</a:t>
                      </a:r>
                      <a:endParaRPr lang="en-US" sz="2400" dirty="0">
                        <a:solidFill>
                          <a:schemeClr val="tx1"/>
                        </a:solidFill>
                        <a:latin typeface="Times New Roman" pitchFamily="18" charset="0"/>
                        <a:cs typeface="Times New Roman" pitchFamily="18" charset="0"/>
                      </a:endParaRPr>
                    </a:p>
                  </a:txBody>
                  <a:tcPr/>
                </a:tc>
                <a:tc hMerge="1">
                  <a:txBody>
                    <a:bodyPr/>
                    <a:lstStyle/>
                    <a:p>
                      <a:endParaRPr lang="en-US" dirty="0"/>
                    </a:p>
                  </a:txBody>
                  <a:tcPr>
                    <a:lnL w="28575" cap="flat" cmpd="sng" algn="ctr">
                      <a:solidFill>
                        <a:schemeClr val="tx2">
                          <a:lumMod val="40000"/>
                          <a:lumOff val="60000"/>
                        </a:schemeClr>
                      </a:solidFill>
                      <a:prstDash val="solid"/>
                      <a:round/>
                      <a:headEnd type="none" w="med" len="med"/>
                      <a:tailEnd type="none" w="med" len="med"/>
                    </a:lnL>
                    <a:lnR w="28575" cap="flat" cmpd="sng" algn="ctr">
                      <a:solidFill>
                        <a:schemeClr val="tx2">
                          <a:lumMod val="40000"/>
                          <a:lumOff val="60000"/>
                        </a:schemeClr>
                      </a:solidFill>
                      <a:prstDash val="solid"/>
                      <a:round/>
                      <a:headEnd type="none" w="med" len="med"/>
                      <a:tailEnd type="none" w="med" len="med"/>
                    </a:lnR>
                    <a:lnT w="28575" cap="flat" cmpd="sng" algn="ctr">
                      <a:solidFill>
                        <a:schemeClr val="tx2">
                          <a:lumMod val="40000"/>
                          <a:lumOff val="60000"/>
                        </a:schemeClr>
                      </a:solidFill>
                      <a:prstDash val="solid"/>
                      <a:round/>
                      <a:headEnd type="none" w="med" len="med"/>
                      <a:tailEnd type="none" w="med" len="med"/>
                    </a:lnT>
                    <a:lnB w="28575" cap="flat" cmpd="sng" algn="ctr">
                      <a:solidFill>
                        <a:schemeClr val="tx2">
                          <a:lumMod val="40000"/>
                          <a:lumOff val="60000"/>
                        </a:schemeClr>
                      </a:solidFill>
                      <a:prstDash val="solid"/>
                      <a:round/>
                      <a:headEnd type="none" w="med" len="med"/>
                      <a:tailEnd type="none" w="med" len="med"/>
                    </a:lnB>
                    <a:solidFill>
                      <a:schemeClr val="bg1"/>
                    </a:solidFill>
                  </a:tcPr>
                </a:tc>
                <a:tc gridSpan="2">
                  <a:txBody>
                    <a:bodyPr/>
                    <a:lstStyle/>
                    <a:p>
                      <a:pPr algn="ctr"/>
                      <a:r>
                        <a:rPr lang="en-US" sz="2400" dirty="0" err="1" smtClean="0"/>
                        <a:t>Khóa</a:t>
                      </a:r>
                      <a:r>
                        <a:rPr lang="en-US" sz="2400" baseline="0" dirty="0" smtClean="0"/>
                        <a:t> 2004-2011</a:t>
                      </a:r>
                      <a:endParaRPr lang="en-US" sz="2400" dirty="0">
                        <a:solidFill>
                          <a:schemeClr val="tx1"/>
                        </a:solidFill>
                        <a:latin typeface="Times New Roman" pitchFamily="18" charset="0"/>
                        <a:cs typeface="Times New Roman" pitchFamily="18" charset="0"/>
                      </a:endParaRPr>
                    </a:p>
                  </a:txBody>
                  <a:tcPr/>
                </a:tc>
                <a:tc hMerge="1">
                  <a:txBody>
                    <a:bodyPr/>
                    <a:lstStyle/>
                    <a:p>
                      <a:endParaRPr lang="en-US" dirty="0"/>
                    </a:p>
                  </a:txBody>
                  <a:tcPr>
                    <a:lnL w="28575" cap="flat" cmpd="sng" algn="ctr">
                      <a:solidFill>
                        <a:schemeClr val="tx2">
                          <a:lumMod val="40000"/>
                          <a:lumOff val="60000"/>
                        </a:schemeClr>
                      </a:solidFill>
                      <a:prstDash val="solid"/>
                      <a:round/>
                      <a:headEnd type="none" w="med" len="med"/>
                      <a:tailEnd type="none" w="med" len="med"/>
                    </a:lnL>
                    <a:lnR w="28575" cap="flat" cmpd="sng" algn="ctr">
                      <a:solidFill>
                        <a:schemeClr val="tx2">
                          <a:lumMod val="40000"/>
                          <a:lumOff val="60000"/>
                        </a:schemeClr>
                      </a:solidFill>
                      <a:prstDash val="solid"/>
                      <a:round/>
                      <a:headEnd type="none" w="med" len="med"/>
                      <a:tailEnd type="none" w="med" len="med"/>
                    </a:lnR>
                    <a:lnT w="28575" cap="flat" cmpd="sng" algn="ctr">
                      <a:solidFill>
                        <a:schemeClr val="tx2">
                          <a:lumMod val="40000"/>
                          <a:lumOff val="60000"/>
                        </a:schemeClr>
                      </a:solidFill>
                      <a:prstDash val="solid"/>
                      <a:round/>
                      <a:headEnd type="none" w="med" len="med"/>
                      <a:tailEnd type="none" w="med" len="med"/>
                    </a:lnT>
                    <a:lnB w="28575" cap="flat" cmpd="sng" algn="ctr">
                      <a:solidFill>
                        <a:schemeClr val="tx2">
                          <a:lumMod val="40000"/>
                          <a:lumOff val="60000"/>
                        </a:schemeClr>
                      </a:solidFill>
                      <a:prstDash val="solid"/>
                      <a:round/>
                      <a:headEnd type="none" w="med" len="med"/>
                      <a:tailEnd type="none" w="med" len="med"/>
                    </a:lnB>
                    <a:solidFill>
                      <a:schemeClr val="bg1"/>
                    </a:solidFill>
                  </a:tcPr>
                </a:tc>
              </a:tr>
              <a:tr h="488156">
                <a:tc vMerge="1">
                  <a:txBody>
                    <a:bodyPr/>
                    <a:lstStyle/>
                    <a:p>
                      <a:endParaRPr lang="en-US" dirty="0"/>
                    </a:p>
                  </a:txBody>
                  <a:tcPr>
                    <a:lnL w="28575" cap="flat" cmpd="sng" algn="ctr">
                      <a:solidFill>
                        <a:schemeClr val="tx2">
                          <a:lumMod val="40000"/>
                          <a:lumOff val="60000"/>
                        </a:schemeClr>
                      </a:solidFill>
                      <a:prstDash val="solid"/>
                      <a:round/>
                      <a:headEnd type="none" w="med" len="med"/>
                      <a:tailEnd type="none" w="med" len="med"/>
                    </a:lnL>
                    <a:lnR w="28575" cap="flat" cmpd="sng" algn="ctr">
                      <a:solidFill>
                        <a:schemeClr val="tx2">
                          <a:lumMod val="40000"/>
                          <a:lumOff val="60000"/>
                        </a:schemeClr>
                      </a:solidFill>
                      <a:prstDash val="solid"/>
                      <a:round/>
                      <a:headEnd type="none" w="med" len="med"/>
                      <a:tailEnd type="none" w="med" len="med"/>
                    </a:lnR>
                    <a:lnT w="28575" cap="flat" cmpd="sng" algn="ctr">
                      <a:solidFill>
                        <a:schemeClr val="tx2">
                          <a:lumMod val="40000"/>
                          <a:lumOff val="60000"/>
                        </a:schemeClr>
                      </a:solidFill>
                      <a:prstDash val="solid"/>
                      <a:round/>
                      <a:headEnd type="none" w="med" len="med"/>
                      <a:tailEnd type="none" w="med" len="med"/>
                    </a:lnT>
                    <a:lnB w="28575" cap="flat" cmpd="sng" algn="ctr">
                      <a:solidFill>
                        <a:schemeClr val="tx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dirty="0" err="1" smtClean="0"/>
                        <a:t>Nữ</a:t>
                      </a:r>
                      <a:r>
                        <a:rPr lang="en-US" sz="2400" dirty="0" smtClean="0"/>
                        <a:t> </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Nam </a:t>
                      </a:r>
                      <a:endParaRPr lang="en-US" sz="2400" dirty="0">
                        <a:latin typeface="Times New Roman" pitchFamily="18" charset="0"/>
                        <a:cs typeface="Times New Roman" pitchFamily="18" charset="0"/>
                      </a:endParaRPr>
                    </a:p>
                  </a:txBody>
                  <a:tcPr/>
                </a:tc>
                <a:tc>
                  <a:txBody>
                    <a:bodyPr/>
                    <a:lstStyle/>
                    <a:p>
                      <a:pPr algn="ctr"/>
                      <a:r>
                        <a:rPr lang="en-US" sz="2400" dirty="0" err="1" smtClean="0"/>
                        <a:t>Nữ</a:t>
                      </a:r>
                      <a:r>
                        <a:rPr lang="en-US" sz="2400" dirty="0" smtClean="0"/>
                        <a:t> </a:t>
                      </a:r>
                      <a:endParaRPr lang="en-US" sz="2400" dirty="0">
                        <a:latin typeface="Times New Roman" pitchFamily="18" charset="0"/>
                        <a:cs typeface="Times New Roman" pitchFamily="18" charset="0"/>
                      </a:endParaRPr>
                    </a:p>
                  </a:txBody>
                  <a:tcPr/>
                </a:tc>
                <a:tc>
                  <a:txBody>
                    <a:bodyPr/>
                    <a:lstStyle/>
                    <a:p>
                      <a:pPr algn="ctr"/>
                      <a:r>
                        <a:rPr lang="en-US" sz="2400" dirty="0" err="1" smtClean="0"/>
                        <a:t>nam</a:t>
                      </a:r>
                      <a:endParaRPr lang="en-US" sz="2400" dirty="0">
                        <a:latin typeface="Times New Roman" pitchFamily="18" charset="0"/>
                        <a:cs typeface="Times New Roman" pitchFamily="18" charset="0"/>
                      </a:endParaRPr>
                    </a:p>
                  </a:txBody>
                  <a:tcPr/>
                </a:tc>
              </a:tr>
              <a:tr h="685800">
                <a:tc>
                  <a:txBody>
                    <a:bodyPr/>
                    <a:lstStyle/>
                    <a:p>
                      <a:pPr algn="ctr"/>
                      <a:r>
                        <a:rPr lang="en-US" sz="2400" dirty="0" err="1" smtClean="0"/>
                        <a:t>Tỉnh</a:t>
                      </a:r>
                      <a:r>
                        <a:rPr lang="en-US" sz="2400" dirty="0" smtClean="0"/>
                        <a:t>/</a:t>
                      </a:r>
                      <a:r>
                        <a:rPr lang="en-US" sz="2400" dirty="0" err="1" smtClean="0"/>
                        <a:t>thành</a:t>
                      </a:r>
                      <a:r>
                        <a:rPr lang="en-US" sz="2400" baseline="0" dirty="0" smtClean="0"/>
                        <a:t> </a:t>
                      </a:r>
                      <a:r>
                        <a:rPr lang="en-US" sz="2400" baseline="0" dirty="0" err="1" smtClean="0"/>
                        <a:t>phố</a:t>
                      </a:r>
                      <a:r>
                        <a:rPr lang="en-US" sz="2400" baseline="0" dirty="0" smtClean="0"/>
                        <a:t> </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22.33</a:t>
                      </a:r>
                      <a:endParaRPr lang="en-US" sz="2400" dirty="0">
                        <a:latin typeface="Times New Roman" pitchFamily="18" charset="0"/>
                        <a:cs typeface="Times New Roman" pitchFamily="18" charset="0"/>
                      </a:endParaRPr>
                    </a:p>
                  </a:txBody>
                  <a:tcPr/>
                </a:tc>
                <a:tc>
                  <a:txBody>
                    <a:bodyPr/>
                    <a:lstStyle/>
                    <a:p>
                      <a:pPr algn="ctr"/>
                      <a:r>
                        <a:rPr lang="en-US" sz="2400" dirty="0" smtClean="0"/>
                        <a:t>76.67</a:t>
                      </a:r>
                      <a:endParaRPr lang="en-US" sz="2400" dirty="0">
                        <a:latin typeface="Times New Roman" pitchFamily="18" charset="0"/>
                        <a:cs typeface="Times New Roman" pitchFamily="18" charset="0"/>
                      </a:endParaRPr>
                    </a:p>
                  </a:txBody>
                  <a:tcPr/>
                </a:tc>
                <a:tc>
                  <a:txBody>
                    <a:bodyPr/>
                    <a:lstStyle/>
                    <a:p>
                      <a:pPr algn="ctr"/>
                      <a:r>
                        <a:rPr lang="en-US" sz="2400" dirty="0" smtClean="0"/>
                        <a:t>23.8</a:t>
                      </a:r>
                      <a:endParaRPr lang="en-US" sz="2400" dirty="0">
                        <a:latin typeface="Times New Roman" pitchFamily="18" charset="0"/>
                        <a:cs typeface="Times New Roman" pitchFamily="18" charset="0"/>
                      </a:endParaRPr>
                    </a:p>
                  </a:txBody>
                  <a:tcPr/>
                </a:tc>
                <a:tc>
                  <a:txBody>
                    <a:bodyPr/>
                    <a:lstStyle/>
                    <a:p>
                      <a:pPr algn="ctr"/>
                      <a:r>
                        <a:rPr lang="en-US" sz="2400" dirty="0" smtClean="0"/>
                        <a:t>76.2</a:t>
                      </a:r>
                      <a:endParaRPr lang="en-US" sz="2400" dirty="0">
                        <a:latin typeface="Times New Roman" pitchFamily="18" charset="0"/>
                        <a:cs typeface="Times New Roman" pitchFamily="18" charset="0"/>
                      </a:endParaRPr>
                    </a:p>
                  </a:txBody>
                  <a:tcPr/>
                </a:tc>
              </a:tr>
              <a:tr h="457200">
                <a:tc>
                  <a:txBody>
                    <a:bodyPr/>
                    <a:lstStyle/>
                    <a:p>
                      <a:pPr algn="ctr"/>
                      <a:r>
                        <a:rPr lang="en-US" sz="2400" dirty="0" err="1" smtClean="0"/>
                        <a:t>Quận</a:t>
                      </a:r>
                      <a:r>
                        <a:rPr lang="en-US" sz="2400" dirty="0" smtClean="0"/>
                        <a:t>/</a:t>
                      </a:r>
                      <a:r>
                        <a:rPr lang="en-US" sz="2400" dirty="0" err="1" smtClean="0"/>
                        <a:t>huyện</a:t>
                      </a:r>
                      <a:r>
                        <a:rPr lang="en-US" sz="2400" baseline="0" dirty="0" smtClean="0"/>
                        <a:t> </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20.12</a:t>
                      </a:r>
                      <a:endParaRPr lang="en-US" sz="2400" dirty="0">
                        <a:latin typeface="Times New Roman" pitchFamily="18" charset="0"/>
                        <a:cs typeface="Times New Roman" pitchFamily="18" charset="0"/>
                      </a:endParaRPr>
                    </a:p>
                  </a:txBody>
                  <a:tcPr/>
                </a:tc>
                <a:tc>
                  <a:txBody>
                    <a:bodyPr/>
                    <a:lstStyle/>
                    <a:p>
                      <a:pPr algn="ctr"/>
                      <a:r>
                        <a:rPr lang="en-US" sz="2400" dirty="0" smtClean="0"/>
                        <a:t>79.88</a:t>
                      </a:r>
                      <a:endParaRPr lang="en-US" sz="2400" dirty="0">
                        <a:latin typeface="Times New Roman" pitchFamily="18" charset="0"/>
                        <a:cs typeface="Times New Roman" pitchFamily="18" charset="0"/>
                      </a:endParaRPr>
                    </a:p>
                  </a:txBody>
                  <a:tcPr/>
                </a:tc>
                <a:tc>
                  <a:txBody>
                    <a:bodyPr/>
                    <a:lstStyle/>
                    <a:p>
                      <a:pPr algn="ctr"/>
                      <a:r>
                        <a:rPr lang="en-US" sz="2400" dirty="0" smtClean="0"/>
                        <a:t>23.3</a:t>
                      </a:r>
                      <a:endParaRPr lang="en-US" sz="2400" dirty="0">
                        <a:latin typeface="Times New Roman" pitchFamily="18" charset="0"/>
                        <a:cs typeface="Times New Roman" pitchFamily="18" charset="0"/>
                      </a:endParaRPr>
                    </a:p>
                  </a:txBody>
                  <a:tcPr/>
                </a:tc>
                <a:tc>
                  <a:txBody>
                    <a:bodyPr/>
                    <a:lstStyle/>
                    <a:p>
                      <a:pPr algn="ctr"/>
                      <a:r>
                        <a:rPr lang="en-US" sz="2400" dirty="0" smtClean="0"/>
                        <a:t>76.8</a:t>
                      </a:r>
                      <a:endParaRPr lang="en-US" sz="2400" dirty="0">
                        <a:latin typeface="Times New Roman" pitchFamily="18" charset="0"/>
                        <a:cs typeface="Times New Roman" pitchFamily="18" charset="0"/>
                      </a:endParaRPr>
                    </a:p>
                  </a:txBody>
                  <a:tcPr/>
                </a:tc>
              </a:tr>
              <a:tr h="533400">
                <a:tc>
                  <a:txBody>
                    <a:bodyPr/>
                    <a:lstStyle/>
                    <a:p>
                      <a:pPr algn="ctr"/>
                      <a:r>
                        <a:rPr lang="en-US" sz="2400" dirty="0" err="1" smtClean="0"/>
                        <a:t>Xã</a:t>
                      </a:r>
                      <a:r>
                        <a:rPr lang="en-US" sz="2400" baseline="0" dirty="0" smtClean="0"/>
                        <a:t>/</a:t>
                      </a:r>
                      <a:r>
                        <a:rPr lang="en-US" sz="2400" baseline="0" dirty="0" err="1" smtClean="0"/>
                        <a:t>phường</a:t>
                      </a:r>
                      <a:r>
                        <a:rPr lang="en-US" sz="2400" baseline="0" dirty="0" smtClean="0"/>
                        <a:t> </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16.56</a:t>
                      </a:r>
                      <a:endParaRPr lang="en-US" sz="2400" dirty="0">
                        <a:latin typeface="Times New Roman" pitchFamily="18" charset="0"/>
                        <a:cs typeface="Times New Roman" pitchFamily="18" charset="0"/>
                      </a:endParaRPr>
                    </a:p>
                  </a:txBody>
                  <a:tcPr/>
                </a:tc>
                <a:tc>
                  <a:txBody>
                    <a:bodyPr/>
                    <a:lstStyle/>
                    <a:p>
                      <a:pPr algn="ctr"/>
                      <a:r>
                        <a:rPr lang="en-US" sz="2400" dirty="0" smtClean="0"/>
                        <a:t>83.44</a:t>
                      </a:r>
                      <a:endParaRPr lang="en-US" sz="2400" dirty="0">
                        <a:latin typeface="Times New Roman" pitchFamily="18" charset="0"/>
                        <a:cs typeface="Times New Roman" pitchFamily="18" charset="0"/>
                      </a:endParaRPr>
                    </a:p>
                  </a:txBody>
                  <a:tcPr/>
                </a:tc>
                <a:tc>
                  <a:txBody>
                    <a:bodyPr/>
                    <a:lstStyle/>
                    <a:p>
                      <a:pPr algn="ctr"/>
                      <a:r>
                        <a:rPr lang="en-US" sz="2400" dirty="0" smtClean="0"/>
                        <a:t>20.1</a:t>
                      </a:r>
                      <a:endParaRPr lang="en-US" sz="2400" dirty="0">
                        <a:latin typeface="Times New Roman" pitchFamily="18" charset="0"/>
                        <a:cs typeface="Times New Roman" pitchFamily="18" charset="0"/>
                      </a:endParaRPr>
                    </a:p>
                  </a:txBody>
                  <a:tcPr/>
                </a:tc>
                <a:tc>
                  <a:txBody>
                    <a:bodyPr/>
                    <a:lstStyle/>
                    <a:p>
                      <a:pPr algn="ctr"/>
                      <a:r>
                        <a:rPr lang="en-US" sz="2400" dirty="0" smtClean="0"/>
                        <a:t>79.9</a:t>
                      </a:r>
                      <a:endParaRPr lang="en-US" sz="2400" dirty="0">
                        <a:latin typeface="Times New Roman" pitchFamily="18" charset="0"/>
                        <a:cs typeface="Times New Roman" pitchFamily="18" charset="0"/>
                      </a:endParaRPr>
                    </a:p>
                  </a:txBody>
                  <a:tcPr/>
                </a:tc>
              </a:tr>
            </a:tbl>
          </a:graphicData>
        </a:graphic>
      </p:graphicFrame>
      <p:sp>
        <p:nvSpPr>
          <p:cNvPr id="5" name="TextBox 4"/>
          <p:cNvSpPr txBox="1"/>
          <p:nvPr/>
        </p:nvSpPr>
        <p:spPr>
          <a:xfrm>
            <a:off x="1143000" y="2514600"/>
            <a:ext cx="6489277" cy="461665"/>
          </a:xfrm>
          <a:prstGeom prst="rect">
            <a:avLst/>
          </a:prstGeom>
          <a:noFill/>
        </p:spPr>
        <p:txBody>
          <a:bodyPr wrap="none" rtlCol="0">
            <a:spAutoFit/>
          </a:bodyPr>
          <a:lstStyle/>
          <a:p>
            <a:r>
              <a:rPr lang="en-US" sz="2400" dirty="0" err="1" smtClean="0">
                <a:solidFill>
                  <a:schemeClr val="bg1"/>
                </a:solidFill>
                <a:latin typeface="Times New Roman" pitchFamily="18" charset="0"/>
                <a:cs typeface="Times New Roman" pitchFamily="18" charset="0"/>
              </a:rPr>
              <a:t>Bảng</a:t>
            </a:r>
            <a:r>
              <a:rPr lang="en-US" sz="2400" dirty="0" smtClean="0">
                <a:solidFill>
                  <a:schemeClr val="bg1"/>
                </a:solidFill>
                <a:latin typeface="Times New Roman" pitchFamily="18" charset="0"/>
                <a:cs typeface="Times New Roman" pitchFamily="18" charset="0"/>
              </a:rPr>
              <a:t> 1:Tỉ </a:t>
            </a:r>
            <a:r>
              <a:rPr lang="en-US" sz="2400" dirty="0" err="1" smtClean="0">
                <a:solidFill>
                  <a:schemeClr val="bg1"/>
                </a:solidFill>
                <a:latin typeface="Times New Roman" pitchFamily="18" charset="0"/>
                <a:cs typeface="Times New Roman" pitchFamily="18" charset="0"/>
              </a:rPr>
              <a:t>lệ</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phụ</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nữ</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tham</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gia</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hội</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dồng</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các</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cấp</a:t>
            </a:r>
            <a:r>
              <a:rPr lang="en-US" sz="2400" dirty="0" smtClean="0">
                <a:solidFill>
                  <a:schemeClr val="bg1"/>
                </a:solidFill>
                <a:latin typeface="Times New Roman" pitchFamily="18" charset="0"/>
                <a:cs typeface="Times New Roman" pitchFamily="18" charset="0"/>
              </a:rPr>
              <a:t> (%)</a:t>
            </a:r>
            <a:endParaRPr lang="en-US" sz="2400" dirty="0">
              <a:solidFill>
                <a:schemeClr val="bg1"/>
              </a:solidFill>
              <a:latin typeface="Times New Roman" pitchFamily="18" charset="0"/>
              <a:cs typeface="Times New Roman" pitchFamily="18" charset="0"/>
            </a:endParaRPr>
          </a:p>
        </p:txBody>
      </p:sp>
      <p:sp>
        <p:nvSpPr>
          <p:cNvPr id="6" name="TextBox 5"/>
          <p:cNvSpPr txBox="1"/>
          <p:nvPr/>
        </p:nvSpPr>
        <p:spPr>
          <a:xfrm>
            <a:off x="1447800" y="6324600"/>
            <a:ext cx="5931817" cy="369332"/>
          </a:xfrm>
          <a:prstGeom prst="rect">
            <a:avLst/>
          </a:prstGeom>
          <a:noFill/>
        </p:spPr>
        <p:txBody>
          <a:bodyPr wrap="none" rtlCol="0">
            <a:spAutoFit/>
          </a:bodyPr>
          <a:lstStyle/>
          <a:p>
            <a:r>
              <a:rPr lang="en-US" dirty="0" err="1" smtClean="0">
                <a:solidFill>
                  <a:srgbClr val="FFFF00"/>
                </a:solidFill>
              </a:rPr>
              <a:t>Nguồn</a:t>
            </a:r>
            <a:r>
              <a:rPr lang="en-US" dirty="0" smtClean="0">
                <a:solidFill>
                  <a:srgbClr val="FFFF00"/>
                </a:solidFill>
              </a:rPr>
              <a:t>: </a:t>
            </a:r>
            <a:r>
              <a:rPr lang="en-US" dirty="0" err="1" smtClean="0">
                <a:solidFill>
                  <a:srgbClr val="FFFF00"/>
                </a:solidFill>
              </a:rPr>
              <a:t>Uỷ</a:t>
            </a:r>
            <a:r>
              <a:rPr lang="en-US" dirty="0" smtClean="0">
                <a:solidFill>
                  <a:srgbClr val="FFFF00"/>
                </a:solidFill>
              </a:rPr>
              <a:t> ban </a:t>
            </a:r>
            <a:r>
              <a:rPr lang="en-US" dirty="0" err="1" smtClean="0">
                <a:solidFill>
                  <a:srgbClr val="FFFF00"/>
                </a:solidFill>
              </a:rPr>
              <a:t>quốc</a:t>
            </a:r>
            <a:r>
              <a:rPr lang="en-US" dirty="0" smtClean="0">
                <a:solidFill>
                  <a:srgbClr val="FFFF00"/>
                </a:solidFill>
              </a:rPr>
              <a:t> </a:t>
            </a:r>
            <a:r>
              <a:rPr lang="en-US" dirty="0" err="1" smtClean="0">
                <a:solidFill>
                  <a:srgbClr val="FFFF00"/>
                </a:solidFill>
              </a:rPr>
              <a:t>gia</a:t>
            </a:r>
            <a:r>
              <a:rPr lang="en-US" dirty="0" smtClean="0">
                <a:solidFill>
                  <a:srgbClr val="FFFF00"/>
                </a:solidFill>
              </a:rPr>
              <a:t> </a:t>
            </a:r>
            <a:r>
              <a:rPr lang="en-US" dirty="0" err="1" smtClean="0">
                <a:solidFill>
                  <a:srgbClr val="FFFF00"/>
                </a:solidFill>
              </a:rPr>
              <a:t>vì</a:t>
            </a:r>
            <a:r>
              <a:rPr lang="en-US" dirty="0" smtClean="0">
                <a:solidFill>
                  <a:srgbClr val="FFFF00"/>
                </a:solidFill>
              </a:rPr>
              <a:t> </a:t>
            </a:r>
            <a:r>
              <a:rPr lang="en-US" dirty="0" err="1" smtClean="0">
                <a:solidFill>
                  <a:srgbClr val="FFFF00"/>
                </a:solidFill>
              </a:rPr>
              <a:t>sự</a:t>
            </a:r>
            <a:r>
              <a:rPr lang="en-US" dirty="0" smtClean="0">
                <a:solidFill>
                  <a:srgbClr val="FFFF00"/>
                </a:solidFill>
              </a:rPr>
              <a:t> </a:t>
            </a:r>
            <a:r>
              <a:rPr lang="en-US" dirty="0" err="1" smtClean="0">
                <a:solidFill>
                  <a:srgbClr val="FFFF00"/>
                </a:solidFill>
              </a:rPr>
              <a:t>tiến</a:t>
            </a:r>
            <a:r>
              <a:rPr lang="en-US" dirty="0" smtClean="0">
                <a:solidFill>
                  <a:srgbClr val="FFFF00"/>
                </a:solidFill>
              </a:rPr>
              <a:t> </a:t>
            </a:r>
            <a:r>
              <a:rPr lang="en-US" dirty="0" err="1" smtClean="0">
                <a:solidFill>
                  <a:srgbClr val="FFFF00"/>
                </a:solidFill>
              </a:rPr>
              <a:t>bộ</a:t>
            </a:r>
            <a:r>
              <a:rPr lang="en-US" dirty="0" smtClean="0">
                <a:solidFill>
                  <a:srgbClr val="FFFF00"/>
                </a:solidFill>
              </a:rPr>
              <a:t> </a:t>
            </a:r>
            <a:r>
              <a:rPr lang="en-US" dirty="0" err="1" smtClean="0">
                <a:solidFill>
                  <a:srgbClr val="FFFF00"/>
                </a:solidFill>
              </a:rPr>
              <a:t>của</a:t>
            </a:r>
            <a:r>
              <a:rPr lang="en-US" dirty="0" smtClean="0">
                <a:solidFill>
                  <a:srgbClr val="FFFF00"/>
                </a:solidFill>
              </a:rPr>
              <a:t> </a:t>
            </a:r>
            <a:r>
              <a:rPr lang="en-US" dirty="0" err="1" smtClean="0">
                <a:solidFill>
                  <a:srgbClr val="FFFF00"/>
                </a:solidFill>
              </a:rPr>
              <a:t>Việt</a:t>
            </a:r>
            <a:r>
              <a:rPr lang="en-US" dirty="0" smtClean="0">
                <a:solidFill>
                  <a:srgbClr val="FFFF00"/>
                </a:solidFill>
              </a:rPr>
              <a:t> Nam </a:t>
            </a:r>
            <a:r>
              <a:rPr lang="en-US" dirty="0" err="1" smtClean="0">
                <a:solidFill>
                  <a:srgbClr val="FFFF00"/>
                </a:solidFill>
              </a:rPr>
              <a:t>năm</a:t>
            </a:r>
            <a:r>
              <a:rPr lang="en-US" dirty="0" smtClean="0">
                <a:solidFill>
                  <a:srgbClr val="FFFF00"/>
                </a:solidFill>
              </a:rPr>
              <a:t> 2004</a:t>
            </a:r>
            <a:endParaRPr lang="en-US" dirty="0">
              <a:solidFill>
                <a:srgbClr val="FFFF0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 calcmode="lin" valueType="num">
                                      <p:cBhvr>
                                        <p:cTn id="30" dur="500" fill="hold"/>
                                        <p:tgtEl>
                                          <p:spTgt spid="4"/>
                                        </p:tgtEl>
                                        <p:attrNameLst>
                                          <p:attrName>style.rotation</p:attrName>
                                        </p:attrNameLst>
                                      </p:cBhvr>
                                      <p:tavLst>
                                        <p:tav tm="0">
                                          <p:val>
                                            <p:fltVal val="360"/>
                                          </p:val>
                                        </p:tav>
                                        <p:tav tm="100000">
                                          <p:val>
                                            <p:fltVal val="0"/>
                                          </p:val>
                                        </p:tav>
                                      </p:tavLst>
                                    </p:anim>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58" presetClass="entr" presetSubtype="0" accel="10000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strVal val="#ppt_w*2.5"/>
                                          </p:val>
                                        </p:tav>
                                        <p:tav tm="100000">
                                          <p:val>
                                            <p:strVal val="#ppt_w"/>
                                          </p:val>
                                        </p:tav>
                                      </p:tavLst>
                                    </p:anim>
                                    <p:anim calcmode="lin" valueType="num">
                                      <p:cBhvr>
                                        <p:cTn id="37" dur="500" fill="hold"/>
                                        <p:tgtEl>
                                          <p:spTgt spid="6"/>
                                        </p:tgtEl>
                                        <p:attrNameLst>
                                          <p:attrName>ppt_h</p:attrName>
                                        </p:attrNameLst>
                                      </p:cBhvr>
                                      <p:tavLst>
                                        <p:tav tm="0">
                                          <p:val>
                                            <p:strVal val="#ppt_h*0.01"/>
                                          </p:val>
                                        </p:tav>
                                        <p:tav tm="100000">
                                          <p:val>
                                            <p:strVal val="#ppt_h"/>
                                          </p:val>
                                        </p:tav>
                                      </p:tavLst>
                                    </p:anim>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h+1"/>
                                          </p:val>
                                        </p:tav>
                                        <p:tav tm="100000">
                                          <p:val>
                                            <p:strVal val="#ppt_y"/>
                                          </p:val>
                                        </p:tav>
                                      </p:tavLst>
                                    </p:anim>
                                    <p:animEffect transition="in" filter="fade">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 xmlns:p14="http://schemas.microsoft.com/office/powerpoint/2010/main" val="4269017507"/>
              </p:ext>
            </p:extLst>
          </p:nvPr>
        </p:nvGraphicFramePr>
        <p:xfrm>
          <a:off x="152400" y="1600200"/>
          <a:ext cx="8763000" cy="3733800"/>
        </p:xfrm>
        <a:graphic>
          <a:graphicData uri="http://schemas.openxmlformats.org/drawingml/2006/table">
            <a:tbl>
              <a:tblPr firstRow="1" bandRow="1">
                <a:tableStyleId>{93296810-A885-4BE3-A3E7-6D5BEEA58F35}</a:tableStyleId>
              </a:tblPr>
              <a:tblGrid>
                <a:gridCol w="2920998"/>
                <a:gridCol w="973667"/>
                <a:gridCol w="973667"/>
                <a:gridCol w="973667"/>
                <a:gridCol w="973667"/>
                <a:gridCol w="973667"/>
                <a:gridCol w="973667"/>
              </a:tblGrid>
              <a:tr h="746760">
                <a:tc>
                  <a:txBody>
                    <a:bodyPr/>
                    <a:lstStyle/>
                    <a:p>
                      <a:pPr algn="ctr"/>
                      <a:endParaRPr lang="en-US" sz="2400" dirty="0">
                        <a:latin typeface="Times New Roman" pitchFamily="18" charset="0"/>
                        <a:cs typeface="Times New Roman" pitchFamily="18" charset="0"/>
                      </a:endParaRPr>
                    </a:p>
                  </a:txBody>
                  <a:tcPr/>
                </a:tc>
                <a:tc gridSpan="3">
                  <a:txBody>
                    <a:bodyPr/>
                    <a:lstStyle/>
                    <a:p>
                      <a:pPr algn="ctr"/>
                      <a:r>
                        <a:rPr lang="en-US" sz="2400" dirty="0" err="1" smtClean="0"/>
                        <a:t>Nhiệm</a:t>
                      </a:r>
                      <a:r>
                        <a:rPr lang="en-US" sz="2400" dirty="0" smtClean="0"/>
                        <a:t> </a:t>
                      </a:r>
                      <a:r>
                        <a:rPr lang="en-US" sz="2400" dirty="0" err="1" smtClean="0"/>
                        <a:t>kì</a:t>
                      </a:r>
                      <a:r>
                        <a:rPr lang="en-US" sz="2400" baseline="0" dirty="0" smtClean="0"/>
                        <a:t> 1999-2004</a:t>
                      </a:r>
                      <a:endParaRPr lang="en-US" sz="2400" dirty="0">
                        <a:solidFill>
                          <a:schemeClr val="tx1">
                            <a:lumMod val="95000"/>
                            <a:lumOff val="5000"/>
                          </a:schemeClr>
                        </a:solidFill>
                        <a:latin typeface="Times New Roman" pitchFamily="18" charset="0"/>
                        <a:cs typeface="Times New Roman" pitchFamily="18" charset="0"/>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400" dirty="0" err="1" smtClean="0"/>
                        <a:t>Nhiệm</a:t>
                      </a:r>
                      <a:r>
                        <a:rPr lang="en-US" sz="2400" dirty="0" smtClean="0"/>
                        <a:t> </a:t>
                      </a:r>
                      <a:r>
                        <a:rPr lang="en-US" sz="2400" dirty="0" err="1" smtClean="0"/>
                        <a:t>kì</a:t>
                      </a:r>
                      <a:r>
                        <a:rPr lang="en-US" sz="2400" baseline="0" dirty="0" smtClean="0"/>
                        <a:t> 2004-2011</a:t>
                      </a:r>
                      <a:endParaRPr lang="en-US" sz="2400" dirty="0">
                        <a:solidFill>
                          <a:schemeClr val="tx1">
                            <a:lumMod val="95000"/>
                            <a:lumOff val="5000"/>
                          </a:schemeClr>
                        </a:solidFill>
                        <a:latin typeface="Times New Roman" pitchFamily="18" charset="0"/>
                        <a:cs typeface="Times New Roman" pitchFamily="18" charset="0"/>
                      </a:endParaRPr>
                    </a:p>
                  </a:txBody>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93520">
                <a:tc>
                  <a:txBody>
                    <a:bodyPr/>
                    <a:lstStyle/>
                    <a:p>
                      <a:pPr algn="ctr"/>
                      <a:r>
                        <a:rPr lang="en-US" sz="2400" dirty="0" err="1" smtClean="0"/>
                        <a:t>Chức</a:t>
                      </a:r>
                      <a:r>
                        <a:rPr lang="en-US" sz="2400" dirty="0" smtClean="0"/>
                        <a:t> </a:t>
                      </a:r>
                      <a:r>
                        <a:rPr lang="en-US" sz="2400" dirty="0" err="1" smtClean="0"/>
                        <a:t>danh</a:t>
                      </a:r>
                      <a:endParaRPr lang="en-US" sz="2400" dirty="0">
                        <a:latin typeface="Times New Roman" pitchFamily="18" charset="0"/>
                        <a:cs typeface="Times New Roman" pitchFamily="18" charset="0"/>
                      </a:endParaRPr>
                    </a:p>
                  </a:txBody>
                  <a:tcPr/>
                </a:tc>
                <a:tc>
                  <a:txBody>
                    <a:bodyPr/>
                    <a:lstStyle/>
                    <a:p>
                      <a:pPr algn="ctr"/>
                      <a:r>
                        <a:rPr lang="en-US" sz="2400" dirty="0" err="1" smtClean="0"/>
                        <a:t>Cấp</a:t>
                      </a:r>
                      <a:r>
                        <a:rPr lang="en-US" sz="2400" dirty="0" smtClean="0"/>
                        <a:t> </a:t>
                      </a:r>
                      <a:r>
                        <a:rPr lang="en-US" sz="2400" dirty="0" err="1" smtClean="0"/>
                        <a:t>tỉnh</a:t>
                      </a:r>
                      <a:r>
                        <a:rPr lang="en-US" sz="2400" baseline="0" dirty="0" smtClean="0"/>
                        <a:t> </a:t>
                      </a:r>
                      <a:endParaRPr lang="en-US" sz="2400" dirty="0">
                        <a:latin typeface="Times New Roman" pitchFamily="18" charset="0"/>
                        <a:cs typeface="Times New Roman" pitchFamily="18" charset="0"/>
                      </a:endParaRPr>
                    </a:p>
                  </a:txBody>
                  <a:tcPr/>
                </a:tc>
                <a:tc>
                  <a:txBody>
                    <a:bodyPr/>
                    <a:lstStyle/>
                    <a:p>
                      <a:pPr algn="ctr"/>
                      <a:r>
                        <a:rPr lang="en-US" sz="2400" dirty="0" err="1" smtClean="0"/>
                        <a:t>Cấp</a:t>
                      </a:r>
                      <a:r>
                        <a:rPr lang="en-US" sz="2400" dirty="0" smtClean="0"/>
                        <a:t> </a:t>
                      </a:r>
                      <a:r>
                        <a:rPr lang="en-US" sz="2400" dirty="0" err="1" smtClean="0"/>
                        <a:t>huyện</a:t>
                      </a:r>
                      <a:r>
                        <a:rPr lang="en-US" sz="2400" baseline="0" dirty="0" smtClean="0"/>
                        <a:t> </a:t>
                      </a:r>
                      <a:endParaRPr lang="en-US" sz="2400" dirty="0">
                        <a:latin typeface="Times New Roman" pitchFamily="18" charset="0"/>
                        <a:cs typeface="Times New Roman" pitchFamily="18" charset="0"/>
                      </a:endParaRPr>
                    </a:p>
                  </a:txBody>
                  <a:tcPr/>
                </a:tc>
                <a:tc>
                  <a:txBody>
                    <a:bodyPr/>
                    <a:lstStyle/>
                    <a:p>
                      <a:pPr algn="ctr"/>
                      <a:r>
                        <a:rPr lang="en-US" sz="2400" dirty="0" err="1" smtClean="0"/>
                        <a:t>Cấp</a:t>
                      </a:r>
                      <a:endParaRPr lang="en-US" sz="2400" dirty="0" smtClean="0"/>
                    </a:p>
                    <a:p>
                      <a:pPr algn="ctr"/>
                      <a:r>
                        <a:rPr lang="en-US" sz="2400" dirty="0" smtClean="0"/>
                        <a:t> </a:t>
                      </a:r>
                      <a:r>
                        <a:rPr lang="en-US" sz="2400" dirty="0" err="1" smtClean="0"/>
                        <a:t>xã</a:t>
                      </a:r>
                      <a:r>
                        <a:rPr lang="en-US" sz="2400" baseline="0" dirty="0" smtClean="0"/>
                        <a:t> </a:t>
                      </a:r>
                      <a:endParaRPr lang="en-US" sz="2400" dirty="0">
                        <a:latin typeface="Times New Roman" pitchFamily="18" charset="0"/>
                        <a:cs typeface="Times New Roman" pitchFamily="18" charset="0"/>
                      </a:endParaRPr>
                    </a:p>
                  </a:txBody>
                  <a:tcPr/>
                </a:tc>
                <a:tc>
                  <a:txBody>
                    <a:bodyPr/>
                    <a:lstStyle/>
                    <a:p>
                      <a:pPr algn="ctr"/>
                      <a:r>
                        <a:rPr lang="en-US" sz="2400" dirty="0" err="1" smtClean="0"/>
                        <a:t>Cấp</a:t>
                      </a:r>
                      <a:r>
                        <a:rPr lang="en-US" sz="2400" dirty="0" smtClean="0"/>
                        <a:t> </a:t>
                      </a:r>
                      <a:r>
                        <a:rPr lang="en-US" sz="2400" dirty="0" err="1" smtClean="0"/>
                        <a:t>tỉnh</a:t>
                      </a:r>
                      <a:r>
                        <a:rPr lang="en-US" sz="2400" baseline="0" dirty="0" smtClean="0"/>
                        <a:t> </a:t>
                      </a:r>
                      <a:endParaRPr lang="en-US" sz="2400" dirty="0">
                        <a:latin typeface="Times New Roman" pitchFamily="18" charset="0"/>
                        <a:cs typeface="Times New Roman" pitchFamily="18" charset="0"/>
                      </a:endParaRPr>
                    </a:p>
                  </a:txBody>
                  <a:tcPr/>
                </a:tc>
                <a:tc>
                  <a:txBody>
                    <a:bodyPr/>
                    <a:lstStyle/>
                    <a:p>
                      <a:pPr algn="ctr"/>
                      <a:r>
                        <a:rPr lang="en-US" sz="2400" dirty="0" err="1" smtClean="0"/>
                        <a:t>Cấp</a:t>
                      </a:r>
                      <a:r>
                        <a:rPr lang="en-US" sz="2400" dirty="0" smtClean="0"/>
                        <a:t>  </a:t>
                      </a:r>
                      <a:r>
                        <a:rPr lang="en-US" sz="2400" dirty="0" err="1" smtClean="0"/>
                        <a:t>huyện</a:t>
                      </a:r>
                      <a:r>
                        <a:rPr lang="en-US" sz="2400" baseline="0" dirty="0" smtClean="0"/>
                        <a:t> </a:t>
                      </a:r>
                      <a:endParaRPr lang="en-US" sz="2400" dirty="0">
                        <a:latin typeface="Times New Roman" pitchFamily="18" charset="0"/>
                        <a:cs typeface="Times New Roman" pitchFamily="18" charset="0"/>
                      </a:endParaRPr>
                    </a:p>
                  </a:txBody>
                  <a:tcPr/>
                </a:tc>
                <a:tc>
                  <a:txBody>
                    <a:bodyPr/>
                    <a:lstStyle/>
                    <a:p>
                      <a:pPr algn="ctr"/>
                      <a:r>
                        <a:rPr lang="en-US" sz="2400" dirty="0" err="1" smtClean="0"/>
                        <a:t>Cấp</a:t>
                      </a:r>
                      <a:endParaRPr lang="en-US" sz="2400" dirty="0" smtClean="0"/>
                    </a:p>
                    <a:p>
                      <a:pPr algn="ctr"/>
                      <a:r>
                        <a:rPr lang="en-US" sz="2400" dirty="0" smtClean="0"/>
                        <a:t> </a:t>
                      </a:r>
                      <a:r>
                        <a:rPr lang="en-US" sz="2400" dirty="0" err="1" smtClean="0"/>
                        <a:t>xã</a:t>
                      </a:r>
                      <a:endParaRPr lang="en-US" sz="2400" dirty="0">
                        <a:latin typeface="Times New Roman" pitchFamily="18" charset="0"/>
                        <a:cs typeface="Times New Roman" pitchFamily="18" charset="0"/>
                      </a:endParaRPr>
                    </a:p>
                  </a:txBody>
                  <a:tcPr/>
                </a:tc>
              </a:tr>
              <a:tr h="746760">
                <a:tc>
                  <a:txBody>
                    <a:bodyPr/>
                    <a:lstStyle/>
                    <a:p>
                      <a:pPr algn="ctr"/>
                      <a:r>
                        <a:rPr lang="en-US" sz="2400" dirty="0" err="1" smtClean="0"/>
                        <a:t>Chủ</a:t>
                      </a:r>
                      <a:r>
                        <a:rPr lang="en-US" sz="2400" dirty="0" smtClean="0"/>
                        <a:t> </a:t>
                      </a:r>
                      <a:r>
                        <a:rPr lang="en-US" sz="2400" dirty="0" err="1" smtClean="0"/>
                        <a:t>tịch</a:t>
                      </a:r>
                      <a:endParaRPr lang="en-US" sz="2400" dirty="0">
                        <a:latin typeface="Times New Roman" pitchFamily="18" charset="0"/>
                        <a:cs typeface="Times New Roman" pitchFamily="18" charset="0"/>
                      </a:endParaRPr>
                    </a:p>
                  </a:txBody>
                  <a:tcPr/>
                </a:tc>
                <a:tc>
                  <a:txBody>
                    <a:bodyPr/>
                    <a:lstStyle/>
                    <a:p>
                      <a:pPr algn="ctr"/>
                      <a:r>
                        <a:rPr lang="en-US" sz="2400" dirty="0" smtClean="0"/>
                        <a:t>1.64</a:t>
                      </a:r>
                      <a:endParaRPr lang="en-US" sz="2400" dirty="0">
                        <a:latin typeface="Times New Roman" pitchFamily="18" charset="0"/>
                        <a:cs typeface="Times New Roman" pitchFamily="18" charset="0"/>
                      </a:endParaRPr>
                    </a:p>
                  </a:txBody>
                  <a:tcPr/>
                </a:tc>
                <a:tc>
                  <a:txBody>
                    <a:bodyPr/>
                    <a:lstStyle/>
                    <a:p>
                      <a:pPr algn="ctr"/>
                      <a:r>
                        <a:rPr lang="en-US" sz="2400" dirty="0" smtClean="0"/>
                        <a:t>5.46</a:t>
                      </a:r>
                      <a:endParaRPr lang="en-US" sz="2400" dirty="0">
                        <a:latin typeface="Times New Roman" pitchFamily="18" charset="0"/>
                        <a:cs typeface="Times New Roman" pitchFamily="18" charset="0"/>
                      </a:endParaRPr>
                    </a:p>
                  </a:txBody>
                  <a:tcPr/>
                </a:tc>
                <a:tc>
                  <a:txBody>
                    <a:bodyPr/>
                    <a:lstStyle/>
                    <a:p>
                      <a:pPr algn="ctr"/>
                      <a:r>
                        <a:rPr lang="en-US" sz="2400" dirty="0" smtClean="0"/>
                        <a:t>3.46</a:t>
                      </a:r>
                      <a:endParaRPr lang="en-US" sz="2400" dirty="0">
                        <a:latin typeface="Times New Roman" pitchFamily="18" charset="0"/>
                        <a:cs typeface="Times New Roman" pitchFamily="18" charset="0"/>
                      </a:endParaRPr>
                    </a:p>
                  </a:txBody>
                  <a:tcPr/>
                </a:tc>
                <a:tc>
                  <a:txBody>
                    <a:bodyPr/>
                    <a:lstStyle/>
                    <a:p>
                      <a:pPr algn="ctr"/>
                      <a:r>
                        <a:rPr lang="en-US" sz="2400" dirty="0" smtClean="0"/>
                        <a:t>1.56</a:t>
                      </a:r>
                      <a:endParaRPr lang="en-US" sz="2400" dirty="0">
                        <a:latin typeface="Times New Roman" pitchFamily="18" charset="0"/>
                        <a:cs typeface="Times New Roman" pitchFamily="18" charset="0"/>
                      </a:endParaRPr>
                    </a:p>
                  </a:txBody>
                  <a:tcPr/>
                </a:tc>
                <a:tc>
                  <a:txBody>
                    <a:bodyPr/>
                    <a:lstStyle/>
                    <a:p>
                      <a:pPr algn="ctr"/>
                      <a:r>
                        <a:rPr lang="en-US" sz="2400" dirty="0" smtClean="0"/>
                        <a:t>3.92</a:t>
                      </a:r>
                      <a:endParaRPr lang="en-US" sz="2400" dirty="0">
                        <a:latin typeface="Times New Roman" pitchFamily="18" charset="0"/>
                        <a:cs typeface="Times New Roman" pitchFamily="18" charset="0"/>
                      </a:endParaRPr>
                    </a:p>
                  </a:txBody>
                  <a:tcPr/>
                </a:tc>
                <a:tc>
                  <a:txBody>
                    <a:bodyPr/>
                    <a:lstStyle/>
                    <a:p>
                      <a:pPr algn="ctr"/>
                      <a:r>
                        <a:rPr lang="en-US" sz="2400" dirty="0" smtClean="0"/>
                        <a:t>4.09</a:t>
                      </a:r>
                      <a:endParaRPr lang="en-US" sz="2400" dirty="0">
                        <a:latin typeface="Times New Roman" pitchFamily="18" charset="0"/>
                        <a:cs typeface="Times New Roman" pitchFamily="18" charset="0"/>
                      </a:endParaRPr>
                    </a:p>
                  </a:txBody>
                  <a:tcPr/>
                </a:tc>
              </a:tr>
              <a:tr h="746760">
                <a:tc>
                  <a:txBody>
                    <a:bodyPr/>
                    <a:lstStyle/>
                    <a:p>
                      <a:pPr algn="ctr"/>
                      <a:r>
                        <a:rPr lang="en-US" sz="2400" dirty="0" err="1" smtClean="0"/>
                        <a:t>Phó</a:t>
                      </a:r>
                      <a:r>
                        <a:rPr lang="en-US" sz="2400" baseline="0" dirty="0" smtClean="0"/>
                        <a:t> </a:t>
                      </a:r>
                      <a:r>
                        <a:rPr lang="en-US" sz="2400" baseline="0" dirty="0" err="1" smtClean="0"/>
                        <a:t>chủ</a:t>
                      </a:r>
                      <a:r>
                        <a:rPr lang="en-US" sz="2400" baseline="0" dirty="0" smtClean="0"/>
                        <a:t> </a:t>
                      </a:r>
                      <a:r>
                        <a:rPr lang="en-US" sz="2400" baseline="0" dirty="0" err="1" smtClean="0"/>
                        <a:t>tịch</a:t>
                      </a:r>
                      <a:endParaRPr lang="en-US" sz="2400" dirty="0">
                        <a:latin typeface="Times New Roman" pitchFamily="18" charset="0"/>
                        <a:cs typeface="Times New Roman" pitchFamily="18" charset="0"/>
                      </a:endParaRPr>
                    </a:p>
                  </a:txBody>
                  <a:tcPr/>
                </a:tc>
                <a:tc>
                  <a:txBody>
                    <a:bodyPr/>
                    <a:lstStyle/>
                    <a:p>
                      <a:pPr algn="ctr"/>
                      <a:r>
                        <a:rPr lang="en-US" sz="2400" dirty="0" smtClean="0"/>
                        <a:t>8.19</a:t>
                      </a:r>
                      <a:endParaRPr lang="en-US" sz="2400" dirty="0">
                        <a:latin typeface="Times New Roman" pitchFamily="18" charset="0"/>
                        <a:cs typeface="Times New Roman" pitchFamily="18" charset="0"/>
                      </a:endParaRPr>
                    </a:p>
                  </a:txBody>
                  <a:tcPr/>
                </a:tc>
                <a:tc>
                  <a:txBody>
                    <a:bodyPr/>
                    <a:lstStyle/>
                    <a:p>
                      <a:pPr algn="ctr"/>
                      <a:r>
                        <a:rPr lang="en-US" sz="2400" dirty="0" smtClean="0"/>
                        <a:t>11.42</a:t>
                      </a:r>
                      <a:endParaRPr lang="en-US" sz="2400" dirty="0">
                        <a:latin typeface="Times New Roman" pitchFamily="18" charset="0"/>
                        <a:cs typeface="Times New Roman" pitchFamily="18" charset="0"/>
                      </a:endParaRPr>
                    </a:p>
                  </a:txBody>
                  <a:tcPr/>
                </a:tc>
                <a:tc>
                  <a:txBody>
                    <a:bodyPr/>
                    <a:lstStyle/>
                    <a:p>
                      <a:pPr algn="ctr"/>
                      <a:r>
                        <a:rPr lang="en-US" sz="2400" dirty="0" smtClean="0"/>
                        <a:t>5.57</a:t>
                      </a:r>
                      <a:endParaRPr lang="en-US" sz="2400" dirty="0">
                        <a:latin typeface="Times New Roman" pitchFamily="18" charset="0"/>
                        <a:cs typeface="Times New Roman" pitchFamily="18" charset="0"/>
                      </a:endParaRPr>
                    </a:p>
                  </a:txBody>
                  <a:tcPr/>
                </a:tc>
                <a:tc>
                  <a:txBody>
                    <a:bodyPr/>
                    <a:lstStyle/>
                    <a:p>
                      <a:pPr algn="ctr"/>
                      <a:r>
                        <a:rPr lang="en-US" sz="2400" dirty="0" smtClean="0"/>
                        <a:t>26.56</a:t>
                      </a:r>
                      <a:endParaRPr lang="en-US" sz="2400" dirty="0">
                        <a:latin typeface="Times New Roman" pitchFamily="18" charset="0"/>
                        <a:cs typeface="Times New Roman" pitchFamily="18" charset="0"/>
                      </a:endParaRPr>
                    </a:p>
                  </a:txBody>
                  <a:tcPr/>
                </a:tc>
                <a:tc>
                  <a:txBody>
                    <a:bodyPr/>
                    <a:lstStyle/>
                    <a:p>
                      <a:pPr algn="ctr"/>
                      <a:r>
                        <a:rPr lang="en-US" sz="2400" dirty="0" smtClean="0"/>
                        <a:t>19.64</a:t>
                      </a:r>
                      <a:endParaRPr lang="en-US" sz="2400" dirty="0">
                        <a:latin typeface="Times New Roman" pitchFamily="18" charset="0"/>
                        <a:cs typeface="Times New Roman" pitchFamily="18" charset="0"/>
                      </a:endParaRPr>
                    </a:p>
                  </a:txBody>
                  <a:tcPr/>
                </a:tc>
                <a:tc>
                  <a:txBody>
                    <a:bodyPr/>
                    <a:lstStyle/>
                    <a:p>
                      <a:pPr algn="ctr"/>
                      <a:r>
                        <a:rPr lang="en-US" sz="2400" dirty="0" smtClean="0"/>
                        <a:t>10.61</a:t>
                      </a:r>
                      <a:endParaRPr lang="en-US" sz="2400" dirty="0">
                        <a:latin typeface="Times New Roman" pitchFamily="18" charset="0"/>
                        <a:cs typeface="Times New Roman" pitchFamily="18" charset="0"/>
                      </a:endParaRPr>
                    </a:p>
                  </a:txBody>
                  <a:tcPr/>
                </a:tc>
              </a:tr>
            </a:tbl>
          </a:graphicData>
        </a:graphic>
      </p:graphicFrame>
      <p:sp>
        <p:nvSpPr>
          <p:cNvPr id="3" name="TextBox 2"/>
          <p:cNvSpPr txBox="1"/>
          <p:nvPr/>
        </p:nvSpPr>
        <p:spPr>
          <a:xfrm>
            <a:off x="0" y="304800"/>
            <a:ext cx="8610600" cy="954107"/>
          </a:xfrm>
          <a:prstGeom prst="rect">
            <a:avLst/>
          </a:prstGeom>
          <a:noFill/>
        </p:spPr>
        <p:txBody>
          <a:bodyPr wrap="square" rtlCol="0">
            <a:spAutoFit/>
          </a:bodyPr>
          <a:lstStyle/>
          <a:p>
            <a:pPr algn="ctr"/>
            <a:r>
              <a:rPr lang="en-US" sz="2800" dirty="0" err="1" smtClean="0">
                <a:solidFill>
                  <a:srgbClr val="FF0000"/>
                </a:solidFill>
                <a:latin typeface="Times New Roman" pitchFamily="18" charset="0"/>
                <a:cs typeface="Times New Roman" pitchFamily="18" charset="0"/>
              </a:rPr>
              <a:t>Bảng</a:t>
            </a:r>
            <a:r>
              <a:rPr lang="en-US" sz="2800" dirty="0" smtClean="0">
                <a:solidFill>
                  <a:srgbClr val="FF0000"/>
                </a:solidFill>
                <a:latin typeface="Times New Roman" pitchFamily="18" charset="0"/>
                <a:cs typeface="Times New Roman" pitchFamily="18" charset="0"/>
              </a:rPr>
              <a:t> 2: </a:t>
            </a:r>
            <a:r>
              <a:rPr lang="en-US" sz="2800" dirty="0" err="1" smtClean="0">
                <a:solidFill>
                  <a:srgbClr val="FF0000"/>
                </a:solidFill>
                <a:latin typeface="Times New Roman" pitchFamily="18" charset="0"/>
                <a:cs typeface="Times New Roman" pitchFamily="18" charset="0"/>
              </a:rPr>
              <a:t>Tỷ</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lệ</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nữ</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chủ</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tịch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phó</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chủ</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tịch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hội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đồng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các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cấp</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latin typeface="Times New Roman" pitchFamily="18" charset="0"/>
              <a:cs typeface="Times New Roman" pitchFamily="18" charset="0"/>
            </a:endParaRPr>
          </a:p>
        </p:txBody>
      </p:sp>
      <p:sp>
        <p:nvSpPr>
          <p:cNvPr id="4" name="TextBox 3"/>
          <p:cNvSpPr txBox="1"/>
          <p:nvPr/>
        </p:nvSpPr>
        <p:spPr>
          <a:xfrm>
            <a:off x="914400" y="5867400"/>
            <a:ext cx="6657143" cy="369332"/>
          </a:xfrm>
          <a:prstGeom prst="rect">
            <a:avLst/>
          </a:prstGeom>
          <a:noFill/>
        </p:spPr>
        <p:txBody>
          <a:bodyPr wrap="none" rtlCol="0">
            <a:spAutoFit/>
          </a:bodyPr>
          <a:lstStyle/>
          <a:p>
            <a:pPr algn="ctr"/>
            <a:r>
              <a:rPr lang="en-US" dirty="0" err="1" smtClean="0">
                <a:solidFill>
                  <a:srgbClr val="FFFF00"/>
                </a:solidFill>
              </a:rPr>
              <a:t>Nguồn</a:t>
            </a:r>
            <a:r>
              <a:rPr lang="en-US" dirty="0" smtClean="0">
                <a:solidFill>
                  <a:srgbClr val="FFFF00"/>
                </a:solidFill>
              </a:rPr>
              <a:t>: </a:t>
            </a:r>
            <a:r>
              <a:rPr lang="en-US" dirty="0" err="1" smtClean="0">
                <a:solidFill>
                  <a:srgbClr val="FFFF00"/>
                </a:solidFill>
              </a:rPr>
              <a:t>Báo</a:t>
            </a:r>
            <a:r>
              <a:rPr lang="en-US" dirty="0" smtClean="0">
                <a:solidFill>
                  <a:srgbClr val="FFFF00"/>
                </a:solidFill>
              </a:rPr>
              <a:t> </a:t>
            </a:r>
            <a:r>
              <a:rPr lang="en-US" dirty="0" err="1" smtClean="0">
                <a:solidFill>
                  <a:srgbClr val="FFFF00"/>
                </a:solidFill>
              </a:rPr>
              <a:t>cáo</a:t>
            </a:r>
            <a:r>
              <a:rPr lang="en-US" dirty="0" smtClean="0">
                <a:solidFill>
                  <a:srgbClr val="FFFF00"/>
                </a:solidFill>
              </a:rPr>
              <a:t> </a:t>
            </a:r>
            <a:r>
              <a:rPr lang="en-US" dirty="0" err="1" smtClean="0">
                <a:solidFill>
                  <a:srgbClr val="FFFF00"/>
                </a:solidFill>
              </a:rPr>
              <a:t>tình</a:t>
            </a:r>
            <a:r>
              <a:rPr lang="en-US" dirty="0" smtClean="0">
                <a:solidFill>
                  <a:srgbClr val="FFFF00"/>
                </a:solidFill>
              </a:rPr>
              <a:t> </a:t>
            </a:r>
            <a:r>
              <a:rPr lang="en-US" dirty="0" err="1" smtClean="0">
                <a:solidFill>
                  <a:srgbClr val="FFFF00"/>
                </a:solidFill>
              </a:rPr>
              <a:t>hình</a:t>
            </a:r>
            <a:r>
              <a:rPr lang="en-US" dirty="0" smtClean="0">
                <a:solidFill>
                  <a:srgbClr val="FFFF00"/>
                </a:solidFill>
              </a:rPr>
              <a:t> </a:t>
            </a:r>
            <a:r>
              <a:rPr lang="en-US" dirty="0" err="1" smtClean="0">
                <a:solidFill>
                  <a:srgbClr val="FFFF00"/>
                </a:solidFill>
              </a:rPr>
              <a:t>bình</a:t>
            </a:r>
            <a:r>
              <a:rPr lang="en-US" dirty="0" smtClean="0">
                <a:solidFill>
                  <a:srgbClr val="FFFF00"/>
                </a:solidFill>
              </a:rPr>
              <a:t> </a:t>
            </a:r>
            <a:r>
              <a:rPr lang="en-US" dirty="0" err="1" smtClean="0">
                <a:solidFill>
                  <a:srgbClr val="FFFF00"/>
                </a:solidFill>
              </a:rPr>
              <a:t>đẳng</a:t>
            </a:r>
            <a:r>
              <a:rPr lang="en-US" dirty="0" smtClean="0">
                <a:solidFill>
                  <a:srgbClr val="FFFF00"/>
                </a:solidFill>
              </a:rPr>
              <a:t> </a:t>
            </a:r>
            <a:r>
              <a:rPr lang="en-US" dirty="0" err="1" smtClean="0">
                <a:solidFill>
                  <a:srgbClr val="FFFF00"/>
                </a:solidFill>
              </a:rPr>
              <a:t>giới</a:t>
            </a:r>
            <a:r>
              <a:rPr lang="en-US" dirty="0" smtClean="0">
                <a:solidFill>
                  <a:srgbClr val="FFFF00"/>
                </a:solidFill>
              </a:rPr>
              <a:t> </a:t>
            </a:r>
            <a:r>
              <a:rPr lang="en-US" dirty="0" err="1" smtClean="0">
                <a:solidFill>
                  <a:srgbClr val="FFFF00"/>
                </a:solidFill>
              </a:rPr>
              <a:t>trong</a:t>
            </a:r>
            <a:r>
              <a:rPr lang="en-US" dirty="0" smtClean="0">
                <a:solidFill>
                  <a:srgbClr val="FFFF00"/>
                </a:solidFill>
              </a:rPr>
              <a:t> </a:t>
            </a:r>
            <a:r>
              <a:rPr lang="en-US" dirty="0" err="1" smtClean="0">
                <a:solidFill>
                  <a:srgbClr val="FFFF00"/>
                </a:solidFill>
              </a:rPr>
              <a:t>quy</a:t>
            </a:r>
            <a:r>
              <a:rPr lang="en-US" dirty="0" smtClean="0">
                <a:solidFill>
                  <a:srgbClr val="FFFF00"/>
                </a:solidFill>
              </a:rPr>
              <a:t> </a:t>
            </a:r>
            <a:r>
              <a:rPr lang="en-US" dirty="0" err="1" smtClean="0">
                <a:solidFill>
                  <a:srgbClr val="FFFF00"/>
                </a:solidFill>
              </a:rPr>
              <a:t>hoạch</a:t>
            </a:r>
            <a:r>
              <a:rPr lang="en-US" dirty="0" smtClean="0">
                <a:solidFill>
                  <a:srgbClr val="FFFF00"/>
                </a:solidFill>
              </a:rPr>
              <a:t> </a:t>
            </a:r>
            <a:r>
              <a:rPr lang="en-US" dirty="0" err="1" smtClean="0">
                <a:solidFill>
                  <a:srgbClr val="FFFF00"/>
                </a:solidFill>
              </a:rPr>
              <a:t>tuyển</a:t>
            </a:r>
            <a:r>
              <a:rPr lang="en-US" dirty="0" smtClean="0">
                <a:solidFill>
                  <a:srgbClr val="FFFF00"/>
                </a:solidFill>
              </a:rPr>
              <a:t> </a:t>
            </a:r>
            <a:r>
              <a:rPr lang="en-US" dirty="0" err="1" smtClean="0">
                <a:solidFill>
                  <a:srgbClr val="FFFF00"/>
                </a:solidFill>
              </a:rPr>
              <a:t>dụng</a:t>
            </a:r>
            <a:endParaRPr lang="en-US" dirty="0">
              <a:solidFill>
                <a:srgbClr val="FFFF0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strVal val="#ppt_w*2.5"/>
                                          </p:val>
                                        </p:tav>
                                        <p:tav tm="100000">
                                          <p:val>
                                            <p:strVal val="#ppt_w"/>
                                          </p:val>
                                        </p:tav>
                                      </p:tavLst>
                                    </p:anim>
                                    <p:anim calcmode="lin" valueType="num">
                                      <p:cBhvr>
                                        <p:cTn id="16" dur="500" fill="hold"/>
                                        <p:tgtEl>
                                          <p:spTgt spid="2"/>
                                        </p:tgtEl>
                                        <p:attrNameLst>
                                          <p:attrName>ppt_h</p:attrName>
                                        </p:attrNameLst>
                                      </p:cBhvr>
                                      <p:tavLst>
                                        <p:tav tm="0">
                                          <p:val>
                                            <p:strVal val="#ppt_h*0.01"/>
                                          </p:val>
                                        </p:tav>
                                        <p:tav tm="100000">
                                          <p:val>
                                            <p:strVal val="#ppt_h"/>
                                          </p:val>
                                        </p:tav>
                                      </p:tavLst>
                                    </p:anim>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h+1"/>
                                          </p:val>
                                        </p:tav>
                                        <p:tav tm="100000">
                                          <p:val>
                                            <p:strVal val="#ppt_y"/>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circle(in)">
                                      <p:cBhvr>
                                        <p:cTn id="2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228600"/>
            <a:ext cx="5391219" cy="523220"/>
          </a:xfrm>
          <a:prstGeom prst="rect">
            <a:avLst/>
          </a:prstGeom>
          <a:noFill/>
        </p:spPr>
        <p:txBody>
          <a:bodyPr wrap="none" rtlCol="0">
            <a:spAutoFit/>
          </a:bodyPr>
          <a:lstStyle/>
          <a:p>
            <a:pPr>
              <a:buFont typeface="Wingdings" pitchFamily="2" charset="2"/>
              <a:buChar char="Ø"/>
            </a:pP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Bất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đẳng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trong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giáo</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dục</a:t>
            </a:r>
            <a:endParaRPr lang="en-US" sz="2800" dirty="0">
              <a:solidFill>
                <a:srgbClr val="FF0000"/>
              </a:solidFill>
            </a:endParaRPr>
          </a:p>
        </p:txBody>
      </p:sp>
      <p:sp>
        <p:nvSpPr>
          <p:cNvPr id="3" name="Rectangle 2"/>
          <p:cNvSpPr/>
          <p:nvPr/>
        </p:nvSpPr>
        <p:spPr>
          <a:xfrm>
            <a:off x="381000" y="1447800"/>
            <a:ext cx="3352800" cy="3970318"/>
          </a:xfrm>
          <a:prstGeom prst="rect">
            <a:avLst/>
          </a:prstGeom>
        </p:spPr>
        <p:txBody>
          <a:bodyPr wrap="square">
            <a:spAutoFit/>
          </a:bodyPr>
          <a:lstStyle/>
          <a:p>
            <a:pPr>
              <a:buFont typeface="Arial" pitchFamily="34" charset="0"/>
              <a:buChar char="•"/>
            </a:pPr>
            <a:r>
              <a:rPr lang="vi-VN" sz="2800" dirty="0" smtClean="0">
                <a:solidFill>
                  <a:schemeClr val="bg1"/>
                </a:solidFill>
                <a:latin typeface="Times New Roman" pitchFamily="18" charset="0"/>
                <a:cs typeface="Times New Roman" pitchFamily="18" charset="0"/>
              </a:rPr>
              <a:t>Ngân sách nhà nước chi cho giáo dục qua các năm không </a:t>
            </a:r>
            <a:r>
              <a:rPr lang="en-US" sz="2800" dirty="0" smtClean="0">
                <a:solidFill>
                  <a:schemeClr val="bg1"/>
                </a:solidFill>
                <a:latin typeface="Times New Roman" pitchFamily="18" charset="0"/>
                <a:cs typeface="Times New Roman" pitchFamily="18" charset="0"/>
              </a:rPr>
              <a:t>n</a:t>
            </a:r>
            <a:r>
              <a:rPr lang="vi-VN" sz="2800" dirty="0" smtClean="0">
                <a:solidFill>
                  <a:schemeClr val="bg1"/>
                </a:solidFill>
                <a:latin typeface="Times New Roman" pitchFamily="18" charset="0"/>
                <a:cs typeface="Times New Roman" pitchFamily="18" charset="0"/>
              </a:rPr>
              <a:t>gừng tăng lên:năm 2002  chiếm 16.7%: năm 2005 chiếm 18% :năm 2008 chiếm 20%  so với tổng</a:t>
            </a:r>
            <a:r>
              <a:rPr lang="en-US" sz="2800" dirty="0" smtClean="0">
                <a:solidFill>
                  <a:schemeClr val="bg1"/>
                </a:solidFill>
                <a:latin typeface="Times New Roman" pitchFamily="18" charset="0"/>
                <a:cs typeface="Times New Roman" pitchFamily="18" charset="0"/>
              </a:rPr>
              <a:t> n</a:t>
            </a:r>
            <a:r>
              <a:rPr lang="vi-VN" sz="2800" dirty="0" smtClean="0">
                <a:solidFill>
                  <a:schemeClr val="bg1"/>
                </a:solidFill>
                <a:latin typeface="Times New Roman" pitchFamily="18" charset="0"/>
                <a:cs typeface="Times New Roman" pitchFamily="18" charset="0"/>
              </a:rPr>
              <a:t>gân sách</a:t>
            </a:r>
            <a:r>
              <a:rPr lang="en-US" sz="2800" dirty="0" smtClean="0">
                <a:solidFill>
                  <a:schemeClr val="bg1"/>
                </a:solidFill>
                <a:latin typeface="Times New Roman" pitchFamily="18" charset="0"/>
                <a:cs typeface="Times New Roman" pitchFamily="18" charset="0"/>
              </a:rPr>
              <a:t>.</a:t>
            </a:r>
          </a:p>
        </p:txBody>
      </p:sp>
      <p:pic>
        <p:nvPicPr>
          <p:cNvPr id="4" name="Picture 3" descr="hs.jpg"/>
          <p:cNvPicPr>
            <a:picLocks noChangeAspect="1"/>
          </p:cNvPicPr>
          <p:nvPr/>
        </p:nvPicPr>
        <p:blipFill>
          <a:blip r:embed="rId2"/>
          <a:stretch>
            <a:fillRect/>
          </a:stretch>
        </p:blipFill>
        <p:spPr>
          <a:xfrm>
            <a:off x="3886200" y="1295400"/>
            <a:ext cx="4572000" cy="45720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strVal val="#ppt_w*2.5"/>
                                          </p:val>
                                        </p:tav>
                                        <p:tav tm="100000">
                                          <p:val>
                                            <p:strVal val="#ppt_w"/>
                                          </p:val>
                                        </p:tav>
                                      </p:tavLst>
                                    </p:anim>
                                    <p:anim calcmode="lin" valueType="num">
                                      <p:cBhvr>
                                        <p:cTn id="16" dur="500" fill="hold"/>
                                        <p:tgtEl>
                                          <p:spTgt spid="3"/>
                                        </p:tgtEl>
                                        <p:attrNameLst>
                                          <p:attrName>ppt_h</p:attrName>
                                        </p:attrNameLst>
                                      </p:cBhvr>
                                      <p:tavLst>
                                        <p:tav tm="0">
                                          <p:val>
                                            <p:strVal val="#ppt_h*0.01"/>
                                          </p:val>
                                        </p:tav>
                                        <p:tav tm="100000">
                                          <p:val>
                                            <p:strVal val="#ppt_h"/>
                                          </p:val>
                                        </p:tav>
                                      </p:tavLst>
                                    </p:anim>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ppt_h+1"/>
                                          </p:val>
                                        </p:tav>
                                        <p:tav tm="100000">
                                          <p:val>
                                            <p:strVal val="#ppt_y"/>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plus(in)">
                                      <p:cBhvr>
                                        <p:cTn id="2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3346745258"/>
              </p:ext>
            </p:extLst>
          </p:nvPr>
        </p:nvGraphicFramePr>
        <p:xfrm>
          <a:off x="304799" y="1676400"/>
          <a:ext cx="8686801" cy="3581400"/>
        </p:xfrm>
        <a:graphic>
          <a:graphicData uri="http://schemas.openxmlformats.org/drawingml/2006/table">
            <a:tbl>
              <a:tblPr firstRow="1" bandRow="1">
                <a:tableStyleId>{93296810-A885-4BE3-A3E7-6D5BEEA58F35}</a:tableStyleId>
              </a:tblPr>
              <a:tblGrid>
                <a:gridCol w="2361460"/>
                <a:gridCol w="2108447"/>
                <a:gridCol w="2108447"/>
                <a:gridCol w="2108447"/>
              </a:tblGrid>
              <a:tr h="546206">
                <a:tc>
                  <a:txBody>
                    <a:bodyPr/>
                    <a:lstStyle/>
                    <a:p>
                      <a:pPr algn="ctr"/>
                      <a:r>
                        <a:rPr lang="en-US" sz="2400" dirty="0" err="1" smtClean="0"/>
                        <a:t>Bậc</a:t>
                      </a:r>
                      <a:r>
                        <a:rPr lang="en-US" sz="2400" dirty="0" smtClean="0"/>
                        <a:t> </a:t>
                      </a:r>
                      <a:r>
                        <a:rPr lang="en-US" sz="2400" dirty="0" err="1" smtClean="0"/>
                        <a:t>học</a:t>
                      </a:r>
                      <a:r>
                        <a:rPr lang="en-US" sz="2400" baseline="0" dirty="0" smtClean="0"/>
                        <a:t> </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2004-2005</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2005-2006</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2006-2007</a:t>
                      </a:r>
                      <a:endParaRPr lang="en-US" sz="2400" dirty="0">
                        <a:solidFill>
                          <a:schemeClr val="tx1"/>
                        </a:solidFill>
                        <a:latin typeface="Times New Roman" pitchFamily="18" charset="0"/>
                        <a:cs typeface="Times New Roman" pitchFamily="18" charset="0"/>
                      </a:endParaRPr>
                    </a:p>
                  </a:txBody>
                  <a:tcPr/>
                </a:tc>
              </a:tr>
              <a:tr h="879071">
                <a:tc>
                  <a:txBody>
                    <a:bodyPr/>
                    <a:lstStyle/>
                    <a:p>
                      <a:pPr algn="ctr"/>
                      <a:r>
                        <a:rPr lang="en-US" sz="2400" dirty="0" err="1" smtClean="0"/>
                        <a:t>Các</a:t>
                      </a:r>
                      <a:r>
                        <a:rPr lang="en-US" sz="2400" baseline="0" dirty="0" smtClean="0"/>
                        <a:t> </a:t>
                      </a:r>
                      <a:r>
                        <a:rPr lang="en-US" sz="2400" baseline="0" dirty="0" err="1" smtClean="0"/>
                        <a:t>trường</a:t>
                      </a:r>
                      <a:r>
                        <a:rPr lang="en-US" sz="2400" baseline="0" dirty="0" smtClean="0"/>
                        <a:t> </a:t>
                      </a:r>
                      <a:r>
                        <a:rPr lang="en-US" sz="2400" baseline="0" dirty="0" err="1" smtClean="0"/>
                        <a:t>đại</a:t>
                      </a:r>
                      <a:r>
                        <a:rPr lang="en-US" sz="2400" baseline="0" dirty="0" smtClean="0"/>
                        <a:t> </a:t>
                      </a:r>
                      <a:r>
                        <a:rPr lang="en-US" sz="2400" baseline="0" dirty="0" err="1" smtClean="0"/>
                        <a:t>học</a:t>
                      </a:r>
                      <a:r>
                        <a:rPr lang="en-US" sz="2400" baseline="0" dirty="0" smtClean="0"/>
                        <a:t> </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46.95</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47.23</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54.99</a:t>
                      </a:r>
                      <a:endParaRPr lang="en-US" sz="2400" dirty="0">
                        <a:solidFill>
                          <a:schemeClr val="tx1"/>
                        </a:solidFill>
                        <a:latin typeface="Times New Roman" pitchFamily="18" charset="0"/>
                        <a:cs typeface="Times New Roman" pitchFamily="18" charset="0"/>
                      </a:endParaRPr>
                    </a:p>
                  </a:txBody>
                  <a:tcPr/>
                </a:tc>
              </a:tr>
              <a:tr h="879071">
                <a:tc>
                  <a:txBody>
                    <a:bodyPr/>
                    <a:lstStyle/>
                    <a:p>
                      <a:pPr algn="ctr"/>
                      <a:r>
                        <a:rPr lang="en-US" sz="2400" dirty="0" err="1" smtClean="0"/>
                        <a:t>Các</a:t>
                      </a:r>
                      <a:r>
                        <a:rPr lang="en-US" sz="2400" baseline="0" dirty="0" smtClean="0"/>
                        <a:t> </a:t>
                      </a:r>
                      <a:r>
                        <a:rPr lang="en-US" sz="2400" baseline="0" dirty="0" err="1" smtClean="0"/>
                        <a:t>trường</a:t>
                      </a:r>
                      <a:r>
                        <a:rPr lang="en-US" sz="2400" baseline="0" dirty="0" smtClean="0"/>
                        <a:t> </a:t>
                      </a:r>
                      <a:r>
                        <a:rPr lang="en-US" sz="2400" baseline="0" dirty="0" err="1" smtClean="0"/>
                        <a:t>cao</a:t>
                      </a:r>
                      <a:r>
                        <a:rPr lang="en-US" sz="2400" baseline="0" dirty="0" smtClean="0"/>
                        <a:t> </a:t>
                      </a:r>
                      <a:r>
                        <a:rPr lang="en-US" sz="2400" baseline="0" dirty="0" err="1" smtClean="0"/>
                        <a:t>đẳng</a:t>
                      </a:r>
                      <a:r>
                        <a:rPr lang="en-US" sz="2400" baseline="0" dirty="0" smtClean="0"/>
                        <a:t>  </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50.98</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53.09</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53.88</a:t>
                      </a:r>
                      <a:endParaRPr lang="en-US" sz="2400" dirty="0">
                        <a:solidFill>
                          <a:schemeClr val="tx1"/>
                        </a:solidFill>
                        <a:latin typeface="Times New Roman" pitchFamily="18" charset="0"/>
                        <a:cs typeface="Times New Roman" pitchFamily="18" charset="0"/>
                      </a:endParaRPr>
                    </a:p>
                  </a:txBody>
                  <a:tcPr/>
                </a:tc>
              </a:tr>
              <a:tr h="1277052">
                <a:tc>
                  <a:txBody>
                    <a:bodyPr/>
                    <a:lstStyle/>
                    <a:p>
                      <a:pPr algn="ctr"/>
                      <a:r>
                        <a:rPr lang="en-US" sz="2400" dirty="0" smtClean="0"/>
                        <a:t>Chung </a:t>
                      </a:r>
                      <a:r>
                        <a:rPr lang="en-US" sz="2400" dirty="0" err="1" smtClean="0"/>
                        <a:t>đại</a:t>
                      </a:r>
                      <a:r>
                        <a:rPr lang="en-US" sz="2400" baseline="0" dirty="0" smtClean="0"/>
                        <a:t> </a:t>
                      </a:r>
                      <a:r>
                        <a:rPr lang="en-US" sz="2400" baseline="0" dirty="0" err="1" smtClean="0"/>
                        <a:t>học</a:t>
                      </a:r>
                      <a:r>
                        <a:rPr lang="en-US" sz="2400" baseline="0" dirty="0" smtClean="0"/>
                        <a:t> </a:t>
                      </a:r>
                      <a:r>
                        <a:rPr lang="en-US" sz="2400" baseline="0" dirty="0" err="1" smtClean="0"/>
                        <a:t>và</a:t>
                      </a:r>
                      <a:r>
                        <a:rPr lang="en-US" sz="2400" baseline="0" dirty="0" smtClean="0"/>
                        <a:t> </a:t>
                      </a:r>
                      <a:r>
                        <a:rPr lang="en-US" sz="2400" baseline="0" dirty="0" err="1" smtClean="0"/>
                        <a:t>cao</a:t>
                      </a:r>
                      <a:r>
                        <a:rPr lang="en-US" sz="2400" baseline="0" dirty="0" smtClean="0"/>
                        <a:t> </a:t>
                      </a:r>
                      <a:r>
                        <a:rPr lang="en-US" sz="2400" baseline="0" dirty="0" err="1" smtClean="0"/>
                        <a:t>đẳng</a:t>
                      </a:r>
                      <a:r>
                        <a:rPr lang="en-US" sz="2400" baseline="0" dirty="0" smtClean="0"/>
                        <a:t> </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47.79</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48.49</a:t>
                      </a:r>
                      <a:endParaRPr lang="en-US" sz="2400" dirty="0">
                        <a:solidFill>
                          <a:schemeClr val="tx1"/>
                        </a:solidFill>
                        <a:latin typeface="Times New Roman" pitchFamily="18" charset="0"/>
                        <a:cs typeface="Times New Roman" pitchFamily="18" charset="0"/>
                      </a:endParaRPr>
                    </a:p>
                  </a:txBody>
                  <a:tcPr/>
                </a:tc>
                <a:tc>
                  <a:txBody>
                    <a:bodyPr/>
                    <a:lstStyle/>
                    <a:p>
                      <a:pPr algn="ctr"/>
                      <a:r>
                        <a:rPr lang="en-US" sz="2400" dirty="0" smtClean="0"/>
                        <a:t>53.32</a:t>
                      </a:r>
                      <a:endParaRPr lang="en-US" sz="2400" dirty="0">
                        <a:solidFill>
                          <a:schemeClr val="tx1"/>
                        </a:solidFill>
                        <a:latin typeface="Times New Roman" pitchFamily="18" charset="0"/>
                        <a:cs typeface="Times New Roman" pitchFamily="18" charset="0"/>
                      </a:endParaRPr>
                    </a:p>
                  </a:txBody>
                  <a:tcPr/>
                </a:tc>
              </a:tr>
            </a:tbl>
          </a:graphicData>
        </a:graphic>
      </p:graphicFrame>
      <p:sp>
        <p:nvSpPr>
          <p:cNvPr id="3" name="TextBox 2"/>
          <p:cNvSpPr txBox="1"/>
          <p:nvPr/>
        </p:nvSpPr>
        <p:spPr>
          <a:xfrm>
            <a:off x="1066801" y="381000"/>
            <a:ext cx="7620000" cy="954107"/>
          </a:xfrm>
          <a:prstGeom prst="rect">
            <a:avLst/>
          </a:prstGeom>
          <a:noFill/>
        </p:spPr>
        <p:txBody>
          <a:bodyPr wrap="square" rtlCol="0">
            <a:spAutoFit/>
          </a:bodyPr>
          <a:lstStyle/>
          <a:p>
            <a:pPr algn="ctr"/>
            <a:r>
              <a:rPr lang="en-US" sz="2800" dirty="0" err="1" smtClean="0">
                <a:solidFill>
                  <a:srgbClr val="FF0000"/>
                </a:solidFill>
                <a:latin typeface="Times New Roman" pitchFamily="18" charset="0"/>
                <a:cs typeface="Times New Roman" pitchFamily="18" charset="0"/>
              </a:rPr>
              <a:t>Bảng</a:t>
            </a:r>
            <a:r>
              <a:rPr lang="en-US" sz="2800" dirty="0" smtClean="0">
                <a:solidFill>
                  <a:srgbClr val="FF0000"/>
                </a:solidFill>
                <a:latin typeface="Times New Roman" pitchFamily="18" charset="0"/>
                <a:cs typeface="Times New Roman" pitchFamily="18" charset="0"/>
              </a:rPr>
              <a:t> 3: </a:t>
            </a:r>
            <a:r>
              <a:rPr lang="en-US" sz="2800" dirty="0" err="1" smtClean="0">
                <a:solidFill>
                  <a:srgbClr val="FF0000"/>
                </a:solidFill>
                <a:latin typeface="Times New Roman" pitchFamily="18" charset="0"/>
                <a:cs typeface="Times New Roman" pitchFamily="18" charset="0"/>
              </a:rPr>
              <a:t>Tỷ</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lệ</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học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sinh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sinh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viên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nữ</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trong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các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trường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cao</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đẳng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đại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học</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latin typeface="Times New Roman" pitchFamily="18" charset="0"/>
              <a:cs typeface="Times New Roman" pitchFamily="18" charset="0"/>
            </a:endParaRPr>
          </a:p>
        </p:txBody>
      </p:sp>
      <p:sp>
        <p:nvSpPr>
          <p:cNvPr id="4" name="TextBox 3"/>
          <p:cNvSpPr txBox="1"/>
          <p:nvPr/>
        </p:nvSpPr>
        <p:spPr>
          <a:xfrm>
            <a:off x="2590800" y="5715000"/>
            <a:ext cx="3657600" cy="369332"/>
          </a:xfrm>
          <a:prstGeom prst="rect">
            <a:avLst/>
          </a:prstGeom>
          <a:noFill/>
        </p:spPr>
        <p:txBody>
          <a:bodyPr wrap="square" rtlCol="0">
            <a:spAutoFit/>
          </a:bodyPr>
          <a:lstStyle/>
          <a:p>
            <a:pPr algn="ctr"/>
            <a:r>
              <a:rPr lang="en-US" dirty="0" err="1" smtClean="0">
                <a:solidFill>
                  <a:srgbClr val="FFFF00"/>
                </a:solidFill>
              </a:rPr>
              <a:t>Nguồn</a:t>
            </a:r>
            <a:r>
              <a:rPr lang="en-US" dirty="0" smtClean="0">
                <a:solidFill>
                  <a:srgbClr val="FFFF00"/>
                </a:solidFill>
              </a:rPr>
              <a:t>: </a:t>
            </a:r>
            <a:r>
              <a:rPr lang="en-US" dirty="0" err="1" smtClean="0">
                <a:solidFill>
                  <a:srgbClr val="FFFF00"/>
                </a:solidFill>
              </a:rPr>
              <a:t>Bộ</a:t>
            </a:r>
            <a:r>
              <a:rPr lang="en-US" dirty="0" smtClean="0">
                <a:solidFill>
                  <a:srgbClr val="FFFF00"/>
                </a:solidFill>
              </a:rPr>
              <a:t> </a:t>
            </a:r>
            <a:r>
              <a:rPr lang="en-US" dirty="0" err="1" smtClean="0">
                <a:solidFill>
                  <a:srgbClr val="FFFF00"/>
                </a:solidFill>
              </a:rPr>
              <a:t>giáo</a:t>
            </a:r>
            <a:r>
              <a:rPr lang="en-US" dirty="0" smtClean="0">
                <a:solidFill>
                  <a:srgbClr val="FFFF00"/>
                </a:solidFill>
              </a:rPr>
              <a:t> </a:t>
            </a:r>
            <a:r>
              <a:rPr lang="en-US" dirty="0" err="1" smtClean="0">
                <a:solidFill>
                  <a:srgbClr val="FFFF00"/>
                </a:solidFill>
              </a:rPr>
              <a:t>dục</a:t>
            </a:r>
            <a:r>
              <a:rPr lang="en-US" dirty="0" smtClean="0">
                <a:solidFill>
                  <a:srgbClr val="FFFF00"/>
                </a:solidFill>
              </a:rPr>
              <a:t> </a:t>
            </a:r>
            <a:r>
              <a:rPr lang="en-US" dirty="0" err="1" smtClean="0">
                <a:solidFill>
                  <a:srgbClr val="FFFF00"/>
                </a:solidFill>
              </a:rPr>
              <a:t>và</a:t>
            </a:r>
            <a:r>
              <a:rPr lang="en-US" dirty="0" smtClean="0">
                <a:solidFill>
                  <a:srgbClr val="FFFF00"/>
                </a:solidFill>
              </a:rPr>
              <a:t> </a:t>
            </a:r>
            <a:r>
              <a:rPr lang="en-US" dirty="0" err="1" smtClean="0">
                <a:solidFill>
                  <a:srgbClr val="FFFF00"/>
                </a:solidFill>
              </a:rPr>
              <a:t>đào</a:t>
            </a:r>
            <a:r>
              <a:rPr lang="en-US" dirty="0" smtClean="0">
                <a:solidFill>
                  <a:srgbClr val="FFFF00"/>
                </a:solidFill>
              </a:rPr>
              <a:t> </a:t>
            </a:r>
            <a:r>
              <a:rPr lang="en-US" dirty="0" err="1" smtClean="0">
                <a:solidFill>
                  <a:srgbClr val="FFFF00"/>
                </a:solidFill>
              </a:rPr>
              <a:t>tạo</a:t>
            </a:r>
            <a:endParaRPr lang="en-US" dirty="0">
              <a:solidFill>
                <a:srgbClr val="FFFF0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 calcmode="lin" valueType="num">
                                      <p:cBhvr>
                                        <p:cTn id="2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295400"/>
            <a:ext cx="4038600" cy="5262979"/>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Việt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nam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một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nhưng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nước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tỉ</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lệ</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nữ</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tham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động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tế</a:t>
            </a:r>
            <a:r>
              <a:rPr lang="en-US" sz="2800" dirty="0" smtClean="0">
                <a:solidFill>
                  <a:schemeClr val="bg1"/>
                </a:solidFill>
                <a:latin typeface="Times New Roman" pitchFamily="18" charset="0"/>
                <a:cs typeface="Times New Roman" pitchFamily="18" charset="0"/>
              </a:rPr>
              <a:t> ở </a:t>
            </a:r>
            <a:r>
              <a:rPr lang="en-US" sz="2800" dirty="0" err="1" smtClean="0">
                <a:solidFill>
                  <a:schemeClr val="bg1"/>
                </a:solidFill>
                <a:latin typeface="Times New Roman" pitchFamily="18" charset="0"/>
                <a:cs typeface="Times New Roman" pitchFamily="18" charset="0"/>
              </a:rPr>
              <a:t>mức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cao</a:t>
            </a:r>
            <a:r>
              <a:rPr lang="en-US" sz="2800" dirty="0" smtClean="0">
                <a:solidFill>
                  <a:schemeClr val="bg1"/>
                </a:solidFill>
                <a:latin typeface="Times New Roman" pitchFamily="18" charset="0"/>
                <a:cs typeface="Times New Roman" pitchFamily="18" charset="0"/>
              </a:rPr>
              <a:t> 83% so </a:t>
            </a:r>
            <a:r>
              <a:rPr lang="en-US" sz="2800" dirty="0" err="1" smtClean="0">
                <a:solidFill>
                  <a:schemeClr val="bg1"/>
                </a:solidFill>
                <a:latin typeface="Times New Roman" pitchFamily="18" charset="0"/>
                <a:cs typeface="Times New Roman" pitchFamily="18" charset="0"/>
              </a:rPr>
              <a:t>với</a:t>
            </a:r>
            <a:r>
              <a:rPr lang="en-US" sz="2800" dirty="0" smtClean="0">
                <a:solidFill>
                  <a:schemeClr val="bg1"/>
                </a:solidFill>
                <a:latin typeface="Times New Roman" pitchFamily="18" charset="0"/>
                <a:cs typeface="Times New Roman" pitchFamily="18" charset="0"/>
              </a:rPr>
              <a:t>  85% </a:t>
            </a:r>
            <a:r>
              <a:rPr lang="en-US" sz="2800" dirty="0" err="1" smtClean="0">
                <a:solidFill>
                  <a:schemeClr val="bg1"/>
                </a:solidFill>
                <a:latin typeface="Times New Roman" pitchFamily="18" charset="0"/>
                <a:cs typeface="Times New Roman" pitchFamily="18" charset="0"/>
              </a:rPr>
              <a:t>phụ</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nữ</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đóng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vai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trò</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ngày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càng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quan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trọng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nền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quốc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dân.Tỉ</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lệ</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lao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động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nữ</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chiếm</a:t>
            </a:r>
            <a:r>
              <a:rPr lang="en-US" sz="2800" dirty="0" smtClean="0">
                <a:solidFill>
                  <a:schemeClr val="bg1"/>
                </a:solidFill>
                <a:latin typeface="Times New Roman" pitchFamily="18" charset="0"/>
                <a:cs typeface="Times New Roman" pitchFamily="18" charset="0"/>
              </a:rPr>
              <a:t> 46%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số</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lương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lĩnh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vực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xuất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doanh</a:t>
            </a:r>
            <a:r>
              <a:rPr lang="en-US" sz="2800" dirty="0" smtClean="0">
                <a:solidFill>
                  <a:schemeClr val="bg1"/>
                </a:solidFill>
                <a:latin typeface="Times New Roman" pitchFamily="18" charset="0"/>
                <a:cs typeface="Times New Roman" pitchFamily="18" charset="0"/>
              </a:rPr>
              <a:t>. </a:t>
            </a:r>
            <a:endParaRPr lang="en-US" sz="2800" dirty="0">
              <a:solidFill>
                <a:schemeClr val="bg1"/>
              </a:solidFill>
              <a:latin typeface="Times New Roman" pitchFamily="18" charset="0"/>
              <a:cs typeface="Times New Roman" pitchFamily="18" charset="0"/>
            </a:endParaRPr>
          </a:p>
        </p:txBody>
      </p:sp>
      <p:sp>
        <p:nvSpPr>
          <p:cNvPr id="3" name="Rectangle 2"/>
          <p:cNvSpPr/>
          <p:nvPr/>
        </p:nvSpPr>
        <p:spPr>
          <a:xfrm>
            <a:off x="1905000" y="228600"/>
            <a:ext cx="6781800" cy="954107"/>
          </a:xfrm>
          <a:prstGeom prst="rect">
            <a:avLst/>
          </a:prstGeom>
        </p:spPr>
        <p:txBody>
          <a:bodyPr wrap="square">
            <a:spAutoFit/>
          </a:bodyPr>
          <a:lstStyle/>
          <a:p>
            <a:pPr algn="ctr">
              <a:buFont typeface="Wingdings" pitchFamily="2" charset="2"/>
              <a:buChar char="Ø"/>
            </a:pP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Bất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đẳng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trong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kinh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tế</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lao</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động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việc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làm</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endParaRPr>
          </a:p>
        </p:txBody>
      </p:sp>
      <p:pic>
        <p:nvPicPr>
          <p:cNvPr id="4" name="Picture 3" descr="vl.JPG"/>
          <p:cNvPicPr>
            <a:picLocks noChangeAspect="1"/>
          </p:cNvPicPr>
          <p:nvPr/>
        </p:nvPicPr>
        <p:blipFill>
          <a:blip r:embed="rId2" cstate="print"/>
          <a:stretch>
            <a:fillRect/>
          </a:stretch>
        </p:blipFill>
        <p:spPr>
          <a:xfrm>
            <a:off x="4419600" y="1447800"/>
            <a:ext cx="4572000" cy="47244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style.rotation</p:attrName>
                                        </p:attrNameLst>
                                      </p:cBhvr>
                                      <p:tavLst>
                                        <p:tav tm="0">
                                          <p:val>
                                            <p:fltVal val="360"/>
                                          </p:val>
                                        </p:tav>
                                        <p:tav tm="100000">
                                          <p:val>
                                            <p:fltVal val="0"/>
                                          </p:val>
                                        </p:tav>
                                      </p:tavLst>
                                    </p:anim>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ppt_x</p:attrName>
                                        </p:attrNameLst>
                                      </p:cBhvr>
                                      <p:tavLst>
                                        <p:tav tm="0">
                                          <p:val>
                                            <p:strVal val="#ppt_x-.2"/>
                                          </p:val>
                                        </p:tav>
                                        <p:tav tm="100000">
                                          <p:val>
                                            <p:strVal val="#ppt_x"/>
                                          </p:val>
                                        </p:tav>
                                      </p:tavLst>
                                    </p:anim>
                                    <p:anim calcmode="lin" valueType="num">
                                      <p:cBhvr>
                                        <p:cTn id="2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381000"/>
            <a:ext cx="6705600" cy="954107"/>
          </a:xfrm>
          <a:prstGeom prst="rect">
            <a:avLst/>
          </a:prstGeom>
        </p:spPr>
        <p:txBody>
          <a:bodyPr wrap="square">
            <a:spAutoFit/>
          </a:bodyPr>
          <a:lstStyle/>
          <a:p>
            <a:pPr algn="ctr">
              <a:buFont typeface="Wingdings" pitchFamily="2" charset="2"/>
              <a:buChar char="Ø"/>
            </a:pP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Nguyên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dẫn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đến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bất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đẳng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ở </a:t>
            </a:r>
            <a:r>
              <a:rPr lang="en-US" sz="2800" dirty="0" err="1" smtClean="0">
                <a:solidFill>
                  <a:srgbClr val="FF0000"/>
                </a:solidFill>
                <a:latin typeface="Times New Roman" pitchFamily="18" charset="0"/>
                <a:cs typeface="Times New Roman" pitchFamily="18" charset="0"/>
              </a:rPr>
              <a:t>Việt</a:t>
            </a:r>
            <a:r>
              <a:rPr lang="en-US" sz="2800" dirty="0" smtClean="0">
                <a:solidFill>
                  <a:srgbClr val="FF0000"/>
                </a:solidFill>
                <a:latin typeface="Times New Roman" pitchFamily="18" charset="0"/>
                <a:cs typeface="Times New Roman" pitchFamily="18" charset="0"/>
              </a:rPr>
              <a:t> Nam  </a:t>
            </a:r>
          </a:p>
        </p:txBody>
      </p:sp>
      <p:sp>
        <p:nvSpPr>
          <p:cNvPr id="4" name="Rectangle 3"/>
          <p:cNvSpPr/>
          <p:nvPr/>
        </p:nvSpPr>
        <p:spPr>
          <a:xfrm>
            <a:off x="457200" y="1295400"/>
            <a:ext cx="8686800" cy="523220"/>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Trọng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nam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nữ</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endParaRPr>
          </a:p>
        </p:txBody>
      </p:sp>
      <p:pic>
        <p:nvPicPr>
          <p:cNvPr id="7" name="Picture 6" descr="11207847-nam.jpg"/>
          <p:cNvPicPr>
            <a:picLocks noChangeAspect="1"/>
          </p:cNvPicPr>
          <p:nvPr/>
        </p:nvPicPr>
        <p:blipFill>
          <a:blip r:embed="rId2"/>
          <a:stretch>
            <a:fillRect/>
          </a:stretch>
        </p:blipFill>
        <p:spPr>
          <a:xfrm>
            <a:off x="609600" y="1828800"/>
            <a:ext cx="8077200" cy="4800600"/>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800" decel="100000"/>
                                        <p:tgtEl>
                                          <p:spTgt spid="7"/>
                                        </p:tgtEl>
                                      </p:cBhvr>
                                    </p:animEffect>
                                    <p:anim calcmode="lin" valueType="num">
                                      <p:cBhvr>
                                        <p:cTn id="22" dur="800" decel="100000" fill="hold"/>
                                        <p:tgtEl>
                                          <p:spTgt spid="7"/>
                                        </p:tgtEl>
                                        <p:attrNameLst>
                                          <p:attrName>style.rotation</p:attrName>
                                        </p:attrNameLst>
                                      </p:cBhvr>
                                      <p:tavLst>
                                        <p:tav tm="0">
                                          <p:val>
                                            <p:fltVal val="-90"/>
                                          </p:val>
                                        </p:tav>
                                        <p:tav tm="100000">
                                          <p:val>
                                            <p:fltVal val="0"/>
                                          </p:val>
                                        </p:tav>
                                      </p:tavLst>
                                    </p:anim>
                                    <p:anim calcmode="lin" valueType="num">
                                      <p:cBhvr>
                                        <p:cTn id="23" dur="800" decel="100000" fill="hold"/>
                                        <p:tgtEl>
                                          <p:spTgt spid="7"/>
                                        </p:tgtEl>
                                        <p:attrNameLst>
                                          <p:attrName>ppt_x</p:attrName>
                                        </p:attrNameLst>
                                      </p:cBhvr>
                                      <p:tavLst>
                                        <p:tav tm="0">
                                          <p:val>
                                            <p:strVal val="#ppt_x+0.4"/>
                                          </p:val>
                                        </p:tav>
                                        <p:tav tm="100000">
                                          <p:val>
                                            <p:strVal val="#ppt_x-0.05"/>
                                          </p:val>
                                        </p:tav>
                                      </p:tavLst>
                                    </p:anim>
                                    <p:anim calcmode="lin" valueType="num">
                                      <p:cBhvr>
                                        <p:cTn id="24" dur="800" decel="100000" fill="hold"/>
                                        <p:tgtEl>
                                          <p:spTgt spid="7"/>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52400"/>
            <a:ext cx="8382000" cy="1384995"/>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Nguyên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quan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trọng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trở</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đẳng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việc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đình</a:t>
            </a:r>
            <a:r>
              <a:rPr lang="en-US" sz="2800" dirty="0" smtClean="0">
                <a:solidFill>
                  <a:schemeClr val="bg1"/>
                </a:solidFill>
                <a:latin typeface="Times New Roman" pitchFamily="18" charset="0"/>
                <a:cs typeface="Times New Roman" pitchFamily="18" charset="0"/>
              </a:rPr>
              <a:t> . </a:t>
            </a:r>
          </a:p>
          <a:p>
            <a:endParaRPr lang="en-US" sz="2800" dirty="0">
              <a:solidFill>
                <a:schemeClr val="bg1"/>
              </a:solidFill>
            </a:endParaRPr>
          </a:p>
        </p:txBody>
      </p:sp>
      <p:pic>
        <p:nvPicPr>
          <p:cNvPr id="4" name="Picture 4" descr="05"/>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a:xfrm>
            <a:off x="685800" y="1289050"/>
            <a:ext cx="7696200" cy="5400675"/>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80">
                                          <p:stCondLst>
                                            <p:cond delay="0"/>
                                          </p:stCondLst>
                                        </p:cTn>
                                        <p:tgtEl>
                                          <p:spTgt spid="4"/>
                                        </p:tgtEl>
                                      </p:cBhvr>
                                    </p:animEffect>
                                    <p:anim calcmode="lin" valueType="num">
                                      <p:cBhvr>
                                        <p:cTn id="15"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0" dur="26">
                                          <p:stCondLst>
                                            <p:cond delay="650"/>
                                          </p:stCondLst>
                                        </p:cTn>
                                        <p:tgtEl>
                                          <p:spTgt spid="4"/>
                                        </p:tgtEl>
                                      </p:cBhvr>
                                      <p:to x="100000" y="60000"/>
                                    </p:animScale>
                                    <p:animScale>
                                      <p:cBhvr>
                                        <p:cTn id="21" dur="166" decel="50000">
                                          <p:stCondLst>
                                            <p:cond delay="676"/>
                                          </p:stCondLst>
                                        </p:cTn>
                                        <p:tgtEl>
                                          <p:spTgt spid="4"/>
                                        </p:tgtEl>
                                      </p:cBhvr>
                                      <p:to x="100000" y="100000"/>
                                    </p:animScale>
                                    <p:animScale>
                                      <p:cBhvr>
                                        <p:cTn id="22" dur="26">
                                          <p:stCondLst>
                                            <p:cond delay="1312"/>
                                          </p:stCondLst>
                                        </p:cTn>
                                        <p:tgtEl>
                                          <p:spTgt spid="4"/>
                                        </p:tgtEl>
                                      </p:cBhvr>
                                      <p:to x="100000" y="80000"/>
                                    </p:animScale>
                                    <p:animScale>
                                      <p:cBhvr>
                                        <p:cTn id="23" dur="166" decel="50000">
                                          <p:stCondLst>
                                            <p:cond delay="1338"/>
                                          </p:stCondLst>
                                        </p:cTn>
                                        <p:tgtEl>
                                          <p:spTgt spid="4"/>
                                        </p:tgtEl>
                                      </p:cBhvr>
                                      <p:to x="100000" y="100000"/>
                                    </p:animScale>
                                    <p:animScale>
                                      <p:cBhvr>
                                        <p:cTn id="24" dur="26">
                                          <p:stCondLst>
                                            <p:cond delay="1642"/>
                                          </p:stCondLst>
                                        </p:cTn>
                                        <p:tgtEl>
                                          <p:spTgt spid="4"/>
                                        </p:tgtEl>
                                      </p:cBhvr>
                                      <p:to x="100000" y="90000"/>
                                    </p:animScale>
                                    <p:animScale>
                                      <p:cBhvr>
                                        <p:cTn id="25" dur="166" decel="50000">
                                          <p:stCondLst>
                                            <p:cond delay="1668"/>
                                          </p:stCondLst>
                                        </p:cTn>
                                        <p:tgtEl>
                                          <p:spTgt spid="4"/>
                                        </p:tgtEl>
                                      </p:cBhvr>
                                      <p:to x="100000" y="100000"/>
                                    </p:animScale>
                                    <p:animScale>
                                      <p:cBhvr>
                                        <p:cTn id="26" dur="26">
                                          <p:stCondLst>
                                            <p:cond delay="1808"/>
                                          </p:stCondLst>
                                        </p:cTn>
                                        <p:tgtEl>
                                          <p:spTgt spid="4"/>
                                        </p:tgtEl>
                                      </p:cBhvr>
                                      <p:to x="100000" y="95000"/>
                                    </p:animScale>
                                    <p:animScale>
                                      <p:cBhvr>
                                        <p:cTn id="27"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2514600" y="2209800"/>
            <a:ext cx="2286000" cy="1219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800" dirty="0" smtClean="0">
                <a:latin typeface="Times New Roman" pitchFamily="18" charset="0"/>
                <a:cs typeface="Times New Roman" pitchFamily="18" charset="0"/>
              </a:rPr>
              <a:t>GIẢI PHÁP</a:t>
            </a:r>
            <a:endParaRPr lang="en-US" sz="2800" dirty="0">
              <a:latin typeface="Times New Roman" pitchFamily="18" charset="0"/>
              <a:cs typeface="Times New Roman" pitchFamily="18" charset="0"/>
            </a:endParaRPr>
          </a:p>
        </p:txBody>
      </p:sp>
      <p:sp>
        <p:nvSpPr>
          <p:cNvPr id="4" name="Rectangular Callout 3"/>
          <p:cNvSpPr/>
          <p:nvPr/>
        </p:nvSpPr>
        <p:spPr>
          <a:xfrm>
            <a:off x="4343400" y="0"/>
            <a:ext cx="4800600" cy="1447800"/>
          </a:xfrm>
          <a:prstGeom prst="wedgeRectCallout">
            <a:avLst>
              <a:gd name="adj1" fmla="val -64885"/>
              <a:gd name="adj2" fmla="val 1017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err="1" smtClean="0">
                <a:latin typeface="Times New Roman" pitchFamily="18" charset="0"/>
                <a:cs typeface="Times New Roman" pitchFamily="18" charset="0"/>
              </a:rPr>
              <a:t>Phát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triển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kinh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tế</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hàng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hoá</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nhiều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thành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phần</a:t>
            </a:r>
            <a:r>
              <a:rPr lang="en-US" sz="2800" b="1" i="1" dirty="0" smtClean="0">
                <a:latin typeface="Times New Roman" pitchFamily="18" charset="0"/>
                <a:cs typeface="Times New Roman" pitchFamily="18" charset="0"/>
              </a:rPr>
              <a:t> </a:t>
            </a:r>
            <a:endParaRPr lang="en-US" sz="2800" b="1" i="1" dirty="0">
              <a:latin typeface="Times New Roman" pitchFamily="18" charset="0"/>
              <a:cs typeface="Times New Roman" pitchFamily="18" charset="0"/>
            </a:endParaRPr>
          </a:p>
        </p:txBody>
      </p:sp>
      <p:sp>
        <p:nvSpPr>
          <p:cNvPr id="5" name="Rectangular Callout 4"/>
          <p:cNvSpPr/>
          <p:nvPr/>
        </p:nvSpPr>
        <p:spPr>
          <a:xfrm>
            <a:off x="6096000" y="2286000"/>
            <a:ext cx="3048000" cy="1447800"/>
          </a:xfrm>
          <a:prstGeom prst="wedgeRectCallout">
            <a:avLst>
              <a:gd name="adj1" fmla="val -91008"/>
              <a:gd name="adj2" fmla="val -1644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err="1" smtClean="0">
                <a:latin typeface="Times New Roman" pitchFamily="18" charset="0"/>
                <a:cs typeface="Times New Roman" pitchFamily="18" charset="0"/>
              </a:rPr>
              <a:t>Nâng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cao</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nhận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thức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về</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mục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tiêu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bình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đẳng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giới</a:t>
            </a:r>
            <a:r>
              <a:rPr lang="en-US" sz="2800" b="1" i="1"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
        <p:nvSpPr>
          <p:cNvPr id="6" name="Rectangular Callout 5"/>
          <p:cNvSpPr/>
          <p:nvPr/>
        </p:nvSpPr>
        <p:spPr>
          <a:xfrm>
            <a:off x="4953000" y="4648200"/>
            <a:ext cx="3886200" cy="1371600"/>
          </a:xfrm>
          <a:prstGeom prst="wedgeRectCallout">
            <a:avLst>
              <a:gd name="adj1" fmla="val -80512"/>
              <a:gd name="adj2" fmla="val -1375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err="1" smtClean="0">
                <a:latin typeface="Times New Roman" pitchFamily="18" charset="0"/>
                <a:cs typeface="Times New Roman" pitchFamily="18" charset="0"/>
              </a:rPr>
              <a:t>Xây</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dựng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gia</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đình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văn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hóa</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trên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cơ</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sở</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bình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đẳng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giới</a:t>
            </a:r>
            <a:endParaRPr lang="en-US" sz="2800" dirty="0">
              <a:latin typeface="Times New Roman" pitchFamily="18" charset="0"/>
              <a:cs typeface="Times New Roman" pitchFamily="18" charset="0"/>
            </a:endParaRPr>
          </a:p>
        </p:txBody>
      </p:sp>
      <p:sp>
        <p:nvSpPr>
          <p:cNvPr id="7" name="Rectangular Callout 6"/>
          <p:cNvSpPr/>
          <p:nvPr/>
        </p:nvSpPr>
        <p:spPr>
          <a:xfrm>
            <a:off x="228600" y="4953000"/>
            <a:ext cx="3581400" cy="1295400"/>
          </a:xfrm>
          <a:prstGeom prst="wedgeRectCallout">
            <a:avLst>
              <a:gd name="adj1" fmla="val 30231"/>
              <a:gd name="adj2" fmla="val -1717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err="1" smtClean="0">
                <a:latin typeface="Times New Roman" pitchFamily="18" charset="0"/>
                <a:cs typeface="Times New Roman" pitchFamily="18" charset="0"/>
              </a:rPr>
              <a:t>Phát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huy</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vai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trò</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của</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hệ</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thống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chính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trị</a:t>
            </a:r>
            <a:endParaRPr lang="en-US" sz="2800" dirty="0">
              <a:latin typeface="Times New Roman" pitchFamily="18" charset="0"/>
              <a:cs typeface="Times New Roman" pitchFamily="18" charset="0"/>
            </a:endParaRPr>
          </a:p>
        </p:txBody>
      </p:sp>
      <p:sp>
        <p:nvSpPr>
          <p:cNvPr id="8" name="Rectangular Callout 7"/>
          <p:cNvSpPr/>
          <p:nvPr/>
        </p:nvSpPr>
        <p:spPr>
          <a:xfrm>
            <a:off x="0" y="228600"/>
            <a:ext cx="3810000" cy="1600200"/>
          </a:xfrm>
          <a:prstGeom prst="wedgeRectCallout">
            <a:avLst>
              <a:gd name="adj1" fmla="val 26440"/>
              <a:gd name="adj2" fmla="val 824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err="1" smtClean="0">
                <a:latin typeface="Times New Roman" pitchFamily="18" charset="0"/>
                <a:cs typeface="Times New Roman" pitchFamily="18" charset="0"/>
              </a:rPr>
              <a:t>Hoàn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thiện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cơ</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chế</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chính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sách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về</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bình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đẳng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giới</a:t>
            </a:r>
            <a:r>
              <a:rPr lang="en-US" sz="2800" b="1" i="1"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800" decel="100000"/>
                                        <p:tgtEl>
                                          <p:spTgt spid="5"/>
                                        </p:tgtEl>
                                      </p:cBhvr>
                                    </p:animEffect>
                                    <p:anim calcmode="lin" valueType="num">
                                      <p:cBhvr>
                                        <p:cTn id="20" dur="800" decel="100000" fill="hold"/>
                                        <p:tgtEl>
                                          <p:spTgt spid="5"/>
                                        </p:tgtEl>
                                        <p:attrNameLst>
                                          <p:attrName>style.rotation</p:attrName>
                                        </p:attrNameLst>
                                      </p:cBhvr>
                                      <p:tavLst>
                                        <p:tav tm="0">
                                          <p:val>
                                            <p:fltVal val="-90"/>
                                          </p:val>
                                        </p:tav>
                                        <p:tav tm="100000">
                                          <p:val>
                                            <p:fltVal val="0"/>
                                          </p:val>
                                        </p:tav>
                                      </p:tavLst>
                                    </p:anim>
                                    <p:anim calcmode="lin" valueType="num">
                                      <p:cBhvr>
                                        <p:cTn id="21" dur="800" decel="100000" fill="hold"/>
                                        <p:tgtEl>
                                          <p:spTgt spid="5"/>
                                        </p:tgtEl>
                                        <p:attrNameLst>
                                          <p:attrName>ppt_x</p:attrName>
                                        </p:attrNameLst>
                                      </p:cBhvr>
                                      <p:tavLst>
                                        <p:tav tm="0">
                                          <p:val>
                                            <p:strVal val="#ppt_x+0.4"/>
                                          </p:val>
                                        </p:tav>
                                        <p:tav tm="100000">
                                          <p:val>
                                            <p:strVal val="#ppt_x-0.05"/>
                                          </p:val>
                                        </p:tav>
                                      </p:tavLst>
                                    </p:anim>
                                    <p:anim calcmode="lin" valueType="num">
                                      <p:cBhvr>
                                        <p:cTn id="22" dur="800" decel="100000" fill="hold"/>
                                        <p:tgtEl>
                                          <p:spTgt spid="5"/>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800" decel="100000"/>
                                        <p:tgtEl>
                                          <p:spTgt spid="6"/>
                                        </p:tgtEl>
                                      </p:cBhvr>
                                    </p:animEffect>
                                    <p:anim calcmode="lin" valueType="num">
                                      <p:cBhvr>
                                        <p:cTn id="30" dur="800" decel="100000" fill="hold"/>
                                        <p:tgtEl>
                                          <p:spTgt spid="6"/>
                                        </p:tgtEl>
                                        <p:attrNameLst>
                                          <p:attrName>style.rotation</p:attrName>
                                        </p:attrNameLst>
                                      </p:cBhvr>
                                      <p:tavLst>
                                        <p:tav tm="0">
                                          <p:val>
                                            <p:fltVal val="-90"/>
                                          </p:val>
                                        </p:tav>
                                        <p:tav tm="100000">
                                          <p:val>
                                            <p:fltVal val="0"/>
                                          </p:val>
                                        </p:tav>
                                      </p:tavLst>
                                    </p:anim>
                                    <p:anim calcmode="lin" valueType="num">
                                      <p:cBhvr>
                                        <p:cTn id="31" dur="800" decel="100000" fill="hold"/>
                                        <p:tgtEl>
                                          <p:spTgt spid="6"/>
                                        </p:tgtEl>
                                        <p:attrNameLst>
                                          <p:attrName>ppt_x</p:attrName>
                                        </p:attrNameLst>
                                      </p:cBhvr>
                                      <p:tavLst>
                                        <p:tav tm="0">
                                          <p:val>
                                            <p:strVal val="#ppt_x+0.4"/>
                                          </p:val>
                                        </p:tav>
                                        <p:tav tm="100000">
                                          <p:val>
                                            <p:strVal val="#ppt_x-0.05"/>
                                          </p:val>
                                        </p:tav>
                                      </p:tavLst>
                                    </p:anim>
                                    <p:anim calcmode="lin" valueType="num">
                                      <p:cBhvr>
                                        <p:cTn id="32" dur="800" decel="100000" fill="hold"/>
                                        <p:tgtEl>
                                          <p:spTgt spid="6"/>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0"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800" decel="100000"/>
                                        <p:tgtEl>
                                          <p:spTgt spid="7"/>
                                        </p:tgtEl>
                                      </p:cBhvr>
                                    </p:animEffect>
                                    <p:anim calcmode="lin" valueType="num">
                                      <p:cBhvr>
                                        <p:cTn id="40" dur="800" decel="100000" fill="hold"/>
                                        <p:tgtEl>
                                          <p:spTgt spid="7"/>
                                        </p:tgtEl>
                                        <p:attrNameLst>
                                          <p:attrName>style.rotation</p:attrName>
                                        </p:attrNameLst>
                                      </p:cBhvr>
                                      <p:tavLst>
                                        <p:tav tm="0">
                                          <p:val>
                                            <p:fltVal val="-90"/>
                                          </p:val>
                                        </p:tav>
                                        <p:tav tm="100000">
                                          <p:val>
                                            <p:fltVal val="0"/>
                                          </p:val>
                                        </p:tav>
                                      </p:tavLst>
                                    </p:anim>
                                    <p:anim calcmode="lin" valueType="num">
                                      <p:cBhvr>
                                        <p:cTn id="41" dur="800" decel="100000" fill="hold"/>
                                        <p:tgtEl>
                                          <p:spTgt spid="7"/>
                                        </p:tgtEl>
                                        <p:attrNameLst>
                                          <p:attrName>ppt_x</p:attrName>
                                        </p:attrNameLst>
                                      </p:cBhvr>
                                      <p:tavLst>
                                        <p:tav tm="0">
                                          <p:val>
                                            <p:strVal val="#ppt_x+0.4"/>
                                          </p:val>
                                        </p:tav>
                                        <p:tav tm="100000">
                                          <p:val>
                                            <p:strVal val="#ppt_x-0.05"/>
                                          </p:val>
                                        </p:tav>
                                      </p:tavLst>
                                    </p:anim>
                                    <p:anim calcmode="lin" valueType="num">
                                      <p:cBhvr>
                                        <p:cTn id="42" dur="800" decel="100000" fill="hold"/>
                                        <p:tgtEl>
                                          <p:spTgt spid="7"/>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4"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from="(-#ppt_w/2)" to="(#ppt_x)" calcmode="lin" valueType="num">
                                      <p:cBhvr>
                                        <p:cTn id="49" dur="600" fill="hold">
                                          <p:stCondLst>
                                            <p:cond delay="0"/>
                                          </p:stCondLst>
                                        </p:cTn>
                                        <p:tgtEl>
                                          <p:spTgt spid="8"/>
                                        </p:tgtEl>
                                        <p:attrNameLst>
                                          <p:attrName>ppt_x</p:attrName>
                                        </p:attrNameLst>
                                      </p:cBhvr>
                                    </p:anim>
                                    <p:anim from="0" to="-1.0" calcmode="lin" valueType="num">
                                      <p:cBhvr>
                                        <p:cTn id="50" dur="200" decel="50000" autoRev="1" fill="hold">
                                          <p:stCondLst>
                                            <p:cond delay="600"/>
                                          </p:stCondLst>
                                        </p:cTn>
                                        <p:tgtEl>
                                          <p:spTgt spid="8"/>
                                        </p:tgtEl>
                                        <p:attrNameLst>
                                          <p:attrName>xshear</p:attrName>
                                        </p:attrNameLst>
                                      </p:cBhvr>
                                    </p:anim>
                                    <p:animScale>
                                      <p:cBhvr>
                                        <p:cTn id="51" dur="200" decel="100000" autoRev="1" fill="hold">
                                          <p:stCondLst>
                                            <p:cond delay="600"/>
                                          </p:stCondLst>
                                        </p:cTn>
                                        <p:tgtEl>
                                          <p:spTgt spid="8"/>
                                        </p:tgtEl>
                                      </p:cBhvr>
                                      <p:from x="100000" y="100000"/>
                                      <p:to x="80000" y="100000"/>
                                    </p:animScale>
                                    <p:anim by="(#ppt_h/3+#ppt_w*0.1)" calcmode="lin" valueType="num">
                                      <p:cBhvr additive="sum">
                                        <p:cTn id="52"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0" y="228600"/>
            <a:ext cx="5867400" cy="954107"/>
          </a:xfrm>
          <a:prstGeom prst="rect">
            <a:avLst/>
          </a:prstGeom>
          <a:noFill/>
        </p:spPr>
        <p:txBody>
          <a:bodyPr wrap="square" rtlCol="0">
            <a:spAutoFit/>
          </a:bodyPr>
          <a:lstStyle/>
          <a:p>
            <a:r>
              <a:rPr lang="en-US" sz="2800" dirty="0" smtClean="0">
                <a:solidFill>
                  <a:srgbClr val="FF0000"/>
                </a:solidFill>
                <a:latin typeface="Times New Roman" pitchFamily="18" charset="0"/>
                <a:cs typeface="Times New Roman" pitchFamily="18" charset="0"/>
              </a:rPr>
              <a:t>II.1. BẤT BÌNH ĐẲNG GIỚI TRONG NHÓM NGƯỜI GIÀU VÀ NGHÈO</a:t>
            </a:r>
            <a:endParaRPr lang="en-US" sz="2800" dirty="0">
              <a:solidFill>
                <a:srgbClr val="FF0000"/>
              </a:solidFill>
              <a:latin typeface="Times New Roman" pitchFamily="18" charset="0"/>
              <a:cs typeface="Times New Roman" pitchFamily="18" charset="0"/>
            </a:endParaRPr>
          </a:p>
        </p:txBody>
      </p:sp>
      <p:sp>
        <p:nvSpPr>
          <p:cNvPr id="3" name="Rectangle 2"/>
          <p:cNvSpPr/>
          <p:nvPr/>
        </p:nvSpPr>
        <p:spPr>
          <a:xfrm>
            <a:off x="228600" y="1371600"/>
            <a:ext cx="4343400" cy="4401205"/>
          </a:xfrm>
          <a:prstGeom prst="rect">
            <a:avLst/>
          </a:prstGeom>
        </p:spPr>
        <p:txBody>
          <a:bodyPr wrap="square">
            <a:spAutoFit/>
          </a:bodyPr>
          <a:lstStyle/>
          <a:p>
            <a:pPr>
              <a:buFont typeface="Arial" pitchFamily="34" charset="0"/>
              <a:buChar char="•"/>
            </a:pPr>
            <a:r>
              <a:rPr lang="en-US" sz="2800" dirty="0" smtClean="0">
                <a:solidFill>
                  <a:schemeClr val="bg1">
                    <a:lumMod val="95000"/>
                  </a:schemeClr>
                </a:solidFill>
                <a:latin typeface="Times New Roman" pitchFamily="18" charset="0"/>
                <a:cs typeface="Times New Roman" pitchFamily="18" charset="0"/>
              </a:rPr>
              <a:t> PHGN </a:t>
            </a:r>
            <a:r>
              <a:rPr lang="en-US" sz="2800" dirty="0" err="1" smtClean="0">
                <a:solidFill>
                  <a:schemeClr val="bg1">
                    <a:lumMod val="95000"/>
                  </a:schemeClr>
                </a:solidFill>
                <a:latin typeface="Times New Roman" pitchFamily="18" charset="0"/>
                <a:cs typeface="Times New Roman" pitchFamily="18" charset="0"/>
              </a:rPr>
              <a:t>là</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một</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hiện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tượng</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xã</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hội</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phản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ánh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quá</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trình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phân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chia</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xã</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hội</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thành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các</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nhóm</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xã</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hội</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có</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điều</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kiện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kinh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tế</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và</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chất</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lượng</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sống</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khác</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biệt</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nhau</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là</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sự</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phân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tầng</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xã</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hội</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chủ</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yếu</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về</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mặt</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kinh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tế</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thể</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hiện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sự</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chênh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lệch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giữa</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các</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nhóm</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này</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về</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tài</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sản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thu</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nhập</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mức</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sống</a:t>
            </a:r>
            <a:r>
              <a:rPr lang="en-US" sz="2800" dirty="0" smtClean="0">
                <a:solidFill>
                  <a:schemeClr val="bg1">
                    <a:lumMod val="95000"/>
                  </a:schemeClr>
                </a:solidFill>
                <a:latin typeface="Times New Roman" pitchFamily="18" charset="0"/>
                <a:cs typeface="Times New Roman" pitchFamily="18" charset="0"/>
              </a:rPr>
              <a:t>.</a:t>
            </a:r>
            <a:endParaRPr lang="en-US" sz="2800" dirty="0">
              <a:solidFill>
                <a:schemeClr val="bg1">
                  <a:lumMod val="95000"/>
                </a:schemeClr>
              </a:solidFill>
              <a:latin typeface="Times New Roman" pitchFamily="18" charset="0"/>
              <a:cs typeface="Times New Roman" pitchFamily="18" charset="0"/>
            </a:endParaRPr>
          </a:p>
        </p:txBody>
      </p:sp>
      <p:pic>
        <p:nvPicPr>
          <p:cNvPr id="6" name="Picture 5" descr="download (2).jpg"/>
          <p:cNvPicPr>
            <a:picLocks noChangeAspect="1"/>
          </p:cNvPicPr>
          <p:nvPr/>
        </p:nvPicPr>
        <p:blipFill>
          <a:blip r:embed="rId2"/>
          <a:stretch>
            <a:fillRect/>
          </a:stretch>
        </p:blipFill>
        <p:spPr>
          <a:xfrm>
            <a:off x="4495800" y="1447800"/>
            <a:ext cx="4343400" cy="43434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extBox 3"/>
          <p:cNvSpPr txBox="1"/>
          <p:nvPr/>
        </p:nvSpPr>
        <p:spPr>
          <a:xfrm>
            <a:off x="3200400" y="228600"/>
            <a:ext cx="3028393" cy="1015663"/>
          </a:xfrm>
          <a:prstGeom prst="rect">
            <a:avLst/>
          </a:prstGeom>
          <a:noFill/>
        </p:spPr>
        <p:txBody>
          <a:bodyPr wrap="none" rtlCol="0">
            <a:spAutoFit/>
          </a:bodyPr>
          <a:lstStyle/>
          <a:p>
            <a:r>
              <a:rPr lang="en-US" sz="6000" b="1" dirty="0" err="1" smtClean="0">
                <a:solidFill>
                  <a:srgbClr val="FFFF00"/>
                </a:solidFill>
                <a:latin typeface="Times New Roman" pitchFamily="18" charset="0"/>
                <a:cs typeface="Times New Roman" pitchFamily="18" charset="0"/>
              </a:rPr>
              <a:t>Nhóm</a:t>
            </a:r>
            <a:r>
              <a:rPr lang="en-US" sz="6000" b="1" dirty="0" smtClean="0">
                <a:solidFill>
                  <a:srgbClr val="FFFF00"/>
                </a:solidFill>
                <a:latin typeface="Times New Roman" pitchFamily="18" charset="0"/>
                <a:cs typeface="Times New Roman" pitchFamily="18" charset="0"/>
              </a:rPr>
              <a:t>: 8</a:t>
            </a:r>
            <a:endParaRPr lang="en-US" sz="6000" b="1" dirty="0">
              <a:solidFill>
                <a:srgbClr val="FFFF00"/>
              </a:solidFill>
              <a:latin typeface="Times New Roman" pitchFamily="18" charset="0"/>
              <a:cs typeface="Times New Roman" pitchFamily="18" charset="0"/>
            </a:endParaRPr>
          </a:p>
        </p:txBody>
      </p:sp>
      <p:sp>
        <p:nvSpPr>
          <p:cNvPr id="5" name="TextBox 4"/>
          <p:cNvSpPr txBox="1"/>
          <p:nvPr/>
        </p:nvSpPr>
        <p:spPr>
          <a:xfrm>
            <a:off x="304801" y="2084725"/>
            <a:ext cx="8839200" cy="2800767"/>
          </a:xfrm>
          <a:prstGeom prst="rect">
            <a:avLst/>
          </a:prstGeom>
          <a:noFill/>
        </p:spPr>
        <p:txBody>
          <a:bodyPr wrap="square" rtlCol="0">
            <a:spAutoFit/>
          </a:bodyPr>
          <a:lstStyle/>
          <a:p>
            <a:pPr marL="342900" indent="-342900">
              <a:buFont typeface="+mj-lt"/>
              <a:buAutoNum type="arabicPeriod"/>
            </a:pPr>
            <a:r>
              <a:rPr lang="en-US" sz="4400" dirty="0" err="1" smtClean="0">
                <a:solidFill>
                  <a:schemeClr val="bg1"/>
                </a:solidFill>
                <a:latin typeface="Times New Roman" pitchFamily="18" charset="0"/>
                <a:cs typeface="Times New Roman" pitchFamily="18" charset="0"/>
              </a:rPr>
              <a:t>Trương</a:t>
            </a:r>
            <a:r>
              <a:rPr lang="en-US" sz="4400" dirty="0" smtClean="0">
                <a:solidFill>
                  <a:schemeClr val="bg1"/>
                </a:solidFill>
                <a:latin typeface="Times New Roman" pitchFamily="18" charset="0"/>
                <a:cs typeface="Times New Roman" pitchFamily="18" charset="0"/>
              </a:rPr>
              <a:t> </a:t>
            </a:r>
            <a:r>
              <a:rPr lang="en-US" sz="4400" dirty="0" err="1" smtClean="0">
                <a:solidFill>
                  <a:schemeClr val="bg1"/>
                </a:solidFill>
                <a:latin typeface="Times New Roman" pitchFamily="18" charset="0"/>
                <a:cs typeface="Times New Roman" pitchFamily="18" charset="0"/>
              </a:rPr>
              <a:t>Văn</a:t>
            </a:r>
            <a:r>
              <a:rPr lang="en-US" sz="4400" dirty="0" smtClean="0">
                <a:solidFill>
                  <a:schemeClr val="bg1"/>
                </a:solidFill>
                <a:latin typeface="Times New Roman" pitchFamily="18" charset="0"/>
                <a:cs typeface="Times New Roman" pitchFamily="18" charset="0"/>
              </a:rPr>
              <a:t> </a:t>
            </a:r>
            <a:r>
              <a:rPr lang="en-US" sz="4400" dirty="0" err="1" smtClean="0">
                <a:solidFill>
                  <a:schemeClr val="bg1"/>
                </a:solidFill>
                <a:latin typeface="Times New Roman" pitchFamily="18" charset="0"/>
                <a:cs typeface="Times New Roman" pitchFamily="18" charset="0"/>
              </a:rPr>
              <a:t>Em</a:t>
            </a:r>
            <a:r>
              <a:rPr lang="en-US" sz="4400" dirty="0" smtClean="0">
                <a:solidFill>
                  <a:schemeClr val="bg1"/>
                </a:solidFill>
                <a:latin typeface="Times New Roman" pitchFamily="18" charset="0"/>
                <a:cs typeface="Times New Roman" pitchFamily="18" charset="0"/>
              </a:rPr>
              <a:t>  		      12145052</a:t>
            </a:r>
          </a:p>
          <a:p>
            <a:pPr marL="342900" indent="-342900">
              <a:buFont typeface="+mj-lt"/>
              <a:buAutoNum type="arabicPeriod"/>
            </a:pPr>
            <a:r>
              <a:rPr lang="en-US" sz="4400" dirty="0" err="1" smtClean="0">
                <a:solidFill>
                  <a:schemeClr val="bg1"/>
                </a:solidFill>
                <a:latin typeface="Times New Roman" pitchFamily="18" charset="0"/>
                <a:cs typeface="Times New Roman" pitchFamily="18" charset="0"/>
              </a:rPr>
              <a:t>Nguyễn</a:t>
            </a:r>
            <a:r>
              <a:rPr lang="en-US" sz="4400" dirty="0" smtClean="0">
                <a:solidFill>
                  <a:schemeClr val="bg1"/>
                </a:solidFill>
                <a:latin typeface="Times New Roman" pitchFamily="18" charset="0"/>
                <a:cs typeface="Times New Roman" pitchFamily="18" charset="0"/>
              </a:rPr>
              <a:t> </a:t>
            </a:r>
            <a:r>
              <a:rPr lang="en-US" sz="4400" dirty="0" err="1" smtClean="0">
                <a:solidFill>
                  <a:schemeClr val="bg1"/>
                </a:solidFill>
                <a:latin typeface="Times New Roman" pitchFamily="18" charset="0"/>
                <a:cs typeface="Times New Roman" pitchFamily="18" charset="0"/>
              </a:rPr>
              <a:t>Thị</a:t>
            </a:r>
            <a:r>
              <a:rPr lang="en-US" sz="4400" dirty="0" smtClean="0">
                <a:solidFill>
                  <a:schemeClr val="bg1"/>
                </a:solidFill>
                <a:latin typeface="Times New Roman" pitchFamily="18" charset="0"/>
                <a:cs typeface="Times New Roman" pitchFamily="18" charset="0"/>
              </a:rPr>
              <a:t> </a:t>
            </a:r>
            <a:r>
              <a:rPr lang="en-US" sz="4400" dirty="0" err="1" smtClean="0">
                <a:solidFill>
                  <a:schemeClr val="bg1"/>
                </a:solidFill>
                <a:latin typeface="Times New Roman" pitchFamily="18" charset="0"/>
                <a:cs typeface="Times New Roman" pitchFamily="18" charset="0"/>
              </a:rPr>
              <a:t>Mến</a:t>
            </a:r>
            <a:r>
              <a:rPr lang="en-US" sz="4400" dirty="0" smtClean="0">
                <a:solidFill>
                  <a:schemeClr val="bg1"/>
                </a:solidFill>
                <a:latin typeface="Times New Roman" pitchFamily="18" charset="0"/>
                <a:cs typeface="Times New Roman" pitchFamily="18" charset="0"/>
              </a:rPr>
              <a:t>		      12123144</a:t>
            </a:r>
          </a:p>
          <a:p>
            <a:pPr marL="342900" indent="-342900">
              <a:buFont typeface="+mj-lt"/>
              <a:buAutoNum type="arabicPeriod"/>
            </a:pPr>
            <a:r>
              <a:rPr lang="en-US" sz="4400" dirty="0" err="1" smtClean="0">
                <a:solidFill>
                  <a:schemeClr val="bg1"/>
                </a:solidFill>
                <a:latin typeface="Times New Roman" pitchFamily="18" charset="0"/>
                <a:cs typeface="Times New Roman" pitchFamily="18" charset="0"/>
              </a:rPr>
              <a:t>Nguyễn</a:t>
            </a:r>
            <a:r>
              <a:rPr lang="en-US" sz="4400" dirty="0" smtClean="0">
                <a:solidFill>
                  <a:schemeClr val="bg1"/>
                </a:solidFill>
                <a:latin typeface="Times New Roman" pitchFamily="18" charset="0"/>
                <a:cs typeface="Times New Roman" pitchFamily="18" charset="0"/>
              </a:rPr>
              <a:t> Minh </a:t>
            </a:r>
            <a:r>
              <a:rPr lang="en-US" sz="4400" dirty="0" err="1" smtClean="0">
                <a:solidFill>
                  <a:schemeClr val="bg1"/>
                </a:solidFill>
                <a:latin typeface="Times New Roman" pitchFamily="18" charset="0"/>
                <a:cs typeface="Times New Roman" pitchFamily="18" charset="0"/>
              </a:rPr>
              <a:t>Trường</a:t>
            </a:r>
            <a:r>
              <a:rPr lang="en-US" sz="4400" dirty="0" smtClean="0">
                <a:solidFill>
                  <a:schemeClr val="bg1"/>
                </a:solidFill>
                <a:latin typeface="Times New Roman" pitchFamily="18" charset="0"/>
                <a:cs typeface="Times New Roman" pitchFamily="18" charset="0"/>
              </a:rPr>
              <a:t>	      12113069</a:t>
            </a:r>
          </a:p>
          <a:p>
            <a:pPr marL="342900" indent="-342900"/>
            <a:r>
              <a:rPr lang="en-US" sz="4400" dirty="0" smtClean="0">
                <a:solidFill>
                  <a:schemeClr val="bg1"/>
                </a:solidFill>
                <a:latin typeface="Times New Roman" pitchFamily="18" charset="0"/>
                <a:cs typeface="Times New Roman" pitchFamily="18" charset="0"/>
              </a:rPr>
              <a:t>           			</a:t>
            </a:r>
            <a:endParaRPr lang="en-US" sz="4400" dirty="0">
              <a:solidFill>
                <a:schemeClr val="bg1"/>
              </a:solidFill>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828800" y="0"/>
            <a:ext cx="5334000" cy="1905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nghèo</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4" name="Rectangle 3"/>
          <p:cNvSpPr/>
          <p:nvPr/>
        </p:nvSpPr>
        <p:spPr>
          <a:xfrm>
            <a:off x="457200" y="2514600"/>
            <a:ext cx="1447800" cy="41148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lgn="ctr" fontAlgn="base">
              <a:spcBef>
                <a:spcPct val="0"/>
              </a:spcBef>
              <a:spcAft>
                <a:spcPct val="0"/>
              </a:spcAft>
              <a:tabLst>
                <a:tab pos="457200" algn="l"/>
              </a:tabLst>
            </a:pPr>
            <a:r>
              <a:rPr lang="en-US" sz="2400" dirty="0" smtClean="0">
                <a:solidFill>
                  <a:schemeClr val="tx1"/>
                </a:solidFill>
                <a:latin typeface="Times New Roman" pitchFamily="18" charset="0"/>
                <a:ea typeface="Times New Roman" pitchFamily="18" charset="0"/>
                <a:cs typeface="Times New Roman" pitchFamily="18" charset="0"/>
              </a:rPr>
              <a:t>PHGN </a:t>
            </a:r>
            <a:r>
              <a:rPr lang="en-US" sz="2400" dirty="0" err="1" smtClean="0">
                <a:solidFill>
                  <a:schemeClr val="tx1"/>
                </a:solidFill>
                <a:latin typeface="Times New Roman" pitchFamily="18" charset="0"/>
                <a:ea typeface="Times New Roman" pitchFamily="18" charset="0"/>
                <a:cs typeface="Times New Roman" pitchFamily="18" charset="0"/>
              </a:rPr>
              <a:t>gắn</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liền</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với</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bất</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bình</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đẳng</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xã</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hội</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và</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phân</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công</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lao</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động</a:t>
            </a:r>
            <a:endParaRPr lang="en-US" sz="2400" dirty="0" smtClean="0">
              <a:solidFill>
                <a:schemeClr val="tx1"/>
              </a:solidFill>
              <a:latin typeface="Times New Roman" pitchFamily="18" charset="0"/>
              <a:cs typeface="Times New Roman" pitchFamily="18" charset="0"/>
            </a:endParaRPr>
          </a:p>
        </p:txBody>
      </p:sp>
      <p:sp>
        <p:nvSpPr>
          <p:cNvPr id="54278" name="Rectangle 6"/>
          <p:cNvSpPr>
            <a:spLocks noChangeArrowheads="1"/>
          </p:cNvSpPr>
          <p:nvPr/>
        </p:nvSpPr>
        <p:spPr bwMode="auto">
          <a:xfrm>
            <a:off x="0" y="0"/>
            <a:ext cx="0" cy="369332"/>
          </a:xfrm>
          <a:prstGeom prst="rect">
            <a:avLst/>
          </a:prstGeom>
          <a:solidFill>
            <a:srgbClr val="FFFFFF"/>
          </a:solidFill>
          <a:ln w="9525">
            <a:noFill/>
            <a:miter lim="800000"/>
            <a:headEnd/>
            <a:tailEnd/>
          </a:ln>
          <a:effectLst/>
        </p:spPr>
        <p:txBody>
          <a:bodyPr vert="horz" wrap="none" lIns="-228528" tIns="45720" rIns="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Rectangle 13"/>
          <p:cNvSpPr/>
          <p:nvPr/>
        </p:nvSpPr>
        <p:spPr>
          <a:xfrm>
            <a:off x="2590800" y="2514600"/>
            <a:ext cx="1600200" cy="41148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smtClean="0">
                <a:solidFill>
                  <a:schemeClr val="tx1"/>
                </a:solidFill>
                <a:latin typeface="Times New Roman" pitchFamily="18" charset="0"/>
                <a:ea typeface="Times New Roman" pitchFamily="18" charset="0"/>
                <a:cs typeface="Times New Roman" pitchFamily="18" charset="0"/>
              </a:rPr>
              <a:t>PHGN </a:t>
            </a:r>
            <a:r>
              <a:rPr lang="en-US" sz="2400" dirty="0" err="1" smtClean="0">
                <a:solidFill>
                  <a:schemeClr val="tx1"/>
                </a:solidFill>
                <a:latin typeface="Times New Roman" pitchFamily="18" charset="0"/>
                <a:ea typeface="Times New Roman" pitchFamily="18" charset="0"/>
                <a:cs typeface="Times New Roman" pitchFamily="18" charset="0"/>
              </a:rPr>
              <a:t>giàu</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nghèo</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là</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sự</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phân</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cực</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về</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kinh</a:t>
            </a:r>
            <a:r>
              <a:rPr lang="en-US" sz="2400" dirty="0" smtClean="0">
                <a:solidFill>
                  <a:schemeClr val="tx1"/>
                </a:solidFill>
                <a:latin typeface="Times New Roman" pitchFamily="18" charset="0"/>
                <a:ea typeface="Times New Roman" pitchFamily="18" charset="0"/>
                <a:cs typeface="Times New Roman" pitchFamily="18" charset="0"/>
              </a:rPr>
              <a:t> </a:t>
            </a:r>
            <a:r>
              <a:rPr lang="en-US" sz="2400" dirty="0" err="1" smtClean="0">
                <a:solidFill>
                  <a:schemeClr val="tx1"/>
                </a:solidFill>
                <a:latin typeface="Times New Roman" pitchFamily="18" charset="0"/>
                <a:ea typeface="Times New Roman" pitchFamily="18" charset="0"/>
                <a:cs typeface="Times New Roman" pitchFamily="18" charset="0"/>
              </a:rPr>
              <a:t>tế</a:t>
            </a:r>
            <a:endParaRPr lang="en-US" sz="2400" dirty="0">
              <a:solidFill>
                <a:schemeClr val="tx1"/>
              </a:solidFill>
              <a:latin typeface="Times New Roman" pitchFamily="18" charset="0"/>
              <a:cs typeface="Times New Roman" pitchFamily="18" charset="0"/>
            </a:endParaRPr>
          </a:p>
        </p:txBody>
      </p:sp>
      <p:sp>
        <p:nvSpPr>
          <p:cNvPr id="54279" name="Rectangle 7"/>
          <p:cNvSpPr>
            <a:spLocks noChangeArrowheads="1"/>
          </p:cNvSpPr>
          <p:nvPr/>
        </p:nvSpPr>
        <p:spPr bwMode="auto">
          <a:xfrm>
            <a:off x="-228600" y="0"/>
            <a:ext cx="0" cy="246221"/>
          </a:xfrm>
          <a:prstGeom prst="rect">
            <a:avLst/>
          </a:prstGeom>
          <a:solidFill>
            <a:srgbClr val="FFFFFF"/>
          </a:solidFill>
          <a:ln w="9525">
            <a:noFill/>
            <a:miter lim="800000"/>
            <a:headEnd/>
            <a:tailEnd/>
          </a:ln>
          <a:effectLst/>
        </p:spPr>
        <p:txBody>
          <a:bodyPr vert="horz" wrap="none" lIns="-228528" tIns="45720" rIns="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en-US" sz="1000" b="0" i="0" u="none" strike="noStrike" cap="none" normalizeH="0" baseline="0" dirty="0" smtClean="0">
                <a:ln>
                  <a:noFill/>
                </a:ln>
                <a:solidFill>
                  <a:srgbClr val="3F3F3F"/>
                </a:solidFill>
                <a:effectLst/>
                <a:latin typeface="Tahoma" pitchFamily="34" charset="0"/>
                <a:ea typeface="Times New Roman" pitchFamily="18" charset="0"/>
                <a:cs typeface="Tahoma"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ectangle 15"/>
          <p:cNvSpPr/>
          <p:nvPr/>
        </p:nvSpPr>
        <p:spPr>
          <a:xfrm>
            <a:off x="4648200" y="2514600"/>
            <a:ext cx="1828800" cy="41148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PHGN </a:t>
            </a:r>
            <a:r>
              <a:rPr lang="en-US" sz="2400" dirty="0" err="1" smtClean="0">
                <a:solidFill>
                  <a:schemeClr val="tx1"/>
                </a:solidFill>
                <a:latin typeface="Times New Roman" pitchFamily="18" charset="0"/>
                <a:cs typeface="Times New Roman" pitchFamily="18" charset="0"/>
              </a:rPr>
              <a:t>là</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kết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quả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tất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yếu</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của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quá</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trình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tăng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trưởng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và</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phát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triển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kinh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tế</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17" name="Rectangle 16"/>
          <p:cNvSpPr/>
          <p:nvPr/>
        </p:nvSpPr>
        <p:spPr>
          <a:xfrm>
            <a:off x="6934200" y="2514600"/>
            <a:ext cx="1905000" cy="41148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PHGN </a:t>
            </a:r>
            <a:r>
              <a:rPr lang="en-US" sz="2400" dirty="0" err="1" smtClean="0">
                <a:solidFill>
                  <a:schemeClr val="tx1"/>
                </a:solidFill>
                <a:latin typeface="Times New Roman" pitchFamily="18" charset="0"/>
                <a:cs typeface="Times New Roman" pitchFamily="18" charset="0"/>
              </a:rPr>
              <a:t>là</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một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hiện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tượng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phản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ánh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quá</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trình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phân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chia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thành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các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nhóm</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có</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điều</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kiện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kinh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tế</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khác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biệt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nhau</a:t>
            </a:r>
            <a:endParaRPr lang="en-US" sz="2400" dirty="0">
              <a:solidFill>
                <a:schemeClr val="tx1"/>
              </a:solidFill>
              <a:latin typeface="Times New Roman" pitchFamily="18" charset="0"/>
              <a:cs typeface="Times New Roman" pitchFamily="18" charset="0"/>
            </a:endParaRPr>
          </a:p>
        </p:txBody>
      </p:sp>
      <p:cxnSp>
        <p:nvCxnSpPr>
          <p:cNvPr id="19" name="Straight Arrow Connector 18"/>
          <p:cNvCxnSpPr>
            <a:stCxn id="3" idx="4"/>
            <a:endCxn id="4" idx="0"/>
          </p:cNvCxnSpPr>
          <p:nvPr/>
        </p:nvCxnSpPr>
        <p:spPr>
          <a:xfrm rot="5400000">
            <a:off x="2533650" y="552450"/>
            <a:ext cx="609600" cy="33147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1" name="Straight Arrow Connector 20"/>
          <p:cNvCxnSpPr>
            <a:stCxn id="3" idx="4"/>
            <a:endCxn id="14" idx="0"/>
          </p:cNvCxnSpPr>
          <p:nvPr/>
        </p:nvCxnSpPr>
        <p:spPr>
          <a:xfrm rot="5400000">
            <a:off x="3638550" y="1657350"/>
            <a:ext cx="609600" cy="11049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3" name="Straight Arrow Connector 22"/>
          <p:cNvCxnSpPr>
            <a:stCxn id="3" idx="4"/>
            <a:endCxn id="16" idx="0"/>
          </p:cNvCxnSpPr>
          <p:nvPr/>
        </p:nvCxnSpPr>
        <p:spPr>
          <a:xfrm rot="16200000" flipH="1">
            <a:off x="4724400" y="1676400"/>
            <a:ext cx="609600" cy="1066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5" name="Straight Arrow Connector 24"/>
          <p:cNvCxnSpPr>
            <a:stCxn id="3" idx="4"/>
            <a:endCxn id="17" idx="0"/>
          </p:cNvCxnSpPr>
          <p:nvPr/>
        </p:nvCxnSpPr>
        <p:spPr>
          <a:xfrm rot="16200000" flipH="1">
            <a:off x="5886450" y="514350"/>
            <a:ext cx="609600" cy="33909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900" decel="100000" fill="hold"/>
                                        <p:tgtEl>
                                          <p:spTgt spid="1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900" decel="100000" fill="hold"/>
                                        <p:tgtEl>
                                          <p:spTgt spid="1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17">
                                            <p:bg/>
                                          </p:spTgt>
                                        </p:tgtEl>
                                        <p:attrNameLst>
                                          <p:attrName>style.visibility</p:attrName>
                                        </p:attrNameLst>
                                      </p:cBhvr>
                                      <p:to>
                                        <p:strVal val="visible"/>
                                      </p:to>
                                    </p:set>
                                    <p:animEffect transition="in" filter="fade">
                                      <p:cBhvr>
                                        <p:cTn id="31" dur="1000"/>
                                        <p:tgtEl>
                                          <p:spTgt spid="17">
                                            <p:bg/>
                                          </p:spTgt>
                                        </p:tgtEl>
                                      </p:cBhvr>
                                    </p:animEffect>
                                    <p:anim calcmode="lin" valueType="num">
                                      <p:cBhvr>
                                        <p:cTn id="32" dur="1000" fill="hold"/>
                                        <p:tgtEl>
                                          <p:spTgt spid="17">
                                            <p:bg/>
                                          </p:spTgt>
                                        </p:tgtEl>
                                        <p:attrNameLst>
                                          <p:attrName>ppt_x</p:attrName>
                                        </p:attrNameLst>
                                      </p:cBhvr>
                                      <p:tavLst>
                                        <p:tav tm="0">
                                          <p:val>
                                            <p:strVal val="#ppt_x"/>
                                          </p:val>
                                        </p:tav>
                                        <p:tav tm="100000">
                                          <p:val>
                                            <p:strVal val="#ppt_x"/>
                                          </p:val>
                                        </p:tav>
                                      </p:tavLst>
                                    </p:anim>
                                    <p:anim calcmode="lin" valueType="num">
                                      <p:cBhvr>
                                        <p:cTn id="33" dur="900" decel="100000" fill="hold"/>
                                        <p:tgtEl>
                                          <p:spTgt spid="17">
                                            <p:bg/>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7">
                                            <p:bg/>
                                          </p:spTgt>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17">
                                            <p:txEl>
                                              <p:pRg st="0" end="0"/>
                                            </p:txEl>
                                          </p:spTgt>
                                        </p:tgtEl>
                                        <p:attrNameLst>
                                          <p:attrName>style.visibility</p:attrName>
                                        </p:attrNameLst>
                                      </p:cBhvr>
                                      <p:to>
                                        <p:strVal val="visible"/>
                                      </p:to>
                                    </p:set>
                                    <p:animEffect transition="in" filter="fade">
                                      <p:cBhvr>
                                        <p:cTn id="37" dur="1000"/>
                                        <p:tgtEl>
                                          <p:spTgt spid="17">
                                            <p:txEl>
                                              <p:pRg st="0" end="0"/>
                                            </p:txEl>
                                          </p:spTgt>
                                        </p:tgtEl>
                                      </p:cBhvr>
                                    </p:animEffect>
                                    <p:anim calcmode="lin" valueType="num">
                                      <p:cBhvr>
                                        <p:cTn id="3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17">
                                            <p:txEl>
                                              <p:pRg st="0" end="0"/>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7">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6" grpId="0" animBg="1"/>
      <p:bldP spid="17" grpId="0" uiExpand="1" build="allAtOnce"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152400"/>
            <a:ext cx="5334000" cy="954107"/>
          </a:xfrm>
          <a:prstGeom prst="rect">
            <a:avLst/>
          </a:prstGeom>
          <a:noFill/>
        </p:spPr>
        <p:txBody>
          <a:bodyPr wrap="square" rtlCol="0">
            <a:spAutoFit/>
          </a:bodyPr>
          <a:lstStyle/>
          <a:p>
            <a:pPr algn="ctr"/>
            <a:r>
              <a:rPr lang="en-US" sz="2800" dirty="0" smtClean="0">
                <a:solidFill>
                  <a:srgbClr val="FF0000"/>
                </a:solidFill>
                <a:latin typeface="Times New Roman" pitchFamily="18" charset="0"/>
                <a:cs typeface="Times New Roman" pitchFamily="18" charset="0"/>
              </a:rPr>
              <a:t>II.1.1 THỰC TRẠNG PHÂN HOÁ GIÀU NGHÈO Ở VIỆT NAM</a:t>
            </a:r>
            <a:endParaRPr lang="en-US" sz="2800" dirty="0">
              <a:solidFill>
                <a:srgbClr val="FF0000"/>
              </a:solidFill>
              <a:latin typeface="Times New Roman" pitchFamily="18" charset="0"/>
              <a:cs typeface="Times New Roman" pitchFamily="18" charset="0"/>
            </a:endParaRPr>
          </a:p>
        </p:txBody>
      </p:sp>
      <p:sp>
        <p:nvSpPr>
          <p:cNvPr id="3" name="Rectangle 2"/>
          <p:cNvSpPr/>
          <p:nvPr/>
        </p:nvSpPr>
        <p:spPr>
          <a:xfrm>
            <a:off x="381000" y="1371600"/>
            <a:ext cx="8534400" cy="2246769"/>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vi-VN" sz="2800" dirty="0" smtClean="0">
                <a:solidFill>
                  <a:schemeClr val="bg1"/>
                </a:solidFill>
                <a:latin typeface="Times New Roman" pitchFamily="18" charset="0"/>
                <a:cs typeface="Times New Roman" pitchFamily="18" charset="0"/>
              </a:rPr>
              <a:t>Theo một kết quả khảo sát của Chương trình phát triển LHQ (UNDP) về an sinh xã hội tại Việt Nam cho thấy nhóm giàu nhất chiếm 20% tổng số hộ gia đình nhận được 40% lợi ích từ an sinh xã hội, trong khi đó, nhóm nghèo nhất chỉ nhận được chưa tới 7%.</a:t>
            </a:r>
            <a:endParaRPr lang="en-US" sz="2800" dirty="0">
              <a:solidFill>
                <a:schemeClr val="bg1"/>
              </a:solidFill>
              <a:latin typeface="Times New Roman" pitchFamily="18" charset="0"/>
              <a:cs typeface="Times New Roman" pitchFamily="18" charset="0"/>
            </a:endParaRPr>
          </a:p>
        </p:txBody>
      </p:sp>
      <p:sp>
        <p:nvSpPr>
          <p:cNvPr id="4" name="Rectangle 3"/>
          <p:cNvSpPr/>
          <p:nvPr/>
        </p:nvSpPr>
        <p:spPr>
          <a:xfrm>
            <a:off x="457200" y="3810000"/>
            <a:ext cx="8458200" cy="1815882"/>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vi-VN" sz="2800" dirty="0" smtClean="0">
                <a:solidFill>
                  <a:schemeClr val="bg1"/>
                </a:solidFill>
                <a:latin typeface="Times New Roman" pitchFamily="18" charset="0"/>
                <a:cs typeface="Times New Roman" pitchFamily="18" charset="0"/>
              </a:rPr>
              <a:t>Số liệu từ Tổng cục Thống kê Việt Nam cho thấy mức chênh lệch giữa nhóm 20% thu nhập cao nhất và nhóm 20% thu nhập thấp nhất trong năm 1995 là khoảng 7 lần thì nó đã tăng lên hơn 9 lần vào năm 2010</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ppt_x</p:attrName>
                                        </p:attrNameLst>
                                      </p:cBhvr>
                                      <p:tavLst>
                                        <p:tav tm="0">
                                          <p:val>
                                            <p:strVal val="#ppt_x-.2"/>
                                          </p:val>
                                        </p:tav>
                                        <p:tav tm="100000">
                                          <p:val>
                                            <p:strVal val="#ppt_x"/>
                                          </p:val>
                                        </p:tav>
                                      </p:tavLst>
                                    </p:anim>
                                    <p:anim calcmode="lin" valueType="num">
                                      <p:cBhvr>
                                        <p:cTn id="16"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ppt_x</p:attrName>
                                        </p:attrNameLst>
                                      </p:cBhvr>
                                      <p:tavLst>
                                        <p:tav tm="0">
                                          <p:val>
                                            <p:strVal val="#ppt_x-.2"/>
                                          </p:val>
                                        </p:tav>
                                        <p:tav tm="100000">
                                          <p:val>
                                            <p:strVal val="#ppt_x"/>
                                          </p:val>
                                        </p:tav>
                                      </p:tavLst>
                                    </p:anim>
                                    <p:anim calcmode="lin" valueType="num">
                                      <p:cBhvr>
                                        <p:cTn id="2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81000" y="1219200"/>
            <a:ext cx="259080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en-US" sz="28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Mặt</a:t>
            </a:r>
            <a:r>
              <a:rPr kumimoji="0" lang="en-US" sz="28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tích</a:t>
            </a:r>
            <a:r>
              <a:rPr kumimoji="0" lang="en-US" sz="28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cực</a:t>
            </a:r>
            <a:endParaRPr kumimoji="0" lang="en-US" sz="2800" b="1" i="0" u="none" strike="noStrike" cap="none" normalizeH="0" baseline="0" dirty="0" smtClean="0">
              <a:ln>
                <a:noFill/>
              </a:ln>
              <a:solidFill>
                <a:srgbClr val="FF0000"/>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1752600"/>
            <a:ext cx="35814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PHGN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đã</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góp</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phần</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khơi</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dậy</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tính</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năng</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động</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xã</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hội</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trong</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con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người</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ở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nhiều</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nhóm</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xã</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hội</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kích</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thích</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họ</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tìm</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kiếm</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và</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khai</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thác</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cơ</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may,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vận</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hội</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để</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phát</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triển</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vượt</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lên</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endParaRPr kumimoji="0" lang="en-US" sz="2800" b="0" i="0" u="none" strike="noStrike" cap="none" normalizeH="0" baseline="0" dirty="0" smtClean="0">
              <a:ln>
                <a:noFill/>
              </a:ln>
              <a:solidFill>
                <a:schemeClr val="bg1"/>
              </a:solidFill>
              <a:effectLst/>
              <a:latin typeface="Times New Roman" pitchFamily="18" charset="0"/>
              <a:cs typeface="Times New Roman" pitchFamily="18" charset="0"/>
            </a:endParaRPr>
          </a:p>
        </p:txBody>
      </p:sp>
      <p:sp>
        <p:nvSpPr>
          <p:cNvPr id="8" name="TextBox 7"/>
          <p:cNvSpPr txBox="1"/>
          <p:nvPr/>
        </p:nvSpPr>
        <p:spPr>
          <a:xfrm>
            <a:off x="1905000" y="152400"/>
            <a:ext cx="6019800" cy="954107"/>
          </a:xfrm>
          <a:prstGeom prst="rect">
            <a:avLst/>
          </a:prstGeom>
          <a:noFill/>
        </p:spPr>
        <p:txBody>
          <a:bodyPr wrap="square" rtlCol="0">
            <a:spAutoFit/>
          </a:bodyPr>
          <a:lstStyle/>
          <a:p>
            <a:pPr algn="ctr"/>
            <a:r>
              <a:rPr lang="en-US" sz="2800" dirty="0" smtClean="0">
                <a:solidFill>
                  <a:srgbClr val="FF0000"/>
                </a:solidFill>
                <a:latin typeface="Times New Roman" pitchFamily="18" charset="0"/>
                <a:cs typeface="Times New Roman" pitchFamily="18" charset="0"/>
              </a:rPr>
              <a:t>II.1.2 TÁC ĐỘNG CỦA SỰ PHÂN HOÁ GIÀU NGHÈO</a:t>
            </a:r>
            <a:endParaRPr lang="en-US" sz="2800" dirty="0">
              <a:solidFill>
                <a:srgbClr val="FF0000"/>
              </a:solidFill>
              <a:latin typeface="Times New Roman" pitchFamily="18" charset="0"/>
              <a:cs typeface="Times New Roman" pitchFamily="18" charset="0"/>
            </a:endParaRPr>
          </a:p>
        </p:txBody>
      </p:sp>
      <p:pic>
        <p:nvPicPr>
          <p:cNvPr id="7" name="Picture 6" descr="12969096-phatminh-trungquoc-1.jpg"/>
          <p:cNvPicPr>
            <a:picLocks noChangeAspect="1"/>
          </p:cNvPicPr>
          <p:nvPr/>
        </p:nvPicPr>
        <p:blipFill>
          <a:blip r:embed="rId3"/>
          <a:stretch>
            <a:fillRect/>
          </a:stretch>
        </p:blipFill>
        <p:spPr>
          <a:xfrm>
            <a:off x="4038600" y="1752600"/>
            <a:ext cx="4648200" cy="41148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grpId="0" nodeType="clickEffect">
                                  <p:stCondLst>
                                    <p:cond delay="0"/>
                                  </p:stCondLst>
                                  <p:childTnLst>
                                    <p:set>
                                      <p:cBhvr>
                                        <p:cTn id="14" dur="1" fill="hold">
                                          <p:stCondLst>
                                            <p:cond delay="0"/>
                                          </p:stCondLst>
                                        </p:cTn>
                                        <p:tgtEl>
                                          <p:spTgt spid="1025"/>
                                        </p:tgtEl>
                                        <p:attrNameLst>
                                          <p:attrName>style.visibility</p:attrName>
                                        </p:attrNameLst>
                                      </p:cBhvr>
                                      <p:to>
                                        <p:strVal val="visible"/>
                                      </p:to>
                                    </p:set>
                                    <p:anim calcmode="lin" valueType="num">
                                      <p:cBhvr>
                                        <p:cTn id="15" dur="1000" fill="hold"/>
                                        <p:tgtEl>
                                          <p:spTgt spid="1025"/>
                                        </p:tgtEl>
                                        <p:attrNameLst>
                                          <p:attrName>ppt_w</p:attrName>
                                        </p:attrNameLst>
                                      </p:cBhvr>
                                      <p:tavLst>
                                        <p:tav tm="0">
                                          <p:val>
                                            <p:strVal val="#ppt_w+.3"/>
                                          </p:val>
                                        </p:tav>
                                        <p:tav tm="100000">
                                          <p:val>
                                            <p:strVal val="#ppt_w"/>
                                          </p:val>
                                        </p:tav>
                                      </p:tavLst>
                                    </p:anim>
                                    <p:anim calcmode="lin" valueType="num">
                                      <p:cBhvr>
                                        <p:cTn id="16" dur="1000" fill="hold"/>
                                        <p:tgtEl>
                                          <p:spTgt spid="1025"/>
                                        </p:tgtEl>
                                        <p:attrNameLst>
                                          <p:attrName>ppt_h</p:attrName>
                                        </p:attrNameLst>
                                      </p:cBhvr>
                                      <p:tavLst>
                                        <p:tav tm="0">
                                          <p:val>
                                            <p:strVal val="#ppt_h"/>
                                          </p:val>
                                        </p:tav>
                                        <p:tav tm="100000">
                                          <p:val>
                                            <p:strVal val="#ppt_h"/>
                                          </p:val>
                                        </p:tav>
                                      </p:tavLst>
                                    </p:anim>
                                    <p:animEffect transition="in" filter="fade">
                                      <p:cBhvr>
                                        <p:cTn id="17" dur="1000"/>
                                        <p:tgtEl>
                                          <p:spTgt spid="1025"/>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1000"/>
                                        <p:tgtEl>
                                          <p:spTgt spid="1026"/>
                                        </p:tgtEl>
                                      </p:cBhvr>
                                    </p:animEffect>
                                    <p:anim calcmode="lin" valueType="num">
                                      <p:cBhvr>
                                        <p:cTn id="23" dur="1000" fill="hold"/>
                                        <p:tgtEl>
                                          <p:spTgt spid="1026"/>
                                        </p:tgtEl>
                                        <p:attrNameLst>
                                          <p:attrName>ppt_x</p:attrName>
                                        </p:attrNameLst>
                                      </p:cBhvr>
                                      <p:tavLst>
                                        <p:tav tm="0">
                                          <p:val>
                                            <p:strVal val="#ppt_x"/>
                                          </p:val>
                                        </p:tav>
                                        <p:tav tm="100000">
                                          <p:val>
                                            <p:strVal val="#ppt_x"/>
                                          </p:val>
                                        </p:tav>
                                      </p:tavLst>
                                    </p:anim>
                                    <p:anim calcmode="lin" valueType="num">
                                      <p:cBhvr>
                                        <p:cTn id="24" dur="900" decel="100000" fill="hold"/>
                                        <p:tgtEl>
                                          <p:spTgt spid="1026"/>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026"/>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iterate type="lt">
                                    <p:tmPct val="5000"/>
                                  </p:iterate>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P spid="1026"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457200" y="304800"/>
            <a:ext cx="259080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Mặt</a:t>
            </a:r>
            <a:r>
              <a:rPr kumimoji="0" lang="en-US" sz="28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tiêu</a:t>
            </a:r>
            <a:r>
              <a:rPr kumimoji="0" lang="en-US" sz="28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cực</a:t>
            </a:r>
            <a:endParaRPr kumimoji="0" lang="en-US" sz="2800" b="1" i="0" u="none" strike="noStrike" cap="none" normalizeH="0" baseline="0" dirty="0" smtClean="0">
              <a:ln>
                <a:noFill/>
              </a:ln>
              <a:solidFill>
                <a:srgbClr val="FF0000"/>
              </a:solidFill>
              <a:effectLst/>
              <a:latin typeface="Times New Roman" pitchFamily="18" charset="0"/>
              <a:cs typeface="Times New Roman" pitchFamily="18" charset="0"/>
            </a:endParaRPr>
          </a:p>
        </p:txBody>
      </p:sp>
      <p:sp>
        <p:nvSpPr>
          <p:cNvPr id="3" name="Rectangle 2"/>
          <p:cNvSpPr/>
          <p:nvPr/>
        </p:nvSpPr>
        <p:spPr>
          <a:xfrm>
            <a:off x="457200" y="914400"/>
            <a:ext cx="8458200" cy="954107"/>
          </a:xfrm>
          <a:prstGeom prst="rect">
            <a:avLst/>
          </a:prstGeom>
        </p:spPr>
        <p:txBody>
          <a:bodyPr wrap="square">
            <a:spAutoFit/>
          </a:bodyPr>
          <a:lstStyle/>
          <a:p>
            <a:pPr>
              <a:buFont typeface="Wingdings" pitchFamily="2" charset="2"/>
              <a:buChar char="v"/>
            </a:pPr>
            <a:r>
              <a:rPr lang="en-US" sz="2800" dirty="0" err="1" smtClean="0">
                <a:solidFill>
                  <a:schemeClr val="bg1"/>
                </a:solidFill>
                <a:latin typeface="Times New Roman" pitchFamily="18" charset="0"/>
                <a:cs typeface="Times New Roman" pitchFamily="18" charset="0"/>
              </a:rPr>
              <a:t>Sự</a:t>
            </a:r>
            <a:r>
              <a:rPr lang="en-US" sz="2800" dirty="0" smtClean="0">
                <a:solidFill>
                  <a:schemeClr val="bg1"/>
                </a:solidFill>
                <a:latin typeface="Times New Roman" pitchFamily="18" charset="0"/>
                <a:cs typeface="Times New Roman" pitchFamily="18" charset="0"/>
              </a:rPr>
              <a:t> PHGN </a:t>
            </a:r>
            <a:r>
              <a:rPr lang="en-US" sz="2800" dirty="0" err="1" smtClean="0">
                <a:solidFill>
                  <a:schemeClr val="bg1"/>
                </a:solidFill>
                <a:latin typeface="Times New Roman" pitchFamily="18" charset="0"/>
                <a:cs typeface="Times New Roman" pitchFamily="18" charset="0"/>
              </a:rPr>
              <a:t>trên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thực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dẫn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đến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trầm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trọng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hơn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đẵng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
        <p:nvSpPr>
          <p:cNvPr id="4" name="Rectangle 3"/>
          <p:cNvSpPr/>
          <p:nvPr/>
        </p:nvSpPr>
        <p:spPr>
          <a:xfrm>
            <a:off x="381000" y="1905000"/>
            <a:ext cx="4267200" cy="4832092"/>
          </a:xfrm>
          <a:prstGeom prst="rect">
            <a:avLst/>
          </a:prstGeom>
        </p:spPr>
        <p:txBody>
          <a:bodyPr wrap="square">
            <a:spAutoFit/>
          </a:bodyPr>
          <a:lstStyle/>
          <a:p>
            <a:pPr>
              <a:buFont typeface="Arial" pitchFamily="34" charset="0"/>
              <a:buChar char="•"/>
            </a:pP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nghèo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phụ</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nữ</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trẻ</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em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lại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thiệt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thòi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nhất</a:t>
            </a:r>
            <a:r>
              <a:rPr lang="en-US" sz="2800" dirty="0" smtClean="0">
                <a:solidFill>
                  <a:schemeClr val="bg1"/>
                </a:solidFill>
                <a:latin typeface="Times New Roman" pitchFamily="18" charset="0"/>
                <a:cs typeface="Times New Roman" pitchFamily="18" charset="0"/>
              </a:rPr>
              <a:t> , </a:t>
            </a:r>
            <a:r>
              <a:rPr lang="en-US" sz="2800" dirty="0" err="1" smtClean="0">
                <a:solidFill>
                  <a:schemeClr val="bg1"/>
                </a:solidFill>
                <a:latin typeface="Times New Roman" pitchFamily="18" charset="0"/>
                <a:cs typeface="Times New Roman" pitchFamily="18" charset="0"/>
              </a:rPr>
              <a:t>đặc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biệt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nghèo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thường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rơi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đối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tượng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quan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tâm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 </a:t>
            </a:r>
            <a:r>
              <a:rPr lang="en-US" sz="2800" dirty="0" err="1" smtClean="0">
                <a:solidFill>
                  <a:schemeClr val="bg1"/>
                </a:solidFill>
                <a:latin typeface="Times New Roman" pitchFamily="18" charset="0"/>
                <a:cs typeface="Times New Roman" pitchFamily="18" charset="0"/>
              </a:rPr>
              <a:t>gia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liệt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sĩ</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thương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nước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thì</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vấn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đề</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này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càng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trở</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nên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phức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tạp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hơn</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pic>
        <p:nvPicPr>
          <p:cNvPr id="6" name="Picture 5" descr="DSC_1936.jpg"/>
          <p:cNvPicPr>
            <a:picLocks noChangeAspect="1"/>
          </p:cNvPicPr>
          <p:nvPr/>
        </p:nvPicPr>
        <p:blipFill>
          <a:blip r:embed="rId2"/>
          <a:stretch>
            <a:fillRect/>
          </a:stretch>
        </p:blipFill>
        <p:spPr>
          <a:xfrm>
            <a:off x="4800600" y="1524000"/>
            <a:ext cx="4343400" cy="50292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900" decel="100000" fill="hold"/>
                                        <p:tgtEl>
                                          <p:spTgt spid="4"/>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Scale>
                                      <p:cBhvr>
                                        <p:cTn id="2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6"/>
                                        </p:tgtEl>
                                        <p:attrNameLst>
                                          <p:attrName>ppt_x</p:attrName>
                                          <p:attrName>ppt_y</p:attrName>
                                        </p:attrNameLst>
                                      </p:cBhvr>
                                    </p:animMotion>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457200" y="838200"/>
            <a:ext cx="84582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buFontTx/>
              <a:buChar char="•"/>
              <a:tabLst>
                <a:tab pos="457200" algn="l"/>
              </a:tabLst>
            </a:pP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Với</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nền</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kinh</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tế</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thị</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trường</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như</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hiện</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nay,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thì</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phân</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phối</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không</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thể</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công</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bằng</a:t>
            </a:r>
            <a:r>
              <a:rPr kumimoji="0" lang="en-US" sz="2800"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dirty="0" smtClean="0">
              <a:ln>
                <a:noFill/>
              </a:ln>
              <a:solidFill>
                <a:schemeClr val="bg1"/>
              </a:solidFill>
              <a:effectLst/>
              <a:latin typeface="Times New Roman" pitchFamily="18" charset="0"/>
              <a:cs typeface="Times New Roman" pitchFamily="18" charset="0"/>
            </a:endParaRPr>
          </a:p>
        </p:txBody>
      </p:sp>
      <p:pic>
        <p:nvPicPr>
          <p:cNvPr id="3" name="Picture 2" descr="download (10).jpg"/>
          <p:cNvPicPr>
            <a:picLocks noChangeAspect="1"/>
          </p:cNvPicPr>
          <p:nvPr/>
        </p:nvPicPr>
        <p:blipFill>
          <a:blip r:embed="rId2"/>
          <a:stretch>
            <a:fillRect/>
          </a:stretch>
        </p:blipFill>
        <p:spPr>
          <a:xfrm>
            <a:off x="609600" y="1981200"/>
            <a:ext cx="4114800" cy="4648200"/>
          </a:xfrm>
          <a:prstGeom prst="rect">
            <a:avLst/>
          </a:prstGeom>
          <a:ln>
            <a:noFill/>
          </a:ln>
          <a:effectLst>
            <a:softEdge rad="112500"/>
          </a:effectLst>
        </p:spPr>
      </p:pic>
      <p:pic>
        <p:nvPicPr>
          <p:cNvPr id="4" name="Picture 3" descr="mhhoi-lo_e6578.jpg"/>
          <p:cNvPicPr>
            <a:picLocks noChangeAspect="1"/>
          </p:cNvPicPr>
          <p:nvPr/>
        </p:nvPicPr>
        <p:blipFill>
          <a:blip r:embed="rId3"/>
          <a:stretch>
            <a:fillRect/>
          </a:stretch>
        </p:blipFill>
        <p:spPr>
          <a:xfrm>
            <a:off x="5105400" y="1981200"/>
            <a:ext cx="3810000" cy="45720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57345"/>
                                        </p:tgtEl>
                                        <p:attrNameLst>
                                          <p:attrName>style.visibility</p:attrName>
                                        </p:attrNameLst>
                                      </p:cBhvr>
                                      <p:to>
                                        <p:strVal val="visible"/>
                                      </p:to>
                                    </p:set>
                                    <p:animEffect transition="in" filter="fade">
                                      <p:cBhvr>
                                        <p:cTn id="7" dur="800" decel="100000"/>
                                        <p:tgtEl>
                                          <p:spTgt spid="57345"/>
                                        </p:tgtEl>
                                      </p:cBhvr>
                                    </p:animEffect>
                                    <p:anim calcmode="lin" valueType="num">
                                      <p:cBhvr>
                                        <p:cTn id="8" dur="800" decel="100000" fill="hold"/>
                                        <p:tgtEl>
                                          <p:spTgt spid="57345"/>
                                        </p:tgtEl>
                                        <p:attrNameLst>
                                          <p:attrName>style.rotation</p:attrName>
                                        </p:attrNameLst>
                                      </p:cBhvr>
                                      <p:tavLst>
                                        <p:tav tm="0">
                                          <p:val>
                                            <p:fltVal val="-90"/>
                                          </p:val>
                                        </p:tav>
                                        <p:tav tm="100000">
                                          <p:val>
                                            <p:fltVal val="0"/>
                                          </p:val>
                                        </p:tav>
                                      </p:tavLst>
                                    </p:anim>
                                    <p:anim calcmode="lin" valueType="num">
                                      <p:cBhvr>
                                        <p:cTn id="9" dur="800" decel="100000" fill="hold"/>
                                        <p:tgtEl>
                                          <p:spTgt spid="57345"/>
                                        </p:tgtEl>
                                        <p:attrNameLst>
                                          <p:attrName>ppt_x</p:attrName>
                                        </p:attrNameLst>
                                      </p:cBhvr>
                                      <p:tavLst>
                                        <p:tav tm="0">
                                          <p:val>
                                            <p:strVal val="#ppt_x+0.4"/>
                                          </p:val>
                                        </p:tav>
                                        <p:tav tm="100000">
                                          <p:val>
                                            <p:strVal val="#ppt_x-0.05"/>
                                          </p:val>
                                        </p:tav>
                                      </p:tavLst>
                                    </p:anim>
                                    <p:anim calcmode="lin" valueType="num">
                                      <p:cBhvr>
                                        <p:cTn id="10" dur="800" decel="100000" fill="hold"/>
                                        <p:tgtEl>
                                          <p:spTgt spid="5734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734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7345"/>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Scale>
                                      <p:cBhvr>
                                        <p:cTn id="1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gtEl>
                                        <p:attrNameLst>
                                          <p:attrName>ppt_x</p:attrName>
                                          <p:attrName>ppt_y</p:attrName>
                                        </p:attrNameLst>
                                      </p:cBhvr>
                                    </p:animMotion>
                                    <p:animEffect transition="in" filter="fade">
                                      <p:cBhvr>
                                        <p:cTn id="19" dur="1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4"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from="(-#ppt_w/2)" to="(#ppt_x)" calcmode="lin" valueType="num">
                                      <p:cBhvr>
                                        <p:cTn id="24" dur="600" fill="hold">
                                          <p:stCondLst>
                                            <p:cond delay="0"/>
                                          </p:stCondLst>
                                        </p:cTn>
                                        <p:tgtEl>
                                          <p:spTgt spid="4"/>
                                        </p:tgtEl>
                                        <p:attrNameLst>
                                          <p:attrName>ppt_x</p:attrName>
                                        </p:attrNameLst>
                                      </p:cBhvr>
                                    </p:anim>
                                    <p:anim from="0" to="-1.0" calcmode="lin" valueType="num">
                                      <p:cBhvr>
                                        <p:cTn id="25" dur="200" decel="50000" autoRev="1" fill="hold">
                                          <p:stCondLst>
                                            <p:cond delay="600"/>
                                          </p:stCondLst>
                                        </p:cTn>
                                        <p:tgtEl>
                                          <p:spTgt spid="4"/>
                                        </p:tgtEl>
                                        <p:attrNameLst>
                                          <p:attrName>xshear</p:attrName>
                                        </p:attrNameLst>
                                      </p:cBhvr>
                                    </p:anim>
                                    <p:animScale>
                                      <p:cBhvr>
                                        <p:cTn id="26" dur="200" decel="100000" autoRev="1" fill="hold">
                                          <p:stCondLst>
                                            <p:cond delay="600"/>
                                          </p:stCondLst>
                                        </p:cTn>
                                        <p:tgtEl>
                                          <p:spTgt spid="4"/>
                                        </p:tgtEl>
                                      </p:cBhvr>
                                      <p:from x="100000" y="100000"/>
                                      <p:to x="80000" y="100000"/>
                                    </p:animScale>
                                    <p:anim by="(#ppt_h/3+#ppt_w*0.1)" calcmode="lin" valueType="num">
                                      <p:cBhvr additive="sum">
                                        <p:cTn id="27"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228600" y="762000"/>
            <a:ext cx="86868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tab pos="457200" algn="l"/>
              </a:tabLst>
            </a:pPr>
            <a:r>
              <a:rPr lang="en-US" sz="2800" dirty="0" smtClean="0">
                <a:solidFill>
                  <a:schemeClr val="bg1"/>
                </a:solidFill>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Ảnh</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hưởng</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của</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PHGN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còn</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lệch</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lạc</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các</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định</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hướng</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giá</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trị</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và</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chuẩn</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mực</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đạo</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đức</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lối</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sống</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của</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xã</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hội</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nhất</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là</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đối</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với</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thế</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hệ</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 </a:t>
            </a:r>
            <a:r>
              <a:rPr kumimoji="0" lang="en-US" sz="2800" b="0" i="0" u="none" strike="noStrike" cap="none" normalizeH="0" baseline="0" dirty="0" err="1" smtClean="0">
                <a:ln>
                  <a:noFill/>
                </a:ln>
                <a:solidFill>
                  <a:schemeClr val="bg1"/>
                </a:solidFill>
                <a:effectLst/>
                <a:latin typeface="Calibri" pitchFamily="34" charset="0"/>
                <a:ea typeface="Times New Roman" pitchFamily="18" charset="0"/>
                <a:cs typeface="Helvetica"/>
              </a:rPr>
              <a:t>trẻ</a:t>
            </a:r>
            <a:r>
              <a:rPr kumimoji="0" lang="en-US" sz="2800" b="0" i="0" u="none" strike="noStrike" cap="none" normalizeH="0" baseline="0" dirty="0" smtClean="0">
                <a:ln>
                  <a:noFill/>
                </a:ln>
                <a:solidFill>
                  <a:schemeClr val="bg1"/>
                </a:solidFill>
                <a:effectLst/>
                <a:latin typeface="Calibri" pitchFamily="34" charset="0"/>
                <a:ea typeface="Times New Roman" pitchFamily="18" charset="0"/>
                <a:cs typeface="Helvetica"/>
              </a:rPr>
              <a:t>:</a:t>
            </a:r>
            <a:endParaRPr kumimoji="0" lang="en-US" sz="2800" b="0" i="0" u="none" strike="noStrike" cap="none" normalizeH="0" baseline="0" dirty="0" smtClean="0">
              <a:ln>
                <a:noFill/>
              </a:ln>
              <a:solidFill>
                <a:schemeClr val="bg1"/>
              </a:solidFill>
              <a:effectLst/>
              <a:latin typeface="Arial" pitchFamily="34" charset="0"/>
              <a:cs typeface="Arial" pitchFamily="34" charset="0"/>
            </a:endParaRPr>
          </a:p>
        </p:txBody>
      </p:sp>
      <p:pic>
        <p:nvPicPr>
          <p:cNvPr id="6" name="Picture 5" descr="tn5996192281_b7711.jpg"/>
          <p:cNvPicPr>
            <a:picLocks noChangeAspect="1"/>
          </p:cNvPicPr>
          <p:nvPr/>
        </p:nvPicPr>
        <p:blipFill>
          <a:blip r:embed="rId2"/>
          <a:stretch>
            <a:fillRect/>
          </a:stretch>
        </p:blipFill>
        <p:spPr>
          <a:xfrm>
            <a:off x="304800" y="2209800"/>
            <a:ext cx="4191000" cy="4191000"/>
          </a:xfrm>
          <a:prstGeom prst="rect">
            <a:avLst/>
          </a:prstGeom>
          <a:ln>
            <a:noFill/>
          </a:ln>
          <a:effectLst>
            <a:softEdge rad="112500"/>
          </a:effectLst>
        </p:spPr>
      </p:pic>
      <p:pic>
        <p:nvPicPr>
          <p:cNvPr id="7" name="Picture 6" descr="la1.jpg"/>
          <p:cNvPicPr>
            <a:picLocks noChangeAspect="1"/>
          </p:cNvPicPr>
          <p:nvPr/>
        </p:nvPicPr>
        <p:blipFill>
          <a:blip r:embed="rId3"/>
          <a:stretch>
            <a:fillRect/>
          </a:stretch>
        </p:blipFill>
        <p:spPr>
          <a:xfrm>
            <a:off x="4953000" y="2209800"/>
            <a:ext cx="3860800" cy="41910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9393"/>
                                        </p:tgtEl>
                                        <p:attrNameLst>
                                          <p:attrName>style.visibility</p:attrName>
                                        </p:attrNameLst>
                                      </p:cBhvr>
                                      <p:to>
                                        <p:strVal val="visible"/>
                                      </p:to>
                                    </p:set>
                                    <p:animEffect transition="in" filter="fade">
                                      <p:cBhvr>
                                        <p:cTn id="7" dur="1000"/>
                                        <p:tgtEl>
                                          <p:spTgt spid="59393"/>
                                        </p:tgtEl>
                                      </p:cBhvr>
                                    </p:animEffect>
                                    <p:anim calcmode="lin" valueType="num">
                                      <p:cBhvr>
                                        <p:cTn id="8" dur="1000" fill="hold"/>
                                        <p:tgtEl>
                                          <p:spTgt spid="59393"/>
                                        </p:tgtEl>
                                        <p:attrNameLst>
                                          <p:attrName>ppt_x</p:attrName>
                                        </p:attrNameLst>
                                      </p:cBhvr>
                                      <p:tavLst>
                                        <p:tav tm="0">
                                          <p:val>
                                            <p:strVal val="#ppt_x"/>
                                          </p:val>
                                        </p:tav>
                                        <p:tav tm="100000">
                                          <p:val>
                                            <p:strVal val="#ppt_x"/>
                                          </p:val>
                                        </p:tav>
                                      </p:tavLst>
                                    </p:anim>
                                    <p:anim calcmode="lin" valueType="num">
                                      <p:cBhvr>
                                        <p:cTn id="9" dur="900" decel="100000" fill="hold"/>
                                        <p:tgtEl>
                                          <p:spTgt spid="5939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939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6400" y="228600"/>
            <a:ext cx="6256264" cy="523220"/>
          </a:xfrm>
          <a:prstGeom prst="rect">
            <a:avLst/>
          </a:prstGeom>
          <a:noFill/>
        </p:spPr>
        <p:txBody>
          <a:bodyPr wrap="none" rtlCol="0">
            <a:spAutoFit/>
          </a:bodyPr>
          <a:lstStyle/>
          <a:p>
            <a:r>
              <a:rPr lang="en-US" sz="2800" dirty="0" smtClean="0">
                <a:solidFill>
                  <a:srgbClr val="FF0000"/>
                </a:solidFill>
                <a:latin typeface="Times New Roman" pitchFamily="18" charset="0"/>
                <a:cs typeface="Times New Roman" pitchFamily="18" charset="0"/>
              </a:rPr>
              <a:t>II.1.3 NGUYÊN NHÂN CỦA SỰ PHGN </a:t>
            </a:r>
            <a:endParaRPr lang="en-US" sz="2800" dirty="0">
              <a:solidFill>
                <a:srgbClr val="FF0000"/>
              </a:solidFill>
              <a:latin typeface="Times New Roman" pitchFamily="18" charset="0"/>
              <a:cs typeface="Times New Roman" pitchFamily="18" charset="0"/>
            </a:endParaRPr>
          </a:p>
        </p:txBody>
      </p:sp>
      <p:sp>
        <p:nvSpPr>
          <p:cNvPr id="11" name="TextBox 10"/>
          <p:cNvSpPr txBox="1"/>
          <p:nvPr/>
        </p:nvSpPr>
        <p:spPr>
          <a:xfrm>
            <a:off x="304800" y="914400"/>
            <a:ext cx="8610599" cy="2246769"/>
          </a:xfrm>
          <a:prstGeom prst="rect">
            <a:avLst/>
          </a:prstGeom>
          <a:noFill/>
        </p:spPr>
        <p:txBody>
          <a:bodyPr wrap="square" rtlCol="0">
            <a:spAutoFit/>
          </a:bodyPr>
          <a:lstStyle/>
          <a:p>
            <a:pPr>
              <a:buFont typeface="Wingdings" pitchFamily="2" charset="2"/>
              <a:buChar char="Ø"/>
            </a:pPr>
            <a:r>
              <a:rPr lang="en-US" sz="2800" b="1" dirty="0" smtClean="0">
                <a:solidFill>
                  <a:schemeClr val="bg1"/>
                </a:solidFill>
                <a:latin typeface="Times New Roman" pitchFamily="18" charset="0"/>
                <a:cs typeface="Times New Roman" pitchFamily="18" charset="0"/>
              </a:rPr>
              <a:t> </a:t>
            </a:r>
            <a:r>
              <a:rPr lang="vi-VN" sz="2800" b="1" dirty="0" smtClean="0">
                <a:solidFill>
                  <a:schemeClr val="bg1"/>
                </a:solidFill>
                <a:latin typeface="Times New Roman" pitchFamily="18" charset="0"/>
                <a:cs typeface="Times New Roman" pitchFamily="18" charset="0"/>
              </a:rPr>
              <a:t>Nguyên nhân</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chủ</a:t>
            </a:r>
            <a:r>
              <a:rPr lang="vi-VN" sz="2800" b="1" dirty="0" smtClean="0">
                <a:solidFill>
                  <a:schemeClr val="bg1"/>
                </a:solidFill>
                <a:latin typeface="Times New Roman" pitchFamily="18" charset="0"/>
                <a:cs typeface="Times New Roman" pitchFamily="18" charset="0"/>
              </a:rPr>
              <a:t> quan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chưa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chủ</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trương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kê</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khai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tài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nhập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khai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báo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thực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nhập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giàu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khai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báo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ít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trốn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thuê</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nhập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nghèo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lại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khai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báo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ít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hơn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được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hưởng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cấp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từ</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nước</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
        <p:nvSpPr>
          <p:cNvPr id="12" name="TextBox 11"/>
          <p:cNvSpPr txBox="1"/>
          <p:nvPr/>
        </p:nvSpPr>
        <p:spPr>
          <a:xfrm>
            <a:off x="0" y="3124200"/>
            <a:ext cx="8153400" cy="523220"/>
          </a:xfrm>
          <a:prstGeom prst="rect">
            <a:avLst/>
          </a:prstGeom>
          <a:noFill/>
        </p:spPr>
        <p:txBody>
          <a:bodyPr wrap="square" rtlCol="0">
            <a:spAutoFit/>
          </a:bodyPr>
          <a:lstStyle/>
          <a:p>
            <a:pPr>
              <a:buFont typeface="Wingdings" pitchFamily="2" charset="2"/>
              <a:buChar char="Ø"/>
            </a:pPr>
            <a:r>
              <a:rPr lang="en-US" sz="2800" b="1" dirty="0" err="1" smtClean="0">
                <a:solidFill>
                  <a:schemeClr val="bg1"/>
                </a:solidFill>
                <a:latin typeface="Times New Roman" pitchFamily="18" charset="0"/>
                <a:cs typeface="Times New Roman" pitchFamily="18" charset="0"/>
              </a:rPr>
              <a:t>Nguyên</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nhân</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khách</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quan</a:t>
            </a:r>
            <a:r>
              <a:rPr lang="en-US" sz="2800" b="1" dirty="0" smtClean="0">
                <a:solidFill>
                  <a:schemeClr val="bg1"/>
                </a:solidFill>
                <a:latin typeface="Times New Roman" pitchFamily="18" charset="0"/>
                <a:cs typeface="Times New Roman" pitchFamily="18" charset="0"/>
              </a:rPr>
              <a:t>:</a:t>
            </a:r>
            <a:endParaRPr lang="en-US" sz="2800" b="1" dirty="0">
              <a:solidFill>
                <a:schemeClr val="bg1"/>
              </a:solidFill>
              <a:latin typeface="Times New Roman" pitchFamily="18" charset="0"/>
              <a:cs typeface="Times New Roman" pitchFamily="18" charset="0"/>
            </a:endParaRPr>
          </a:p>
        </p:txBody>
      </p:sp>
      <p:sp>
        <p:nvSpPr>
          <p:cNvPr id="13" name="Rectangle 12"/>
          <p:cNvSpPr/>
          <p:nvPr/>
        </p:nvSpPr>
        <p:spPr>
          <a:xfrm>
            <a:off x="304800" y="3581400"/>
            <a:ext cx="8534400" cy="954107"/>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Do </a:t>
            </a:r>
            <a:r>
              <a:rPr lang="en-US" sz="2800" dirty="0" err="1" smtClean="0">
                <a:solidFill>
                  <a:schemeClr val="bg1"/>
                </a:solidFill>
                <a:latin typeface="Times New Roman" pitchFamily="18" charset="0"/>
                <a:cs typeface="Times New Roman" pitchFamily="18" charset="0"/>
              </a:rPr>
              <a:t>chiến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tranh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kéo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dài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chịu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sự</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đè</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nặng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truyền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thống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cổ</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hữu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hậu</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endParaRPr>
          </a:p>
        </p:txBody>
      </p:sp>
      <p:sp>
        <p:nvSpPr>
          <p:cNvPr id="14" name="TextBox 13"/>
          <p:cNvSpPr txBox="1"/>
          <p:nvPr/>
        </p:nvSpPr>
        <p:spPr>
          <a:xfrm>
            <a:off x="304800" y="4495800"/>
            <a:ext cx="7543800" cy="523220"/>
          </a:xfrm>
          <a:prstGeom prst="rect">
            <a:avLst/>
          </a:prstGeom>
          <a:noFill/>
        </p:spPr>
        <p:txBody>
          <a:bodyPr wrap="square" rtlCol="0">
            <a:spAutoFit/>
          </a:bodyPr>
          <a:lstStyle/>
          <a:p>
            <a:pPr>
              <a:buFont typeface="Arial" pitchFamily="34" charset="0"/>
              <a:buChar char="•"/>
            </a:pPr>
            <a:r>
              <a:rPr lang="en-US" sz="2800" dirty="0" err="1" smtClean="0">
                <a:solidFill>
                  <a:schemeClr val="bg1"/>
                </a:solidFill>
                <a:latin typeface="Times New Roman" pitchFamily="18" charset="0"/>
                <a:cs typeface="Times New Roman" pitchFamily="18" charset="0"/>
              </a:rPr>
              <a:t>Còn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chứng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độ</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quan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liêu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bao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cấp</a:t>
            </a:r>
            <a:endParaRPr lang="en-US" sz="2800" dirty="0">
              <a:solidFill>
                <a:schemeClr val="bg1"/>
              </a:solidFill>
              <a:latin typeface="Times New Roman" pitchFamily="18" charset="0"/>
              <a:cs typeface="Times New Roman" pitchFamily="18" charset="0"/>
            </a:endParaRPr>
          </a:p>
        </p:txBody>
      </p:sp>
      <p:sp>
        <p:nvSpPr>
          <p:cNvPr id="15" name="TextBox 14"/>
          <p:cNvSpPr txBox="1"/>
          <p:nvPr/>
        </p:nvSpPr>
        <p:spPr>
          <a:xfrm>
            <a:off x="304800" y="4953000"/>
            <a:ext cx="8686799" cy="954107"/>
          </a:xfrm>
          <a:prstGeom prst="rect">
            <a:avLst/>
          </a:prstGeom>
          <a:noFill/>
        </p:spPr>
        <p:txBody>
          <a:bodyPr wrap="square" rtlCol="0">
            <a:spAutoFit/>
          </a:bodyPr>
          <a:lstStyle/>
          <a:p>
            <a:pPr>
              <a:buFont typeface="Arial" pitchFamily="34" charset="0"/>
              <a:buChar char="•"/>
            </a:pPr>
            <a:r>
              <a:rPr lang="en-US" sz="2800" dirty="0" err="1" smtClean="0">
                <a:solidFill>
                  <a:schemeClr val="bg1"/>
                </a:solidFill>
                <a:latin typeface="Times New Roman" pitchFamily="18" charset="0"/>
                <a:cs typeface="Times New Roman" pitchFamily="18" charset="0"/>
              </a:rPr>
              <a:t>Hộ</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giàu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lên</a:t>
            </a:r>
            <a:r>
              <a:rPr lang="en-US" sz="2800" dirty="0" smtClean="0">
                <a:solidFill>
                  <a:schemeClr val="bg1"/>
                </a:solidFill>
                <a:latin typeface="Times New Roman" pitchFamily="18" charset="0"/>
                <a:cs typeface="Times New Roman" pitchFamily="18" charset="0"/>
              </a:rPr>
              <a:t> do </a:t>
            </a:r>
            <a:r>
              <a:rPr lang="en-US" sz="2800" dirty="0" err="1" smtClean="0">
                <a:solidFill>
                  <a:schemeClr val="bg1"/>
                </a:solidFill>
                <a:latin typeface="Times New Roman" pitchFamily="18" charset="0"/>
                <a:cs typeface="Times New Roman" pitchFamily="18" charset="0"/>
              </a:rPr>
              <a:t>được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thừa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vốn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lớn</a:t>
            </a:r>
            <a:r>
              <a:rPr lang="en-US" sz="2800" dirty="0" smtClean="0">
                <a:solidFill>
                  <a:schemeClr val="bg1"/>
                </a:solidFill>
                <a:latin typeface="Times New Roman" pitchFamily="18" charset="0"/>
                <a:cs typeface="Times New Roman" pitchFamily="18" charset="0"/>
              </a:rPr>
              <a:t>, hay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nằm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hoạch</a:t>
            </a:r>
            <a:endParaRPr lang="en-US" sz="2800" dirty="0">
              <a:solidFill>
                <a:schemeClr val="bg1"/>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Scale>
                                      <p:cBhvr>
                                        <p:cTn id="1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1"/>
                                        </p:tgtEl>
                                        <p:attrNameLst>
                                          <p:attrName>ppt_x</p:attrName>
                                          <p:attrName>ppt_y</p:attrName>
                                        </p:attrNameLst>
                                      </p:cBhvr>
                                    </p:animMotion>
                                    <p:animEffect transition="in" filter="fade">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800" decel="100000"/>
                                        <p:tgtEl>
                                          <p:spTgt spid="12"/>
                                        </p:tgtEl>
                                      </p:cBhvr>
                                    </p:animEffect>
                                    <p:anim calcmode="lin" valueType="num">
                                      <p:cBhvr>
                                        <p:cTn id="23" dur="800" decel="100000" fill="hold"/>
                                        <p:tgtEl>
                                          <p:spTgt spid="12"/>
                                        </p:tgtEl>
                                        <p:attrNameLst>
                                          <p:attrName>style.rotation</p:attrName>
                                        </p:attrNameLst>
                                      </p:cBhvr>
                                      <p:tavLst>
                                        <p:tav tm="0">
                                          <p:val>
                                            <p:fltVal val="-90"/>
                                          </p:val>
                                        </p:tav>
                                        <p:tav tm="100000">
                                          <p:val>
                                            <p:fltVal val="0"/>
                                          </p:val>
                                        </p:tav>
                                      </p:tavLst>
                                    </p:anim>
                                    <p:anim calcmode="lin" valueType="num">
                                      <p:cBhvr>
                                        <p:cTn id="24" dur="800" decel="100000" fill="hold"/>
                                        <p:tgtEl>
                                          <p:spTgt spid="12"/>
                                        </p:tgtEl>
                                        <p:attrNameLst>
                                          <p:attrName>ppt_x</p:attrName>
                                        </p:attrNameLst>
                                      </p:cBhvr>
                                      <p:tavLst>
                                        <p:tav tm="0">
                                          <p:val>
                                            <p:strVal val="#ppt_x+0.4"/>
                                          </p:val>
                                        </p:tav>
                                        <p:tav tm="100000">
                                          <p:val>
                                            <p:strVal val="#ppt_x-0.05"/>
                                          </p:val>
                                        </p:tav>
                                      </p:tavLst>
                                    </p:anim>
                                    <p:anim calcmode="lin" valueType="num">
                                      <p:cBhvr>
                                        <p:cTn id="25" dur="800" decel="100000" fill="hold"/>
                                        <p:tgtEl>
                                          <p:spTgt spid="12"/>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800" decel="100000"/>
                                        <p:tgtEl>
                                          <p:spTgt spid="13"/>
                                        </p:tgtEl>
                                      </p:cBhvr>
                                    </p:animEffect>
                                    <p:anim calcmode="lin" valueType="num">
                                      <p:cBhvr>
                                        <p:cTn id="33" dur="800" decel="100000" fill="hold"/>
                                        <p:tgtEl>
                                          <p:spTgt spid="13"/>
                                        </p:tgtEl>
                                        <p:attrNameLst>
                                          <p:attrName>style.rotation</p:attrName>
                                        </p:attrNameLst>
                                      </p:cBhvr>
                                      <p:tavLst>
                                        <p:tav tm="0">
                                          <p:val>
                                            <p:fltVal val="-90"/>
                                          </p:val>
                                        </p:tav>
                                        <p:tav tm="100000">
                                          <p:val>
                                            <p:fltVal val="0"/>
                                          </p:val>
                                        </p:tav>
                                      </p:tavLst>
                                    </p:anim>
                                    <p:anim calcmode="lin" valueType="num">
                                      <p:cBhvr>
                                        <p:cTn id="34" dur="800" decel="100000" fill="hold"/>
                                        <p:tgtEl>
                                          <p:spTgt spid="13"/>
                                        </p:tgtEl>
                                        <p:attrNameLst>
                                          <p:attrName>ppt_x</p:attrName>
                                        </p:attrNameLst>
                                      </p:cBhvr>
                                      <p:tavLst>
                                        <p:tav tm="0">
                                          <p:val>
                                            <p:strVal val="#ppt_x+0.4"/>
                                          </p:val>
                                        </p:tav>
                                        <p:tav tm="100000">
                                          <p:val>
                                            <p:strVal val="#ppt_x-0.05"/>
                                          </p:val>
                                        </p:tav>
                                      </p:tavLst>
                                    </p:anim>
                                    <p:anim calcmode="lin" valueType="num">
                                      <p:cBhvr>
                                        <p:cTn id="35" dur="800" decel="100000" fill="hold"/>
                                        <p:tgtEl>
                                          <p:spTgt spid="13"/>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4"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from="(-#ppt_w/2)" to="(#ppt_x)" calcmode="lin" valueType="num">
                                      <p:cBhvr>
                                        <p:cTn id="42" dur="600" fill="hold">
                                          <p:stCondLst>
                                            <p:cond delay="0"/>
                                          </p:stCondLst>
                                        </p:cTn>
                                        <p:tgtEl>
                                          <p:spTgt spid="14"/>
                                        </p:tgtEl>
                                        <p:attrNameLst>
                                          <p:attrName>ppt_x</p:attrName>
                                        </p:attrNameLst>
                                      </p:cBhvr>
                                    </p:anim>
                                    <p:anim from="0" to="-1.0" calcmode="lin" valueType="num">
                                      <p:cBhvr>
                                        <p:cTn id="43" dur="200" decel="50000" autoRev="1" fill="hold">
                                          <p:stCondLst>
                                            <p:cond delay="600"/>
                                          </p:stCondLst>
                                        </p:cTn>
                                        <p:tgtEl>
                                          <p:spTgt spid="14"/>
                                        </p:tgtEl>
                                        <p:attrNameLst>
                                          <p:attrName>xshear</p:attrName>
                                        </p:attrNameLst>
                                      </p:cBhvr>
                                    </p:anim>
                                    <p:animScale>
                                      <p:cBhvr>
                                        <p:cTn id="44" dur="200" decel="100000" autoRev="1" fill="hold">
                                          <p:stCondLst>
                                            <p:cond delay="600"/>
                                          </p:stCondLst>
                                        </p:cTn>
                                        <p:tgtEl>
                                          <p:spTgt spid="14"/>
                                        </p:tgtEl>
                                      </p:cBhvr>
                                      <p:from x="100000" y="100000"/>
                                      <p:to x="80000" y="100000"/>
                                    </p:animScale>
                                    <p:anim by="(#ppt_h/3+#ppt_w*0.1)" calcmode="lin" valueType="num">
                                      <p:cBhvr additive="sum">
                                        <p:cTn id="45" dur="200" decel="100000" autoRev="1" fill="hold">
                                          <p:stCondLst>
                                            <p:cond delay="600"/>
                                          </p:stCondLst>
                                        </p:cTn>
                                        <p:tgtEl>
                                          <p:spTgt spid="14"/>
                                        </p:tgtEl>
                                        <p:attrNameLst>
                                          <p:attrName>ppt_x</p:attrName>
                                        </p:attrNameLst>
                                      </p:cBhvr>
                                    </p:anim>
                                  </p:childTnLst>
                                </p:cTn>
                              </p:par>
                            </p:childTnLst>
                          </p:cTn>
                        </p:par>
                      </p:childTnLst>
                    </p:cTn>
                  </p:par>
                  <p:par>
                    <p:cTn id="46" fill="hold">
                      <p:stCondLst>
                        <p:cond delay="indefinite"/>
                      </p:stCondLst>
                      <p:childTnLst>
                        <p:par>
                          <p:cTn id="47" fill="hold">
                            <p:stCondLst>
                              <p:cond delay="0"/>
                            </p:stCondLst>
                            <p:childTnLst>
                              <p:par>
                                <p:cTn id="48" presetID="30"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800" decel="100000"/>
                                        <p:tgtEl>
                                          <p:spTgt spid="15"/>
                                        </p:tgtEl>
                                      </p:cBhvr>
                                    </p:animEffect>
                                    <p:anim calcmode="lin" valueType="num">
                                      <p:cBhvr>
                                        <p:cTn id="51" dur="800" decel="100000" fill="hold"/>
                                        <p:tgtEl>
                                          <p:spTgt spid="15"/>
                                        </p:tgtEl>
                                        <p:attrNameLst>
                                          <p:attrName>style.rotation</p:attrName>
                                        </p:attrNameLst>
                                      </p:cBhvr>
                                      <p:tavLst>
                                        <p:tav tm="0">
                                          <p:val>
                                            <p:fltVal val="-90"/>
                                          </p:val>
                                        </p:tav>
                                        <p:tav tm="100000">
                                          <p:val>
                                            <p:fltVal val="0"/>
                                          </p:val>
                                        </p:tav>
                                      </p:tavLst>
                                    </p:anim>
                                    <p:anim calcmode="lin" valueType="num">
                                      <p:cBhvr>
                                        <p:cTn id="52" dur="800" decel="100000" fill="hold"/>
                                        <p:tgtEl>
                                          <p:spTgt spid="15"/>
                                        </p:tgtEl>
                                        <p:attrNameLst>
                                          <p:attrName>ppt_x</p:attrName>
                                        </p:attrNameLst>
                                      </p:cBhvr>
                                      <p:tavLst>
                                        <p:tav tm="0">
                                          <p:val>
                                            <p:strVal val="#ppt_x+0.4"/>
                                          </p:val>
                                        </p:tav>
                                        <p:tav tm="100000">
                                          <p:val>
                                            <p:strVal val="#ppt_x-0.05"/>
                                          </p:val>
                                        </p:tav>
                                      </p:tavLst>
                                    </p:anim>
                                    <p:anim calcmode="lin" valueType="num">
                                      <p:cBhvr>
                                        <p:cTn id="53" dur="800" decel="100000" fill="hold"/>
                                        <p:tgtEl>
                                          <p:spTgt spid="15"/>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3" grpId="0"/>
      <p:bldP spid="14"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0"/>
            <a:ext cx="6858000" cy="954107"/>
          </a:xfrm>
          <a:prstGeom prst="rect">
            <a:avLst/>
          </a:prstGeom>
          <a:noFill/>
        </p:spPr>
        <p:txBody>
          <a:bodyPr wrap="square" rtlCol="0">
            <a:spAutoFit/>
          </a:bodyPr>
          <a:lstStyle/>
          <a:p>
            <a:pPr algn="ctr"/>
            <a:r>
              <a:rPr lang="en-US" sz="2800" dirty="0" smtClean="0">
                <a:solidFill>
                  <a:srgbClr val="FF0000"/>
                </a:solidFill>
                <a:latin typeface="Times New Roman" pitchFamily="18" charset="0"/>
                <a:cs typeface="Times New Roman" pitchFamily="18" charset="0"/>
              </a:rPr>
              <a:t>II.1.4 XU HƯỚNG BIẾN ĐỘNG CỦA SỰ PHGN NƯỚC TA HIỆN NAY</a:t>
            </a:r>
            <a:endParaRPr lang="en-US" sz="2800" dirty="0">
              <a:solidFill>
                <a:srgbClr val="FF0000"/>
              </a:solidFill>
              <a:latin typeface="Times New Roman" pitchFamily="18" charset="0"/>
              <a:cs typeface="Times New Roman" pitchFamily="18" charset="0"/>
            </a:endParaRPr>
          </a:p>
        </p:txBody>
      </p:sp>
      <p:sp>
        <p:nvSpPr>
          <p:cNvPr id="3" name="TextBox 2"/>
          <p:cNvSpPr txBox="1"/>
          <p:nvPr/>
        </p:nvSpPr>
        <p:spPr>
          <a:xfrm>
            <a:off x="304799" y="990600"/>
            <a:ext cx="8839201" cy="954107"/>
          </a:xfrm>
          <a:prstGeom prst="rect">
            <a:avLst/>
          </a:prstGeom>
          <a:noFill/>
        </p:spPr>
        <p:txBody>
          <a:bodyPr wrap="square" rtlCol="0">
            <a:spAutoFit/>
          </a:bodyPr>
          <a:lstStyle/>
          <a:p>
            <a:pPr>
              <a:buFont typeface="Arial" pitchFamily="34" charset="0"/>
              <a:buChar char="•"/>
            </a:pPr>
            <a:r>
              <a:rPr lang="en-US" sz="2800" dirty="0" err="1" smtClean="0">
                <a:solidFill>
                  <a:schemeClr val="bg1"/>
                </a:solidFill>
                <a:latin typeface="Times New Roman" pitchFamily="18" charset="0"/>
                <a:cs typeface="Times New Roman" pitchFamily="18" charset="0"/>
              </a:rPr>
              <a:t>Khoảng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giàu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nghèo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ngày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càng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nhau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trường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ngày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càng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triển</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pic>
        <p:nvPicPr>
          <p:cNvPr id="5" name="Picture 4" descr="P8-9-463-7.jpg"/>
          <p:cNvPicPr>
            <a:picLocks noChangeAspect="1"/>
          </p:cNvPicPr>
          <p:nvPr/>
        </p:nvPicPr>
        <p:blipFill>
          <a:blip r:embed="rId2"/>
          <a:stretch>
            <a:fillRect/>
          </a:stretch>
        </p:blipFill>
        <p:spPr>
          <a:xfrm>
            <a:off x="685800" y="2133600"/>
            <a:ext cx="7543800" cy="44196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800" decel="100000"/>
                                        <p:tgtEl>
                                          <p:spTgt spid="5"/>
                                        </p:tgtEl>
                                      </p:cBhvr>
                                    </p:animEffect>
                                    <p:anim calcmode="lin" valueType="num">
                                      <p:cBhvr>
                                        <p:cTn id="23" dur="800" decel="100000" fill="hold"/>
                                        <p:tgtEl>
                                          <p:spTgt spid="5"/>
                                        </p:tgtEl>
                                        <p:attrNameLst>
                                          <p:attrName>style.rotation</p:attrName>
                                        </p:attrNameLst>
                                      </p:cBhvr>
                                      <p:tavLst>
                                        <p:tav tm="0">
                                          <p:val>
                                            <p:fltVal val="-90"/>
                                          </p:val>
                                        </p:tav>
                                        <p:tav tm="100000">
                                          <p:val>
                                            <p:fltVal val="0"/>
                                          </p:val>
                                        </p:tav>
                                      </p:tavLst>
                                    </p:anim>
                                    <p:anim calcmode="lin" valueType="num">
                                      <p:cBhvr>
                                        <p:cTn id="24" dur="800" decel="100000" fill="hold"/>
                                        <p:tgtEl>
                                          <p:spTgt spid="5"/>
                                        </p:tgtEl>
                                        <p:attrNameLst>
                                          <p:attrName>ppt_x</p:attrName>
                                        </p:attrNameLst>
                                      </p:cBhvr>
                                      <p:tavLst>
                                        <p:tav tm="0">
                                          <p:val>
                                            <p:strVal val="#ppt_x+0.4"/>
                                          </p:val>
                                        </p:tav>
                                        <p:tav tm="100000">
                                          <p:val>
                                            <p:strVal val="#ppt_x-0.05"/>
                                          </p:val>
                                        </p:tav>
                                      </p:tavLst>
                                    </p:anim>
                                    <p:anim calcmode="lin" valueType="num">
                                      <p:cBhvr>
                                        <p:cTn id="25" dur="800" decel="100000" fill="hold"/>
                                        <p:tgtEl>
                                          <p:spTgt spid="5"/>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838200"/>
            <a:ext cx="8153400" cy="954107"/>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giàu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nghèo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đang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hương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đẩy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endParaRPr lang="en-US" sz="2800" dirty="0">
              <a:solidFill>
                <a:schemeClr val="bg1"/>
              </a:solidFill>
              <a:latin typeface="Times New Roman" pitchFamily="18" charset="0"/>
              <a:cs typeface="Times New Roman" pitchFamily="18" charset="0"/>
            </a:endParaRPr>
          </a:p>
        </p:txBody>
      </p:sp>
      <p:pic>
        <p:nvPicPr>
          <p:cNvPr id="3" name="Picture 2" descr="download (4).jpg"/>
          <p:cNvPicPr>
            <a:picLocks noChangeAspect="1"/>
          </p:cNvPicPr>
          <p:nvPr/>
        </p:nvPicPr>
        <p:blipFill>
          <a:blip r:embed="rId2"/>
          <a:stretch>
            <a:fillRect/>
          </a:stretch>
        </p:blipFill>
        <p:spPr>
          <a:xfrm>
            <a:off x="1143000" y="1828800"/>
            <a:ext cx="7086600" cy="4800600"/>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5"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9" dur="1000" fill="hold"/>
                                        <p:tgtEl>
                                          <p:spTgt spid="3"/>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762000"/>
            <a:ext cx="8077200" cy="954107"/>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Định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hướng</a:t>
            </a:r>
            <a:r>
              <a:rPr lang="en-US" sz="2800" dirty="0" smtClean="0">
                <a:solidFill>
                  <a:schemeClr val="bg1"/>
                </a:solidFill>
                <a:latin typeface="Times New Roman" pitchFamily="18" charset="0"/>
                <a:cs typeface="Times New Roman" pitchFamily="18" charset="0"/>
              </a:rPr>
              <a:t> XHCN </a:t>
            </a:r>
            <a:r>
              <a:rPr lang="en-US" sz="2800" dirty="0" err="1" smtClean="0">
                <a:solidFill>
                  <a:schemeClr val="bg1"/>
                </a:solidFill>
                <a:latin typeface="Times New Roman" pitchFamily="18" charset="0"/>
                <a:cs typeface="Times New Roman" pitchFamily="18" charset="0"/>
              </a:rPr>
              <a:t>với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năng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điều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tiết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sự</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giàu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nghèo</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pic>
        <p:nvPicPr>
          <p:cNvPr id="4" name="Picture 3" descr="ererer.jpg"/>
          <p:cNvPicPr>
            <a:picLocks noChangeAspect="1"/>
          </p:cNvPicPr>
          <p:nvPr/>
        </p:nvPicPr>
        <p:blipFill>
          <a:blip r:embed="rId2"/>
          <a:stretch>
            <a:fillRect/>
          </a:stretch>
        </p:blipFill>
        <p:spPr>
          <a:xfrm>
            <a:off x="762000" y="1676400"/>
            <a:ext cx="7315200" cy="48768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7" dur="1000" fill="hold"/>
                                        <p:tgtEl>
                                          <p:spTgt spid="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1447800" y="304800"/>
            <a:ext cx="6553200" cy="584775"/>
          </a:xfrm>
          <a:prstGeom prst="rect">
            <a:avLst/>
          </a:prstGeom>
        </p:spPr>
        <p:txBody>
          <a:bodyPr wrap="square">
            <a:spAutoFit/>
          </a:bodyPr>
          <a:lstStyle/>
          <a:p>
            <a:pPr algn="ctr"/>
            <a:r>
              <a:rPr lang="en-US" sz="3200" dirty="0" smtClean="0">
                <a:solidFill>
                  <a:schemeClr val="bg1"/>
                </a:solidFill>
                <a:latin typeface="Times New Roman" pitchFamily="18" charset="0"/>
                <a:cs typeface="Times New Roman" pitchFamily="18" charset="0"/>
              </a:rPr>
              <a:t>NỘI DUNG CỦA BÀI</a:t>
            </a:r>
            <a:endParaRPr lang="en-US" sz="3200" dirty="0">
              <a:solidFill>
                <a:schemeClr val="bg1"/>
              </a:solidFill>
              <a:latin typeface="Times New Roman" pitchFamily="18" charset="0"/>
              <a:cs typeface="Times New Roman" pitchFamily="18" charset="0"/>
            </a:endParaRPr>
          </a:p>
        </p:txBody>
      </p:sp>
      <p:grpSp>
        <p:nvGrpSpPr>
          <p:cNvPr id="8" name="Group 6"/>
          <p:cNvGrpSpPr>
            <a:grpSpLocks/>
          </p:cNvGrpSpPr>
          <p:nvPr/>
        </p:nvGrpSpPr>
        <p:grpSpPr bwMode="auto">
          <a:xfrm>
            <a:off x="1524000" y="1676400"/>
            <a:ext cx="685800" cy="679450"/>
            <a:chOff x="662" y="1574"/>
            <a:chExt cx="480" cy="476"/>
          </a:xfrm>
        </p:grpSpPr>
        <p:grpSp>
          <p:nvGrpSpPr>
            <p:cNvPr id="10" name="Group 7"/>
            <p:cNvGrpSpPr>
              <a:grpSpLocks/>
            </p:cNvGrpSpPr>
            <p:nvPr/>
          </p:nvGrpSpPr>
          <p:grpSpPr bwMode="auto">
            <a:xfrm>
              <a:off x="662" y="1574"/>
              <a:ext cx="480" cy="476"/>
              <a:chOff x="662" y="1574"/>
              <a:chExt cx="480" cy="476"/>
            </a:xfrm>
          </p:grpSpPr>
          <p:sp>
            <p:nvSpPr>
              <p:cNvPr id="18" name="Oval 8"/>
              <p:cNvSpPr>
                <a:spLocks noChangeArrowheads="1"/>
              </p:cNvSpPr>
              <p:nvPr/>
            </p:nvSpPr>
            <p:spPr bwMode="gray">
              <a:xfrm>
                <a:off x="662" y="1574"/>
                <a:ext cx="480" cy="476"/>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9" name="Oval 9"/>
              <p:cNvSpPr>
                <a:spLocks noChangeArrowheads="1"/>
              </p:cNvSpPr>
              <p:nvPr/>
            </p:nvSpPr>
            <p:spPr bwMode="gray">
              <a:xfrm>
                <a:off x="662" y="1574"/>
                <a:ext cx="480" cy="476"/>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headEnd/>
                <a:tailEnd/>
              </a:ln>
              <a:effectLst/>
            </p:spPr>
            <p:txBody>
              <a:bodyPr wrap="none" anchor="ctr">
                <a:spAutoFit/>
              </a:bodyPr>
              <a:lstStyle/>
              <a:p>
                <a:endParaRPr lang="en-US"/>
              </a:p>
            </p:txBody>
          </p:sp>
          <p:sp>
            <p:nvSpPr>
              <p:cNvPr id="20" name="Oval 10"/>
              <p:cNvSpPr>
                <a:spLocks noChangeArrowheads="1"/>
              </p:cNvSpPr>
              <p:nvPr/>
            </p:nvSpPr>
            <p:spPr bwMode="gray">
              <a:xfrm>
                <a:off x="694" y="1605"/>
                <a:ext cx="416" cy="41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endParaRPr lang="en-US"/>
              </a:p>
            </p:txBody>
          </p:sp>
          <p:sp>
            <p:nvSpPr>
              <p:cNvPr id="21" name="Oval 11"/>
              <p:cNvSpPr>
                <a:spLocks noChangeArrowheads="1"/>
              </p:cNvSpPr>
              <p:nvPr/>
            </p:nvSpPr>
            <p:spPr bwMode="gray">
              <a:xfrm>
                <a:off x="694" y="1606"/>
                <a:ext cx="416" cy="414"/>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headEnd/>
                <a:tailEnd/>
              </a:ln>
              <a:effectLst/>
            </p:spPr>
            <p:txBody>
              <a:bodyPr anchor="ctr">
                <a:spAutoFit/>
              </a:bodyPr>
              <a:lstStyle/>
              <a:p>
                <a:endParaRPr lang="en-US"/>
              </a:p>
            </p:txBody>
          </p:sp>
        </p:grpSp>
        <p:grpSp>
          <p:nvGrpSpPr>
            <p:cNvPr id="11" name="Group 12"/>
            <p:cNvGrpSpPr>
              <a:grpSpLocks/>
            </p:cNvGrpSpPr>
            <p:nvPr/>
          </p:nvGrpSpPr>
          <p:grpSpPr bwMode="auto">
            <a:xfrm>
              <a:off x="720" y="1625"/>
              <a:ext cx="376" cy="379"/>
              <a:chOff x="336" y="1049"/>
              <a:chExt cx="376" cy="379"/>
            </a:xfrm>
          </p:grpSpPr>
          <p:sp>
            <p:nvSpPr>
              <p:cNvPr id="12" name="Oval 13"/>
              <p:cNvSpPr>
                <a:spLocks noChangeArrowheads="1"/>
              </p:cNvSpPr>
              <p:nvPr/>
            </p:nvSpPr>
            <p:spPr bwMode="gray">
              <a:xfrm>
                <a:off x="336" y="1056"/>
                <a:ext cx="376" cy="372"/>
              </a:xfrm>
              <a:prstGeom prst="ellipse">
                <a:avLst/>
              </a:prstGeom>
              <a:solidFill>
                <a:srgbClr val="000000"/>
              </a:solidFill>
              <a:ln w="38100" algn="ctr">
                <a:noFill/>
                <a:round/>
                <a:headEnd/>
                <a:tailEnd/>
              </a:ln>
              <a:effectLst/>
            </p:spPr>
            <p:txBody>
              <a:bodyPr anchor="ctr">
                <a:spAutoFit/>
              </a:bodyPr>
              <a:lstStyle/>
              <a:p>
                <a:endParaRPr lang="en-US"/>
              </a:p>
            </p:txBody>
          </p:sp>
          <p:grpSp>
            <p:nvGrpSpPr>
              <p:cNvPr id="13" name="Group 14"/>
              <p:cNvGrpSpPr>
                <a:grpSpLocks/>
              </p:cNvGrpSpPr>
              <p:nvPr/>
            </p:nvGrpSpPr>
            <p:grpSpPr bwMode="auto">
              <a:xfrm>
                <a:off x="336" y="1049"/>
                <a:ext cx="364" cy="361"/>
                <a:chOff x="4166" y="1706"/>
                <a:chExt cx="1252" cy="1252"/>
              </a:xfrm>
            </p:grpSpPr>
            <p:sp>
              <p:nvSpPr>
                <p:cNvPr id="14" name="Oval 15"/>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15" name="Oval 16"/>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16" name="Oval 17"/>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17" name="Oval 18"/>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grpSp>
      </p:grpSp>
      <p:sp>
        <p:nvSpPr>
          <p:cNvPr id="26" name="Rectangle 25"/>
          <p:cNvSpPr/>
          <p:nvPr/>
        </p:nvSpPr>
        <p:spPr>
          <a:xfrm>
            <a:off x="1752600" y="1752600"/>
            <a:ext cx="4800600" cy="533400"/>
          </a:xfrm>
          <a:prstGeom prst="rect">
            <a:avLst/>
          </a:prstGeom>
        </p:spPr>
        <p:txBody>
          <a:bodyPr wrap="square">
            <a:spAutoFit/>
          </a:bodyPr>
          <a:lstStyle/>
          <a:p>
            <a:pPr algn="ctr" eaLnBrk="0" hangingPunct="0"/>
            <a:r>
              <a:rPr lang="en-US" sz="2800" dirty="0" smtClean="0">
                <a:solidFill>
                  <a:schemeClr val="tx1">
                    <a:lumMod val="95000"/>
                    <a:lumOff val="5000"/>
                  </a:schemeClr>
                </a:solidFill>
                <a:latin typeface="Arial" pitchFamily="34" charset="0"/>
                <a:cs typeface="Arial" pitchFamily="34" charset="0"/>
              </a:rPr>
              <a:t>GIỚI THIỆU MỞ ĐẦU</a:t>
            </a:r>
            <a:endParaRPr lang="en-US" sz="2800" dirty="0">
              <a:solidFill>
                <a:schemeClr val="tx1">
                  <a:lumMod val="95000"/>
                  <a:lumOff val="5000"/>
                </a:schemeClr>
              </a:solidFill>
              <a:latin typeface="Arial" pitchFamily="34" charset="0"/>
              <a:cs typeface="Arial" pitchFamily="34" charset="0"/>
            </a:endParaRPr>
          </a:p>
        </p:txBody>
      </p:sp>
      <p:grpSp>
        <p:nvGrpSpPr>
          <p:cNvPr id="27" name="Group 5"/>
          <p:cNvGrpSpPr>
            <a:grpSpLocks/>
          </p:cNvGrpSpPr>
          <p:nvPr/>
        </p:nvGrpSpPr>
        <p:grpSpPr bwMode="auto">
          <a:xfrm>
            <a:off x="1524000" y="2667000"/>
            <a:ext cx="685800" cy="679450"/>
            <a:chOff x="1296" y="1200"/>
            <a:chExt cx="432" cy="428"/>
          </a:xfrm>
        </p:grpSpPr>
        <p:grpSp>
          <p:nvGrpSpPr>
            <p:cNvPr id="28" name="Group 6"/>
            <p:cNvGrpSpPr>
              <a:grpSpLocks/>
            </p:cNvGrpSpPr>
            <p:nvPr/>
          </p:nvGrpSpPr>
          <p:grpSpPr bwMode="auto">
            <a:xfrm>
              <a:off x="1296" y="1200"/>
              <a:ext cx="432" cy="428"/>
              <a:chOff x="662" y="1574"/>
              <a:chExt cx="480" cy="476"/>
            </a:xfrm>
          </p:grpSpPr>
          <p:grpSp>
            <p:nvGrpSpPr>
              <p:cNvPr id="30" name="Group 7"/>
              <p:cNvGrpSpPr>
                <a:grpSpLocks/>
              </p:cNvGrpSpPr>
              <p:nvPr/>
            </p:nvGrpSpPr>
            <p:grpSpPr bwMode="auto">
              <a:xfrm>
                <a:off x="662" y="1574"/>
                <a:ext cx="480" cy="476"/>
                <a:chOff x="662" y="1574"/>
                <a:chExt cx="480" cy="476"/>
              </a:xfrm>
            </p:grpSpPr>
            <p:sp>
              <p:nvSpPr>
                <p:cNvPr id="38" name="Oval 8"/>
                <p:cNvSpPr>
                  <a:spLocks noChangeArrowheads="1"/>
                </p:cNvSpPr>
                <p:nvPr/>
              </p:nvSpPr>
              <p:spPr bwMode="gray">
                <a:xfrm>
                  <a:off x="662" y="1574"/>
                  <a:ext cx="480" cy="476"/>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39" name="Oval 9"/>
                <p:cNvSpPr>
                  <a:spLocks noChangeArrowheads="1"/>
                </p:cNvSpPr>
                <p:nvPr/>
              </p:nvSpPr>
              <p:spPr bwMode="gray">
                <a:xfrm>
                  <a:off x="662" y="1574"/>
                  <a:ext cx="480" cy="476"/>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headEnd/>
                  <a:tailEnd/>
                </a:ln>
                <a:effectLst/>
              </p:spPr>
              <p:txBody>
                <a:bodyPr wrap="none" anchor="ctr">
                  <a:spAutoFit/>
                </a:bodyPr>
                <a:lstStyle/>
                <a:p>
                  <a:endParaRPr lang="en-US"/>
                </a:p>
              </p:txBody>
            </p:sp>
            <p:sp>
              <p:nvSpPr>
                <p:cNvPr id="40" name="Oval 10"/>
                <p:cNvSpPr>
                  <a:spLocks noChangeArrowheads="1"/>
                </p:cNvSpPr>
                <p:nvPr/>
              </p:nvSpPr>
              <p:spPr bwMode="gray">
                <a:xfrm>
                  <a:off x="694" y="1605"/>
                  <a:ext cx="416" cy="41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endParaRPr lang="en-US"/>
                </a:p>
              </p:txBody>
            </p:sp>
            <p:sp>
              <p:nvSpPr>
                <p:cNvPr id="41" name="Oval 11"/>
                <p:cNvSpPr>
                  <a:spLocks noChangeArrowheads="1"/>
                </p:cNvSpPr>
                <p:nvPr/>
              </p:nvSpPr>
              <p:spPr bwMode="gray">
                <a:xfrm>
                  <a:off x="694" y="1606"/>
                  <a:ext cx="416" cy="414"/>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headEnd/>
                  <a:tailEnd/>
                </a:ln>
                <a:effectLst/>
              </p:spPr>
              <p:txBody>
                <a:bodyPr anchor="ctr">
                  <a:spAutoFit/>
                </a:bodyPr>
                <a:lstStyle/>
                <a:p>
                  <a:endParaRPr lang="en-US"/>
                </a:p>
              </p:txBody>
            </p:sp>
          </p:grpSp>
          <p:grpSp>
            <p:nvGrpSpPr>
              <p:cNvPr id="31" name="Group 12"/>
              <p:cNvGrpSpPr>
                <a:grpSpLocks/>
              </p:cNvGrpSpPr>
              <p:nvPr/>
            </p:nvGrpSpPr>
            <p:grpSpPr bwMode="auto">
              <a:xfrm>
                <a:off x="720" y="1625"/>
                <a:ext cx="376" cy="379"/>
                <a:chOff x="336" y="1049"/>
                <a:chExt cx="376" cy="379"/>
              </a:xfrm>
            </p:grpSpPr>
            <p:sp>
              <p:nvSpPr>
                <p:cNvPr id="32" name="Oval 13"/>
                <p:cNvSpPr>
                  <a:spLocks noChangeArrowheads="1"/>
                </p:cNvSpPr>
                <p:nvPr/>
              </p:nvSpPr>
              <p:spPr bwMode="gray">
                <a:xfrm>
                  <a:off x="336" y="1056"/>
                  <a:ext cx="376" cy="372"/>
                </a:xfrm>
                <a:prstGeom prst="ellipse">
                  <a:avLst/>
                </a:prstGeom>
                <a:solidFill>
                  <a:srgbClr val="000000"/>
                </a:solidFill>
                <a:ln w="38100" algn="ctr">
                  <a:noFill/>
                  <a:round/>
                  <a:headEnd/>
                  <a:tailEnd/>
                </a:ln>
                <a:effectLst/>
              </p:spPr>
              <p:txBody>
                <a:bodyPr anchor="ctr">
                  <a:spAutoFit/>
                </a:bodyPr>
                <a:lstStyle/>
                <a:p>
                  <a:endParaRPr lang="en-US"/>
                </a:p>
              </p:txBody>
            </p:sp>
            <p:grpSp>
              <p:nvGrpSpPr>
                <p:cNvPr id="33" name="Group 14"/>
                <p:cNvGrpSpPr>
                  <a:grpSpLocks/>
                </p:cNvGrpSpPr>
                <p:nvPr/>
              </p:nvGrpSpPr>
              <p:grpSpPr bwMode="auto">
                <a:xfrm>
                  <a:off x="336" y="1049"/>
                  <a:ext cx="364" cy="361"/>
                  <a:chOff x="4166" y="1706"/>
                  <a:chExt cx="1252" cy="1252"/>
                </a:xfrm>
              </p:grpSpPr>
              <p:sp>
                <p:nvSpPr>
                  <p:cNvPr id="34" name="Oval 15"/>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35" name="Oval 16"/>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36" name="Oval 17"/>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37" name="Oval 18"/>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grpSp>
        </p:grpSp>
        <p:sp>
          <p:nvSpPr>
            <p:cNvPr id="29" name="Text Box 19"/>
            <p:cNvSpPr txBox="1">
              <a:spLocks noChangeArrowheads="1"/>
            </p:cNvSpPr>
            <p:nvPr/>
          </p:nvSpPr>
          <p:spPr bwMode="gray">
            <a:xfrm>
              <a:off x="1392" y="1269"/>
              <a:ext cx="116" cy="291"/>
            </a:xfrm>
            <a:prstGeom prst="rect">
              <a:avLst/>
            </a:prstGeom>
            <a:noFill/>
            <a:ln w="9525" algn="ctr">
              <a:noFill/>
              <a:miter lim="800000"/>
              <a:headEnd/>
              <a:tailEnd/>
            </a:ln>
            <a:effectLst/>
          </p:spPr>
          <p:txBody>
            <a:bodyPr wrap="none">
              <a:spAutoFit/>
            </a:bodyPr>
            <a:lstStyle/>
            <a:p>
              <a:pPr algn="ctr" eaLnBrk="0" hangingPunct="0"/>
              <a:endParaRPr lang="en-US" sz="2400" b="1" dirty="0">
                <a:solidFill>
                  <a:schemeClr val="tx2">
                    <a:lumMod val="50000"/>
                  </a:schemeClr>
                </a:solidFill>
              </a:endParaRPr>
            </a:p>
          </p:txBody>
        </p:sp>
      </p:grpSp>
      <p:sp>
        <p:nvSpPr>
          <p:cNvPr id="42" name="Rectangle 41"/>
          <p:cNvSpPr/>
          <p:nvPr/>
        </p:nvSpPr>
        <p:spPr>
          <a:xfrm>
            <a:off x="2286000" y="2819400"/>
            <a:ext cx="4802853" cy="523220"/>
          </a:xfrm>
          <a:prstGeom prst="rect">
            <a:avLst/>
          </a:prstGeom>
        </p:spPr>
        <p:txBody>
          <a:bodyPr wrap="none">
            <a:spAutoFit/>
          </a:bodyPr>
          <a:lstStyle/>
          <a:p>
            <a:pPr algn="ctr" eaLnBrk="0" hangingPunct="0"/>
            <a:r>
              <a:rPr lang="en-US" sz="2800" dirty="0" smtClean="0">
                <a:solidFill>
                  <a:schemeClr val="tx1">
                    <a:lumMod val="95000"/>
                    <a:lumOff val="5000"/>
                  </a:schemeClr>
                </a:solidFill>
                <a:latin typeface="Arial" pitchFamily="34" charset="0"/>
                <a:cs typeface="Arial" pitchFamily="34" charset="0"/>
              </a:rPr>
              <a:t>THAO TÁC HOÁ KHÁI NIỆM</a:t>
            </a:r>
            <a:endParaRPr lang="en-US" sz="2800" dirty="0">
              <a:solidFill>
                <a:schemeClr val="tx1">
                  <a:lumMod val="95000"/>
                  <a:lumOff val="5000"/>
                </a:schemeClr>
              </a:solidFill>
              <a:latin typeface="Arial" pitchFamily="34" charset="0"/>
              <a:cs typeface="Arial" pitchFamily="34" charset="0"/>
            </a:endParaRPr>
          </a:p>
        </p:txBody>
      </p:sp>
      <p:grpSp>
        <p:nvGrpSpPr>
          <p:cNvPr id="44" name="Group 6"/>
          <p:cNvGrpSpPr>
            <a:grpSpLocks/>
          </p:cNvGrpSpPr>
          <p:nvPr/>
        </p:nvGrpSpPr>
        <p:grpSpPr bwMode="auto">
          <a:xfrm>
            <a:off x="1524000" y="3810000"/>
            <a:ext cx="685800" cy="679450"/>
            <a:chOff x="662" y="1574"/>
            <a:chExt cx="480" cy="476"/>
          </a:xfrm>
        </p:grpSpPr>
        <p:grpSp>
          <p:nvGrpSpPr>
            <p:cNvPr id="46" name="Group 7"/>
            <p:cNvGrpSpPr>
              <a:grpSpLocks/>
            </p:cNvGrpSpPr>
            <p:nvPr/>
          </p:nvGrpSpPr>
          <p:grpSpPr bwMode="auto">
            <a:xfrm>
              <a:off x="662" y="1574"/>
              <a:ext cx="480" cy="476"/>
              <a:chOff x="662" y="1574"/>
              <a:chExt cx="480" cy="476"/>
            </a:xfrm>
          </p:grpSpPr>
          <p:sp>
            <p:nvSpPr>
              <p:cNvPr id="54" name="Oval 8"/>
              <p:cNvSpPr>
                <a:spLocks noChangeArrowheads="1"/>
              </p:cNvSpPr>
              <p:nvPr/>
            </p:nvSpPr>
            <p:spPr bwMode="gray">
              <a:xfrm>
                <a:off x="662" y="1574"/>
                <a:ext cx="480" cy="476"/>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55" name="Oval 9"/>
              <p:cNvSpPr>
                <a:spLocks noChangeArrowheads="1"/>
              </p:cNvSpPr>
              <p:nvPr/>
            </p:nvSpPr>
            <p:spPr bwMode="gray">
              <a:xfrm>
                <a:off x="662" y="1574"/>
                <a:ext cx="480" cy="476"/>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headEnd/>
                <a:tailEnd/>
              </a:ln>
              <a:effectLst/>
            </p:spPr>
            <p:txBody>
              <a:bodyPr wrap="none" anchor="ctr">
                <a:spAutoFit/>
              </a:bodyPr>
              <a:lstStyle/>
              <a:p>
                <a:endParaRPr lang="en-US"/>
              </a:p>
            </p:txBody>
          </p:sp>
          <p:sp>
            <p:nvSpPr>
              <p:cNvPr id="56" name="Oval 10"/>
              <p:cNvSpPr>
                <a:spLocks noChangeArrowheads="1"/>
              </p:cNvSpPr>
              <p:nvPr/>
            </p:nvSpPr>
            <p:spPr bwMode="gray">
              <a:xfrm>
                <a:off x="694" y="1605"/>
                <a:ext cx="416" cy="41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endParaRPr lang="en-US"/>
              </a:p>
            </p:txBody>
          </p:sp>
          <p:sp>
            <p:nvSpPr>
              <p:cNvPr id="57" name="Oval 11"/>
              <p:cNvSpPr>
                <a:spLocks noChangeArrowheads="1"/>
              </p:cNvSpPr>
              <p:nvPr/>
            </p:nvSpPr>
            <p:spPr bwMode="gray">
              <a:xfrm>
                <a:off x="694" y="1606"/>
                <a:ext cx="416" cy="414"/>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headEnd/>
                <a:tailEnd/>
              </a:ln>
              <a:effectLst/>
            </p:spPr>
            <p:txBody>
              <a:bodyPr anchor="ctr">
                <a:spAutoFit/>
              </a:bodyPr>
              <a:lstStyle/>
              <a:p>
                <a:endParaRPr lang="en-US"/>
              </a:p>
            </p:txBody>
          </p:sp>
        </p:grpSp>
        <p:grpSp>
          <p:nvGrpSpPr>
            <p:cNvPr id="47" name="Group 12"/>
            <p:cNvGrpSpPr>
              <a:grpSpLocks/>
            </p:cNvGrpSpPr>
            <p:nvPr/>
          </p:nvGrpSpPr>
          <p:grpSpPr bwMode="auto">
            <a:xfrm>
              <a:off x="720" y="1625"/>
              <a:ext cx="376" cy="379"/>
              <a:chOff x="336" y="1049"/>
              <a:chExt cx="376" cy="379"/>
            </a:xfrm>
          </p:grpSpPr>
          <p:sp>
            <p:nvSpPr>
              <p:cNvPr id="48" name="Oval 13"/>
              <p:cNvSpPr>
                <a:spLocks noChangeArrowheads="1"/>
              </p:cNvSpPr>
              <p:nvPr/>
            </p:nvSpPr>
            <p:spPr bwMode="gray">
              <a:xfrm>
                <a:off x="336" y="1056"/>
                <a:ext cx="376" cy="372"/>
              </a:xfrm>
              <a:prstGeom prst="ellipse">
                <a:avLst/>
              </a:prstGeom>
              <a:solidFill>
                <a:srgbClr val="000000"/>
              </a:solidFill>
              <a:ln w="38100" algn="ctr">
                <a:noFill/>
                <a:round/>
                <a:headEnd/>
                <a:tailEnd/>
              </a:ln>
              <a:effectLst/>
            </p:spPr>
            <p:txBody>
              <a:bodyPr anchor="ctr">
                <a:spAutoFit/>
              </a:bodyPr>
              <a:lstStyle/>
              <a:p>
                <a:endParaRPr lang="en-US"/>
              </a:p>
            </p:txBody>
          </p:sp>
          <p:grpSp>
            <p:nvGrpSpPr>
              <p:cNvPr id="49" name="Group 14"/>
              <p:cNvGrpSpPr>
                <a:grpSpLocks/>
              </p:cNvGrpSpPr>
              <p:nvPr/>
            </p:nvGrpSpPr>
            <p:grpSpPr bwMode="auto">
              <a:xfrm>
                <a:off x="336" y="1049"/>
                <a:ext cx="364" cy="361"/>
                <a:chOff x="4166" y="1706"/>
                <a:chExt cx="1252" cy="1252"/>
              </a:xfrm>
            </p:grpSpPr>
            <p:sp>
              <p:nvSpPr>
                <p:cNvPr id="50" name="Oval 15"/>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51" name="Oval 16"/>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52" name="Oval 17"/>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53" name="Oval 18"/>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grpSp>
      </p:grpSp>
      <p:grpSp>
        <p:nvGrpSpPr>
          <p:cNvPr id="59" name="Group 6"/>
          <p:cNvGrpSpPr>
            <a:grpSpLocks/>
          </p:cNvGrpSpPr>
          <p:nvPr/>
        </p:nvGrpSpPr>
        <p:grpSpPr bwMode="auto">
          <a:xfrm>
            <a:off x="1600200" y="4876800"/>
            <a:ext cx="685800" cy="679450"/>
            <a:chOff x="662" y="1574"/>
            <a:chExt cx="480" cy="476"/>
          </a:xfrm>
        </p:grpSpPr>
        <p:grpSp>
          <p:nvGrpSpPr>
            <p:cNvPr id="61" name="Group 7"/>
            <p:cNvGrpSpPr>
              <a:grpSpLocks/>
            </p:cNvGrpSpPr>
            <p:nvPr/>
          </p:nvGrpSpPr>
          <p:grpSpPr bwMode="auto">
            <a:xfrm>
              <a:off x="662" y="1574"/>
              <a:ext cx="480" cy="476"/>
              <a:chOff x="662" y="1574"/>
              <a:chExt cx="480" cy="476"/>
            </a:xfrm>
          </p:grpSpPr>
          <p:sp>
            <p:nvSpPr>
              <p:cNvPr id="69" name="Oval 8"/>
              <p:cNvSpPr>
                <a:spLocks noChangeArrowheads="1"/>
              </p:cNvSpPr>
              <p:nvPr/>
            </p:nvSpPr>
            <p:spPr bwMode="gray">
              <a:xfrm>
                <a:off x="662" y="1574"/>
                <a:ext cx="480" cy="476"/>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70" name="Oval 9"/>
              <p:cNvSpPr>
                <a:spLocks noChangeArrowheads="1"/>
              </p:cNvSpPr>
              <p:nvPr/>
            </p:nvSpPr>
            <p:spPr bwMode="gray">
              <a:xfrm>
                <a:off x="662" y="1574"/>
                <a:ext cx="480" cy="476"/>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w="38100" algn="ctr">
                <a:noFill/>
                <a:round/>
                <a:headEnd/>
                <a:tailEnd/>
              </a:ln>
              <a:effectLst/>
            </p:spPr>
            <p:txBody>
              <a:bodyPr wrap="none" anchor="ctr">
                <a:spAutoFit/>
              </a:bodyPr>
              <a:lstStyle/>
              <a:p>
                <a:endParaRPr lang="en-US"/>
              </a:p>
            </p:txBody>
          </p:sp>
          <p:sp>
            <p:nvSpPr>
              <p:cNvPr id="71" name="Oval 10"/>
              <p:cNvSpPr>
                <a:spLocks noChangeArrowheads="1"/>
              </p:cNvSpPr>
              <p:nvPr/>
            </p:nvSpPr>
            <p:spPr bwMode="gray">
              <a:xfrm>
                <a:off x="694" y="1605"/>
                <a:ext cx="416" cy="41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endParaRPr lang="en-US"/>
              </a:p>
            </p:txBody>
          </p:sp>
          <p:sp>
            <p:nvSpPr>
              <p:cNvPr id="72" name="Oval 11"/>
              <p:cNvSpPr>
                <a:spLocks noChangeArrowheads="1"/>
              </p:cNvSpPr>
              <p:nvPr/>
            </p:nvSpPr>
            <p:spPr bwMode="gray">
              <a:xfrm>
                <a:off x="694" y="1606"/>
                <a:ext cx="416" cy="414"/>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headEnd/>
                <a:tailEnd/>
              </a:ln>
              <a:effectLst/>
            </p:spPr>
            <p:txBody>
              <a:bodyPr anchor="ctr">
                <a:spAutoFit/>
              </a:bodyPr>
              <a:lstStyle/>
              <a:p>
                <a:endParaRPr lang="en-US"/>
              </a:p>
            </p:txBody>
          </p:sp>
        </p:grpSp>
        <p:grpSp>
          <p:nvGrpSpPr>
            <p:cNvPr id="62" name="Group 12"/>
            <p:cNvGrpSpPr>
              <a:grpSpLocks/>
            </p:cNvGrpSpPr>
            <p:nvPr/>
          </p:nvGrpSpPr>
          <p:grpSpPr bwMode="auto">
            <a:xfrm>
              <a:off x="720" y="1625"/>
              <a:ext cx="376" cy="379"/>
              <a:chOff x="336" y="1049"/>
              <a:chExt cx="376" cy="379"/>
            </a:xfrm>
          </p:grpSpPr>
          <p:sp>
            <p:nvSpPr>
              <p:cNvPr id="63" name="Oval 13"/>
              <p:cNvSpPr>
                <a:spLocks noChangeArrowheads="1"/>
              </p:cNvSpPr>
              <p:nvPr/>
            </p:nvSpPr>
            <p:spPr bwMode="gray">
              <a:xfrm>
                <a:off x="336" y="1056"/>
                <a:ext cx="376" cy="372"/>
              </a:xfrm>
              <a:prstGeom prst="ellipse">
                <a:avLst/>
              </a:prstGeom>
              <a:solidFill>
                <a:srgbClr val="000000"/>
              </a:solidFill>
              <a:ln w="38100" algn="ctr">
                <a:noFill/>
                <a:round/>
                <a:headEnd/>
                <a:tailEnd/>
              </a:ln>
              <a:effectLst/>
            </p:spPr>
            <p:txBody>
              <a:bodyPr anchor="ctr">
                <a:spAutoFit/>
              </a:bodyPr>
              <a:lstStyle/>
              <a:p>
                <a:endParaRPr lang="en-US"/>
              </a:p>
            </p:txBody>
          </p:sp>
          <p:grpSp>
            <p:nvGrpSpPr>
              <p:cNvPr id="64" name="Group 14"/>
              <p:cNvGrpSpPr>
                <a:grpSpLocks/>
              </p:cNvGrpSpPr>
              <p:nvPr/>
            </p:nvGrpSpPr>
            <p:grpSpPr bwMode="auto">
              <a:xfrm>
                <a:off x="336" y="1049"/>
                <a:ext cx="364" cy="361"/>
                <a:chOff x="4166" y="1706"/>
                <a:chExt cx="1252" cy="1252"/>
              </a:xfrm>
            </p:grpSpPr>
            <p:sp>
              <p:nvSpPr>
                <p:cNvPr id="65" name="Oval 15"/>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66" name="Oval 16"/>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67" name="Oval 17"/>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68" name="Oval 18"/>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grpSp>
      </p:grpSp>
      <p:sp>
        <p:nvSpPr>
          <p:cNvPr id="73" name="Text Box 23"/>
          <p:cNvSpPr txBox="1">
            <a:spLocks noChangeArrowheads="1"/>
          </p:cNvSpPr>
          <p:nvPr/>
        </p:nvSpPr>
        <p:spPr bwMode="auto">
          <a:xfrm>
            <a:off x="2438400" y="3886200"/>
            <a:ext cx="3217547" cy="523220"/>
          </a:xfrm>
          <a:prstGeom prst="rect">
            <a:avLst/>
          </a:prstGeom>
          <a:noFill/>
          <a:ln w="9525" algn="ctr">
            <a:noFill/>
            <a:miter lim="800000"/>
            <a:headEnd/>
            <a:tailEnd/>
          </a:ln>
          <a:effectLst/>
        </p:spPr>
        <p:txBody>
          <a:bodyPr wrap="none">
            <a:spAutoFit/>
          </a:bodyPr>
          <a:lstStyle/>
          <a:p>
            <a:pPr algn="ctr" eaLnBrk="0" hangingPunct="0"/>
            <a:r>
              <a:rPr lang="en-US" sz="2800" dirty="0" smtClean="0">
                <a:solidFill>
                  <a:schemeClr val="tx1">
                    <a:lumMod val="95000"/>
                    <a:lumOff val="5000"/>
                  </a:schemeClr>
                </a:solidFill>
                <a:latin typeface="Arial" pitchFamily="34" charset="0"/>
                <a:cs typeface="Arial" pitchFamily="34" charset="0"/>
              </a:rPr>
              <a:t>NỘI DUNG CHÍNH</a:t>
            </a:r>
            <a:endParaRPr lang="en-US" sz="2800" dirty="0">
              <a:solidFill>
                <a:schemeClr val="tx1">
                  <a:lumMod val="95000"/>
                  <a:lumOff val="5000"/>
                </a:schemeClr>
              </a:solidFill>
              <a:latin typeface="Arial" pitchFamily="34" charset="0"/>
              <a:cs typeface="Arial" pitchFamily="34" charset="0"/>
            </a:endParaRPr>
          </a:p>
        </p:txBody>
      </p:sp>
      <p:sp>
        <p:nvSpPr>
          <p:cNvPr id="74" name="Rectangle 73"/>
          <p:cNvSpPr/>
          <p:nvPr/>
        </p:nvSpPr>
        <p:spPr>
          <a:xfrm>
            <a:off x="2438400" y="5029200"/>
            <a:ext cx="1933478" cy="523220"/>
          </a:xfrm>
          <a:prstGeom prst="rect">
            <a:avLst/>
          </a:prstGeom>
        </p:spPr>
        <p:txBody>
          <a:bodyPr wrap="none">
            <a:spAutoFit/>
          </a:bodyPr>
          <a:lstStyle/>
          <a:p>
            <a:pPr algn="ctr" eaLnBrk="0" hangingPunct="0"/>
            <a:r>
              <a:rPr lang="en-US" sz="2800" dirty="0" smtClean="0">
                <a:solidFill>
                  <a:schemeClr val="tx1">
                    <a:lumMod val="95000"/>
                    <a:lumOff val="5000"/>
                  </a:schemeClr>
                </a:solidFill>
                <a:latin typeface="Arial" pitchFamily="34" charset="0"/>
                <a:cs typeface="Arial" pitchFamily="34" charset="0"/>
              </a:rPr>
              <a:t>KẾT LUẬN</a:t>
            </a:r>
            <a:endParaRPr lang="en-US" sz="2800" dirty="0">
              <a:solidFill>
                <a:schemeClr val="tx1">
                  <a:lumMod val="95000"/>
                  <a:lumOff val="5000"/>
                </a:schemeClr>
              </a:solidFill>
              <a:latin typeface="Arial" pitchFamily="34" charset="0"/>
              <a:cs typeface="Arial" pitchFamily="34" charset="0"/>
            </a:endParaRPr>
          </a:p>
        </p:txBody>
      </p:sp>
      <p:sp>
        <p:nvSpPr>
          <p:cNvPr id="76" name="Line 3"/>
          <p:cNvSpPr>
            <a:spLocks noChangeShapeType="1"/>
          </p:cNvSpPr>
          <p:nvPr/>
        </p:nvSpPr>
        <p:spPr bwMode="auto">
          <a:xfrm>
            <a:off x="2133600" y="2286000"/>
            <a:ext cx="4800600" cy="0"/>
          </a:xfrm>
          <a:prstGeom prst="line">
            <a:avLst/>
          </a:prstGeom>
          <a:noFill/>
          <a:ln w="25400">
            <a:solidFill>
              <a:schemeClr val="bg2"/>
            </a:solidFill>
            <a:prstDash val="sysDot"/>
            <a:round/>
            <a:headEnd/>
            <a:tailEnd type="oval" w="med" len="med"/>
          </a:ln>
          <a:effectLst/>
        </p:spPr>
        <p:txBody>
          <a:bodyPr wrap="none" anchor="ctr"/>
          <a:lstStyle/>
          <a:p>
            <a:endParaRPr lang="en-US"/>
          </a:p>
        </p:txBody>
      </p:sp>
      <p:sp>
        <p:nvSpPr>
          <p:cNvPr id="77" name="Line 3"/>
          <p:cNvSpPr>
            <a:spLocks noChangeShapeType="1"/>
          </p:cNvSpPr>
          <p:nvPr/>
        </p:nvSpPr>
        <p:spPr bwMode="auto">
          <a:xfrm>
            <a:off x="2133600" y="3276600"/>
            <a:ext cx="4800600" cy="0"/>
          </a:xfrm>
          <a:prstGeom prst="line">
            <a:avLst/>
          </a:prstGeom>
          <a:noFill/>
          <a:ln w="25400">
            <a:solidFill>
              <a:schemeClr val="bg2"/>
            </a:solidFill>
            <a:prstDash val="sysDot"/>
            <a:round/>
            <a:headEnd/>
            <a:tailEnd type="oval" w="med" len="med"/>
          </a:ln>
          <a:effectLst/>
        </p:spPr>
        <p:txBody>
          <a:bodyPr wrap="none" anchor="ctr"/>
          <a:lstStyle/>
          <a:p>
            <a:endParaRPr lang="en-US"/>
          </a:p>
        </p:txBody>
      </p:sp>
      <p:sp>
        <p:nvSpPr>
          <p:cNvPr id="78" name="Line 3"/>
          <p:cNvSpPr>
            <a:spLocks noChangeShapeType="1"/>
          </p:cNvSpPr>
          <p:nvPr/>
        </p:nvSpPr>
        <p:spPr bwMode="auto">
          <a:xfrm>
            <a:off x="2133600" y="4419600"/>
            <a:ext cx="4800600" cy="0"/>
          </a:xfrm>
          <a:prstGeom prst="line">
            <a:avLst/>
          </a:prstGeom>
          <a:noFill/>
          <a:ln w="25400">
            <a:solidFill>
              <a:schemeClr val="bg2"/>
            </a:solidFill>
            <a:prstDash val="sysDot"/>
            <a:round/>
            <a:headEnd/>
            <a:tailEnd type="oval" w="med" len="med"/>
          </a:ln>
          <a:effectLst/>
        </p:spPr>
        <p:txBody>
          <a:bodyPr wrap="none" anchor="ctr"/>
          <a:lstStyle/>
          <a:p>
            <a:endParaRPr lang="en-US"/>
          </a:p>
        </p:txBody>
      </p:sp>
      <p:sp>
        <p:nvSpPr>
          <p:cNvPr id="79" name="Line 3"/>
          <p:cNvSpPr>
            <a:spLocks noChangeShapeType="1"/>
          </p:cNvSpPr>
          <p:nvPr/>
        </p:nvSpPr>
        <p:spPr bwMode="auto">
          <a:xfrm>
            <a:off x="2133600" y="5486400"/>
            <a:ext cx="4800600" cy="0"/>
          </a:xfrm>
          <a:prstGeom prst="line">
            <a:avLst/>
          </a:prstGeom>
          <a:noFill/>
          <a:ln w="25400">
            <a:solidFill>
              <a:schemeClr val="bg2"/>
            </a:solidFill>
            <a:prstDash val="sysDot"/>
            <a:round/>
            <a:headEnd/>
            <a:tailEnd type="oval" w="med" len="med"/>
          </a:ln>
          <a:effectLst/>
        </p:spPr>
        <p:txBody>
          <a:bodyPr wrap="none" anchor="ctr"/>
          <a:lstStyle/>
          <a:p>
            <a:endParaRPr lang="en-US"/>
          </a:p>
        </p:txBody>
      </p:sp>
    </p:spTree>
  </p:cSld>
  <p:clrMapOvr>
    <a:masterClrMapping/>
  </p:clrMapOvr>
  <p:transition>
    <p:wipe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3200" y="152400"/>
            <a:ext cx="2977097" cy="523220"/>
          </a:xfrm>
          <a:prstGeom prst="rect">
            <a:avLst/>
          </a:prstGeom>
          <a:noFill/>
        </p:spPr>
        <p:txBody>
          <a:bodyPr wrap="none" rtlCol="0">
            <a:spAutoFit/>
          </a:bodyPr>
          <a:lstStyle/>
          <a:p>
            <a:r>
              <a:rPr lang="en-US" sz="2800" b="1" dirty="0" smtClean="0">
                <a:solidFill>
                  <a:srgbClr val="FF0000"/>
                </a:solidFill>
                <a:latin typeface="Times New Roman" pitchFamily="18" charset="0"/>
                <a:cs typeface="Times New Roman" pitchFamily="18" charset="0"/>
              </a:rPr>
              <a:t>II.1.5 GIẢI PHÁP</a:t>
            </a:r>
            <a:endParaRPr lang="en-US" sz="2800" b="1" dirty="0">
              <a:solidFill>
                <a:srgbClr val="FF0000"/>
              </a:solidFill>
              <a:latin typeface="Times New Roman" pitchFamily="18" charset="0"/>
              <a:cs typeface="Times New Roman" pitchFamily="18" charset="0"/>
            </a:endParaRPr>
          </a:p>
        </p:txBody>
      </p:sp>
      <p:sp>
        <p:nvSpPr>
          <p:cNvPr id="3" name="TextBox 2"/>
          <p:cNvSpPr txBox="1"/>
          <p:nvPr/>
        </p:nvSpPr>
        <p:spPr>
          <a:xfrm>
            <a:off x="304800" y="1371600"/>
            <a:ext cx="7364195" cy="523220"/>
          </a:xfrm>
          <a:prstGeom prst="rect">
            <a:avLst/>
          </a:prstGeom>
          <a:noFill/>
        </p:spPr>
        <p:txBody>
          <a:bodyPr wrap="non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Cải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nghiệp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phối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lại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ruộng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đất</a:t>
            </a:r>
            <a:endParaRPr lang="en-US" sz="2800" dirty="0">
              <a:solidFill>
                <a:schemeClr val="bg1"/>
              </a:solidFill>
              <a:latin typeface="Times New Roman" pitchFamily="18" charset="0"/>
              <a:cs typeface="Times New Roman" pitchFamily="18" charset="0"/>
            </a:endParaRPr>
          </a:p>
        </p:txBody>
      </p:sp>
      <p:sp>
        <p:nvSpPr>
          <p:cNvPr id="4" name="TextBox 3"/>
          <p:cNvSpPr txBox="1"/>
          <p:nvPr/>
        </p:nvSpPr>
        <p:spPr>
          <a:xfrm>
            <a:off x="304800" y="1905000"/>
            <a:ext cx="8534400" cy="1384995"/>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Chính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sách</a:t>
            </a:r>
            <a:r>
              <a:rPr lang="en-US" sz="2800" dirty="0" smtClean="0">
                <a:solidFill>
                  <a:schemeClr val="bg1"/>
                </a:solidFill>
                <a:latin typeface="Times New Roman" pitchFamily="18" charset="0"/>
                <a:cs typeface="Times New Roman" pitchFamily="18" charset="0"/>
              </a:rPr>
              <a:t> marketing: </a:t>
            </a:r>
            <a:r>
              <a:rPr lang="en-US" sz="2800" dirty="0" err="1" smtClean="0">
                <a:solidFill>
                  <a:schemeClr val="bg1"/>
                </a:solidFill>
                <a:latin typeface="Times New Roman" pitchFamily="18" charset="0"/>
                <a:cs typeface="Times New Roman" pitchFamily="18" charset="0"/>
              </a:rPr>
              <a:t>cải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tiến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điều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kiện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trường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thúc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đẩy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xuất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hàng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hoá</a:t>
            </a:r>
            <a:r>
              <a:rPr lang="en-US" sz="2800" dirty="0" smtClean="0">
                <a:solidFill>
                  <a:schemeClr val="bg1"/>
                </a:solidFill>
                <a:latin typeface="Times New Roman" pitchFamily="18" charset="0"/>
                <a:cs typeface="Times New Roman" pitchFamily="18" charset="0"/>
              </a:rPr>
              <a:t> ở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thôn</a:t>
            </a:r>
            <a:endParaRPr lang="en-US" sz="2800" dirty="0">
              <a:solidFill>
                <a:schemeClr val="bg1"/>
              </a:solidFill>
              <a:latin typeface="Times New Roman" pitchFamily="18" charset="0"/>
              <a:cs typeface="Times New Roman" pitchFamily="18" charset="0"/>
            </a:endParaRPr>
          </a:p>
        </p:txBody>
      </p:sp>
      <p:sp>
        <p:nvSpPr>
          <p:cNvPr id="5" name="TextBox 4"/>
          <p:cNvSpPr txBox="1"/>
          <p:nvPr/>
        </p:nvSpPr>
        <p:spPr>
          <a:xfrm>
            <a:off x="228600" y="3200400"/>
            <a:ext cx="8686800" cy="954107"/>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nghiệp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thôn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xây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dựng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cở</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biến</a:t>
            </a:r>
            <a:endParaRPr lang="en-US" sz="2800" dirty="0">
              <a:solidFill>
                <a:schemeClr val="bg1"/>
              </a:solidFill>
              <a:latin typeface="Times New Roman" pitchFamily="18" charset="0"/>
              <a:cs typeface="Times New Roman" pitchFamily="18" charset="0"/>
            </a:endParaRPr>
          </a:p>
        </p:txBody>
      </p:sp>
      <p:sp>
        <p:nvSpPr>
          <p:cNvPr id="6" name="TextBox 5"/>
          <p:cNvSpPr txBox="1"/>
          <p:nvPr/>
        </p:nvSpPr>
        <p:spPr>
          <a:xfrm>
            <a:off x="228600" y="4114800"/>
            <a:ext cx="8534400" cy="954107"/>
          </a:xfrm>
          <a:prstGeom prst="rect">
            <a:avLst/>
          </a:prstGeom>
          <a:noFill/>
        </p:spPr>
        <p:txBody>
          <a:bodyPr wrap="square" rtlCol="0">
            <a:spAutoFit/>
          </a:bodyPr>
          <a:lstStyle/>
          <a:p>
            <a:pPr>
              <a:buFont typeface="Arial" pitchFamily="34" charset="0"/>
              <a:buChar char="•"/>
            </a:pPr>
            <a:r>
              <a:rPr lang="en-US" sz="2800" dirty="0" err="1" smtClean="0">
                <a:solidFill>
                  <a:schemeClr val="bg1"/>
                </a:solidFill>
                <a:latin typeface="Times New Roman" pitchFamily="18" charset="0"/>
                <a:cs typeface="Times New Roman" pitchFamily="18" charset="0"/>
              </a:rPr>
              <a:t>Nghiên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cứu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nghệ</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ứng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dụng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khoa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học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nghệ</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sản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xuất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nghiệp</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
        <p:nvSpPr>
          <p:cNvPr id="7" name="TextBox 6"/>
          <p:cNvSpPr txBox="1"/>
          <p:nvPr/>
        </p:nvSpPr>
        <p:spPr>
          <a:xfrm>
            <a:off x="228600" y="5029200"/>
            <a:ext cx="8534400" cy="1384995"/>
          </a:xfrm>
          <a:prstGeom prst="rect">
            <a:avLst/>
          </a:prstGeom>
          <a:noFill/>
        </p:spPr>
        <p:txBody>
          <a:bodyPr wrap="square" rtlCol="0">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chương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số</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thực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hiện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hoạch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mức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sống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nghèo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được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cải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thiện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mô</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nhỏ</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0" y="0"/>
            <a:ext cx="6229590" cy="954107"/>
          </a:xfrm>
          <a:prstGeom prst="rect">
            <a:avLst/>
          </a:prstGeom>
          <a:noFill/>
        </p:spPr>
        <p:txBody>
          <a:bodyPr wrap="square" rtlCol="0">
            <a:spAutoFit/>
          </a:bodyPr>
          <a:lstStyle/>
          <a:p>
            <a:pPr algn="ctr"/>
            <a:r>
              <a:rPr lang="en-US" sz="2800" dirty="0" smtClean="0">
                <a:solidFill>
                  <a:srgbClr val="FF0000"/>
                </a:solidFill>
                <a:latin typeface="Times New Roman" pitchFamily="18" charset="0"/>
                <a:cs typeface="Times New Roman" pitchFamily="18" charset="0"/>
              </a:rPr>
              <a:t>II.2. BẤT BÌNH ĐẲNG GIỚI Ở NÔNG THÔN VÀ THÀNH THỊ</a:t>
            </a:r>
            <a:endParaRPr lang="en-US" sz="2800" dirty="0"/>
          </a:p>
        </p:txBody>
      </p:sp>
      <p:sp>
        <p:nvSpPr>
          <p:cNvPr id="3073" name="Rectangle 1"/>
          <p:cNvSpPr>
            <a:spLocks noChangeArrowheads="1"/>
          </p:cNvSpPr>
          <p:nvPr/>
        </p:nvSpPr>
        <p:spPr bwMode="auto">
          <a:xfrm>
            <a:off x="228600" y="1066800"/>
            <a:ext cx="89154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lang="en-US" altLang="zh-CN" sz="2800" dirty="0" smtClean="0">
                <a:solidFill>
                  <a:srgbClr val="FF0000"/>
                </a:solidFill>
                <a:latin typeface="Times New Roman" pitchFamily="18" charset="0"/>
                <a:ea typeface="SimSun" pitchFamily="2" charset="-122"/>
                <a:cs typeface="Times New Roman" pitchFamily="18" charset="0"/>
              </a:rPr>
              <a:t>II.2.1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Thực</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trạng</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về</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khoảng</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cách</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thu</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nhập</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giữa</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nông</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thôn</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và</a:t>
            </a:r>
            <a:r>
              <a:rPr lang="en-US" altLang="zh-CN" sz="2800" dirty="0" smtClean="0">
                <a:solidFill>
                  <a:srgbClr val="FF0000"/>
                </a:solidFill>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thành</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thị</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trong</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quá</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trình</a:t>
            </a:r>
            <a:r>
              <a:rPr lang="en-US" altLang="zh-CN" sz="2800" dirty="0" smtClean="0">
                <a:solidFill>
                  <a:srgbClr val="FF0000"/>
                </a:solidFill>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đổi</a:t>
            </a:r>
            <a:r>
              <a:rPr kumimoji="0" lang="en-US" altLang="zh-CN" sz="2800" i="0" u="none" strike="noStrike" cap="none" normalizeH="0" baseline="0" dirty="0" smtClean="0">
                <a:ln>
                  <a:noFill/>
                </a:ln>
                <a:solidFill>
                  <a:srgbClr val="FF0000"/>
                </a:solidFill>
                <a:effectLst/>
                <a:latin typeface="Times New Roman" pitchFamily="18" charset="0"/>
                <a:ea typeface="SimSun" pitchFamily="2" charset="-122"/>
                <a:cs typeface="Times New Roman" pitchFamily="18" charset="0"/>
              </a:rPr>
              <a:t> </a:t>
            </a:r>
            <a:r>
              <a:rPr kumimoji="0" lang="en-US" altLang="zh-CN" sz="2800" i="0" u="none" strike="noStrike" cap="none" normalizeH="0" baseline="0" dirty="0" err="1" smtClean="0">
                <a:ln>
                  <a:noFill/>
                </a:ln>
                <a:solidFill>
                  <a:srgbClr val="FF0000"/>
                </a:solidFill>
                <a:effectLst/>
                <a:latin typeface="Times New Roman" pitchFamily="18" charset="0"/>
                <a:ea typeface="SimSun" pitchFamily="2" charset="-122"/>
                <a:cs typeface="Times New Roman" pitchFamily="18" charset="0"/>
              </a:rPr>
              <a:t>mới</a:t>
            </a:r>
            <a:r>
              <a:rPr kumimoji="0" lang="en-US" altLang="zh-CN" sz="2800" i="0" u="none" strike="noStrike" cap="none" normalizeH="0" baseline="0" dirty="0" smtClean="0">
                <a:ln>
                  <a:noFill/>
                </a:ln>
                <a:solidFill>
                  <a:srgbClr val="FF0000"/>
                </a:solidFill>
                <a:effectLst/>
                <a:latin typeface="Times New Roman" pitchFamily="18" charset="0"/>
                <a:cs typeface="Times New Roman" pitchFamily="18" charset="0"/>
              </a:rPr>
              <a:t> </a:t>
            </a:r>
          </a:p>
        </p:txBody>
      </p:sp>
      <p:sp>
        <p:nvSpPr>
          <p:cNvPr id="6" name="Rectangle 5"/>
          <p:cNvSpPr/>
          <p:nvPr/>
        </p:nvSpPr>
        <p:spPr>
          <a:xfrm>
            <a:off x="304800" y="2057400"/>
            <a:ext cx="8229600" cy="954107"/>
          </a:xfrm>
          <a:prstGeom prst="rect">
            <a:avLst/>
          </a:prstGeom>
        </p:spPr>
        <p:txBody>
          <a:bodyPr wrap="square">
            <a:spAutoFit/>
          </a:bodyPr>
          <a:lstStyle/>
          <a:p>
            <a:pPr>
              <a:buFont typeface="Wingdings" pitchFamily="2" charset="2"/>
              <a:buChar char="Ø"/>
            </a:pPr>
            <a:r>
              <a:rPr lang="en-US" sz="2800" dirty="0" err="1" smtClean="0">
                <a:solidFill>
                  <a:srgbClr val="FF0000"/>
                </a:solidFill>
                <a:latin typeface="Times New Roman" pitchFamily="18" charset="0"/>
                <a:cs typeface="Times New Roman" pitchFamily="18" charset="0"/>
              </a:rPr>
              <a:t>Động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thái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nhập</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của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người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dân</a:t>
            </a:r>
            <a:r>
              <a:rPr lang="en-US" sz="2800" dirty="0" smtClean="0">
                <a:solidFill>
                  <a:srgbClr val="FF0000"/>
                </a:solidFill>
                <a:latin typeface="Times New Roman" pitchFamily="18" charset="0"/>
                <a:cs typeface="Times New Roman" pitchFamily="18" charset="0"/>
              </a:rPr>
              <a:t> ở </a:t>
            </a:r>
            <a:r>
              <a:rPr lang="en-US" sz="2800" dirty="0" err="1" smtClean="0">
                <a:solidFill>
                  <a:srgbClr val="FF0000"/>
                </a:solidFill>
                <a:latin typeface="Times New Roman" pitchFamily="18" charset="0"/>
                <a:cs typeface="Times New Roman" pitchFamily="18" charset="0"/>
              </a:rPr>
              <a:t>nông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thôn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thành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thị</a:t>
            </a:r>
            <a:endParaRPr lang="en-US" sz="2800" dirty="0">
              <a:solidFill>
                <a:srgbClr val="FF0000"/>
              </a:solidFill>
              <a:latin typeface="Times New Roman" pitchFamily="18" charset="0"/>
              <a:cs typeface="Times New Roman" pitchFamily="18" charset="0"/>
            </a:endParaRPr>
          </a:p>
        </p:txBody>
      </p:sp>
      <p:sp>
        <p:nvSpPr>
          <p:cNvPr id="7" name="Rectangle 1"/>
          <p:cNvSpPr>
            <a:spLocks noChangeArrowheads="1"/>
          </p:cNvSpPr>
          <p:nvPr/>
        </p:nvSpPr>
        <p:spPr bwMode="auto">
          <a:xfrm>
            <a:off x="152400" y="3048000"/>
            <a:ext cx="89916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Theo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hộ</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gia</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đình</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2006,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nhập</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bình</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quân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một</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hộ</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nông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thôn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đạt</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26,1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triệu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đồng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tăng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11,3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triệu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đồng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(75,8%) so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với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2002. </a:t>
            </a:r>
            <a:endParaRPr kumimoji="0" lang="en-US" altLang="zh-CN" sz="2800" b="0" i="0" u="none" strike="noStrike" cap="none" normalizeH="0" baseline="0" dirty="0" smtClean="0">
              <a:ln>
                <a:noFill/>
              </a:ln>
              <a:solidFill>
                <a:schemeClr val="bg1"/>
              </a:solidFill>
              <a:effectLst/>
              <a:latin typeface="Times New Roman" pitchFamily="18" charset="0"/>
              <a:cs typeface="Times New Roman" pitchFamily="18" charset="0"/>
            </a:endParaRPr>
          </a:p>
        </p:txBody>
      </p:sp>
      <p:sp>
        <p:nvSpPr>
          <p:cNvPr id="8" name="Rectangle 3"/>
          <p:cNvSpPr>
            <a:spLocks noChangeArrowheads="1"/>
          </p:cNvSpPr>
          <p:nvPr/>
        </p:nvSpPr>
        <p:spPr bwMode="auto">
          <a:xfrm>
            <a:off x="152400" y="4495800"/>
            <a:ext cx="899160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Với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người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dân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thành</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thị</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tại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Việt</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Nam,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2006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là</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1.058.000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đồng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2008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là</a:t>
            </a:r>
            <a:r>
              <a:rPr lang="en-US" altLang="zh-CN" sz="2800" dirty="0" smtClean="0">
                <a:solidFill>
                  <a:schemeClr val="bg1"/>
                </a:solidFill>
                <a:latin typeface="Times New Roman" pitchFamily="18" charset="0"/>
                <a:ea typeface="SimSun" pitchFamily="2" charset="-122"/>
                <a:cs typeface="Times New Roman" pitchFamily="18" charset="0"/>
              </a:rPr>
              <a:t> </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1.605.000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đồng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tăng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51,7% so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với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2006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và</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2010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tăng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lên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2.130.000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đồng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tăng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32,7%</a:t>
            </a:r>
            <a:r>
              <a:rPr lang="en-US" altLang="zh-CN" sz="2800" dirty="0" smtClean="0">
                <a:solidFill>
                  <a:schemeClr val="bg1"/>
                </a:solidFill>
                <a:latin typeface="Times New Roman" pitchFamily="18" charset="0"/>
                <a:ea typeface="SimSun" pitchFamily="2" charset="-122"/>
                <a:cs typeface="Times New Roman" pitchFamily="18" charset="0"/>
              </a:rPr>
              <a:t> </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so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với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2008.</a:t>
            </a:r>
            <a:endParaRPr kumimoji="0" lang="en-US" altLang="zh-CN" sz="2800" b="0" i="0" u="none" strike="noStrike" cap="none" normalizeH="0" baseline="0" dirty="0" smtClean="0">
              <a:ln>
                <a:noFill/>
              </a:ln>
              <a:solidFill>
                <a:schemeClr val="bg1"/>
              </a:solidFill>
              <a:effectLst/>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p:cTn id="7" dur="1000" fill="hold"/>
                                        <p:tgtEl>
                                          <p:spTgt spid="3073"/>
                                        </p:tgtEl>
                                        <p:attrNameLst>
                                          <p:attrName>ppt_x</p:attrName>
                                        </p:attrNameLst>
                                      </p:cBhvr>
                                      <p:tavLst>
                                        <p:tav tm="0">
                                          <p:val>
                                            <p:strVal val="#ppt_x-.2"/>
                                          </p:val>
                                        </p:tav>
                                        <p:tav tm="100000">
                                          <p:val>
                                            <p:strVal val="#ppt_x"/>
                                          </p:val>
                                        </p:tav>
                                      </p:tavLst>
                                    </p:anim>
                                    <p:anim calcmode="lin" valueType="num">
                                      <p:cBhvr>
                                        <p:cTn id="8" dur="1000" fill="hold"/>
                                        <p:tgtEl>
                                          <p:spTgt spid="307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6" grpId="0"/>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304800"/>
            <a:ext cx="7391400" cy="954107"/>
          </a:xfrm>
          <a:prstGeom prst="rect">
            <a:avLst/>
          </a:prstGeom>
        </p:spPr>
        <p:txBody>
          <a:bodyPr wrap="square">
            <a:spAutoFit/>
          </a:bodyPr>
          <a:lstStyle/>
          <a:p>
            <a:r>
              <a:rPr lang="en-US" sz="2800" dirty="0" smtClean="0">
                <a:solidFill>
                  <a:srgbClr val="FF0000"/>
                </a:solidFill>
                <a:latin typeface="Times New Roman" pitchFamily="18" charset="0"/>
                <a:cs typeface="Times New Roman" pitchFamily="18" charset="0"/>
              </a:rPr>
              <a:t>II.2.2  </a:t>
            </a:r>
            <a:r>
              <a:rPr lang="en-US" sz="2800" dirty="0" err="1" smtClean="0">
                <a:solidFill>
                  <a:srgbClr val="FF0000"/>
                </a:solidFill>
                <a:latin typeface="Times New Roman" pitchFamily="18" charset="0"/>
                <a:cs typeface="Times New Roman" pitchFamily="18" charset="0"/>
              </a:rPr>
              <a:t>Khoảng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cách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nhập</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giữa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nông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thôn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thành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thị</a:t>
            </a:r>
            <a:r>
              <a:rPr lang="en-US" sz="2800" dirty="0" smtClean="0">
                <a:solidFill>
                  <a:srgbClr val="FF0000"/>
                </a:solidFill>
                <a:latin typeface="Times New Roman" pitchFamily="18" charset="0"/>
                <a:cs typeface="Times New Roman" pitchFamily="18" charset="0"/>
              </a:rPr>
              <a:t> qua </a:t>
            </a:r>
            <a:r>
              <a:rPr lang="en-US" sz="2800" dirty="0" err="1" smtClean="0">
                <a:solidFill>
                  <a:srgbClr val="FF0000"/>
                </a:solidFill>
                <a:latin typeface="Times New Roman" pitchFamily="18" charset="0"/>
                <a:cs typeface="Times New Roman" pitchFamily="18" charset="0"/>
              </a:rPr>
              <a:t>các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số</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liệu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thống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kê</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hiện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hành</a:t>
            </a:r>
            <a:r>
              <a:rPr lang="en-US" sz="2800" dirty="0" smtClean="0">
                <a:solidFill>
                  <a:srgbClr val="FF0000"/>
                </a:solidFill>
                <a:latin typeface="Times New Roman" pitchFamily="18" charset="0"/>
                <a:cs typeface="Times New Roman" pitchFamily="18" charset="0"/>
              </a:rPr>
              <a:t>.</a:t>
            </a:r>
            <a:endParaRPr lang="en-US" sz="2800" dirty="0">
              <a:solidFill>
                <a:srgbClr val="FF0000"/>
              </a:solidFill>
              <a:latin typeface="Times New Roman" pitchFamily="18" charset="0"/>
              <a:cs typeface="Times New Roman" pitchFamily="18" charset="0"/>
            </a:endParaRPr>
          </a:p>
        </p:txBody>
      </p:sp>
      <p:sp>
        <p:nvSpPr>
          <p:cNvPr id="3" name="Rectangle 2"/>
          <p:cNvSpPr/>
          <p:nvPr/>
        </p:nvSpPr>
        <p:spPr>
          <a:xfrm>
            <a:off x="381000" y="1600200"/>
            <a:ext cx="8763000" cy="4031873"/>
          </a:xfrm>
          <a:prstGeom prst="rect">
            <a:avLst/>
          </a:prstGeom>
        </p:spPr>
        <p:txBody>
          <a:bodyPr wrap="square">
            <a:spAutoFit/>
          </a:bodyPr>
          <a:lstStyle/>
          <a:p>
            <a:pPr>
              <a:buFont typeface="Arial" pitchFamily="34" charset="0"/>
              <a:buChar char="•"/>
            </a:pPr>
            <a:r>
              <a:rPr lang="en-US" sz="3200" i="1" dirty="0" smtClean="0">
                <a:solidFill>
                  <a:schemeClr val="bg1"/>
                </a:solidFill>
                <a:latin typeface="Times New Roman" pitchFamily="18" charset="0"/>
                <a:cs typeface="Times New Roman" pitchFamily="18" charset="0"/>
              </a:rPr>
              <a:t>Theo </a:t>
            </a:r>
            <a:r>
              <a:rPr lang="en-US" sz="3200" i="1" dirty="0" err="1" smtClean="0">
                <a:solidFill>
                  <a:schemeClr val="bg1"/>
                </a:solidFill>
                <a:latin typeface="Times New Roman" pitchFamily="18" charset="0"/>
                <a:cs typeface="Times New Roman" pitchFamily="18" charset="0"/>
              </a:rPr>
              <a:t>tỷ</a:t>
            </a:r>
            <a:r>
              <a:rPr lang="en-US" sz="3200" i="1" dirty="0" smtClean="0">
                <a:solidFill>
                  <a:schemeClr val="bg1"/>
                </a:solidFill>
                <a:latin typeface="Times New Roman" pitchFamily="18" charset="0"/>
                <a:cs typeface="Times New Roman" pitchFamily="18" charset="0"/>
              </a:rPr>
              <a:t> </a:t>
            </a:r>
            <a:r>
              <a:rPr lang="en-US" sz="3200" i="1" dirty="0" err="1" smtClean="0">
                <a:solidFill>
                  <a:schemeClr val="bg1"/>
                </a:solidFill>
                <a:latin typeface="Times New Roman" pitchFamily="18" charset="0"/>
                <a:cs typeface="Times New Roman" pitchFamily="18" charset="0"/>
              </a:rPr>
              <a:t>lệ</a:t>
            </a:r>
            <a:r>
              <a:rPr lang="en-US" sz="3200" i="1" dirty="0" smtClean="0">
                <a:solidFill>
                  <a:schemeClr val="bg1"/>
                </a:solidFill>
                <a:latin typeface="Times New Roman" pitchFamily="18" charset="0"/>
                <a:cs typeface="Times New Roman" pitchFamily="18" charset="0"/>
              </a:rPr>
              <a:t> </a:t>
            </a:r>
            <a:r>
              <a:rPr lang="en-US" sz="3200" i="1" dirty="0" err="1" smtClean="0">
                <a:solidFill>
                  <a:schemeClr val="bg1"/>
                </a:solidFill>
                <a:latin typeface="Times New Roman" pitchFamily="18" charset="0"/>
                <a:cs typeface="Times New Roman" pitchFamily="18" charset="0"/>
              </a:rPr>
              <a:t>thu</a:t>
            </a:r>
            <a:r>
              <a:rPr lang="en-US" sz="3200" i="1" dirty="0" smtClean="0">
                <a:solidFill>
                  <a:schemeClr val="bg1"/>
                </a:solidFill>
                <a:latin typeface="Times New Roman" pitchFamily="18" charset="0"/>
                <a:cs typeface="Times New Roman" pitchFamily="18" charset="0"/>
              </a:rPr>
              <a:t> </a:t>
            </a:r>
            <a:r>
              <a:rPr lang="en-US" sz="3200" i="1" dirty="0" err="1" smtClean="0">
                <a:solidFill>
                  <a:schemeClr val="bg1"/>
                </a:solidFill>
                <a:latin typeface="Times New Roman" pitchFamily="18" charset="0"/>
                <a:cs typeface="Times New Roman" pitchFamily="18" charset="0"/>
              </a:rPr>
              <a:t>nhập</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khoảng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cách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thu</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nhập</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giữa</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người</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dân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nông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thôn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và</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thành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thị</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liên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tục</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giảm</a:t>
            </a:r>
            <a:r>
              <a:rPr lang="en-US" sz="3200" dirty="0" smtClean="0">
                <a:solidFill>
                  <a:schemeClr val="bg1"/>
                </a:solidFill>
                <a:latin typeface="Times New Roman" pitchFamily="18" charset="0"/>
                <a:cs typeface="Times New Roman" pitchFamily="18" charset="0"/>
              </a:rPr>
              <a:t> qua </a:t>
            </a:r>
            <a:r>
              <a:rPr lang="en-US" sz="3200" dirty="0" err="1" smtClean="0">
                <a:solidFill>
                  <a:schemeClr val="bg1"/>
                </a:solidFill>
                <a:latin typeface="Times New Roman" pitchFamily="18" charset="0"/>
                <a:cs typeface="Times New Roman" pitchFamily="18" charset="0"/>
              </a:rPr>
              <a:t>các</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năm</a:t>
            </a:r>
            <a:r>
              <a:rPr lang="en-US" sz="3200" dirty="0" smtClean="0">
                <a:solidFill>
                  <a:schemeClr val="bg1"/>
                </a:solidFill>
                <a:latin typeface="Times New Roman" pitchFamily="18" charset="0"/>
                <a:cs typeface="Times New Roman" pitchFamily="18" charset="0"/>
              </a:rPr>
              <a:t>. Thu </a:t>
            </a:r>
            <a:r>
              <a:rPr lang="en-US" sz="3200" dirty="0" err="1" smtClean="0">
                <a:solidFill>
                  <a:schemeClr val="bg1"/>
                </a:solidFill>
                <a:latin typeface="Times New Roman" pitchFamily="18" charset="0"/>
                <a:cs typeface="Times New Roman" pitchFamily="18" charset="0"/>
              </a:rPr>
              <a:t>nhập</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bình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quân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một</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người</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một</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tháng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năm</a:t>
            </a:r>
            <a:r>
              <a:rPr lang="en-US" sz="3200" dirty="0" smtClean="0">
                <a:solidFill>
                  <a:schemeClr val="bg1"/>
                </a:solidFill>
                <a:latin typeface="Times New Roman" pitchFamily="18" charset="0"/>
                <a:cs typeface="Times New Roman" pitchFamily="18" charset="0"/>
              </a:rPr>
              <a:t> 1993 ở </a:t>
            </a:r>
            <a:r>
              <a:rPr lang="en-US" sz="3200" dirty="0" err="1" smtClean="0">
                <a:solidFill>
                  <a:schemeClr val="bg1"/>
                </a:solidFill>
                <a:latin typeface="Times New Roman" pitchFamily="18" charset="0"/>
                <a:cs typeface="Times New Roman" pitchFamily="18" charset="0"/>
              </a:rPr>
              <a:t>khu</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vực</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thành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thị</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tương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ứng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gấp</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khu</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vực</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nông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thôn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là</a:t>
            </a:r>
            <a:r>
              <a:rPr lang="en-US" sz="3200" dirty="0" smtClean="0">
                <a:solidFill>
                  <a:schemeClr val="bg1"/>
                </a:solidFill>
                <a:latin typeface="Times New Roman" pitchFamily="18" charset="0"/>
                <a:cs typeface="Times New Roman" pitchFamily="18" charset="0"/>
              </a:rPr>
              <a:t> 2,34. </a:t>
            </a:r>
            <a:r>
              <a:rPr lang="en-US" sz="3200" dirty="0" err="1" smtClean="0">
                <a:solidFill>
                  <a:schemeClr val="bg1"/>
                </a:solidFill>
                <a:latin typeface="Times New Roman" pitchFamily="18" charset="0"/>
                <a:cs typeface="Times New Roman" pitchFamily="18" charset="0"/>
              </a:rPr>
              <a:t>Đến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năm</a:t>
            </a:r>
            <a:r>
              <a:rPr lang="en-US" sz="3200" dirty="0" smtClean="0">
                <a:solidFill>
                  <a:schemeClr val="bg1"/>
                </a:solidFill>
                <a:latin typeface="Times New Roman" pitchFamily="18" charset="0"/>
                <a:cs typeface="Times New Roman" pitchFamily="18" charset="0"/>
              </a:rPr>
              <a:t> 2010 </a:t>
            </a:r>
            <a:r>
              <a:rPr lang="en-US" sz="3200" dirty="0" err="1" smtClean="0">
                <a:solidFill>
                  <a:schemeClr val="bg1"/>
                </a:solidFill>
                <a:latin typeface="Times New Roman" pitchFamily="18" charset="0"/>
                <a:cs typeface="Times New Roman" pitchFamily="18" charset="0"/>
              </a:rPr>
              <a:t>thu</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nhập</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bình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quân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của</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người</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dân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thành</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thị</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là</a:t>
            </a:r>
            <a:r>
              <a:rPr lang="en-US" sz="3200" dirty="0" smtClean="0">
                <a:solidFill>
                  <a:schemeClr val="bg1"/>
                </a:solidFill>
                <a:latin typeface="Times New Roman" pitchFamily="18" charset="0"/>
                <a:cs typeface="Times New Roman" pitchFamily="18" charset="0"/>
              </a:rPr>
              <a:t> 2.130.000 </a:t>
            </a:r>
            <a:r>
              <a:rPr lang="en-US" sz="3200" dirty="0" err="1" smtClean="0">
                <a:solidFill>
                  <a:schemeClr val="bg1"/>
                </a:solidFill>
                <a:latin typeface="Times New Roman" pitchFamily="18" charset="0"/>
                <a:cs typeface="Times New Roman" pitchFamily="18" charset="0"/>
              </a:rPr>
              <a:t>đồng</a:t>
            </a:r>
            <a:r>
              <a:rPr lang="en-US" sz="3200" dirty="0" smtClean="0">
                <a:solidFill>
                  <a:schemeClr val="bg1"/>
                </a:solidFill>
                <a:latin typeface="Times New Roman" pitchFamily="18" charset="0"/>
                <a:cs typeface="Times New Roman" pitchFamily="18" charset="0"/>
              </a:rPr>
              <a:t>/</a:t>
            </a:r>
            <a:r>
              <a:rPr lang="en-US" sz="3200" dirty="0" err="1" smtClean="0">
                <a:solidFill>
                  <a:schemeClr val="bg1"/>
                </a:solidFill>
                <a:latin typeface="Times New Roman" pitchFamily="18" charset="0"/>
                <a:cs typeface="Times New Roman" pitchFamily="18" charset="0"/>
              </a:rPr>
              <a:t>người</a:t>
            </a:r>
            <a:r>
              <a:rPr lang="en-US" sz="3200" dirty="0" smtClean="0">
                <a:solidFill>
                  <a:schemeClr val="bg1"/>
                </a:solidFill>
                <a:latin typeface="Times New Roman" pitchFamily="18" charset="0"/>
                <a:cs typeface="Times New Roman" pitchFamily="18" charset="0"/>
              </a:rPr>
              <a:t>/</a:t>
            </a:r>
            <a:r>
              <a:rPr lang="en-US" sz="3200" dirty="0" err="1" smtClean="0">
                <a:solidFill>
                  <a:schemeClr val="bg1"/>
                </a:solidFill>
                <a:latin typeface="Times New Roman" pitchFamily="18" charset="0"/>
                <a:cs typeface="Times New Roman" pitchFamily="18" charset="0"/>
              </a:rPr>
              <a:t>tháng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người</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dân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nông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thôn</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là</a:t>
            </a:r>
            <a:r>
              <a:rPr lang="en-US" sz="3200" dirty="0" smtClean="0">
                <a:solidFill>
                  <a:schemeClr val="bg1"/>
                </a:solidFill>
                <a:latin typeface="Times New Roman" pitchFamily="18" charset="0"/>
                <a:cs typeface="Times New Roman" pitchFamily="18" charset="0"/>
              </a:rPr>
              <a:t> 1.070.000 </a:t>
            </a:r>
            <a:r>
              <a:rPr lang="en-US" sz="3200" dirty="0" err="1" smtClean="0">
                <a:solidFill>
                  <a:schemeClr val="bg1"/>
                </a:solidFill>
                <a:latin typeface="Times New Roman" pitchFamily="18" charset="0"/>
                <a:cs typeface="Times New Roman" pitchFamily="18" charset="0"/>
              </a:rPr>
              <a:t>đồng</a:t>
            </a:r>
            <a:r>
              <a:rPr lang="en-US" sz="3200" dirty="0" smtClean="0">
                <a:solidFill>
                  <a:schemeClr val="bg1"/>
                </a:solidFill>
                <a:latin typeface="Times New Roman" pitchFamily="18" charset="0"/>
                <a:cs typeface="Times New Roman" pitchFamily="18" charset="0"/>
              </a:rPr>
              <a:t>/</a:t>
            </a:r>
            <a:r>
              <a:rPr lang="en-US" sz="3200" dirty="0" err="1" smtClean="0">
                <a:solidFill>
                  <a:schemeClr val="bg1"/>
                </a:solidFill>
                <a:latin typeface="Times New Roman" pitchFamily="18" charset="0"/>
                <a:cs typeface="Times New Roman" pitchFamily="18" charset="0"/>
              </a:rPr>
              <a:t>người</a:t>
            </a:r>
            <a:r>
              <a:rPr lang="en-US" sz="3200" dirty="0" smtClean="0">
                <a:solidFill>
                  <a:schemeClr val="bg1"/>
                </a:solidFill>
                <a:latin typeface="Times New Roman" pitchFamily="18" charset="0"/>
                <a:cs typeface="Times New Roman" pitchFamily="18" charset="0"/>
              </a:rPr>
              <a:t>/</a:t>
            </a:r>
            <a:r>
              <a:rPr lang="en-US" sz="3200" dirty="0" err="1" smtClean="0">
                <a:solidFill>
                  <a:schemeClr val="bg1"/>
                </a:solidFill>
                <a:latin typeface="Times New Roman" pitchFamily="18" charset="0"/>
                <a:cs typeface="Times New Roman" pitchFamily="18" charset="0"/>
              </a:rPr>
              <a:t>tháng</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gấp</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sấp</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sỉ</a:t>
            </a:r>
            <a:r>
              <a:rPr lang="en-US" sz="3200" dirty="0" smtClean="0">
                <a:solidFill>
                  <a:schemeClr val="bg1"/>
                </a:solidFill>
                <a:latin typeface="Times New Roman" pitchFamily="18" charset="0"/>
                <a:cs typeface="Times New Roman" pitchFamily="18" charset="0"/>
              </a:rPr>
              <a:t> 2 </a:t>
            </a:r>
            <a:r>
              <a:rPr lang="en-US" sz="3200" dirty="0" err="1" smtClean="0">
                <a:solidFill>
                  <a:schemeClr val="bg1"/>
                </a:solidFill>
                <a:latin typeface="Times New Roman" pitchFamily="18" charset="0"/>
                <a:cs typeface="Times New Roman" pitchFamily="18" charset="0"/>
              </a:rPr>
              <a:t>lần</a:t>
            </a:r>
            <a:r>
              <a:rPr lang="en-US" sz="3200" dirty="0" smtClean="0">
                <a:solidFill>
                  <a:schemeClr val="bg1"/>
                </a:solidFill>
                <a:latin typeface="Times New Roman" pitchFamily="18" charset="0"/>
                <a:cs typeface="Times New Roman" pitchFamily="18" charset="0"/>
              </a:rPr>
              <a:t>. </a:t>
            </a:r>
            <a:endParaRPr lang="en-US" sz="3200" dirty="0">
              <a:solidFill>
                <a:schemeClr val="bg1"/>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800" decel="100000"/>
                                        <p:tgtEl>
                                          <p:spTgt spid="3"/>
                                        </p:tgtEl>
                                      </p:cBhvr>
                                    </p:animEffect>
                                    <p:anim calcmode="lin" valueType="num">
                                      <p:cBhvr>
                                        <p:cTn id="20" dur="800" decel="100000" fill="hold"/>
                                        <p:tgtEl>
                                          <p:spTgt spid="3"/>
                                        </p:tgtEl>
                                        <p:attrNameLst>
                                          <p:attrName>style.rotation</p:attrName>
                                        </p:attrNameLst>
                                      </p:cBhvr>
                                      <p:tavLst>
                                        <p:tav tm="0">
                                          <p:val>
                                            <p:fltVal val="-90"/>
                                          </p:val>
                                        </p:tav>
                                        <p:tav tm="100000">
                                          <p:val>
                                            <p:fltVal val="0"/>
                                          </p:val>
                                        </p:tav>
                                      </p:tavLst>
                                    </p:anim>
                                    <p:anim calcmode="lin" valueType="num">
                                      <p:cBhvr>
                                        <p:cTn id="21" dur="800" decel="100000" fill="hold"/>
                                        <p:tgtEl>
                                          <p:spTgt spid="3"/>
                                        </p:tgtEl>
                                        <p:attrNameLst>
                                          <p:attrName>ppt_x</p:attrName>
                                        </p:attrNameLst>
                                      </p:cBhvr>
                                      <p:tavLst>
                                        <p:tav tm="0">
                                          <p:val>
                                            <p:strVal val="#ppt_x+0.4"/>
                                          </p:val>
                                        </p:tav>
                                        <p:tav tm="100000">
                                          <p:val>
                                            <p:strVal val="#ppt_x-0.05"/>
                                          </p:val>
                                        </p:tav>
                                      </p:tavLst>
                                    </p:anim>
                                    <p:anim calcmode="lin" valueType="num">
                                      <p:cBhvr>
                                        <p:cTn id="22" dur="800" decel="100000" fill="hold"/>
                                        <p:tgtEl>
                                          <p:spTgt spid="3"/>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0" y="0"/>
            <a:ext cx="8686800" cy="954107"/>
          </a:xfrm>
          <a:prstGeom prst="rect">
            <a:avLst/>
          </a:prstGeom>
        </p:spPr>
        <p:txBody>
          <a:bodyPr wrap="square">
            <a:spAutoFit/>
          </a:bodyPr>
          <a:lstStyle/>
          <a:p>
            <a:pPr>
              <a:buFont typeface="Arial" pitchFamily="34" charset="0"/>
              <a:buChar char="•"/>
            </a:pPr>
            <a:r>
              <a:rPr lang="en-US" sz="2800" i="1" dirty="0" smtClean="0">
                <a:solidFill>
                  <a:schemeClr val="bg1"/>
                </a:solidFill>
                <a:latin typeface="Times New Roman" pitchFamily="18" charset="0"/>
                <a:cs typeface="Times New Roman" pitchFamily="18" charset="0"/>
              </a:rPr>
              <a:t>Theo </a:t>
            </a:r>
            <a:r>
              <a:rPr lang="en-US" sz="2800" i="1" dirty="0" err="1" smtClean="0">
                <a:solidFill>
                  <a:schemeClr val="bg1"/>
                </a:solidFill>
                <a:latin typeface="Times New Roman" pitchFamily="18" charset="0"/>
                <a:cs typeface="Times New Roman" pitchFamily="18" charset="0"/>
              </a:rPr>
              <a:t>mức</a:t>
            </a:r>
            <a:r>
              <a:rPr lang="en-US" sz="2800" i="1" dirty="0" smtClean="0">
                <a:solidFill>
                  <a:schemeClr val="bg1"/>
                </a:solidFill>
                <a:latin typeface="Times New Roman" pitchFamily="18" charset="0"/>
                <a:cs typeface="Times New Roman" pitchFamily="18" charset="0"/>
              </a:rPr>
              <a:t> </a:t>
            </a:r>
            <a:r>
              <a:rPr lang="en-US" sz="2800" i="1" dirty="0" err="1" smtClean="0">
                <a:solidFill>
                  <a:schemeClr val="bg1"/>
                </a:solidFill>
                <a:latin typeface="Times New Roman" pitchFamily="18" charset="0"/>
                <a:cs typeface="Times New Roman" pitchFamily="18" charset="0"/>
              </a:rPr>
              <a:t>thu</a:t>
            </a:r>
            <a:r>
              <a:rPr lang="en-US" sz="2800" i="1" dirty="0" smtClean="0">
                <a:solidFill>
                  <a:schemeClr val="bg1"/>
                </a:solidFill>
                <a:latin typeface="Times New Roman" pitchFamily="18" charset="0"/>
                <a:cs typeface="Times New Roman" pitchFamily="18" charset="0"/>
              </a:rPr>
              <a:t> </a:t>
            </a:r>
            <a:r>
              <a:rPr lang="en-US" sz="2800" i="1" dirty="0" err="1" smtClean="0">
                <a:solidFill>
                  <a:schemeClr val="bg1"/>
                </a:solidFill>
                <a:latin typeface="Times New Roman" pitchFamily="18" charset="0"/>
                <a:cs typeface="Times New Roman" pitchFamily="18" charset="0"/>
              </a:rPr>
              <a:t>nhập</a:t>
            </a:r>
            <a:r>
              <a:rPr lang="en-US" sz="2800" i="1" dirty="0" smtClean="0">
                <a:solidFill>
                  <a:schemeClr val="bg1"/>
                </a:solidFill>
                <a:latin typeface="Times New Roman" pitchFamily="18" charset="0"/>
                <a:cs typeface="Times New Roman" pitchFamily="18" charset="0"/>
              </a:rPr>
              <a:t> </a:t>
            </a:r>
            <a:r>
              <a:rPr lang="en-US" sz="2800" i="1" dirty="0" err="1" smtClean="0">
                <a:solidFill>
                  <a:schemeClr val="bg1"/>
                </a:solidFill>
                <a:latin typeface="Times New Roman" pitchFamily="18" charset="0"/>
                <a:cs typeface="Times New Roman" pitchFamily="18" charset="0"/>
              </a:rPr>
              <a:t>tuyệt</a:t>
            </a:r>
            <a:r>
              <a:rPr lang="en-US" sz="2800" i="1" dirty="0" smtClean="0">
                <a:solidFill>
                  <a:schemeClr val="bg1"/>
                </a:solidFill>
                <a:latin typeface="Times New Roman" pitchFamily="18" charset="0"/>
                <a:cs typeface="Times New Roman" pitchFamily="18" charset="0"/>
              </a:rPr>
              <a:t> </a:t>
            </a:r>
            <a:r>
              <a:rPr lang="en-US" sz="2800" i="1" dirty="0" err="1" smtClean="0">
                <a:solidFill>
                  <a:schemeClr val="bg1"/>
                </a:solidFill>
                <a:latin typeface="Times New Roman" pitchFamily="18" charset="0"/>
                <a:cs typeface="Times New Roman" pitchFamily="18" charset="0"/>
              </a:rPr>
              <a:t>đối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khoảng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nhập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giữa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thôn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thành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liên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tục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tăng</a:t>
            </a:r>
            <a:r>
              <a:rPr lang="en-US" sz="2800" dirty="0" smtClean="0">
                <a:solidFill>
                  <a:schemeClr val="bg1"/>
                </a:solidFill>
                <a:latin typeface="Times New Roman" pitchFamily="18" charset="0"/>
                <a:cs typeface="Times New Roman" pitchFamily="18" charset="0"/>
              </a:rPr>
              <a:t> qua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năm</a:t>
            </a:r>
            <a:endParaRPr lang="en-US" sz="2800" dirty="0">
              <a:solidFill>
                <a:schemeClr val="bg1"/>
              </a:solidFill>
              <a:latin typeface="Times New Roman" pitchFamily="18" charset="0"/>
              <a:cs typeface="Times New Roman" pitchFamily="18" charset="0"/>
            </a:endParaRPr>
          </a:p>
        </p:txBody>
      </p:sp>
      <p:graphicFrame>
        <p:nvGraphicFramePr>
          <p:cNvPr id="7" name="Content Placeholder 6"/>
          <p:cNvGraphicFramePr>
            <a:graphicFrameLocks noGrp="1"/>
          </p:cNvGraphicFramePr>
          <p:nvPr>
            <p:ph idx="1"/>
          </p:nvPr>
        </p:nvGraphicFramePr>
        <p:xfrm>
          <a:off x="381000" y="2057400"/>
          <a:ext cx="8458200" cy="4525963"/>
        </p:xfrm>
        <a:graphic>
          <a:graphicData uri="http://schemas.openxmlformats.org/drawingml/2006/chart">
            <c:chart xmlns:c="http://schemas.openxmlformats.org/drawingml/2006/chart" xmlns:r="http://schemas.openxmlformats.org/officeDocument/2006/relationships" r:id="rId2"/>
          </a:graphicData>
        </a:graphic>
      </p:graphicFrame>
      <p:cxnSp>
        <p:nvCxnSpPr>
          <p:cNvPr id="9" name="Straight Arrow Connector 8"/>
          <p:cNvCxnSpPr/>
          <p:nvPr/>
        </p:nvCxnSpPr>
        <p:spPr>
          <a:xfrm rot="5400000" flipH="1" flipV="1">
            <a:off x="-646906" y="4075906"/>
            <a:ext cx="37338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3" name="TextBox 12"/>
          <p:cNvSpPr txBox="1"/>
          <p:nvPr/>
        </p:nvSpPr>
        <p:spPr>
          <a:xfrm>
            <a:off x="575308" y="1143000"/>
            <a:ext cx="8568692" cy="461665"/>
          </a:xfrm>
          <a:prstGeom prst="rect">
            <a:avLst/>
          </a:prstGeom>
          <a:noFill/>
        </p:spPr>
        <p:txBody>
          <a:bodyPr wrap="none" rtlCol="0">
            <a:spAutoFit/>
          </a:bodyPr>
          <a:lstStyle/>
          <a:p>
            <a:r>
              <a:rPr lang="en-US" sz="2400" dirty="0" err="1" smtClean="0">
                <a:solidFill>
                  <a:srgbClr val="FF0000"/>
                </a:solidFill>
                <a:latin typeface="Times New Roman" pitchFamily="18" charset="0"/>
                <a:cs typeface="Times New Roman" pitchFamily="18" charset="0"/>
              </a:rPr>
              <a:t>Bảng</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Thể</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hiện</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sự</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chênh</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lệch</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thu</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nhập</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giữa</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nông</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thôn</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và</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thành</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thị</a:t>
            </a:r>
            <a:endParaRPr lang="en-US" sz="2400" dirty="0">
              <a:solidFill>
                <a:srgbClr val="FF0000"/>
              </a:solidFill>
              <a:latin typeface="Times New Roman" pitchFamily="18" charset="0"/>
              <a:cs typeface="Times New Roman" pitchFamily="18" charset="0"/>
            </a:endParaRPr>
          </a:p>
        </p:txBody>
      </p:sp>
      <p:sp>
        <p:nvSpPr>
          <p:cNvPr id="14" name="TextBox 13"/>
          <p:cNvSpPr txBox="1"/>
          <p:nvPr/>
        </p:nvSpPr>
        <p:spPr>
          <a:xfrm>
            <a:off x="8515302" y="6096000"/>
            <a:ext cx="628698" cy="369332"/>
          </a:xfrm>
          <a:prstGeom prst="rect">
            <a:avLst/>
          </a:prstGeom>
          <a:noFill/>
        </p:spPr>
        <p:txBody>
          <a:bodyPr wrap="none" rtlCol="0">
            <a:spAutoFit/>
          </a:bodyPr>
          <a:lstStyle/>
          <a:p>
            <a:r>
              <a:rPr lang="en-US" dirty="0" err="1" smtClean="0"/>
              <a:t>Năm</a:t>
            </a:r>
            <a:endParaRPr lang="en-US" dirty="0"/>
          </a:p>
        </p:txBody>
      </p:sp>
      <p:sp>
        <p:nvSpPr>
          <p:cNvPr id="15" name="TextBox 14"/>
          <p:cNvSpPr txBox="1"/>
          <p:nvPr/>
        </p:nvSpPr>
        <p:spPr>
          <a:xfrm>
            <a:off x="228600" y="1752600"/>
            <a:ext cx="1600199" cy="646331"/>
          </a:xfrm>
          <a:prstGeom prst="rect">
            <a:avLst/>
          </a:prstGeom>
          <a:noFill/>
        </p:spPr>
        <p:txBody>
          <a:bodyPr wrap="square" rtlCol="0">
            <a:spAutoFit/>
          </a:bodyPr>
          <a:lstStyle/>
          <a:p>
            <a:r>
              <a:rPr lang="en-US" dirty="0" smtClean="0">
                <a:solidFill>
                  <a:schemeClr val="bg1"/>
                </a:solidFill>
                <a:latin typeface="Times New Roman" pitchFamily="18" charset="0"/>
                <a:cs typeface="Times New Roman" pitchFamily="18" charset="0"/>
              </a:rPr>
              <a:t>(</a:t>
            </a:r>
            <a:r>
              <a:rPr lang="en-US" dirty="0" err="1" smtClean="0">
                <a:solidFill>
                  <a:schemeClr val="bg1"/>
                </a:solidFill>
                <a:latin typeface="Times New Roman" pitchFamily="18" charset="0"/>
                <a:cs typeface="Times New Roman" pitchFamily="18" charset="0"/>
              </a:rPr>
              <a:t>Trăm</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nghìn</a:t>
            </a:r>
            <a:r>
              <a:rPr lang="en-US" dirty="0" smtClean="0">
                <a:solidFill>
                  <a:schemeClr val="bg1"/>
                </a:solidFill>
                <a:latin typeface="Times New Roman" pitchFamily="18" charset="0"/>
                <a:cs typeface="Times New Roman" pitchFamily="18" charset="0"/>
              </a:rPr>
              <a:t> </a:t>
            </a:r>
            <a:r>
              <a:rPr lang="en-US" dirty="0" err="1" smtClean="0">
                <a:solidFill>
                  <a:schemeClr val="bg1"/>
                </a:solidFill>
                <a:latin typeface="Times New Roman" pitchFamily="18" charset="0"/>
                <a:cs typeface="Times New Roman" pitchFamily="18" charset="0"/>
              </a:rPr>
              <a:t>đồng</a:t>
            </a:r>
            <a:r>
              <a:rPr lang="en-US" dirty="0" smtClean="0">
                <a:solidFill>
                  <a:schemeClr val="bg1"/>
                </a:solidFill>
                <a:latin typeface="Times New Roman" pitchFamily="18" charset="0"/>
                <a:cs typeface="Times New Roman" pitchFamily="18" charset="0"/>
              </a:rPr>
              <a:t>)</a:t>
            </a:r>
            <a:endParaRPr lang="en-US" dirty="0">
              <a:solidFill>
                <a:schemeClr val="bg1"/>
              </a:solidFill>
              <a:latin typeface="Times New Roman" pitchFamily="18" charset="0"/>
              <a:cs typeface="Times New Roman" pitchFamily="18" charset="0"/>
            </a:endParaRPr>
          </a:p>
        </p:txBody>
      </p:sp>
      <p:sp>
        <p:nvSpPr>
          <p:cNvPr id="16" name="TextBox 15"/>
          <p:cNvSpPr txBox="1"/>
          <p:nvPr/>
        </p:nvSpPr>
        <p:spPr>
          <a:xfrm>
            <a:off x="1676400" y="4648200"/>
            <a:ext cx="569387" cy="400110"/>
          </a:xfrm>
          <a:prstGeom prst="rect">
            <a:avLst/>
          </a:prstGeom>
          <a:noFill/>
        </p:spPr>
        <p:txBody>
          <a:bodyPr wrap="none" rtlCol="0">
            <a:spAutoFit/>
          </a:bodyPr>
          <a:lstStyle/>
          <a:p>
            <a:r>
              <a:rPr lang="en-US" sz="2000" dirty="0" smtClean="0">
                <a:solidFill>
                  <a:schemeClr val="bg1"/>
                </a:solidFill>
                <a:cs typeface="Times New Roman" pitchFamily="18" charset="0"/>
              </a:rPr>
              <a:t>347</a:t>
            </a:r>
            <a:endParaRPr lang="en-US" sz="2000" dirty="0">
              <a:solidFill>
                <a:schemeClr val="bg1"/>
              </a:solidFill>
              <a:cs typeface="Times New Roman" pitchFamily="18" charset="0"/>
            </a:endParaRPr>
          </a:p>
        </p:txBody>
      </p:sp>
      <p:sp>
        <p:nvSpPr>
          <p:cNvPr id="17" name="TextBox 16"/>
          <p:cNvSpPr txBox="1"/>
          <p:nvPr/>
        </p:nvSpPr>
        <p:spPr>
          <a:xfrm>
            <a:off x="3200400" y="4419600"/>
            <a:ext cx="574196" cy="400110"/>
          </a:xfrm>
          <a:prstGeom prst="rect">
            <a:avLst/>
          </a:prstGeom>
          <a:noFill/>
        </p:spPr>
        <p:txBody>
          <a:bodyPr wrap="none" rtlCol="0">
            <a:spAutoFit/>
          </a:bodyPr>
          <a:lstStyle/>
          <a:p>
            <a:r>
              <a:rPr lang="en-US" sz="2000" dirty="0" smtClean="0">
                <a:solidFill>
                  <a:schemeClr val="bg1"/>
                </a:solidFill>
              </a:rPr>
              <a:t>437</a:t>
            </a:r>
            <a:endParaRPr lang="en-US" sz="2000" dirty="0">
              <a:solidFill>
                <a:schemeClr val="bg1"/>
              </a:solidFill>
            </a:endParaRPr>
          </a:p>
        </p:txBody>
      </p:sp>
      <p:sp>
        <p:nvSpPr>
          <p:cNvPr id="18" name="TextBox 17"/>
          <p:cNvSpPr txBox="1"/>
          <p:nvPr/>
        </p:nvSpPr>
        <p:spPr>
          <a:xfrm>
            <a:off x="4648200" y="4114800"/>
            <a:ext cx="574196" cy="400110"/>
          </a:xfrm>
          <a:prstGeom prst="rect">
            <a:avLst/>
          </a:prstGeom>
          <a:noFill/>
        </p:spPr>
        <p:txBody>
          <a:bodyPr wrap="none" rtlCol="0">
            <a:spAutoFit/>
          </a:bodyPr>
          <a:lstStyle/>
          <a:p>
            <a:r>
              <a:rPr lang="en-US" sz="2000" dirty="0" smtClean="0">
                <a:solidFill>
                  <a:schemeClr val="bg1"/>
                </a:solidFill>
              </a:rPr>
              <a:t>552</a:t>
            </a:r>
            <a:endParaRPr lang="en-US" sz="2000" dirty="0">
              <a:solidFill>
                <a:schemeClr val="bg1"/>
              </a:solidFill>
            </a:endParaRPr>
          </a:p>
        </p:txBody>
      </p:sp>
      <p:sp>
        <p:nvSpPr>
          <p:cNvPr id="19" name="TextBox 18"/>
          <p:cNvSpPr txBox="1"/>
          <p:nvPr/>
        </p:nvSpPr>
        <p:spPr>
          <a:xfrm>
            <a:off x="6172200" y="3352800"/>
            <a:ext cx="574196" cy="400110"/>
          </a:xfrm>
          <a:prstGeom prst="rect">
            <a:avLst/>
          </a:prstGeom>
          <a:noFill/>
        </p:spPr>
        <p:txBody>
          <a:bodyPr wrap="none" rtlCol="0">
            <a:spAutoFit/>
          </a:bodyPr>
          <a:lstStyle/>
          <a:p>
            <a:r>
              <a:rPr lang="en-US" sz="2000" dirty="0" smtClean="0">
                <a:solidFill>
                  <a:schemeClr val="bg1"/>
                </a:solidFill>
              </a:rPr>
              <a:t>843</a:t>
            </a:r>
            <a:endParaRPr lang="en-US" sz="2000" dirty="0">
              <a:solidFill>
                <a:schemeClr val="bg1"/>
              </a:solidFill>
            </a:endParaRPr>
          </a:p>
        </p:txBody>
      </p:sp>
      <p:sp>
        <p:nvSpPr>
          <p:cNvPr id="20" name="TextBox 19"/>
          <p:cNvSpPr txBox="1"/>
          <p:nvPr/>
        </p:nvSpPr>
        <p:spPr>
          <a:xfrm>
            <a:off x="7620000" y="2743200"/>
            <a:ext cx="704039" cy="400110"/>
          </a:xfrm>
          <a:prstGeom prst="rect">
            <a:avLst/>
          </a:prstGeom>
          <a:noFill/>
        </p:spPr>
        <p:txBody>
          <a:bodyPr wrap="none" rtlCol="0">
            <a:spAutoFit/>
          </a:bodyPr>
          <a:lstStyle/>
          <a:p>
            <a:r>
              <a:rPr lang="en-US" sz="2000" dirty="0" smtClean="0">
                <a:solidFill>
                  <a:schemeClr val="bg1"/>
                </a:solidFill>
              </a:rPr>
              <a:t>1060</a:t>
            </a:r>
            <a:endParaRPr lang="en-US" sz="2000" dirty="0">
              <a:solidFill>
                <a:schemeClr val="bg1"/>
              </a:solidFill>
            </a:endParaRPr>
          </a:p>
        </p:txBody>
      </p:sp>
    </p:spTree>
  </p:cSld>
  <p:clrMapOvr>
    <a:masterClrMapping/>
  </p:clrMapOvr>
  <p:transition>
    <p:wipe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228600" y="0"/>
            <a:ext cx="8686800"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altLang="zh-CN" sz="2800" b="0" i="1"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Về</a:t>
            </a:r>
            <a:r>
              <a:rPr kumimoji="0" lang="en-US" altLang="zh-CN" sz="2800" b="0" i="1"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chi </a:t>
            </a:r>
            <a:r>
              <a:rPr kumimoji="0" lang="en-US" altLang="zh-CN" sz="2800" b="0" i="1"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tiêu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2010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tổng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mức</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chi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tiêu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bình</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quân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đầu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người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ở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khu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vực</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nông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thôn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đạt</a:t>
            </a:r>
            <a:r>
              <a:rPr lang="en-US" altLang="zh-CN" sz="2800" dirty="0" smtClean="0">
                <a:solidFill>
                  <a:schemeClr val="bg1"/>
                </a:solidFill>
                <a:latin typeface="Times New Roman" pitchFamily="18" charset="0"/>
                <a:ea typeface="SimSun" pitchFamily="2" charset="-122"/>
                <a:cs typeface="Times New Roman" pitchFamily="18" charset="0"/>
              </a:rPr>
              <a:t> </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950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nghìn</a:t>
            </a:r>
            <a:r>
              <a:rPr kumimoji="0" lang="en-US" altLang="zh-CN" sz="2800" b="0" i="0" u="none" strike="noStrike" cap="none" normalizeH="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đồng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người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tháng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tăng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53,4% so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với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2008;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khu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vực</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thành</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thị</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đạt</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1.828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nghìn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đồng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người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tháng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tăng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46,8% so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với</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năm</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2008.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Nhìn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chung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tổng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mức</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chi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tiêu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ở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khu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vực</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thành</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thị</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gấp</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1,92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lần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ở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khu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vực</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nông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thôn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và</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có</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xu</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hướng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hẹp</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dần</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khoảng</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 </a:t>
            </a:r>
            <a:r>
              <a:rPr kumimoji="0" lang="en-US" altLang="zh-CN" sz="2800" b="0" i="0" u="none" strike="noStrike" cap="none" normalizeH="0" baseline="0" dirty="0" err="1" smtClean="0">
                <a:ln>
                  <a:noFill/>
                </a:ln>
                <a:solidFill>
                  <a:schemeClr val="bg1"/>
                </a:solidFill>
                <a:effectLst/>
                <a:latin typeface="Times New Roman" pitchFamily="18" charset="0"/>
                <a:ea typeface="SimSun" pitchFamily="2" charset="-122"/>
                <a:cs typeface="Times New Roman" pitchFamily="18" charset="0"/>
              </a:rPr>
              <a:t>cách</a:t>
            </a:r>
            <a:r>
              <a:rPr kumimoji="0" lang="en-US" altLang="zh-CN" sz="2800" b="0" i="0" u="none" strike="noStrike" cap="none" normalizeH="0" baseline="0" dirty="0" smtClean="0">
                <a:ln>
                  <a:noFill/>
                </a:ln>
                <a:solidFill>
                  <a:schemeClr val="bg1"/>
                </a:solidFill>
                <a:effectLst/>
                <a:latin typeface="Times New Roman" pitchFamily="18" charset="0"/>
                <a:ea typeface="SimSun" pitchFamily="2" charset="-122"/>
                <a:cs typeface="Times New Roman" pitchFamily="18" charset="0"/>
              </a:rPr>
              <a:t>.</a:t>
            </a:r>
            <a:r>
              <a:rPr kumimoji="0" lang="en-US" altLang="zh-CN" sz="2800" b="0" i="0" u="none" strike="noStrike" cap="none" normalizeH="0" baseline="0" dirty="0" smtClean="0">
                <a:ln>
                  <a:noFill/>
                </a:ln>
                <a:solidFill>
                  <a:schemeClr val="bg1"/>
                </a:solidFill>
                <a:effectLst/>
                <a:latin typeface="Times New Roman" pitchFamily="18" charset="0"/>
                <a:cs typeface="Times New Roman" pitchFamily="18" charset="0"/>
              </a:rPr>
              <a:t> </a:t>
            </a:r>
          </a:p>
        </p:txBody>
      </p:sp>
      <p:pic>
        <p:nvPicPr>
          <p:cNvPr id="3" name="Picture 2" descr="40225085-222321sm.jpg"/>
          <p:cNvPicPr>
            <a:picLocks noChangeAspect="1"/>
          </p:cNvPicPr>
          <p:nvPr/>
        </p:nvPicPr>
        <p:blipFill>
          <a:blip r:embed="rId2"/>
          <a:stretch>
            <a:fillRect/>
          </a:stretch>
        </p:blipFill>
        <p:spPr>
          <a:xfrm>
            <a:off x="304800" y="3124200"/>
            <a:ext cx="4038600" cy="3352800"/>
          </a:xfrm>
          <a:prstGeom prst="rect">
            <a:avLst/>
          </a:prstGeom>
          <a:ln>
            <a:noFill/>
          </a:ln>
          <a:effectLst>
            <a:softEdge rad="112500"/>
          </a:effectLst>
        </p:spPr>
      </p:pic>
      <p:pic>
        <p:nvPicPr>
          <p:cNvPr id="4" name="Picture 3" descr="images (35).jpg"/>
          <p:cNvPicPr>
            <a:picLocks noChangeAspect="1"/>
          </p:cNvPicPr>
          <p:nvPr/>
        </p:nvPicPr>
        <p:blipFill>
          <a:blip r:embed="rId3"/>
          <a:stretch>
            <a:fillRect/>
          </a:stretch>
        </p:blipFill>
        <p:spPr>
          <a:xfrm>
            <a:off x="4724400" y="3124200"/>
            <a:ext cx="4038600" cy="33528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7105"/>
                                        </p:tgtEl>
                                        <p:attrNameLst>
                                          <p:attrName>style.visibility</p:attrName>
                                        </p:attrNameLst>
                                      </p:cBhvr>
                                      <p:to>
                                        <p:strVal val="visible"/>
                                      </p:to>
                                    </p:set>
                                    <p:anim calcmode="lin" valueType="num">
                                      <p:cBhvr>
                                        <p:cTn id="7" dur="1000" fill="hold"/>
                                        <p:tgtEl>
                                          <p:spTgt spid="47105"/>
                                        </p:tgtEl>
                                        <p:attrNameLst>
                                          <p:attrName>ppt_x</p:attrName>
                                        </p:attrNameLst>
                                      </p:cBhvr>
                                      <p:tavLst>
                                        <p:tav tm="0">
                                          <p:val>
                                            <p:strVal val="#ppt_x-.2"/>
                                          </p:val>
                                        </p:tav>
                                        <p:tav tm="100000">
                                          <p:val>
                                            <p:strVal val="#ppt_x"/>
                                          </p:val>
                                        </p:tav>
                                      </p:tavLst>
                                    </p:anim>
                                    <p:anim calcmode="lin" valueType="num">
                                      <p:cBhvr>
                                        <p:cTn id="8" dur="1000" fill="hold"/>
                                        <p:tgtEl>
                                          <p:spTgt spid="471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47105"/>
                                        </p:tgtEl>
                                      </p:cBhvr>
                                    </p:animEffec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strVal val="#ppt_w*0.05"/>
                                          </p:val>
                                        </p:tav>
                                        <p:tav tm="100000">
                                          <p:val>
                                            <p:strVal val="#ppt_w"/>
                                          </p:val>
                                        </p:tav>
                                      </p:tavLst>
                                    </p:anim>
                                    <p:anim calcmode="lin" valueType="num">
                                      <p:cBhvr>
                                        <p:cTn id="15" dur="500" fill="hold"/>
                                        <p:tgtEl>
                                          <p:spTgt spid="3"/>
                                        </p:tgtEl>
                                        <p:attrNameLst>
                                          <p:attrName>ppt_h</p:attrName>
                                        </p:attrNameLst>
                                      </p:cBhvr>
                                      <p:tavLst>
                                        <p:tav tm="0">
                                          <p:val>
                                            <p:strVal val="#ppt_h"/>
                                          </p:val>
                                        </p:tav>
                                        <p:tav tm="100000">
                                          <p:val>
                                            <p:strVal val="#ppt_h"/>
                                          </p:val>
                                        </p:tav>
                                      </p:tavLst>
                                    </p:anim>
                                    <p:anim calcmode="lin" valueType="num">
                                      <p:cBhvr>
                                        <p:cTn id="16" dur="500" fill="hold"/>
                                        <p:tgtEl>
                                          <p:spTgt spid="3"/>
                                        </p:tgtEl>
                                        <p:attrNameLst>
                                          <p:attrName>ppt_x</p:attrName>
                                        </p:attrNameLst>
                                      </p:cBhvr>
                                      <p:tavLst>
                                        <p:tav tm="0">
                                          <p:val>
                                            <p:strVal val="#ppt_x-.2"/>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from="(-#ppt_w/2)" to="(#ppt_x)" calcmode="lin" valueType="num">
                                      <p:cBhvr>
                                        <p:cTn id="23" dur="600" fill="hold">
                                          <p:stCondLst>
                                            <p:cond delay="0"/>
                                          </p:stCondLst>
                                        </p:cTn>
                                        <p:tgtEl>
                                          <p:spTgt spid="4"/>
                                        </p:tgtEl>
                                        <p:attrNameLst>
                                          <p:attrName>ppt_x</p:attrName>
                                        </p:attrNameLst>
                                      </p:cBhvr>
                                    </p:anim>
                                    <p:anim from="0" to="-1.0" calcmode="lin" valueType="num">
                                      <p:cBhvr>
                                        <p:cTn id="24" dur="200" decel="50000" autoRev="1" fill="hold">
                                          <p:stCondLst>
                                            <p:cond delay="600"/>
                                          </p:stCondLst>
                                        </p:cTn>
                                        <p:tgtEl>
                                          <p:spTgt spid="4"/>
                                        </p:tgtEl>
                                        <p:attrNameLst>
                                          <p:attrName>xshear</p:attrName>
                                        </p:attrNameLst>
                                      </p:cBhvr>
                                    </p:anim>
                                    <p:animScale>
                                      <p:cBhvr>
                                        <p:cTn id="25" dur="200" decel="100000" autoRev="1" fill="hold">
                                          <p:stCondLst>
                                            <p:cond delay="600"/>
                                          </p:stCondLst>
                                        </p:cTn>
                                        <p:tgtEl>
                                          <p:spTgt spid="4"/>
                                        </p:tgtEl>
                                      </p:cBhvr>
                                      <p:from x="100000" y="100000"/>
                                      <p:to x="80000" y="100000"/>
                                    </p:animScale>
                                    <p:anim by="(#ppt_h/3+#ppt_w*0.1)" calcmode="lin" valueType="num">
                                      <p:cBhvr additive="sum">
                                        <p:cTn id="26"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0"/>
            <a:ext cx="8229600" cy="954107"/>
          </a:xfrm>
          <a:prstGeom prst="rect">
            <a:avLst/>
          </a:prstGeom>
        </p:spPr>
        <p:txBody>
          <a:bodyPr wrap="square">
            <a:spAutoFit/>
          </a:bodyPr>
          <a:lstStyle/>
          <a:p>
            <a:r>
              <a:rPr lang="en-US" sz="2800" dirty="0" smtClean="0">
                <a:solidFill>
                  <a:srgbClr val="FF0000"/>
                </a:solidFill>
                <a:latin typeface="Times New Roman" pitchFamily="18" charset="0"/>
                <a:cs typeface="Times New Roman" pitchFamily="18" charset="0"/>
              </a:rPr>
              <a:t>II.2.3 </a:t>
            </a:r>
            <a:r>
              <a:rPr lang="en-US" sz="2800" dirty="0" err="1" smtClean="0">
                <a:solidFill>
                  <a:srgbClr val="FF0000"/>
                </a:solidFill>
                <a:latin typeface="Times New Roman" pitchFamily="18" charset="0"/>
                <a:cs typeface="Times New Roman" pitchFamily="18" charset="0"/>
              </a:rPr>
              <a:t>Hệ</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quả</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của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bất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đẳng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nhập</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giữa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nông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thôn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thành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thị</a:t>
            </a:r>
            <a:r>
              <a:rPr lang="en-US" sz="2800" dirty="0" smtClean="0">
                <a:solidFill>
                  <a:srgbClr val="FF0000"/>
                </a:solidFill>
                <a:latin typeface="Times New Roman" pitchFamily="18" charset="0"/>
                <a:cs typeface="Times New Roman" pitchFamily="18" charset="0"/>
              </a:rPr>
              <a:t>.</a:t>
            </a:r>
            <a:endParaRPr lang="en-US" sz="2800" dirty="0">
              <a:solidFill>
                <a:srgbClr val="FF0000"/>
              </a:solidFill>
              <a:latin typeface="Times New Roman" pitchFamily="18" charset="0"/>
              <a:cs typeface="Times New Roman" pitchFamily="18" charset="0"/>
            </a:endParaRPr>
          </a:p>
        </p:txBody>
      </p:sp>
      <p:sp>
        <p:nvSpPr>
          <p:cNvPr id="3" name="Rectangle 2"/>
          <p:cNvSpPr/>
          <p:nvPr/>
        </p:nvSpPr>
        <p:spPr>
          <a:xfrm>
            <a:off x="609600" y="1066800"/>
            <a:ext cx="8077200" cy="1384995"/>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đẳng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nhập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giữa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thôn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thành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thị</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động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đến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sự</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bố</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cư</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giữa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thôn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thành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thị</a:t>
            </a:r>
            <a:r>
              <a:rPr lang="en-US" sz="2800" dirty="0" smtClean="0">
                <a:solidFill>
                  <a:schemeClr val="bg1"/>
                </a:solidFill>
                <a:latin typeface="Times New Roman" pitchFamily="18" charset="0"/>
                <a:cs typeface="Times New Roman" pitchFamily="18" charset="0"/>
              </a:rPr>
              <a:t>. </a:t>
            </a:r>
            <a:endParaRPr lang="en-US" sz="2800" dirty="0">
              <a:solidFill>
                <a:schemeClr val="bg1"/>
              </a:solidFill>
              <a:latin typeface="Times New Roman" pitchFamily="18" charset="0"/>
              <a:cs typeface="Times New Roman" pitchFamily="18" charset="0"/>
            </a:endParaRPr>
          </a:p>
        </p:txBody>
      </p:sp>
      <p:pic>
        <p:nvPicPr>
          <p:cNvPr id="4" name="Picture 3" descr="8d4f9d542d60c733562e0eef2359384c.jpg"/>
          <p:cNvPicPr>
            <a:picLocks noChangeAspect="1"/>
          </p:cNvPicPr>
          <p:nvPr/>
        </p:nvPicPr>
        <p:blipFill>
          <a:blip r:embed="rId2"/>
          <a:stretch>
            <a:fillRect/>
          </a:stretch>
        </p:blipFill>
        <p:spPr>
          <a:xfrm>
            <a:off x="457200" y="2667000"/>
            <a:ext cx="4038600" cy="3810000"/>
          </a:xfrm>
          <a:prstGeom prst="rect">
            <a:avLst/>
          </a:prstGeom>
          <a:ln>
            <a:noFill/>
          </a:ln>
          <a:effectLst>
            <a:softEdge rad="112500"/>
          </a:effectLst>
        </p:spPr>
      </p:pic>
      <p:pic>
        <p:nvPicPr>
          <p:cNvPr id="5" name="Picture 4" descr="images (38).jpg"/>
          <p:cNvPicPr>
            <a:picLocks noChangeAspect="1"/>
          </p:cNvPicPr>
          <p:nvPr/>
        </p:nvPicPr>
        <p:blipFill>
          <a:blip r:embed="rId3"/>
          <a:stretch>
            <a:fillRect/>
          </a:stretch>
        </p:blipFill>
        <p:spPr>
          <a:xfrm>
            <a:off x="4724400" y="2667000"/>
            <a:ext cx="3962400" cy="3810000"/>
          </a:xfrm>
          <a:prstGeom prst="rect">
            <a:avLst/>
          </a:prstGeom>
          <a:ln>
            <a:noFill/>
          </a:ln>
          <a:effectLst>
            <a:softEdge rad="112500"/>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9" presetClass="entr" presetSubtype="0" ac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9" presetClass="entr" presetSubtype="0" decel="10000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 calcmode="lin" valueType="num">
                                      <p:cBhvr>
                                        <p:cTn id="26" dur="500" fill="hold"/>
                                        <p:tgtEl>
                                          <p:spTgt spid="4"/>
                                        </p:tgtEl>
                                        <p:attrNameLst>
                                          <p:attrName>style.rotation</p:attrName>
                                        </p:attrNameLst>
                                      </p:cBhvr>
                                      <p:tavLst>
                                        <p:tav tm="0">
                                          <p:val>
                                            <p:fltVal val="360"/>
                                          </p:val>
                                        </p:tav>
                                        <p:tav tm="100000">
                                          <p:val>
                                            <p:fltVal val="0"/>
                                          </p:val>
                                        </p:tav>
                                      </p:tavLst>
                                    </p:anim>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54" presetClass="entr" presetSubtype="0" accel="10000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strVal val="#ppt_w*0.05"/>
                                          </p:val>
                                        </p:tav>
                                        <p:tav tm="100000">
                                          <p:val>
                                            <p:strVal val="#ppt_w"/>
                                          </p:val>
                                        </p:tav>
                                      </p:tavLst>
                                    </p:anim>
                                    <p:anim calcmode="lin" valueType="num">
                                      <p:cBhvr>
                                        <p:cTn id="33" dur="500" fill="hold"/>
                                        <p:tgtEl>
                                          <p:spTgt spid="5"/>
                                        </p:tgtEl>
                                        <p:attrNameLst>
                                          <p:attrName>ppt_h</p:attrName>
                                        </p:attrNameLst>
                                      </p:cBhvr>
                                      <p:tavLst>
                                        <p:tav tm="0">
                                          <p:val>
                                            <p:strVal val="#ppt_h"/>
                                          </p:val>
                                        </p:tav>
                                        <p:tav tm="100000">
                                          <p:val>
                                            <p:strVal val="#ppt_h"/>
                                          </p:val>
                                        </p:tav>
                                      </p:tavLst>
                                    </p:anim>
                                    <p:anim calcmode="lin" valueType="num">
                                      <p:cBhvr>
                                        <p:cTn id="34" dur="500" fill="hold"/>
                                        <p:tgtEl>
                                          <p:spTgt spid="5"/>
                                        </p:tgtEl>
                                        <p:attrNameLst>
                                          <p:attrName>ppt_x</p:attrName>
                                        </p:attrNameLst>
                                      </p:cBhvr>
                                      <p:tavLst>
                                        <p:tav tm="0">
                                          <p:val>
                                            <p:strVal val="#ppt_x-.2"/>
                                          </p:val>
                                        </p:tav>
                                        <p:tav tm="100000">
                                          <p:val>
                                            <p:strVal val="#ppt_x"/>
                                          </p:val>
                                        </p:tav>
                                      </p:tavLst>
                                    </p:anim>
                                    <p:anim calcmode="lin" valueType="num">
                                      <p:cBhvr>
                                        <p:cTn id="35" dur="500" fill="hold"/>
                                        <p:tgtEl>
                                          <p:spTgt spid="5"/>
                                        </p:tgtEl>
                                        <p:attrNameLst>
                                          <p:attrName>ppt_y</p:attrName>
                                        </p:attrNameLst>
                                      </p:cBhvr>
                                      <p:tavLst>
                                        <p:tav tm="0">
                                          <p:val>
                                            <p:strVal val="#ppt_y"/>
                                          </p:val>
                                        </p:tav>
                                        <p:tav tm="100000">
                                          <p:val>
                                            <p:strVal val="#ppt_y"/>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28601" y="1397000"/>
          <a:ext cx="8686800" cy="1337603"/>
        </p:xfrm>
        <a:graphic>
          <a:graphicData uri="http://schemas.openxmlformats.org/drawingml/2006/table">
            <a:tbl>
              <a:tblPr>
                <a:tableStyleId>{08FB837D-C827-4EFA-A057-4D05807E0F7C}</a:tableStyleId>
              </a:tblPr>
              <a:tblGrid>
                <a:gridCol w="2057399"/>
                <a:gridCol w="2209800"/>
                <a:gridCol w="2362200"/>
                <a:gridCol w="2057401"/>
              </a:tblGrid>
              <a:tr h="1337603">
                <a:tc>
                  <a:txBody>
                    <a:bodyPr/>
                    <a:lstStyle/>
                    <a:p>
                      <a:pPr marL="0" marR="0" algn="ctr">
                        <a:spcBef>
                          <a:spcPts val="300"/>
                        </a:spcBef>
                        <a:spcAft>
                          <a:spcPts val="600"/>
                        </a:spcAft>
                      </a:pPr>
                      <a:r>
                        <a:rPr lang="vi-VN" sz="2000" dirty="0">
                          <a:latin typeface="Times New Roman" pitchFamily="18" charset="0"/>
                          <a:cs typeface="Times New Roman" pitchFamily="18" charset="0"/>
                        </a:rPr>
                        <a:t>Năm</a:t>
                      </a:r>
                    </a:p>
                  </a:txBody>
                  <a:tcPr marL="32774" marR="32774" marT="0" marB="0"/>
                </a:tc>
                <a:tc>
                  <a:txBody>
                    <a:bodyPr/>
                    <a:lstStyle/>
                    <a:p>
                      <a:pPr marL="0" marR="0" algn="ctr">
                        <a:spcBef>
                          <a:spcPts val="300"/>
                        </a:spcBef>
                        <a:spcAft>
                          <a:spcPts val="600"/>
                        </a:spcAft>
                      </a:pPr>
                      <a:r>
                        <a:rPr lang="vi-VN" sz="2000" dirty="0">
                          <a:latin typeface="Times New Roman" pitchFamily="18" charset="0"/>
                          <a:cs typeface="Times New Roman" pitchFamily="18" charset="0"/>
                        </a:rPr>
                        <a:t>Dân số cả nước (ngàn người)</a:t>
                      </a:r>
                    </a:p>
                  </a:txBody>
                  <a:tcPr marL="32774" marR="32774" marT="0" marB="0"/>
                </a:tc>
                <a:tc>
                  <a:txBody>
                    <a:bodyPr/>
                    <a:lstStyle/>
                    <a:p>
                      <a:pPr marL="0" marR="0" algn="ctr">
                        <a:spcBef>
                          <a:spcPts val="300"/>
                        </a:spcBef>
                        <a:spcAft>
                          <a:spcPts val="600"/>
                        </a:spcAft>
                      </a:pPr>
                      <a:r>
                        <a:rPr lang="vi-VN" sz="2000" dirty="0">
                          <a:latin typeface="Times New Roman" pitchFamily="18" charset="0"/>
                          <a:cs typeface="Times New Roman" pitchFamily="18" charset="0"/>
                        </a:rPr>
                        <a:t>Dân số đô thị (ngàn người)</a:t>
                      </a:r>
                    </a:p>
                  </a:txBody>
                  <a:tcPr marL="32774" marR="32774" marT="0" marB="0"/>
                </a:tc>
                <a:tc>
                  <a:txBody>
                    <a:bodyPr/>
                    <a:lstStyle/>
                    <a:p>
                      <a:pPr marL="0" marR="0" algn="ctr">
                        <a:spcBef>
                          <a:spcPts val="300"/>
                        </a:spcBef>
                        <a:spcAft>
                          <a:spcPts val="600"/>
                        </a:spcAft>
                      </a:pPr>
                      <a:r>
                        <a:rPr lang="vi-VN" sz="2000" dirty="0">
                          <a:latin typeface="Times New Roman" pitchFamily="18" charset="0"/>
                          <a:cs typeface="Times New Roman" pitchFamily="18" charset="0"/>
                        </a:rPr>
                        <a:t>% dân số đô thị</a:t>
                      </a:r>
                    </a:p>
                  </a:txBody>
                  <a:tcPr marL="32774" marR="32774" marT="0" marB="0"/>
                </a:tc>
              </a:tr>
            </a:tbl>
          </a:graphicData>
        </a:graphic>
      </p:graphicFrame>
      <p:sp>
        <p:nvSpPr>
          <p:cNvPr id="3" name="TextBox 2"/>
          <p:cNvSpPr txBox="1"/>
          <p:nvPr/>
        </p:nvSpPr>
        <p:spPr>
          <a:xfrm>
            <a:off x="609600" y="457200"/>
            <a:ext cx="7706790" cy="523220"/>
          </a:xfrm>
          <a:prstGeom prst="rect">
            <a:avLst/>
          </a:prstGeom>
          <a:noFill/>
        </p:spPr>
        <p:txBody>
          <a:bodyPr wrap="none" rtlCol="0">
            <a:spAutoFit/>
          </a:bodyPr>
          <a:lstStyle/>
          <a:p>
            <a:r>
              <a:rPr lang="en-US" sz="2800" dirty="0" err="1" smtClean="0">
                <a:solidFill>
                  <a:srgbClr val="FF0000"/>
                </a:solidFill>
                <a:latin typeface="Times New Roman" pitchFamily="18" charset="0"/>
                <a:cs typeface="Times New Roman" pitchFamily="18" charset="0"/>
              </a:rPr>
              <a:t>Bảng</a:t>
            </a:r>
            <a:r>
              <a:rPr lang="en-US" sz="2800" dirty="0" smtClean="0">
                <a:solidFill>
                  <a:srgbClr val="FF0000"/>
                </a:solidFill>
                <a:latin typeface="Times New Roman" pitchFamily="18" charset="0"/>
                <a:cs typeface="Times New Roman" pitchFamily="18" charset="0"/>
              </a:rPr>
              <a:t> : </a:t>
            </a:r>
            <a:r>
              <a:rPr lang="en-US" sz="2800" dirty="0" err="1" smtClean="0">
                <a:solidFill>
                  <a:srgbClr val="FF0000"/>
                </a:solidFill>
                <a:latin typeface="Times New Roman" pitchFamily="18" charset="0"/>
                <a:cs typeface="Times New Roman" pitchFamily="18" charset="0"/>
              </a:rPr>
              <a:t>dân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số</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đô</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thị</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tỉ</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lệ</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số</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đô</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thị</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Việt</a:t>
            </a:r>
            <a:r>
              <a:rPr lang="en-US" sz="2800" dirty="0" smtClean="0">
                <a:solidFill>
                  <a:srgbClr val="FF0000"/>
                </a:solidFill>
                <a:latin typeface="Times New Roman" pitchFamily="18" charset="0"/>
                <a:cs typeface="Times New Roman" pitchFamily="18" charset="0"/>
              </a:rPr>
              <a:t> Nam, </a:t>
            </a:r>
            <a:endParaRPr lang="en-US" sz="2800" dirty="0">
              <a:solidFill>
                <a:srgbClr val="FF0000"/>
              </a:solidFill>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228600" y="3657600"/>
          <a:ext cx="8686801" cy="1867310"/>
        </p:xfrm>
        <a:graphic>
          <a:graphicData uri="http://schemas.openxmlformats.org/drawingml/2006/table">
            <a:tbl>
              <a:tblPr>
                <a:tableStyleId>{93296810-A885-4BE3-A3E7-6D5BEEA58F35}</a:tableStyleId>
              </a:tblPr>
              <a:tblGrid>
                <a:gridCol w="2057400"/>
                <a:gridCol w="2209800"/>
                <a:gridCol w="2362200"/>
                <a:gridCol w="2057401"/>
              </a:tblGrid>
              <a:tr h="343310">
                <a:tc>
                  <a:txBody>
                    <a:bodyPr/>
                    <a:lstStyle/>
                    <a:p>
                      <a:pPr marL="0" marR="0" algn="ctr">
                        <a:spcBef>
                          <a:spcPts val="300"/>
                        </a:spcBef>
                        <a:spcAft>
                          <a:spcPts val="600"/>
                        </a:spcAft>
                      </a:pPr>
                      <a:r>
                        <a:rPr lang="en-US" sz="2000" dirty="0">
                          <a:latin typeface="Times New Roman" pitchFamily="18" charset="0"/>
                          <a:cs typeface="Times New Roman" pitchFamily="18" charset="0"/>
                        </a:rPr>
                        <a:t>2005</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84 074</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22 981</a:t>
                      </a:r>
                    </a:p>
                  </a:txBody>
                  <a:tcPr marL="32774" marR="32774" marT="0" marB="0"/>
                </a:tc>
                <a:tc>
                  <a:txBody>
                    <a:bodyPr/>
                    <a:lstStyle/>
                    <a:p>
                      <a:pPr marL="0" marR="0" algn="ctr">
                        <a:spcBef>
                          <a:spcPts val="300"/>
                        </a:spcBef>
                        <a:spcAft>
                          <a:spcPts val="600"/>
                        </a:spcAft>
                      </a:pPr>
                      <a:r>
                        <a:rPr lang="en-US" sz="2000">
                          <a:latin typeface="Times New Roman" pitchFamily="18" charset="0"/>
                          <a:cs typeface="Times New Roman" pitchFamily="18" charset="0"/>
                        </a:rPr>
                        <a:t>27.3</a:t>
                      </a:r>
                    </a:p>
                  </a:txBody>
                  <a:tcPr marL="32774" marR="32774" marT="0" marB="0"/>
                </a:tc>
              </a:tr>
              <a:tr h="267110">
                <a:tc>
                  <a:txBody>
                    <a:bodyPr/>
                    <a:lstStyle/>
                    <a:p>
                      <a:pPr marL="0" marR="0" algn="ctr">
                        <a:spcBef>
                          <a:spcPts val="300"/>
                        </a:spcBef>
                        <a:spcAft>
                          <a:spcPts val="600"/>
                        </a:spcAft>
                      </a:pPr>
                      <a:r>
                        <a:rPr lang="en-US" sz="2000" dirty="0">
                          <a:latin typeface="Times New Roman" pitchFamily="18" charset="0"/>
                          <a:cs typeface="Times New Roman" pitchFamily="18" charset="0"/>
                        </a:rPr>
                        <a:t>2009</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88 069</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26 204</a:t>
                      </a:r>
                    </a:p>
                  </a:txBody>
                  <a:tcPr marL="32774" marR="32774" marT="0" marB="0"/>
                </a:tc>
                <a:tc>
                  <a:txBody>
                    <a:bodyPr/>
                    <a:lstStyle/>
                    <a:p>
                      <a:pPr marL="0" marR="0" algn="ctr">
                        <a:spcBef>
                          <a:spcPts val="300"/>
                        </a:spcBef>
                        <a:spcAft>
                          <a:spcPts val="600"/>
                        </a:spcAft>
                      </a:pPr>
                      <a:r>
                        <a:rPr lang="en-US" sz="2000">
                          <a:latin typeface="Times New Roman" pitchFamily="18" charset="0"/>
                          <a:cs typeface="Times New Roman" pitchFamily="18" charset="0"/>
                        </a:rPr>
                        <a:t>29.8</a:t>
                      </a:r>
                    </a:p>
                  </a:txBody>
                  <a:tcPr marL="32774" marR="32774" marT="0" marB="0"/>
                </a:tc>
              </a:tr>
              <a:tr h="267110">
                <a:tc>
                  <a:txBody>
                    <a:bodyPr/>
                    <a:lstStyle/>
                    <a:p>
                      <a:pPr marL="0" marR="0" algn="ctr">
                        <a:spcBef>
                          <a:spcPts val="300"/>
                        </a:spcBef>
                        <a:spcAft>
                          <a:spcPts val="600"/>
                        </a:spcAft>
                      </a:pPr>
                      <a:r>
                        <a:rPr lang="en-US" sz="2000" dirty="0">
                          <a:latin typeface="Times New Roman" pitchFamily="18" charset="0"/>
                          <a:cs typeface="Times New Roman" pitchFamily="18" charset="0"/>
                        </a:rPr>
                        <a:t>2010</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89 029</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27 046</a:t>
                      </a:r>
                    </a:p>
                  </a:txBody>
                  <a:tcPr marL="32774" marR="32774" marT="0" marB="0"/>
                </a:tc>
                <a:tc>
                  <a:txBody>
                    <a:bodyPr/>
                    <a:lstStyle/>
                    <a:p>
                      <a:pPr marL="0" marR="0" algn="ctr">
                        <a:spcBef>
                          <a:spcPts val="300"/>
                        </a:spcBef>
                        <a:spcAft>
                          <a:spcPts val="600"/>
                        </a:spcAft>
                      </a:pPr>
                      <a:r>
                        <a:rPr lang="en-US" sz="2000">
                          <a:latin typeface="Times New Roman" pitchFamily="18" charset="0"/>
                          <a:cs typeface="Times New Roman" pitchFamily="18" charset="0"/>
                        </a:rPr>
                        <a:t>30.4</a:t>
                      </a:r>
                    </a:p>
                  </a:txBody>
                  <a:tcPr marL="32774" marR="32774" marT="0" marB="0"/>
                </a:tc>
              </a:tr>
              <a:tr h="267110">
                <a:tc>
                  <a:txBody>
                    <a:bodyPr/>
                    <a:lstStyle/>
                    <a:p>
                      <a:pPr marL="0" marR="0" algn="ctr">
                        <a:spcBef>
                          <a:spcPts val="300"/>
                        </a:spcBef>
                        <a:spcAft>
                          <a:spcPts val="600"/>
                        </a:spcAft>
                      </a:pPr>
                      <a:r>
                        <a:rPr lang="en-US" sz="2000" dirty="0">
                          <a:latin typeface="Times New Roman" pitchFamily="18" charset="0"/>
                          <a:cs typeface="Times New Roman" pitchFamily="18" charset="0"/>
                        </a:rPr>
                        <a:t>2015</a:t>
                      </a:r>
                    </a:p>
                  </a:txBody>
                  <a:tcPr marL="32774" marR="32774" marT="0" marB="0"/>
                </a:tc>
                <a:tc>
                  <a:txBody>
                    <a:bodyPr/>
                    <a:lstStyle/>
                    <a:p>
                      <a:pPr marL="0" marR="0" algn="ctr">
                        <a:spcBef>
                          <a:spcPts val="300"/>
                        </a:spcBef>
                        <a:spcAft>
                          <a:spcPts val="600"/>
                        </a:spcAft>
                      </a:pPr>
                      <a:r>
                        <a:rPr lang="en-US" sz="2000">
                          <a:latin typeface="Times New Roman" pitchFamily="18" charset="0"/>
                          <a:cs typeface="Times New Roman" pitchFamily="18" charset="0"/>
                        </a:rPr>
                        <a:t>93 647</a:t>
                      </a:r>
                    </a:p>
                  </a:txBody>
                  <a:tcPr marL="32774" marR="32774" marT="0" marB="0"/>
                </a:tc>
                <a:tc>
                  <a:txBody>
                    <a:bodyPr/>
                    <a:lstStyle/>
                    <a:p>
                      <a:pPr marL="0" marR="0" algn="ctr">
                        <a:spcBef>
                          <a:spcPts val="300"/>
                        </a:spcBef>
                        <a:spcAft>
                          <a:spcPts val="600"/>
                        </a:spcAft>
                      </a:pPr>
                      <a:r>
                        <a:rPr lang="en-US" sz="2000">
                          <a:latin typeface="Times New Roman" pitchFamily="18" charset="0"/>
                          <a:cs typeface="Times New Roman" pitchFamily="18" charset="0"/>
                        </a:rPr>
                        <a:t>31 474</a:t>
                      </a:r>
                    </a:p>
                  </a:txBody>
                  <a:tcPr marL="32774" marR="32774" marT="0" marB="0"/>
                </a:tc>
                <a:tc>
                  <a:txBody>
                    <a:bodyPr/>
                    <a:lstStyle/>
                    <a:p>
                      <a:pPr marL="0" marR="0" algn="ctr">
                        <a:spcBef>
                          <a:spcPts val="300"/>
                        </a:spcBef>
                        <a:spcAft>
                          <a:spcPts val="600"/>
                        </a:spcAft>
                      </a:pPr>
                      <a:r>
                        <a:rPr lang="en-US" sz="2000">
                          <a:latin typeface="Times New Roman" pitchFamily="18" charset="0"/>
                          <a:cs typeface="Times New Roman" pitchFamily="18" charset="0"/>
                        </a:rPr>
                        <a:t>33.6</a:t>
                      </a:r>
                    </a:p>
                  </a:txBody>
                  <a:tcPr marL="32774" marR="32774" marT="0" marB="0"/>
                </a:tc>
              </a:tr>
              <a:tr h="267110">
                <a:tc>
                  <a:txBody>
                    <a:bodyPr/>
                    <a:lstStyle/>
                    <a:p>
                      <a:pPr marL="0" marR="0" algn="ctr">
                        <a:spcBef>
                          <a:spcPts val="300"/>
                        </a:spcBef>
                        <a:spcAft>
                          <a:spcPts val="600"/>
                        </a:spcAft>
                      </a:pPr>
                      <a:r>
                        <a:rPr lang="en-US" sz="2000" dirty="0">
                          <a:latin typeface="Times New Roman" pitchFamily="18" charset="0"/>
                          <a:cs typeface="Times New Roman" pitchFamily="18" charset="0"/>
                        </a:rPr>
                        <a:t>2020</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98 011</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36 269</a:t>
                      </a:r>
                    </a:p>
                  </a:txBody>
                  <a:tcPr marL="32774" marR="32774" marT="0" marB="0"/>
                </a:tc>
                <a:tc>
                  <a:txBody>
                    <a:bodyPr/>
                    <a:lstStyle/>
                    <a:p>
                      <a:pPr marL="0" marR="0" algn="ctr">
                        <a:spcBef>
                          <a:spcPts val="300"/>
                        </a:spcBef>
                        <a:spcAft>
                          <a:spcPts val="600"/>
                        </a:spcAft>
                      </a:pPr>
                      <a:r>
                        <a:rPr lang="en-US" sz="2000">
                          <a:latin typeface="Times New Roman" pitchFamily="18" charset="0"/>
                          <a:cs typeface="Times New Roman" pitchFamily="18" charset="0"/>
                        </a:rPr>
                        <a:t>37.0</a:t>
                      </a:r>
                    </a:p>
                  </a:txBody>
                  <a:tcPr marL="32774" marR="32774" marT="0" marB="0"/>
                </a:tc>
              </a:tr>
              <a:tr h="267110">
                <a:tc>
                  <a:txBody>
                    <a:bodyPr/>
                    <a:lstStyle/>
                    <a:p>
                      <a:pPr marL="0" marR="0" algn="ctr">
                        <a:spcBef>
                          <a:spcPts val="300"/>
                        </a:spcBef>
                        <a:spcAft>
                          <a:spcPts val="600"/>
                        </a:spcAft>
                      </a:pPr>
                      <a:r>
                        <a:rPr lang="en-US" sz="2000" dirty="0">
                          <a:latin typeface="Times New Roman" pitchFamily="18" charset="0"/>
                          <a:cs typeface="Times New Roman" pitchFamily="18" charset="0"/>
                        </a:rPr>
                        <a:t>2025</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102 054</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41 371</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40.5</a:t>
                      </a:r>
                    </a:p>
                  </a:txBody>
                  <a:tcPr marL="32774" marR="32774" marT="0" marB="0"/>
                </a:tc>
              </a:tr>
            </a:tbl>
          </a:graphicData>
        </a:graphic>
      </p:graphicFrame>
      <p:graphicFrame>
        <p:nvGraphicFramePr>
          <p:cNvPr id="5" name="Table 4"/>
          <p:cNvGraphicFramePr>
            <a:graphicFrameLocks noGrp="1"/>
          </p:cNvGraphicFramePr>
          <p:nvPr/>
        </p:nvGraphicFramePr>
        <p:xfrm>
          <a:off x="228600" y="2743200"/>
          <a:ext cx="8686800" cy="914400"/>
        </p:xfrm>
        <a:graphic>
          <a:graphicData uri="http://schemas.openxmlformats.org/drawingml/2006/table">
            <a:tbl>
              <a:tblPr>
                <a:tableStyleId>{93296810-A885-4BE3-A3E7-6D5BEEA58F35}</a:tableStyleId>
              </a:tblPr>
              <a:tblGrid>
                <a:gridCol w="2057400"/>
                <a:gridCol w="2209800"/>
                <a:gridCol w="2362200"/>
                <a:gridCol w="2057400"/>
              </a:tblGrid>
              <a:tr h="267110">
                <a:tc>
                  <a:txBody>
                    <a:bodyPr/>
                    <a:lstStyle/>
                    <a:p>
                      <a:pPr marL="0" marR="0" algn="ctr">
                        <a:spcBef>
                          <a:spcPts val="300"/>
                        </a:spcBef>
                        <a:spcAft>
                          <a:spcPts val="600"/>
                        </a:spcAft>
                      </a:pPr>
                      <a:r>
                        <a:rPr lang="en-US" sz="2000" dirty="0">
                          <a:latin typeface="Times New Roman" pitchFamily="18" charset="0"/>
                          <a:cs typeface="Times New Roman" pitchFamily="18" charset="0"/>
                        </a:rPr>
                        <a:t>1990</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66 247</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13 418</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20.3</a:t>
                      </a:r>
                    </a:p>
                  </a:txBody>
                  <a:tcPr marL="32774" marR="32774" marT="0" marB="0"/>
                </a:tc>
              </a:tr>
              <a:tr h="267110">
                <a:tc>
                  <a:txBody>
                    <a:bodyPr/>
                    <a:lstStyle/>
                    <a:p>
                      <a:pPr marL="0" marR="0" algn="ctr">
                        <a:spcBef>
                          <a:spcPts val="300"/>
                        </a:spcBef>
                        <a:spcAft>
                          <a:spcPts val="600"/>
                        </a:spcAft>
                      </a:pPr>
                      <a:r>
                        <a:rPr lang="en-US" sz="2000" dirty="0" smtClean="0">
                          <a:latin typeface="Times New Roman" pitchFamily="18" charset="0"/>
                          <a:cs typeface="Times New Roman" pitchFamily="18" charset="0"/>
                        </a:rPr>
                        <a:t>1995</a:t>
                      </a:r>
                      <a:endParaRPr lang="en-US" sz="2000" dirty="0">
                        <a:latin typeface="Times New Roman" pitchFamily="18" charset="0"/>
                        <a:cs typeface="Times New Roman" pitchFamily="18" charset="0"/>
                      </a:endParaRP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72 957</a:t>
                      </a:r>
                    </a:p>
                  </a:txBody>
                  <a:tcPr marL="32774" marR="32774" marT="0" marB="0"/>
                </a:tc>
                <a:tc>
                  <a:txBody>
                    <a:bodyPr/>
                    <a:lstStyle/>
                    <a:p>
                      <a:pPr marL="0" marR="0" algn="ctr">
                        <a:spcBef>
                          <a:spcPts val="300"/>
                        </a:spcBef>
                        <a:spcAft>
                          <a:spcPts val="600"/>
                        </a:spcAft>
                      </a:pPr>
                      <a:r>
                        <a:rPr lang="en-US" sz="2000">
                          <a:latin typeface="Times New Roman" pitchFamily="18" charset="0"/>
                          <a:cs typeface="Times New Roman" pitchFamily="18" charset="0"/>
                        </a:rPr>
                        <a:t>16 202</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22.2</a:t>
                      </a:r>
                    </a:p>
                  </a:txBody>
                  <a:tcPr marL="32774" marR="32774" marT="0" marB="0"/>
                </a:tc>
              </a:tr>
              <a:tr h="267110">
                <a:tc>
                  <a:txBody>
                    <a:bodyPr/>
                    <a:lstStyle/>
                    <a:p>
                      <a:pPr marL="0" marR="0" algn="ctr">
                        <a:spcBef>
                          <a:spcPts val="300"/>
                        </a:spcBef>
                        <a:spcAft>
                          <a:spcPts val="600"/>
                        </a:spcAft>
                      </a:pPr>
                      <a:r>
                        <a:rPr lang="en-US" sz="2000" dirty="0">
                          <a:latin typeface="Times New Roman" pitchFamily="18" charset="0"/>
                          <a:cs typeface="Times New Roman" pitchFamily="18" charset="0"/>
                        </a:rPr>
                        <a:t>2000</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78 663</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19 263</a:t>
                      </a:r>
                    </a:p>
                  </a:txBody>
                  <a:tcPr marL="32774" marR="32774" marT="0" marB="0"/>
                </a:tc>
                <a:tc>
                  <a:txBody>
                    <a:bodyPr/>
                    <a:lstStyle/>
                    <a:p>
                      <a:pPr marL="0" marR="0" algn="ctr">
                        <a:spcBef>
                          <a:spcPts val="300"/>
                        </a:spcBef>
                        <a:spcAft>
                          <a:spcPts val="600"/>
                        </a:spcAft>
                      </a:pPr>
                      <a:r>
                        <a:rPr lang="en-US" sz="2000" dirty="0">
                          <a:latin typeface="Times New Roman" pitchFamily="18" charset="0"/>
                          <a:cs typeface="Times New Roman" pitchFamily="18" charset="0"/>
                        </a:rPr>
                        <a:t>24.5</a:t>
                      </a:r>
                    </a:p>
                  </a:txBody>
                  <a:tcPr marL="32774" marR="32774" marT="0" marB="0"/>
                </a:tc>
              </a:tr>
            </a:tbl>
          </a:graphicData>
        </a:graphic>
      </p:graphicFrame>
      <p:sp>
        <p:nvSpPr>
          <p:cNvPr id="9" name="TextBox 8"/>
          <p:cNvSpPr txBox="1"/>
          <p:nvPr/>
        </p:nvSpPr>
        <p:spPr>
          <a:xfrm>
            <a:off x="685800" y="5715000"/>
            <a:ext cx="7592784" cy="369332"/>
          </a:xfrm>
          <a:prstGeom prst="rect">
            <a:avLst/>
          </a:prstGeom>
          <a:noFill/>
        </p:spPr>
        <p:txBody>
          <a:bodyPr wrap="none" rtlCol="0">
            <a:spAutoFit/>
          </a:bodyPr>
          <a:lstStyle/>
          <a:p>
            <a:r>
              <a:rPr lang="vi-VN" dirty="0" smtClean="0">
                <a:solidFill>
                  <a:srgbClr val="FFFF00"/>
                </a:solidFill>
                <a:latin typeface="Times New Roman" pitchFamily="18" charset="0"/>
                <a:cs typeface="Times New Roman" pitchFamily="18" charset="0"/>
              </a:rPr>
              <a:t>Nguồn: Thế giới Prospectives đô thị hóa: năm 2009 sửa đổi cơ sở dữ liệu dân số</a:t>
            </a:r>
            <a:endParaRPr lang="en-US" dirty="0">
              <a:solidFill>
                <a:srgbClr val="FFFF00"/>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0"/>
            <a:ext cx="8305800" cy="954107"/>
          </a:xfrm>
          <a:prstGeom prst="rect">
            <a:avLst/>
          </a:prstGeom>
          <a:noFill/>
        </p:spPr>
        <p:txBody>
          <a:bodyPr wrap="square" rtlCol="0">
            <a:spAutoFit/>
          </a:bodyPr>
          <a:lstStyle/>
          <a:p>
            <a:r>
              <a:rPr lang="en-US" sz="2800" dirty="0" smtClean="0">
                <a:solidFill>
                  <a:srgbClr val="FF0000"/>
                </a:solidFill>
                <a:latin typeface="Times New Roman" pitchFamily="18" charset="0"/>
                <a:cs typeface="Times New Roman" pitchFamily="18" charset="0"/>
              </a:rPr>
              <a:t>II.2.4 </a:t>
            </a:r>
            <a:r>
              <a:rPr lang="en-US" sz="2800" dirty="0" err="1" smtClean="0">
                <a:solidFill>
                  <a:srgbClr val="FF0000"/>
                </a:solidFill>
                <a:latin typeface="Times New Roman" pitchFamily="18" charset="0"/>
                <a:cs typeface="Times New Roman" pitchFamily="18" charset="0"/>
              </a:rPr>
              <a:t>Nguyên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của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bất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đẳng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nhập</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giữa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nông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thôn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thành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thị</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latin typeface="Times New Roman" pitchFamily="18" charset="0"/>
              <a:cs typeface="Times New Roman" pitchFamily="18" charset="0"/>
            </a:endParaRPr>
          </a:p>
        </p:txBody>
      </p:sp>
      <p:sp>
        <p:nvSpPr>
          <p:cNvPr id="7" name="Rectangle 6"/>
          <p:cNvSpPr/>
          <p:nvPr/>
        </p:nvSpPr>
        <p:spPr>
          <a:xfrm>
            <a:off x="0" y="2819400"/>
            <a:ext cx="1676400" cy="11430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endParaRPr lang="en-US" sz="2800" dirty="0"/>
          </a:p>
        </p:txBody>
      </p:sp>
      <p:sp>
        <p:nvSpPr>
          <p:cNvPr id="8" name="Rectangle 7"/>
          <p:cNvSpPr/>
          <p:nvPr/>
        </p:nvSpPr>
        <p:spPr>
          <a:xfrm>
            <a:off x="3886200" y="685800"/>
            <a:ext cx="5105400" cy="6858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chênh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endParaRPr lang="en-US" sz="2400" dirty="0">
              <a:latin typeface="Times New Roman" pitchFamily="18" charset="0"/>
              <a:cs typeface="Times New Roman" pitchFamily="18" charset="0"/>
            </a:endParaRPr>
          </a:p>
        </p:txBody>
      </p:sp>
      <p:sp>
        <p:nvSpPr>
          <p:cNvPr id="9" name="Rectangle 8"/>
          <p:cNvSpPr/>
          <p:nvPr/>
        </p:nvSpPr>
        <p:spPr>
          <a:xfrm>
            <a:off x="3886200" y="1447800"/>
            <a:ext cx="5105400" cy="11430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còn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chậm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endParaRPr lang="en-US" sz="2400" dirty="0">
              <a:latin typeface="Times New Roman" pitchFamily="18" charset="0"/>
              <a:cs typeface="Times New Roman" pitchFamily="18" charset="0"/>
            </a:endParaRPr>
          </a:p>
        </p:txBody>
      </p:sp>
      <p:sp>
        <p:nvSpPr>
          <p:cNvPr id="10" name="Rectangle 9"/>
          <p:cNvSpPr/>
          <p:nvPr/>
        </p:nvSpPr>
        <p:spPr>
          <a:xfrm>
            <a:off x="3886200" y="2667000"/>
            <a:ext cx="5105400" cy="838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dần</a:t>
            </a:r>
            <a:endParaRPr lang="en-US" sz="2400" dirty="0">
              <a:latin typeface="Times New Roman" pitchFamily="18" charset="0"/>
              <a:cs typeface="Times New Roman" pitchFamily="18" charset="0"/>
            </a:endParaRPr>
          </a:p>
        </p:txBody>
      </p:sp>
      <p:sp>
        <p:nvSpPr>
          <p:cNvPr id="11" name="Rectangle 10"/>
          <p:cNvSpPr/>
          <p:nvPr/>
        </p:nvSpPr>
        <p:spPr>
          <a:xfrm>
            <a:off x="3886200" y="3657600"/>
            <a:ext cx="5105400" cy="838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tâm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đúng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mức</a:t>
            </a:r>
            <a:endParaRPr lang="en-US" sz="2400" dirty="0">
              <a:latin typeface="Times New Roman" pitchFamily="18" charset="0"/>
              <a:cs typeface="Times New Roman" pitchFamily="18" charset="0"/>
            </a:endParaRPr>
          </a:p>
        </p:txBody>
      </p:sp>
      <p:sp>
        <p:nvSpPr>
          <p:cNvPr id="12" name="Rectangle 11"/>
          <p:cNvSpPr/>
          <p:nvPr/>
        </p:nvSpPr>
        <p:spPr>
          <a:xfrm>
            <a:off x="3886200" y="4648200"/>
            <a:ext cx="51054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chưa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hoàn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thiện</a:t>
            </a:r>
            <a:endParaRPr lang="en-US" sz="2400" dirty="0">
              <a:latin typeface="Times New Roman" pitchFamily="18" charset="0"/>
              <a:cs typeface="Times New Roman" pitchFamily="18" charset="0"/>
            </a:endParaRPr>
          </a:p>
        </p:txBody>
      </p:sp>
      <p:sp>
        <p:nvSpPr>
          <p:cNvPr id="13" name="Rectangle 12"/>
          <p:cNvSpPr/>
          <p:nvPr/>
        </p:nvSpPr>
        <p:spPr>
          <a:xfrm>
            <a:off x="3886200" y="5715000"/>
            <a:ext cx="51054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xin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môi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doanh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đẳng</a:t>
            </a:r>
            <a:endParaRPr lang="en-US" sz="2400" dirty="0">
              <a:latin typeface="Times New Roman" pitchFamily="18" charset="0"/>
              <a:cs typeface="Times New Roman" pitchFamily="18" charset="0"/>
            </a:endParaRPr>
          </a:p>
        </p:txBody>
      </p:sp>
      <p:cxnSp>
        <p:nvCxnSpPr>
          <p:cNvPr id="32" name="Straight Arrow Connector 31"/>
          <p:cNvCxnSpPr>
            <a:endCxn id="8" idx="1"/>
          </p:cNvCxnSpPr>
          <p:nvPr/>
        </p:nvCxnSpPr>
        <p:spPr>
          <a:xfrm rot="5400000" flipH="1" flipV="1">
            <a:off x="1619250" y="1238250"/>
            <a:ext cx="2476500" cy="20574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34" name="Straight Arrow Connector 33"/>
          <p:cNvCxnSpPr>
            <a:endCxn id="9" idx="1"/>
          </p:cNvCxnSpPr>
          <p:nvPr/>
        </p:nvCxnSpPr>
        <p:spPr>
          <a:xfrm flipV="1">
            <a:off x="1828800" y="2019300"/>
            <a:ext cx="2057400" cy="14859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36" name="Straight Arrow Connector 35"/>
          <p:cNvCxnSpPr>
            <a:endCxn id="10" idx="1"/>
          </p:cNvCxnSpPr>
          <p:nvPr/>
        </p:nvCxnSpPr>
        <p:spPr>
          <a:xfrm flipV="1">
            <a:off x="1828800" y="3086100"/>
            <a:ext cx="2057400" cy="4191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38" name="Straight Arrow Connector 37"/>
          <p:cNvCxnSpPr>
            <a:endCxn id="11" idx="1"/>
          </p:cNvCxnSpPr>
          <p:nvPr/>
        </p:nvCxnSpPr>
        <p:spPr>
          <a:xfrm>
            <a:off x="1905000" y="3505200"/>
            <a:ext cx="1981200" cy="5715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0" name="Straight Arrow Connector 39"/>
          <p:cNvCxnSpPr>
            <a:endCxn id="12" idx="1"/>
          </p:cNvCxnSpPr>
          <p:nvPr/>
        </p:nvCxnSpPr>
        <p:spPr>
          <a:xfrm>
            <a:off x="1828800" y="3505200"/>
            <a:ext cx="2057400" cy="16002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2" name="Straight Arrow Connector 41"/>
          <p:cNvCxnSpPr>
            <a:endCxn id="13" idx="1"/>
          </p:cNvCxnSpPr>
          <p:nvPr/>
        </p:nvCxnSpPr>
        <p:spPr>
          <a:xfrm rot="16200000" flipH="1">
            <a:off x="1600200" y="3886200"/>
            <a:ext cx="2590800" cy="19812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5"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25"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4" dur="1000" fill="hold"/>
                                        <p:tgtEl>
                                          <p:spTgt spid="11"/>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25"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6" dur="1000" fill="hold"/>
                                        <p:tgtEl>
                                          <p:spTgt spid="12"/>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25"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76"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77"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8" dur="1000" fill="hold"/>
                                        <p:tgtEl>
                                          <p:spTgt spid="13"/>
                                        </p:tgtEl>
                                        <p:attrNameLst>
                                          <p:attrName>ppt_h</p:attrName>
                                        </p:attrNameLst>
                                      </p:cBhvr>
                                      <p:tavLst>
                                        <p:tav tm="0">
                                          <p:val>
                                            <p:strVal val="#ppt_h"/>
                                          </p:val>
                                        </p:tav>
                                        <p:tav tm="100000">
                                          <p:val>
                                            <p:strVal val="#ppt_h"/>
                                          </p:val>
                                        </p:tav>
                                      </p:tavLst>
                                    </p:anim>
                                    <p:anim calcmode="lin" valueType="num">
                                      <p:cBhvr>
                                        <p:cTn id="79"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80"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81"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82" dur="10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animBg="1"/>
      <p:bldP spid="11" grpId="0" animBg="1"/>
      <p:bldP spid="12" grpId="0" animBg="1"/>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0" y="228600"/>
            <a:ext cx="3352800" cy="523220"/>
          </a:xfrm>
          <a:prstGeom prst="rect">
            <a:avLst/>
          </a:prstGeom>
          <a:noFill/>
        </p:spPr>
        <p:txBody>
          <a:bodyPr wrap="square" rtlCol="0">
            <a:spAutoFit/>
          </a:bodyPr>
          <a:lstStyle/>
          <a:p>
            <a:pPr algn="ctr"/>
            <a:r>
              <a:rPr lang="en-US" sz="2800" b="1" dirty="0" smtClean="0">
                <a:solidFill>
                  <a:srgbClr val="FF0000"/>
                </a:solidFill>
                <a:latin typeface="Times New Roman" pitchFamily="18" charset="0"/>
                <a:cs typeface="Times New Roman" pitchFamily="18" charset="0"/>
              </a:rPr>
              <a:t>II.2.5 GIẢI PHÁP</a:t>
            </a:r>
            <a:endParaRPr lang="en-US" sz="2800" b="1" dirty="0">
              <a:solidFill>
                <a:srgbClr val="FF0000"/>
              </a:solidFill>
              <a:latin typeface="Times New Roman" pitchFamily="18" charset="0"/>
              <a:cs typeface="Times New Roman" pitchFamily="18" charset="0"/>
            </a:endParaRPr>
          </a:p>
        </p:txBody>
      </p:sp>
      <p:sp>
        <p:nvSpPr>
          <p:cNvPr id="4" name="Rectangle 3"/>
          <p:cNvSpPr/>
          <p:nvPr/>
        </p:nvSpPr>
        <p:spPr>
          <a:xfrm>
            <a:off x="228600" y="838200"/>
            <a:ext cx="8525026" cy="523220"/>
          </a:xfrm>
          <a:prstGeom prst="rect">
            <a:avLst/>
          </a:prstGeom>
        </p:spPr>
        <p:txBody>
          <a:bodyPr wrap="non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Nâng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cao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năng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suất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nghiệp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đầu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tư</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vào</a:t>
            </a:r>
            <a:r>
              <a:rPr lang="en-US" sz="2800" dirty="0" smtClean="0">
                <a:solidFill>
                  <a:schemeClr val="bg1"/>
                </a:solidFill>
                <a:latin typeface="Times New Roman" pitchFamily="18" charset="0"/>
                <a:cs typeface="Times New Roman" pitchFamily="18" charset="0"/>
              </a:rPr>
              <a:t> con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endParaRPr lang="en-US" sz="2800" dirty="0">
              <a:solidFill>
                <a:schemeClr val="bg1"/>
              </a:solidFill>
              <a:latin typeface="Times New Roman" pitchFamily="18" charset="0"/>
              <a:cs typeface="Times New Roman" pitchFamily="18" charset="0"/>
            </a:endParaRPr>
          </a:p>
        </p:txBody>
      </p:sp>
      <p:sp>
        <p:nvSpPr>
          <p:cNvPr id="5" name="Rectangle 4"/>
          <p:cNvSpPr/>
          <p:nvPr/>
        </p:nvSpPr>
        <p:spPr>
          <a:xfrm>
            <a:off x="228600" y="1371600"/>
            <a:ext cx="8305800" cy="954107"/>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dạng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hóa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thiết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lập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phối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lại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nhập</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
        <p:nvSpPr>
          <p:cNvPr id="6" name="Rectangle 5"/>
          <p:cNvSpPr/>
          <p:nvPr/>
        </p:nvSpPr>
        <p:spPr>
          <a:xfrm>
            <a:off x="228600" y="2362200"/>
            <a:ext cx="8534400" cy="954107"/>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Tăng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đầu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tư</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dự</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án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vực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kém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Nâng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cao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lượng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cung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cấp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dịch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vụ</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công</a:t>
            </a:r>
            <a:endParaRPr lang="en-US" sz="2800" dirty="0">
              <a:solidFill>
                <a:schemeClr val="bg1"/>
              </a:solidFill>
              <a:latin typeface="Times New Roman" pitchFamily="18" charset="0"/>
              <a:cs typeface="Times New Roman" pitchFamily="18" charset="0"/>
            </a:endParaRPr>
          </a:p>
        </p:txBody>
      </p:sp>
      <p:sp>
        <p:nvSpPr>
          <p:cNvPr id="7" name="Rectangle 6"/>
          <p:cNvSpPr/>
          <p:nvPr/>
        </p:nvSpPr>
        <p:spPr>
          <a:xfrm>
            <a:off x="228600" y="5334000"/>
            <a:ext cx="4613699" cy="523220"/>
          </a:xfrm>
          <a:prstGeom prst="rect">
            <a:avLst/>
          </a:prstGeom>
        </p:spPr>
        <p:txBody>
          <a:bodyPr wrap="non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Về</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xây</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dựng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thôn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mới</a:t>
            </a:r>
            <a:r>
              <a:rPr lang="en-US" sz="2800" dirty="0" smtClean="0">
                <a:solidFill>
                  <a:schemeClr val="bg1"/>
                </a:solidFill>
                <a:latin typeface="Times New Roman" pitchFamily="18" charset="0"/>
                <a:cs typeface="Times New Roman" pitchFamily="18" charset="0"/>
              </a:rPr>
              <a:t>. </a:t>
            </a:r>
            <a:endParaRPr lang="en-US" sz="2800" dirty="0">
              <a:solidFill>
                <a:schemeClr val="bg1"/>
              </a:solidFill>
              <a:latin typeface="Times New Roman" pitchFamily="18" charset="0"/>
              <a:cs typeface="Times New Roman" pitchFamily="18" charset="0"/>
            </a:endParaRPr>
          </a:p>
        </p:txBody>
      </p:sp>
      <p:sp>
        <p:nvSpPr>
          <p:cNvPr id="8" name="Rectangle 7"/>
          <p:cNvSpPr/>
          <p:nvPr/>
        </p:nvSpPr>
        <p:spPr>
          <a:xfrm>
            <a:off x="228600" y="3276600"/>
            <a:ext cx="8305800" cy="1384995"/>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Cải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thiện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môi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trường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đầu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tư</a:t>
            </a:r>
            <a:r>
              <a:rPr lang="en-US" sz="2800" dirty="0" smtClean="0">
                <a:solidFill>
                  <a:schemeClr val="bg1"/>
                </a:solidFill>
                <a:latin typeface="Times New Roman" pitchFamily="18" charset="0"/>
                <a:cs typeface="Times New Roman" pitchFamily="18" charset="0"/>
              </a:rPr>
              <a:t> ở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thôn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tạo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điều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kiện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thuận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lợi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hút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đầu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tư</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thành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phần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tế</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ngòai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nước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về</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địa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bàn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thôn</a:t>
            </a:r>
            <a:endParaRPr lang="en-US" sz="2800" dirty="0">
              <a:solidFill>
                <a:schemeClr val="bg1"/>
              </a:solidFill>
              <a:latin typeface="Times New Roman" pitchFamily="18" charset="0"/>
              <a:cs typeface="Times New Roman" pitchFamily="18" charset="0"/>
            </a:endParaRPr>
          </a:p>
        </p:txBody>
      </p:sp>
      <p:sp>
        <p:nvSpPr>
          <p:cNvPr id="9" name="Rectangle 8"/>
          <p:cNvSpPr/>
          <p:nvPr/>
        </p:nvSpPr>
        <p:spPr>
          <a:xfrm>
            <a:off x="228600" y="4724400"/>
            <a:ext cx="8001000" cy="523220"/>
          </a:xfrm>
          <a:prstGeom prst="rect">
            <a:avLst/>
          </a:prstGeom>
        </p:spPr>
        <p:txBody>
          <a:bodyPr wrap="square">
            <a:spAutoFit/>
          </a:bodyPr>
          <a:lstStyle/>
          <a:p>
            <a:pPr>
              <a:buFont typeface="Arial" pitchFamily="34" charset="0"/>
              <a:buChar char="•"/>
            </a:pP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Điều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hòa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hợp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lí</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sự</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dân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từ</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thôn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ra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thành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thị</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38400" y="228600"/>
            <a:ext cx="3200400" cy="523220"/>
          </a:xfrm>
          <a:prstGeom prst="rect">
            <a:avLst/>
          </a:prstGeom>
          <a:noFill/>
        </p:spPr>
        <p:txBody>
          <a:bodyPr wrap="square" rtlCol="0">
            <a:spAutoFit/>
          </a:bodyPr>
          <a:lstStyle/>
          <a:p>
            <a:pPr algn="ctr"/>
            <a:r>
              <a:rPr lang="en-US" sz="2800" b="1" dirty="0" smtClean="0">
                <a:solidFill>
                  <a:srgbClr val="FF0000"/>
                </a:solidFill>
                <a:latin typeface="Times New Roman" pitchFamily="18" charset="0"/>
                <a:cs typeface="Times New Roman" pitchFamily="18" charset="0"/>
              </a:rPr>
              <a:t>III. KẾT LUẬN</a:t>
            </a:r>
            <a:endParaRPr lang="en-US" sz="2800" b="1" dirty="0">
              <a:solidFill>
                <a:srgbClr val="FF0000"/>
              </a:solidFill>
              <a:latin typeface="Times New Roman" pitchFamily="18" charset="0"/>
              <a:cs typeface="Times New Roman" pitchFamily="18" charset="0"/>
            </a:endParaRPr>
          </a:p>
        </p:txBody>
      </p:sp>
      <p:sp>
        <p:nvSpPr>
          <p:cNvPr id="4" name="TextBox 3"/>
          <p:cNvSpPr txBox="1"/>
          <p:nvPr/>
        </p:nvSpPr>
        <p:spPr>
          <a:xfrm>
            <a:off x="381000" y="1600200"/>
            <a:ext cx="8305800" cy="3108543"/>
          </a:xfrm>
          <a:prstGeom prst="rect">
            <a:avLst/>
          </a:prstGeom>
          <a:noFill/>
        </p:spPr>
        <p:txBody>
          <a:bodyPr wrap="square" rtlCol="0">
            <a:spAutoFit/>
          </a:bodyPr>
          <a:lstStyle/>
          <a:p>
            <a:pPr>
              <a:buFont typeface="Arial" pitchFamily="34" charset="0"/>
              <a:buChar char="•"/>
            </a:pPr>
            <a:r>
              <a:rPr lang="en-US" sz="2800" dirty="0" err="1" smtClean="0">
                <a:solidFill>
                  <a:schemeClr val="bg1"/>
                </a:solidFill>
                <a:latin typeface="Times New Roman" pitchFamily="18" charset="0"/>
                <a:cs typeface="Times New Roman" pitchFamily="18" charset="0"/>
              </a:rPr>
              <a:t>Bất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đẳng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một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mối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quan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tâm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quan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tổ</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chức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nhân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tồn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tại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nhức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nhối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chưa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biển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giải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quyết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triệt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Đảng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nước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cần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chính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sách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để</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giảm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đẳng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tạo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điều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kiện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nam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nữ</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ngang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nhau</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Tạo</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đẳng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đó</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muốn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thành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viên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a:t>
            </a:r>
            <a:endParaRPr lang="en-US" sz="2800" dirty="0">
              <a:solidFill>
                <a:schemeClr val="bg1"/>
              </a:solidFill>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05000" y="304800"/>
            <a:ext cx="4245008" cy="523220"/>
          </a:xfrm>
          <a:prstGeom prst="rect">
            <a:avLst/>
          </a:prstGeom>
          <a:noFill/>
        </p:spPr>
        <p:txBody>
          <a:bodyPr wrap="none" rtlCol="0">
            <a:spAutoFit/>
          </a:bodyPr>
          <a:lstStyle/>
          <a:p>
            <a:r>
              <a:rPr lang="en-US" sz="2800" b="1" dirty="0" smtClean="0">
                <a:solidFill>
                  <a:srgbClr val="FF0000"/>
                </a:solidFill>
                <a:latin typeface="Times New Roman" pitchFamily="18" charset="0"/>
                <a:cs typeface="Times New Roman" pitchFamily="18" charset="0"/>
              </a:rPr>
              <a:t>     GIỚI THIỆU MỞ ĐẦU</a:t>
            </a:r>
            <a:endParaRPr lang="en-US" sz="2800" b="1" dirty="0">
              <a:solidFill>
                <a:srgbClr val="FF0000"/>
              </a:solidFill>
              <a:latin typeface="Times New Roman" pitchFamily="18" charset="0"/>
              <a:cs typeface="Times New Roman" pitchFamily="18" charset="0"/>
            </a:endParaRPr>
          </a:p>
        </p:txBody>
      </p:sp>
      <p:sp>
        <p:nvSpPr>
          <p:cNvPr id="9" name="TextBox 8"/>
          <p:cNvSpPr txBox="1"/>
          <p:nvPr/>
        </p:nvSpPr>
        <p:spPr>
          <a:xfrm>
            <a:off x="838200" y="1371600"/>
            <a:ext cx="8305800" cy="2677656"/>
          </a:xfrm>
          <a:prstGeom prst="rect">
            <a:avLst/>
          </a:prstGeom>
          <a:noFill/>
        </p:spPr>
        <p:txBody>
          <a:bodyPr wrap="square" rtlCol="0">
            <a:spAutoFit/>
          </a:bodyPr>
          <a:lstStyle/>
          <a:p>
            <a:pPr>
              <a:buFont typeface="Wingdings" pitchFamily="2" charset="2"/>
              <a:buChar char="§"/>
            </a:pPr>
            <a:r>
              <a:rPr lang="vi-VN"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Có</a:t>
            </a:r>
            <a:r>
              <a:rPr lang="en-US" sz="2800" dirty="0" smtClean="0">
                <a:solidFill>
                  <a:schemeClr val="bg1"/>
                </a:solidFill>
                <a:latin typeface="Times New Roman" pitchFamily="18" charset="0"/>
                <a:cs typeface="Times New Roman" pitchFamily="18" charset="0"/>
              </a:rPr>
              <a:t> </a:t>
            </a:r>
            <a:r>
              <a:rPr lang="vi-VN" sz="2800" dirty="0" smtClean="0">
                <a:solidFill>
                  <a:schemeClr val="bg1"/>
                </a:solidFill>
                <a:latin typeface="Times New Roman" pitchFamily="18" charset="0"/>
                <a:cs typeface="Times New Roman" pitchFamily="18" charset="0"/>
              </a:rPr>
              <a:t>thể nói lịch sử phát triển của xã hội loài người là lịch sử của các cuộc đấu</a:t>
            </a:r>
            <a:r>
              <a:rPr lang="en-US" sz="2800" dirty="0" smtClean="0">
                <a:solidFill>
                  <a:schemeClr val="bg1"/>
                </a:solidFill>
                <a:latin typeface="Times New Roman" pitchFamily="18" charset="0"/>
                <a:cs typeface="Times New Roman" pitchFamily="18" charset="0"/>
              </a:rPr>
              <a:t> </a:t>
            </a:r>
            <a:r>
              <a:rPr lang="vi-VN" sz="2800" dirty="0" smtClean="0">
                <a:solidFill>
                  <a:schemeClr val="bg1"/>
                </a:solidFill>
                <a:latin typeface="Times New Roman" pitchFamily="18" charset="0"/>
                <a:cs typeface="Times New Roman" pitchFamily="18" charset="0"/>
              </a:rPr>
              <a:t>tranh nhằm xóa bỏ những sự bất bình đẳng xã hội, trong đó có bất bình đẳng giới. Bình</a:t>
            </a:r>
            <a:r>
              <a:rPr lang="en-US" sz="2800" dirty="0" smtClean="0">
                <a:solidFill>
                  <a:schemeClr val="bg1"/>
                </a:solidFill>
                <a:latin typeface="Times New Roman" pitchFamily="18" charset="0"/>
                <a:cs typeface="Times New Roman" pitchFamily="18" charset="0"/>
              </a:rPr>
              <a:t> </a:t>
            </a:r>
            <a:r>
              <a:rPr lang="vi-VN" sz="2800" dirty="0" smtClean="0">
                <a:solidFill>
                  <a:schemeClr val="bg1"/>
                </a:solidFill>
                <a:latin typeface="Times New Roman" pitchFamily="18" charset="0"/>
                <a:cs typeface="Times New Roman" pitchFamily="18" charset="0"/>
              </a:rPr>
              <a:t>đẳng nam nữ một cách toàn diện, đầy đủ là lý tưởng mà nhân loại đã theo đuổi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hàng</a:t>
            </a:r>
            <a:r>
              <a:rPr lang="vi-VN"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nghìn</a:t>
            </a:r>
            <a:r>
              <a:rPr lang="en-US" sz="2800" dirty="0" smtClean="0">
                <a:solidFill>
                  <a:schemeClr val="bg1"/>
                </a:solidFill>
                <a:latin typeface="Times New Roman" pitchFamily="18" charset="0"/>
                <a:cs typeface="Times New Roman" pitchFamily="18" charset="0"/>
              </a:rPr>
              <a:t> </a:t>
            </a:r>
            <a:r>
              <a:rPr lang="vi-VN" sz="2800" dirty="0" smtClean="0">
                <a:solidFill>
                  <a:schemeClr val="bg1"/>
                </a:solidFill>
                <a:latin typeface="Times New Roman" pitchFamily="18" charset="0"/>
                <a:cs typeface="Times New Roman" pitchFamily="18" charset="0"/>
              </a:rPr>
              <a:t>thế kỷ.</a:t>
            </a:r>
          </a:p>
          <a:p>
            <a:pPr>
              <a:buFont typeface="Wingdings" pitchFamily="2" charset="2"/>
              <a:buChar char="§"/>
            </a:pPr>
            <a:endParaRPr lang="en-US" sz="2800" dirty="0">
              <a:solidFill>
                <a:schemeClr val="bg1"/>
              </a:solidFill>
              <a:latin typeface="Times New Roman" pitchFamily="18" charset="0"/>
              <a:cs typeface="Times New Roman" pitchFamily="18" charset="0"/>
            </a:endParaRPr>
          </a:p>
        </p:txBody>
      </p:sp>
      <p:sp>
        <p:nvSpPr>
          <p:cNvPr id="5" name="TextBox 4"/>
          <p:cNvSpPr txBox="1"/>
          <p:nvPr/>
        </p:nvSpPr>
        <p:spPr>
          <a:xfrm>
            <a:off x="838200" y="3581400"/>
            <a:ext cx="7772400" cy="3108543"/>
          </a:xfrm>
          <a:prstGeom prst="rect">
            <a:avLst/>
          </a:prstGeom>
          <a:noFill/>
        </p:spPr>
        <p:txBody>
          <a:bodyPr wrap="square" rtlCol="0">
            <a:spAutoFit/>
          </a:bodyPr>
          <a:lstStyle/>
          <a:p>
            <a:pPr>
              <a:buFont typeface="Wingdings" pitchFamily="2" charset="2"/>
              <a:buChar char="§"/>
            </a:pPr>
            <a:r>
              <a:rPr lang="en-US" sz="2800" dirty="0" err="1" smtClean="0">
                <a:solidFill>
                  <a:schemeClr val="bg1"/>
                </a:solidFill>
                <a:latin typeface="Times New Roman" pitchFamily="18" charset="0"/>
                <a:cs typeface="Times New Roman" pitchFamily="18" charset="0"/>
              </a:rPr>
              <a:t>Ngày</a:t>
            </a:r>
            <a:r>
              <a:rPr lang="en-US" sz="2800" dirty="0" smtClean="0">
                <a:solidFill>
                  <a:schemeClr val="bg1"/>
                </a:solidFill>
                <a:latin typeface="Times New Roman" pitchFamily="18" charset="0"/>
                <a:cs typeface="Times New Roman" pitchFamily="18" charset="0"/>
              </a:rPr>
              <a:t> nay </a:t>
            </a:r>
            <a:r>
              <a:rPr lang="en-US" sz="2800" dirty="0" err="1" smtClean="0">
                <a:solidFill>
                  <a:schemeClr val="bg1"/>
                </a:solidFill>
                <a:latin typeface="Times New Roman" pitchFamily="18" charset="0"/>
                <a:cs typeface="Times New Roman" pitchFamily="18" charset="0"/>
              </a:rPr>
              <a:t>khi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nói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đến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không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chỉ</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đề</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cập</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đến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sự</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chỉ</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số</a:t>
            </a:r>
            <a:r>
              <a:rPr lang="en-US" sz="2800" dirty="0" smtClean="0">
                <a:solidFill>
                  <a:schemeClr val="bg1"/>
                </a:solidFill>
                <a:latin typeface="Times New Roman" pitchFamily="18" charset="0"/>
                <a:cs typeface="Times New Roman" pitchFamily="18" charset="0"/>
              </a:rPr>
              <a:t> con </a:t>
            </a:r>
            <a:r>
              <a:rPr lang="en-US" sz="2800" dirty="0" err="1" smtClean="0">
                <a:solidFill>
                  <a:schemeClr val="bg1"/>
                </a:solidFill>
                <a:latin typeface="Times New Roman" pitchFamily="18" charset="0"/>
                <a:cs typeface="Times New Roman" pitchFamily="18" charset="0"/>
              </a:rPr>
              <a:t>người</a:t>
            </a:r>
            <a:r>
              <a:rPr lang="en-US" sz="2800" dirty="0" smtClean="0">
                <a:solidFill>
                  <a:schemeClr val="bg1"/>
                </a:solidFill>
                <a:latin typeface="Times New Roman" pitchFamily="18" charset="0"/>
                <a:cs typeface="Times New Roman" pitchFamily="18" charset="0"/>
              </a:rPr>
              <a:t> HDI (</a:t>
            </a:r>
            <a:r>
              <a:rPr lang="en-US" sz="2800" dirty="0" smtClean="0">
                <a:solidFill>
                  <a:schemeClr val="bg1"/>
                </a:solidFill>
              </a:rPr>
              <a:t>Human Development Index</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còn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xem</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xét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đến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chỉ</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số</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liên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quan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đến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giới</a:t>
            </a:r>
            <a:r>
              <a:rPr lang="en-US" sz="2800" dirty="0" smtClean="0">
                <a:solidFill>
                  <a:schemeClr val="bg1"/>
                </a:solidFill>
                <a:latin typeface="Times New Roman" pitchFamily="18" charset="0"/>
                <a:cs typeface="Times New Roman" pitchFamily="18" charset="0"/>
              </a:rPr>
              <a:t> GDI (Gender </a:t>
            </a:r>
            <a:r>
              <a:rPr lang="en-US" sz="2800" dirty="0" err="1" smtClean="0">
                <a:solidFill>
                  <a:schemeClr val="bg1"/>
                </a:solidFill>
                <a:latin typeface="Times New Roman" pitchFamily="18" charset="0"/>
                <a:cs typeface="Times New Roman" pitchFamily="18" charset="0"/>
              </a:rPr>
              <a:t>Devevelopment</a:t>
            </a:r>
            <a:r>
              <a:rPr lang="en-US" sz="2800" dirty="0" smtClean="0">
                <a:solidFill>
                  <a:schemeClr val="bg1"/>
                </a:solidFill>
                <a:latin typeface="Times New Roman" pitchFamily="18" charset="0"/>
                <a:cs typeface="Times New Roman" pitchFamily="18" charset="0"/>
              </a:rPr>
              <a:t> Index). </a:t>
            </a:r>
            <a:r>
              <a:rPr lang="en-US" sz="2800" dirty="0" err="1" smtClean="0">
                <a:solidFill>
                  <a:schemeClr val="bg1"/>
                </a:solidFill>
                <a:latin typeface="Times New Roman" pitchFamily="18" charset="0"/>
                <a:cs typeface="Times New Roman" pitchFamily="18" charset="0"/>
              </a:rPr>
              <a:t>Hiện</a:t>
            </a:r>
            <a:r>
              <a:rPr lang="en-US" sz="2800" dirty="0" smtClean="0">
                <a:solidFill>
                  <a:schemeClr val="bg1"/>
                </a:solidFill>
                <a:latin typeface="Times New Roman" pitchFamily="18" charset="0"/>
                <a:cs typeface="Times New Roman" pitchFamily="18" charset="0"/>
              </a:rPr>
              <a:t> nay, </a:t>
            </a:r>
            <a:r>
              <a:rPr lang="en-US" sz="2800" dirty="0" err="1" smtClean="0">
                <a:solidFill>
                  <a:schemeClr val="bg1"/>
                </a:solidFill>
                <a:latin typeface="Times New Roman" pitchFamily="18" charset="0"/>
                <a:cs typeface="Times New Roman" pitchFamily="18" charset="0"/>
              </a:rPr>
              <a:t>sự</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bình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đẳng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giới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là</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một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trong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những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vấn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đề</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phát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triển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mang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tính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toàn</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cầu</a:t>
            </a:r>
            <a:r>
              <a:rPr lang="en-US" sz="2800" dirty="0" smtClean="0">
                <a:solidFill>
                  <a:schemeClr val="bg1"/>
                </a:solidFill>
                <a:latin typeface="Times New Roman" pitchFamily="18" charset="0"/>
                <a:cs typeface="Times New Roman" pitchFamily="18" charset="0"/>
              </a:rPr>
              <a:t>.</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28800" y="1905000"/>
            <a:ext cx="5486400" cy="1323439"/>
          </a:xfrm>
          <a:prstGeom prst="rect">
            <a:avLst/>
          </a:prstGeom>
          <a:noFill/>
        </p:spPr>
        <p:txBody>
          <a:bodyPr wrap="square" rtlCol="0">
            <a:spAutoFit/>
          </a:bodyPr>
          <a:lstStyle/>
          <a:p>
            <a:pPr algn="ctr"/>
            <a:r>
              <a:rPr lang="en-US" sz="4000" dirty="0" err="1" smtClean="0">
                <a:latin typeface="DilleniaUPC" pitchFamily="18" charset="-34"/>
                <a:cs typeface="DilleniaUPC" pitchFamily="18" charset="-34"/>
              </a:rPr>
              <a:t>Cảm</a:t>
            </a:r>
            <a:r>
              <a:rPr lang="en-US" sz="4000" dirty="0" smtClean="0">
                <a:latin typeface="DilleniaUPC" pitchFamily="18" charset="-34"/>
                <a:cs typeface="DilleniaUPC" pitchFamily="18" charset="-34"/>
              </a:rPr>
              <a:t> </a:t>
            </a:r>
            <a:r>
              <a:rPr lang="en-US" sz="4000" dirty="0" err="1" smtClean="0">
                <a:latin typeface="DilleniaUPC" pitchFamily="18" charset="-34"/>
                <a:cs typeface="DilleniaUPC" pitchFamily="18" charset="-34"/>
              </a:rPr>
              <a:t>ơn</a:t>
            </a:r>
            <a:r>
              <a:rPr lang="en-US" sz="4000" dirty="0" smtClean="0">
                <a:latin typeface="DilleniaUPC" pitchFamily="18" charset="-34"/>
                <a:cs typeface="DilleniaUPC" pitchFamily="18" charset="-34"/>
              </a:rPr>
              <a:t> </a:t>
            </a:r>
            <a:r>
              <a:rPr lang="en-US" sz="4000" dirty="0" err="1" smtClean="0">
                <a:latin typeface="DilleniaUPC" pitchFamily="18" charset="-34"/>
                <a:cs typeface="DilleniaUPC" pitchFamily="18" charset="-34"/>
              </a:rPr>
              <a:t>thầy</a:t>
            </a:r>
            <a:r>
              <a:rPr lang="en-US" sz="4000" dirty="0" smtClean="0">
                <a:latin typeface="DilleniaUPC" pitchFamily="18" charset="-34"/>
                <a:cs typeface="DilleniaUPC" pitchFamily="18" charset="-34"/>
              </a:rPr>
              <a:t> </a:t>
            </a:r>
            <a:r>
              <a:rPr lang="en-US" sz="4000" dirty="0" err="1" smtClean="0">
                <a:latin typeface="DilleniaUPC" pitchFamily="18" charset="-34"/>
                <a:cs typeface="DilleniaUPC" pitchFamily="18" charset="-34"/>
              </a:rPr>
              <a:t>và</a:t>
            </a:r>
            <a:r>
              <a:rPr lang="en-US" sz="4000" dirty="0" smtClean="0">
                <a:latin typeface="DilleniaUPC" pitchFamily="18" charset="-34"/>
                <a:cs typeface="DilleniaUPC" pitchFamily="18" charset="-34"/>
              </a:rPr>
              <a:t> </a:t>
            </a:r>
            <a:r>
              <a:rPr lang="en-US" sz="4000" dirty="0" err="1" smtClean="0">
                <a:latin typeface="DilleniaUPC" pitchFamily="18" charset="-34"/>
                <a:cs typeface="DilleniaUPC" pitchFamily="18" charset="-34"/>
              </a:rPr>
              <a:t>các</a:t>
            </a:r>
            <a:r>
              <a:rPr lang="en-US" sz="4000" dirty="0" smtClean="0">
                <a:latin typeface="DilleniaUPC" pitchFamily="18" charset="-34"/>
                <a:cs typeface="DilleniaUPC" pitchFamily="18" charset="-34"/>
              </a:rPr>
              <a:t> </a:t>
            </a:r>
            <a:r>
              <a:rPr lang="en-US" sz="4000" dirty="0" err="1" smtClean="0">
                <a:latin typeface="DilleniaUPC" pitchFamily="18" charset="-34"/>
                <a:cs typeface="DilleniaUPC" pitchFamily="18" charset="-34"/>
              </a:rPr>
              <a:t>bạn</a:t>
            </a:r>
            <a:r>
              <a:rPr lang="en-US" sz="4000" dirty="0" smtClean="0">
                <a:latin typeface="DilleniaUPC" pitchFamily="18" charset="-34"/>
                <a:cs typeface="DilleniaUPC" pitchFamily="18" charset="-34"/>
              </a:rPr>
              <a:t> </a:t>
            </a:r>
            <a:r>
              <a:rPr lang="en-US" sz="4000" dirty="0" err="1" smtClean="0">
                <a:latin typeface="DilleniaUPC" pitchFamily="18" charset="-34"/>
                <a:cs typeface="DilleniaUPC" pitchFamily="18" charset="-34"/>
              </a:rPr>
              <a:t>đã</a:t>
            </a:r>
            <a:r>
              <a:rPr lang="en-US" sz="4000" dirty="0" smtClean="0">
                <a:latin typeface="DilleniaUPC" pitchFamily="18" charset="-34"/>
                <a:cs typeface="DilleniaUPC" pitchFamily="18" charset="-34"/>
              </a:rPr>
              <a:t> </a:t>
            </a:r>
            <a:r>
              <a:rPr lang="en-US" sz="4000" dirty="0" err="1" smtClean="0">
                <a:latin typeface="DilleniaUPC" pitchFamily="18" charset="-34"/>
                <a:cs typeface="DilleniaUPC" pitchFamily="18" charset="-34"/>
              </a:rPr>
              <a:t>chú</a:t>
            </a:r>
            <a:r>
              <a:rPr lang="en-US" sz="4000" dirty="0" smtClean="0">
                <a:latin typeface="DilleniaUPC" pitchFamily="18" charset="-34"/>
                <a:cs typeface="DilleniaUPC" pitchFamily="18" charset="-34"/>
              </a:rPr>
              <a:t> ý </a:t>
            </a:r>
            <a:r>
              <a:rPr lang="en-US" sz="4000" dirty="0" err="1" smtClean="0">
                <a:latin typeface="DilleniaUPC" pitchFamily="18" charset="-34"/>
                <a:cs typeface="DilleniaUPC" pitchFamily="18" charset="-34"/>
              </a:rPr>
              <a:t>lắng</a:t>
            </a:r>
            <a:r>
              <a:rPr lang="en-US" sz="4000" dirty="0" smtClean="0">
                <a:latin typeface="DilleniaUPC" pitchFamily="18" charset="-34"/>
                <a:cs typeface="DilleniaUPC" pitchFamily="18" charset="-34"/>
              </a:rPr>
              <a:t> </a:t>
            </a:r>
            <a:r>
              <a:rPr lang="en-US" sz="4000" dirty="0" err="1" smtClean="0">
                <a:latin typeface="DilleniaUPC" pitchFamily="18" charset="-34"/>
                <a:cs typeface="DilleniaUPC" pitchFamily="18" charset="-34"/>
              </a:rPr>
              <a:t>nghe</a:t>
            </a:r>
            <a:r>
              <a:rPr lang="en-US" sz="4000" dirty="0" smtClean="0">
                <a:latin typeface="DilleniaUPC" pitchFamily="18" charset="-34"/>
                <a:cs typeface="DilleniaUPC" pitchFamily="18" charset="-34"/>
              </a:rPr>
              <a:t>!</a:t>
            </a:r>
            <a:endParaRPr lang="en-US" sz="4000" dirty="0">
              <a:latin typeface="DilleniaUPC" pitchFamily="18" charset="-34"/>
              <a:cs typeface="DilleniaUPC" pitchFamily="18" charset="-34"/>
            </a:endParaRPr>
          </a:p>
        </p:txBody>
      </p:sp>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14400" y="2133600"/>
            <a:ext cx="7086600" cy="1569660"/>
          </a:xfrm>
          <a:prstGeom prst="rect">
            <a:avLst/>
          </a:prstGeom>
          <a:noFill/>
        </p:spPr>
        <p:txBody>
          <a:bodyPr wrap="square" rtlCol="0">
            <a:spAutoFit/>
          </a:bodyPr>
          <a:lstStyle/>
          <a:p>
            <a:pPr algn="ctr"/>
            <a:r>
              <a:rPr lang="en-US" sz="4800" dirty="0" smtClean="0">
                <a:solidFill>
                  <a:schemeClr val="bg1"/>
                </a:solidFill>
                <a:latin typeface="Times New Roman" pitchFamily="18" charset="0"/>
                <a:cs typeface="Times New Roman" pitchFamily="18" charset="0"/>
              </a:rPr>
              <a:t>THAO TÁC HOÁ KHÁI NIỆM</a:t>
            </a:r>
            <a:endParaRPr lang="en-US" sz="4800" dirty="0">
              <a:solidFill>
                <a:schemeClr val="bg1"/>
              </a:solidFill>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04800" y="1371600"/>
            <a:ext cx="47244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036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2800" b="1"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Giới</a:t>
            </a:r>
            <a:r>
              <a:rPr kumimoji="0" lang="en-US" sz="2800" b="0" i="1"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là</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một</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khái</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niệm</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chỉ</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sự</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khác</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biệt</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trong</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phân</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công</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lao</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động</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chia</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sẻ</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trách</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nhiệm</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và</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quyền</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lợi</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giữa</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nam</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giới</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và</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nữ</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giới</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trong</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xã</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hội</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Quan</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niệm</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về</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giới</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có</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thể</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khác</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nhau</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tùy</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theo</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từng</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nền</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văn</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hóa</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có</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những</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phong</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tục</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tập</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quán</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riêng</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và</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có</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thể</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thay</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đổi</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theo</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từng</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giai</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đoạn</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phát</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triển</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của</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xã</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dirty="0" err="1"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hội</a:t>
            </a:r>
            <a:r>
              <a:rPr kumimoji="0" lang="en-US" sz="2800" b="0" i="0" u="none" strike="noStrike" cap="none" normalizeH="0" baseline="0" dirty="0" smtClean="0">
                <a:ln>
                  <a:noFill/>
                </a:ln>
                <a:solidFill>
                  <a:schemeClr val="accent3">
                    <a:lumMod val="20000"/>
                    <a:lumOff val="80000"/>
                  </a:schemeClr>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dirty="0" smtClean="0">
              <a:ln>
                <a:noFill/>
              </a:ln>
              <a:solidFill>
                <a:schemeClr val="accent3">
                  <a:lumMod val="20000"/>
                  <a:lumOff val="80000"/>
                </a:schemeClr>
              </a:solidFill>
              <a:effectLst/>
              <a:latin typeface="Times New Roman" pitchFamily="18" charset="0"/>
              <a:cs typeface="Times New Roman" pitchFamily="18" charset="0"/>
            </a:endParaRPr>
          </a:p>
        </p:txBody>
      </p:sp>
      <p:sp>
        <p:nvSpPr>
          <p:cNvPr id="3" name="TextBox 2"/>
          <p:cNvSpPr txBox="1"/>
          <p:nvPr/>
        </p:nvSpPr>
        <p:spPr>
          <a:xfrm>
            <a:off x="3276600" y="228600"/>
            <a:ext cx="1843774" cy="769441"/>
          </a:xfrm>
          <a:prstGeom prst="rect">
            <a:avLst/>
          </a:prstGeom>
          <a:noFill/>
        </p:spPr>
        <p:txBody>
          <a:bodyPr wrap="none" rtlCol="0">
            <a:spAutoFit/>
          </a:bodyPr>
          <a:lstStyle/>
          <a:p>
            <a:r>
              <a:rPr lang="en-US" sz="4400" dirty="0" smtClean="0">
                <a:solidFill>
                  <a:srgbClr val="FF0000"/>
                </a:solidFill>
                <a:latin typeface="Times New Roman" pitchFamily="18" charset="0"/>
                <a:cs typeface="Times New Roman" pitchFamily="18" charset="0"/>
              </a:rPr>
              <a:t>I. GIỚI</a:t>
            </a:r>
            <a:endParaRPr lang="en-US" sz="4400" dirty="0">
              <a:solidFill>
                <a:srgbClr val="FF0000"/>
              </a:solidFill>
              <a:latin typeface="Times New Roman" pitchFamily="18" charset="0"/>
              <a:cs typeface="Times New Roman" pitchFamily="18" charset="0"/>
            </a:endParaRPr>
          </a:p>
        </p:txBody>
      </p:sp>
      <p:pic>
        <p:nvPicPr>
          <p:cNvPr id="5" name="Picture 4" descr="images (31).jpg"/>
          <p:cNvPicPr>
            <a:picLocks noChangeAspect="1"/>
          </p:cNvPicPr>
          <p:nvPr/>
        </p:nvPicPr>
        <p:blipFill>
          <a:blip r:embed="rId2"/>
          <a:stretch>
            <a:fillRect/>
          </a:stretch>
        </p:blipFill>
        <p:spPr>
          <a:xfrm>
            <a:off x="5105400" y="1447800"/>
            <a:ext cx="3733800" cy="4572000"/>
          </a:xfrm>
          <a:prstGeom prst="rect">
            <a:avLst/>
          </a:prstGeom>
          <a:ln>
            <a:noFill/>
          </a:ln>
          <a:effectLst>
            <a:softEdge rad="112500"/>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wedge">
                                      <p:cBhvr>
                                        <p:cTn id="7" dur="2000"/>
                                        <p:tgtEl>
                                          <p:spTgt spid="102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4)">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2200" y="228600"/>
            <a:ext cx="5290231" cy="769441"/>
          </a:xfrm>
          <a:prstGeom prst="rect">
            <a:avLst/>
          </a:prstGeom>
          <a:noFill/>
        </p:spPr>
        <p:txBody>
          <a:bodyPr wrap="none" rtlCol="0">
            <a:spAutoFit/>
          </a:bodyPr>
          <a:lstStyle/>
          <a:p>
            <a:r>
              <a:rPr lang="en-US" sz="4400" dirty="0" smtClean="0">
                <a:solidFill>
                  <a:srgbClr val="FF0000"/>
                </a:solidFill>
                <a:latin typeface="Times New Roman" pitchFamily="18" charset="0"/>
                <a:cs typeface="Times New Roman" pitchFamily="18" charset="0"/>
              </a:rPr>
              <a:t>II. BÌNH ĐẲNG GIỚI</a:t>
            </a:r>
            <a:endParaRPr lang="en-US" sz="4400" dirty="0">
              <a:solidFill>
                <a:srgbClr val="FF0000"/>
              </a:solidFill>
              <a:latin typeface="Times New Roman" pitchFamily="18" charset="0"/>
              <a:cs typeface="Times New Roman" pitchFamily="18" charset="0"/>
            </a:endParaRPr>
          </a:p>
        </p:txBody>
      </p:sp>
      <p:sp>
        <p:nvSpPr>
          <p:cNvPr id="3" name="TextBox 2"/>
          <p:cNvSpPr txBox="1"/>
          <p:nvPr/>
        </p:nvSpPr>
        <p:spPr>
          <a:xfrm>
            <a:off x="457200" y="1219200"/>
            <a:ext cx="8475951" cy="1815882"/>
          </a:xfrm>
          <a:prstGeom prst="rect">
            <a:avLst/>
          </a:prstGeom>
          <a:noFill/>
        </p:spPr>
        <p:txBody>
          <a:bodyPr wrap="square" rtlCol="0">
            <a:spAutoFit/>
          </a:bodyPr>
          <a:lstStyle/>
          <a:p>
            <a:pPr>
              <a:buFont typeface="Arial" pitchFamily="34" charset="0"/>
              <a:buChar char="•"/>
            </a:pPr>
            <a:r>
              <a:rPr lang="en-US" sz="2800" b="1" dirty="0" smtClean="0">
                <a:solidFill>
                  <a:schemeClr val="bg1">
                    <a:lumMod val="95000"/>
                  </a:schemeClr>
                </a:solidFill>
                <a:latin typeface="Times New Roman" pitchFamily="18" charset="0"/>
                <a:cs typeface="Times New Roman" pitchFamily="18" charset="0"/>
              </a:rPr>
              <a:t> </a:t>
            </a:r>
            <a:r>
              <a:rPr lang="en-US" sz="2800" b="1" dirty="0" err="1" smtClean="0">
                <a:solidFill>
                  <a:schemeClr val="bg1">
                    <a:lumMod val="95000"/>
                  </a:schemeClr>
                </a:solidFill>
                <a:latin typeface="Times New Roman" pitchFamily="18" charset="0"/>
                <a:cs typeface="Times New Roman" pitchFamily="18" charset="0"/>
              </a:rPr>
              <a:t>Bình</a:t>
            </a:r>
            <a:r>
              <a:rPr lang="en-US" sz="2800" b="1" dirty="0" smtClean="0">
                <a:solidFill>
                  <a:schemeClr val="bg1">
                    <a:lumMod val="95000"/>
                  </a:schemeClr>
                </a:solidFill>
                <a:latin typeface="Times New Roman" pitchFamily="18" charset="0"/>
                <a:cs typeface="Times New Roman" pitchFamily="18" charset="0"/>
              </a:rPr>
              <a:t> </a:t>
            </a:r>
            <a:r>
              <a:rPr lang="en-US" sz="2800" b="1" dirty="0" err="1" smtClean="0">
                <a:solidFill>
                  <a:schemeClr val="bg1">
                    <a:lumMod val="95000"/>
                  </a:schemeClr>
                </a:solidFill>
                <a:latin typeface="Times New Roman" pitchFamily="18" charset="0"/>
                <a:cs typeface="Times New Roman" pitchFamily="18" charset="0"/>
              </a:rPr>
              <a:t>đẳng</a:t>
            </a:r>
            <a:r>
              <a:rPr lang="en-US" sz="2800" b="1" dirty="0" smtClean="0">
                <a:solidFill>
                  <a:schemeClr val="bg1">
                    <a:lumMod val="95000"/>
                  </a:schemeClr>
                </a:solidFill>
                <a:latin typeface="Times New Roman" pitchFamily="18" charset="0"/>
                <a:cs typeface="Times New Roman" pitchFamily="18" charset="0"/>
              </a:rPr>
              <a:t> </a:t>
            </a:r>
            <a:r>
              <a:rPr lang="en-US" sz="2800" b="1" dirty="0" err="1" smtClean="0">
                <a:solidFill>
                  <a:schemeClr val="bg1">
                    <a:lumMod val="95000"/>
                  </a:schemeClr>
                </a:solidFill>
                <a:latin typeface="Times New Roman" pitchFamily="18" charset="0"/>
                <a:cs typeface="Times New Roman" pitchFamily="18" charset="0"/>
              </a:rPr>
              <a:t>giới</a:t>
            </a:r>
            <a:r>
              <a:rPr lang="en-US" sz="2800" b="1"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là</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việc</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nam</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nữ</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có</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vị</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trí</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vai</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trò</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ngang</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nhau</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được</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tạo</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điều</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kiện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và</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cơ</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hội</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phát</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huy</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năng</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lực</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của</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mình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cho</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sự</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phát</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triển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của</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cộng</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đồng</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của</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gia</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đình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và</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thụ</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hưởng</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như</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nhau</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về</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thành</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quả</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của</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sự</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phát</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triển</a:t>
            </a:r>
            <a:r>
              <a:rPr lang="en-US" sz="2800" dirty="0" smtClean="0">
                <a:solidFill>
                  <a:schemeClr val="bg1">
                    <a:lumMod val="95000"/>
                  </a:schemeClr>
                </a:solidFill>
                <a:latin typeface="Times New Roman" pitchFamily="18" charset="0"/>
                <a:cs typeface="Times New Roman" pitchFamily="18" charset="0"/>
              </a:rPr>
              <a:t> </a:t>
            </a:r>
            <a:r>
              <a:rPr lang="en-US" sz="2800" dirty="0" err="1" smtClean="0">
                <a:solidFill>
                  <a:schemeClr val="bg1">
                    <a:lumMod val="95000"/>
                  </a:schemeClr>
                </a:solidFill>
                <a:latin typeface="Times New Roman" pitchFamily="18" charset="0"/>
                <a:cs typeface="Times New Roman" pitchFamily="18" charset="0"/>
              </a:rPr>
              <a:t>đó</a:t>
            </a:r>
            <a:endParaRPr lang="en-US" sz="2800" dirty="0">
              <a:solidFill>
                <a:schemeClr val="bg1">
                  <a:lumMod val="95000"/>
                </a:schemeClr>
              </a:solidFill>
              <a:latin typeface="Times New Roman" pitchFamily="18" charset="0"/>
              <a:cs typeface="Times New Roman" pitchFamily="18" charset="0"/>
            </a:endParaRPr>
          </a:p>
        </p:txBody>
      </p:sp>
      <p:pic>
        <p:nvPicPr>
          <p:cNvPr id="6" name="Picture 5" descr="images (23).jpg"/>
          <p:cNvPicPr>
            <a:picLocks noChangeAspect="1"/>
          </p:cNvPicPr>
          <p:nvPr/>
        </p:nvPicPr>
        <p:blipFill>
          <a:blip r:embed="rId2"/>
          <a:stretch>
            <a:fillRect/>
          </a:stretch>
        </p:blipFill>
        <p:spPr>
          <a:xfrm>
            <a:off x="381000" y="3200400"/>
            <a:ext cx="3657600" cy="3429000"/>
          </a:xfrm>
          <a:prstGeom prst="rect">
            <a:avLst/>
          </a:prstGeom>
        </p:spPr>
      </p:pic>
      <p:pic>
        <p:nvPicPr>
          <p:cNvPr id="7" name="Picture 6" descr="images (22).jpg"/>
          <p:cNvPicPr>
            <a:picLocks noChangeAspect="1"/>
          </p:cNvPicPr>
          <p:nvPr/>
        </p:nvPicPr>
        <p:blipFill>
          <a:blip r:embed="rId3"/>
          <a:stretch>
            <a:fillRect/>
          </a:stretch>
        </p:blipFill>
        <p:spPr>
          <a:xfrm>
            <a:off x="4572000" y="3200400"/>
            <a:ext cx="3886200" cy="3352800"/>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800" decel="100000"/>
                                        <p:tgtEl>
                                          <p:spTgt spid="7"/>
                                        </p:tgtEl>
                                      </p:cBhvr>
                                    </p:animEffect>
                                    <p:anim calcmode="lin" valueType="num">
                                      <p:cBhvr>
                                        <p:cTn id="18" dur="800" decel="100000" fill="hold"/>
                                        <p:tgtEl>
                                          <p:spTgt spid="7"/>
                                        </p:tgtEl>
                                        <p:attrNameLst>
                                          <p:attrName>style.rotation</p:attrName>
                                        </p:attrNameLst>
                                      </p:cBhvr>
                                      <p:tavLst>
                                        <p:tav tm="0">
                                          <p:val>
                                            <p:fltVal val="-90"/>
                                          </p:val>
                                        </p:tav>
                                        <p:tav tm="100000">
                                          <p:val>
                                            <p:fltVal val="0"/>
                                          </p:val>
                                        </p:tav>
                                      </p:tavLst>
                                    </p:anim>
                                    <p:anim calcmode="lin" valueType="num">
                                      <p:cBhvr>
                                        <p:cTn id="19" dur="800" decel="100000" fill="hold"/>
                                        <p:tgtEl>
                                          <p:spTgt spid="7"/>
                                        </p:tgtEl>
                                        <p:attrNameLst>
                                          <p:attrName>ppt_x</p:attrName>
                                        </p:attrNameLst>
                                      </p:cBhvr>
                                      <p:tavLst>
                                        <p:tav tm="0">
                                          <p:val>
                                            <p:strVal val="#ppt_x+0.4"/>
                                          </p:val>
                                        </p:tav>
                                        <p:tav tm="100000">
                                          <p:val>
                                            <p:strVal val="#ppt_x-0.05"/>
                                          </p:val>
                                        </p:tav>
                                      </p:tavLst>
                                    </p:anim>
                                    <p:anim calcmode="lin" valueType="num">
                                      <p:cBhvr>
                                        <p:cTn id="20" dur="800" decel="100000" fill="hold"/>
                                        <p:tgtEl>
                                          <p:spTgt spid="7"/>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914400" y="1600200"/>
            <a:ext cx="2590800" cy="19050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dirty="0" smtClean="0">
              <a:solidFill>
                <a:schemeClr val="bg1">
                  <a:lumMod val="95000"/>
                </a:schemeClr>
              </a:solidFill>
            </a:endParaRPr>
          </a:p>
          <a:p>
            <a:pPr algn="ctr"/>
            <a:r>
              <a:rPr lang="en-US" dirty="0" smtClean="0">
                <a:solidFill>
                  <a:schemeClr val="bg1">
                    <a:lumMod val="95000"/>
                  </a:schemeClr>
                </a:solidFill>
              </a:rPr>
              <a:t>BẤT BÌNH ĐẲNG GIỚI</a:t>
            </a:r>
          </a:p>
          <a:p>
            <a:pPr algn="ctr"/>
            <a:endParaRPr lang="en-US" dirty="0"/>
          </a:p>
        </p:txBody>
      </p:sp>
      <p:sp>
        <p:nvSpPr>
          <p:cNvPr id="10" name="Rectangle 9"/>
          <p:cNvSpPr/>
          <p:nvPr/>
        </p:nvSpPr>
        <p:spPr>
          <a:xfrm>
            <a:off x="5105400" y="304800"/>
            <a:ext cx="3505200" cy="9906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600" dirty="0" smtClean="0">
                <a:solidFill>
                  <a:srgbClr val="C00000"/>
                </a:solidFill>
                <a:latin typeface="Times New Roman" pitchFamily="18" charset="0"/>
                <a:cs typeface="Times New Roman" pitchFamily="18" charset="0"/>
              </a:rPr>
              <a:t>BẤT BÌNH ĐẲNG GIỚI Ở NHÓM NGƯỜI GIÀU VÀ NHÓM NGƯỜI NGHEO</a:t>
            </a:r>
          </a:p>
        </p:txBody>
      </p:sp>
      <p:sp>
        <p:nvSpPr>
          <p:cNvPr id="11" name="Rectangle 10"/>
          <p:cNvSpPr/>
          <p:nvPr/>
        </p:nvSpPr>
        <p:spPr>
          <a:xfrm>
            <a:off x="4953000" y="3810000"/>
            <a:ext cx="3581400" cy="129540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solidFill>
                  <a:schemeClr val="tx1">
                    <a:lumMod val="95000"/>
                    <a:lumOff val="5000"/>
                  </a:schemeClr>
                </a:solidFill>
                <a:latin typeface="Times New Roman" pitchFamily="18" charset="0"/>
                <a:cs typeface="Times New Roman" pitchFamily="18" charset="0"/>
              </a:rPr>
              <a:t>BẤT BÌNH ĐẲNG GIỚI Ở NÔNG THÔN VÀ THÀNH THỊ</a:t>
            </a:r>
          </a:p>
        </p:txBody>
      </p:sp>
      <p:sp>
        <p:nvSpPr>
          <p:cNvPr id="13" name="Down Arrow 12"/>
          <p:cNvSpPr/>
          <p:nvPr/>
        </p:nvSpPr>
        <p:spPr>
          <a:xfrm rot="14334363">
            <a:off x="3830192" y="311186"/>
            <a:ext cx="685800" cy="21335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wn Arrow 13"/>
          <p:cNvSpPr/>
          <p:nvPr/>
        </p:nvSpPr>
        <p:spPr>
          <a:xfrm rot="18306676">
            <a:off x="3639259" y="2792895"/>
            <a:ext cx="762000" cy="23472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fltVal val="0"/>
                                          </p:val>
                                        </p:tav>
                                        <p:tav tm="100000">
                                          <p:val>
                                            <p:strVal val="#ppt_w"/>
                                          </p:val>
                                        </p:tav>
                                      </p:tavLst>
                                    </p:anim>
                                    <p:anim calcmode="lin" valueType="num">
                                      <p:cBhvr>
                                        <p:cTn id="25" dur="1000" fill="hold"/>
                                        <p:tgtEl>
                                          <p:spTgt spid="14"/>
                                        </p:tgtEl>
                                        <p:attrNameLst>
                                          <p:attrName>ppt_h</p:attrName>
                                        </p:attrNameLst>
                                      </p:cBhvr>
                                      <p:tavLst>
                                        <p:tav tm="0">
                                          <p:val>
                                            <p:fltVal val="0"/>
                                          </p:val>
                                        </p:tav>
                                        <p:tav tm="100000">
                                          <p:val>
                                            <p:strVal val="#ppt_h"/>
                                          </p:val>
                                        </p:tav>
                                      </p:tavLst>
                                    </p:anim>
                                    <p:anim calcmode="lin" valueType="num">
                                      <p:cBhvr>
                                        <p:cTn id="26"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11" grpId="0" animBg="1"/>
      <p:bldP spid="13" grpId="0" animBg="1"/>
      <p:bldP spid="1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4036</TotalTime>
  <Words>2730</Words>
  <Application>Microsoft Office PowerPoint</Application>
  <PresentationFormat>On-screen Show (4:3)</PresentationFormat>
  <Paragraphs>259</Paragraphs>
  <Slides>50</Slides>
  <Notes>3</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Eworld</dc:creator>
  <cp:lastModifiedBy>Eworld</cp:lastModifiedBy>
  <cp:revision>308</cp:revision>
  <dcterms:created xsi:type="dcterms:W3CDTF">2013-09-27T07:14:56Z</dcterms:created>
  <dcterms:modified xsi:type="dcterms:W3CDTF">2013-10-08T07:45:55Z</dcterms:modified>
</cp:coreProperties>
</file>