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49"/>
  </p:notesMasterIdLst>
  <p:sldIdLst>
    <p:sldId id="258" r:id="rId2"/>
    <p:sldId id="286" r:id="rId3"/>
    <p:sldId id="312" r:id="rId4"/>
    <p:sldId id="306" r:id="rId5"/>
    <p:sldId id="305" r:id="rId6"/>
    <p:sldId id="313" r:id="rId7"/>
    <p:sldId id="307" r:id="rId8"/>
    <p:sldId id="308" r:id="rId9"/>
    <p:sldId id="309" r:id="rId10"/>
    <p:sldId id="310" r:id="rId11"/>
    <p:sldId id="322" r:id="rId12"/>
    <p:sldId id="311" r:id="rId13"/>
    <p:sldId id="274" r:id="rId14"/>
    <p:sldId id="287" r:id="rId15"/>
    <p:sldId id="288" r:id="rId16"/>
    <p:sldId id="289" r:id="rId17"/>
    <p:sldId id="290" r:id="rId18"/>
    <p:sldId id="291" r:id="rId19"/>
    <p:sldId id="282" r:id="rId20"/>
    <p:sldId id="292" r:id="rId21"/>
    <p:sldId id="293" r:id="rId22"/>
    <p:sldId id="294" r:id="rId23"/>
    <p:sldId id="295" r:id="rId24"/>
    <p:sldId id="296" r:id="rId25"/>
    <p:sldId id="297" r:id="rId26"/>
    <p:sldId id="298" r:id="rId27"/>
    <p:sldId id="299" r:id="rId28"/>
    <p:sldId id="300" r:id="rId29"/>
    <p:sldId id="301" r:id="rId30"/>
    <p:sldId id="304" r:id="rId31"/>
    <p:sldId id="256" r:id="rId32"/>
    <p:sldId id="314" r:id="rId33"/>
    <p:sldId id="302" r:id="rId34"/>
    <p:sldId id="315" r:id="rId35"/>
    <p:sldId id="316" r:id="rId36"/>
    <p:sldId id="317" r:id="rId37"/>
    <p:sldId id="319" r:id="rId38"/>
    <p:sldId id="265" r:id="rId39"/>
    <p:sldId id="320" r:id="rId40"/>
    <p:sldId id="323" r:id="rId41"/>
    <p:sldId id="324" r:id="rId42"/>
    <p:sldId id="325" r:id="rId43"/>
    <p:sldId id="327" r:id="rId44"/>
    <p:sldId id="328" r:id="rId45"/>
    <p:sldId id="329" r:id="rId46"/>
    <p:sldId id="330" r:id="rId47"/>
    <p:sldId id="331" r:id="rId4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7210"/>
    <a:srgbClr val="33CCCC"/>
    <a:srgbClr val="F8F8F8"/>
    <a:srgbClr val="000514"/>
    <a:srgbClr val="000000"/>
    <a:srgbClr val="0033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3" autoAdjust="0"/>
    <p:restoredTop sz="94671" autoAdjust="0"/>
  </p:normalViewPr>
  <p:slideViewPr>
    <p:cSldViewPr>
      <p:cViewPr varScale="1">
        <p:scale>
          <a:sx n="67" d="100"/>
          <a:sy n="67" d="100"/>
        </p:scale>
        <p:origin x="-408" y="-108"/>
      </p:cViewPr>
      <p:guideLst>
        <p:guide orient="horz" pos="2160"/>
        <p:guide pos="2880"/>
      </p:guideLst>
    </p:cSldViewPr>
  </p:slideViewPr>
  <p:outlineViewPr>
    <p:cViewPr>
      <p:scale>
        <a:sx n="33" d="100"/>
        <a:sy n="33" d="100"/>
      </p:scale>
      <p:origin x="36" y="5826"/>
    </p:cViewPr>
  </p:outlineViewPr>
  <p:notesTextViewPr>
    <p:cViewPr>
      <p:scale>
        <a:sx n="100" d="100"/>
        <a:sy n="100" d="100"/>
      </p:scale>
      <p:origin x="0" y="0"/>
    </p:cViewPr>
  </p:notesTextViewPr>
  <p:sorterViewPr>
    <p:cViewPr>
      <p:scale>
        <a:sx n="100" d="100"/>
        <a:sy n="100" d="100"/>
      </p:scale>
      <p:origin x="0" y="58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ECC79F-2D7F-4F04-8F1A-5AC645E7B6D3}" type="datetimeFigureOut">
              <a:rPr lang="en-US" smtClean="0"/>
              <a:t>23/11/2013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FAB637-3E41-4CD3-B9A7-D06BBA907F22}" type="slidenum">
              <a:rPr lang="en-US" smtClean="0"/>
              <a:t>‹#›</a:t>
            </a:fld>
            <a:endParaRPr lang="en-US"/>
          </a:p>
        </p:txBody>
      </p:sp>
    </p:spTree>
    <p:extLst>
      <p:ext uri="{BB962C8B-B14F-4D97-AF65-F5344CB8AC3E}">
        <p14:creationId xmlns:p14="http://schemas.microsoft.com/office/powerpoint/2010/main" val="1166930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3A5413-A911-4BE7-81D6-AEE93CF4F0A5}" type="slidenum">
              <a:rPr lang="en-US" smtClean="0"/>
              <a:pPr/>
              <a:t>43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3A5413-A911-4BE7-81D6-AEE93CF4F0A5}" type="slidenum">
              <a:rPr lang="en-US" smtClean="0"/>
              <a:pPr/>
              <a:t>44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3A5413-A911-4BE7-81D6-AEE93CF4F0A5}" type="slidenum">
              <a:rPr lang="en-US" smtClean="0"/>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3A5413-A911-4BE7-81D6-AEE93CF4F0A5}" type="slidenum">
              <a:rPr lang="en-US" smtClean="0"/>
              <a:pPr/>
              <a:t>46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3A5413-A911-4BE7-81D6-AEE93CF4F0A5}" type="slidenum">
              <a:rPr lang="en-US" smtClean="0"/>
              <a:pPr/>
              <a:t>47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solidFill>
          <a:schemeClr val="hlink"/>
        </a:solidFill>
        <a:effectLst/>
      </p:bgPr>
    </p:bg>
    <p:spTree>
      <p:nvGrpSpPr>
        <p:cNvPr id="1" name=""/>
        <p:cNvGrpSpPr/>
        <p:nvPr/>
      </p:nvGrpSpPr>
      <p:grpSpPr>
        <a:xfrm>
          <a:off x="0" y="0"/>
          <a:ext cx="0" cy="0"/>
          <a:chOff x="0" y="0"/>
          <a:chExt cx="0" cy="0"/>
        </a:xfrm>
      </p:grpSpPr>
      <p:sp>
        <p:nvSpPr>
          <p:cNvPr id="35872" name="Freeform 32" descr="1"/>
          <p:cNvSpPr>
            <a:spLocks/>
          </p:cNvSpPr>
          <p:nvPr/>
        </p:nvSpPr>
        <p:spPr bwMode="ltGray">
          <a:xfrm>
            <a:off x="-22225" y="0"/>
            <a:ext cx="9191625" cy="6156325"/>
          </a:xfrm>
          <a:custGeom>
            <a:avLst/>
            <a:gdLst>
              <a:gd name="T0" fmla="*/ 22 w 5790"/>
              <a:gd name="T1" fmla="*/ 3783 h 3878"/>
              <a:gd name="T2" fmla="*/ 1792 w 5790"/>
              <a:gd name="T3" fmla="*/ 3857 h 3878"/>
              <a:gd name="T4" fmla="*/ 5774 w 5790"/>
              <a:gd name="T5" fmla="*/ 3089 h 3878"/>
              <a:gd name="T6" fmla="*/ 5790 w 5790"/>
              <a:gd name="T7" fmla="*/ 0 h 3878"/>
              <a:gd name="T8" fmla="*/ 0 w 5790"/>
              <a:gd name="T9" fmla="*/ 0 h 3878"/>
              <a:gd name="T10" fmla="*/ 14 w 5790"/>
              <a:gd name="T11" fmla="*/ 3791 h 3878"/>
            </a:gdLst>
            <a:ahLst/>
            <a:cxnLst>
              <a:cxn ang="0">
                <a:pos x="T0" y="T1"/>
              </a:cxn>
              <a:cxn ang="0">
                <a:pos x="T2" y="T3"/>
              </a:cxn>
              <a:cxn ang="0">
                <a:pos x="T4" y="T5"/>
              </a:cxn>
              <a:cxn ang="0">
                <a:pos x="T6" y="T7"/>
              </a:cxn>
              <a:cxn ang="0">
                <a:pos x="T8" y="T9"/>
              </a:cxn>
              <a:cxn ang="0">
                <a:pos x="T10" y="T11"/>
              </a:cxn>
            </a:cxnLst>
            <a:rect l="0" t="0" r="r" b="b"/>
            <a:pathLst>
              <a:path w="5790" h="3878">
                <a:moveTo>
                  <a:pt x="22" y="3783"/>
                </a:moveTo>
                <a:cubicBezTo>
                  <a:pt x="316" y="3795"/>
                  <a:pt x="788" y="3878"/>
                  <a:pt x="1792" y="3857"/>
                </a:cubicBezTo>
                <a:cubicBezTo>
                  <a:pt x="2796" y="3838"/>
                  <a:pt x="5112" y="3299"/>
                  <a:pt x="5774" y="3089"/>
                </a:cubicBezTo>
                <a:lnTo>
                  <a:pt x="5790" y="0"/>
                </a:lnTo>
                <a:lnTo>
                  <a:pt x="0" y="0"/>
                </a:lnTo>
                <a:lnTo>
                  <a:pt x="14" y="3791"/>
                </a:lnTo>
              </a:path>
            </a:pathLst>
          </a:custGeom>
          <a:blipFill dpi="0" rotWithShape="1">
            <a:blip r:embed="rId2"/>
            <a:srcRect/>
            <a:stretch>
              <a:fillRect/>
            </a:stretch>
          </a:blip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874" name="Freeform 34"/>
          <p:cNvSpPr>
            <a:spLocks/>
          </p:cNvSpPr>
          <p:nvPr/>
        </p:nvSpPr>
        <p:spPr bwMode="ltGray">
          <a:xfrm>
            <a:off x="0" y="4419600"/>
            <a:ext cx="9153525" cy="1733550"/>
          </a:xfrm>
          <a:custGeom>
            <a:avLst/>
            <a:gdLst>
              <a:gd name="T0" fmla="*/ 8 w 5766"/>
              <a:gd name="T1" fmla="*/ 1000 h 1092"/>
              <a:gd name="T2" fmla="*/ 1778 w 5766"/>
              <a:gd name="T3" fmla="*/ 1072 h 1092"/>
              <a:gd name="T4" fmla="*/ 5760 w 5766"/>
              <a:gd name="T5" fmla="*/ 324 h 1092"/>
              <a:gd name="T6" fmla="*/ 5766 w 5766"/>
              <a:gd name="T7" fmla="*/ 0 h 1092"/>
              <a:gd name="T8" fmla="*/ 1764 w 5766"/>
              <a:gd name="T9" fmla="*/ 1032 h 1092"/>
              <a:gd name="T10" fmla="*/ 0 w 5766"/>
              <a:gd name="T11" fmla="*/ 720 h 1092"/>
              <a:gd name="T12" fmla="*/ 0 w 5766"/>
              <a:gd name="T13" fmla="*/ 1008 h 1092"/>
            </a:gdLst>
            <a:ahLst/>
            <a:cxnLst>
              <a:cxn ang="0">
                <a:pos x="T0" y="T1"/>
              </a:cxn>
              <a:cxn ang="0">
                <a:pos x="T2" y="T3"/>
              </a:cxn>
              <a:cxn ang="0">
                <a:pos x="T4" y="T5"/>
              </a:cxn>
              <a:cxn ang="0">
                <a:pos x="T6" y="T7"/>
              </a:cxn>
              <a:cxn ang="0">
                <a:pos x="T8" y="T9"/>
              </a:cxn>
              <a:cxn ang="0">
                <a:pos x="T10" y="T11"/>
              </a:cxn>
              <a:cxn ang="0">
                <a:pos x="T12" y="T13"/>
              </a:cxn>
            </a:cxnLst>
            <a:rect l="0" t="0" r="r" b="b"/>
            <a:pathLst>
              <a:path w="5766" h="1092">
                <a:moveTo>
                  <a:pt x="8" y="1000"/>
                </a:moveTo>
                <a:cubicBezTo>
                  <a:pt x="302" y="1012"/>
                  <a:pt x="774" y="1092"/>
                  <a:pt x="1778" y="1072"/>
                </a:cubicBezTo>
                <a:cubicBezTo>
                  <a:pt x="2782" y="1052"/>
                  <a:pt x="5098" y="529"/>
                  <a:pt x="5760" y="324"/>
                </a:cubicBezTo>
                <a:lnTo>
                  <a:pt x="5766" y="0"/>
                </a:lnTo>
                <a:cubicBezTo>
                  <a:pt x="5264" y="296"/>
                  <a:pt x="2820" y="1038"/>
                  <a:pt x="1764" y="1032"/>
                </a:cubicBezTo>
                <a:cubicBezTo>
                  <a:pt x="708" y="1026"/>
                  <a:pt x="116" y="744"/>
                  <a:pt x="0" y="720"/>
                </a:cubicBezTo>
                <a:lnTo>
                  <a:pt x="0" y="1008"/>
                </a:lnTo>
              </a:path>
            </a:pathLst>
          </a:custGeom>
          <a:solidFill>
            <a:srgbClr val="FFFFFF">
              <a:alpha val="89999"/>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875" name="Freeform 35"/>
          <p:cNvSpPr>
            <a:spLocks/>
          </p:cNvSpPr>
          <p:nvPr/>
        </p:nvSpPr>
        <p:spPr bwMode="gray">
          <a:xfrm>
            <a:off x="0" y="5181600"/>
            <a:ext cx="9169400" cy="977900"/>
          </a:xfrm>
          <a:custGeom>
            <a:avLst/>
            <a:gdLst>
              <a:gd name="T0" fmla="*/ 0 w 5776"/>
              <a:gd name="T1" fmla="*/ 58 h 616"/>
              <a:gd name="T2" fmla="*/ 1584 w 5776"/>
              <a:gd name="T3" fmla="*/ 586 h 616"/>
              <a:gd name="T4" fmla="*/ 5768 w 5776"/>
              <a:gd name="T5" fmla="*/ 0 h 616"/>
              <a:gd name="T6" fmla="*/ 5776 w 5776"/>
              <a:gd name="T7" fmla="*/ 32 h 616"/>
              <a:gd name="T8" fmla="*/ 1584 w 5776"/>
              <a:gd name="T9" fmla="*/ 598 h 616"/>
              <a:gd name="T10" fmla="*/ 4 w 5776"/>
              <a:gd name="T11" fmla="*/ 92 h 616"/>
              <a:gd name="T12" fmla="*/ 0 w 5776"/>
              <a:gd name="T13" fmla="*/ 58 h 616"/>
            </a:gdLst>
            <a:ahLst/>
            <a:cxnLst>
              <a:cxn ang="0">
                <a:pos x="T0" y="T1"/>
              </a:cxn>
              <a:cxn ang="0">
                <a:pos x="T2" y="T3"/>
              </a:cxn>
              <a:cxn ang="0">
                <a:pos x="T4" y="T5"/>
              </a:cxn>
              <a:cxn ang="0">
                <a:pos x="T6" y="T7"/>
              </a:cxn>
              <a:cxn ang="0">
                <a:pos x="T8" y="T9"/>
              </a:cxn>
              <a:cxn ang="0">
                <a:pos x="T10" y="T11"/>
              </a:cxn>
              <a:cxn ang="0">
                <a:pos x="T12" y="T13"/>
              </a:cxn>
            </a:cxnLst>
            <a:rect l="0" t="0" r="r" b="b"/>
            <a:pathLst>
              <a:path w="5776" h="616">
                <a:moveTo>
                  <a:pt x="0" y="58"/>
                </a:moveTo>
                <a:cubicBezTo>
                  <a:pt x="116" y="98"/>
                  <a:pt x="606" y="574"/>
                  <a:pt x="1584" y="586"/>
                </a:cubicBezTo>
                <a:cubicBezTo>
                  <a:pt x="2562" y="598"/>
                  <a:pt x="4364" y="324"/>
                  <a:pt x="5768" y="0"/>
                </a:cubicBezTo>
                <a:lnTo>
                  <a:pt x="5776" y="32"/>
                </a:lnTo>
                <a:cubicBezTo>
                  <a:pt x="4336" y="356"/>
                  <a:pt x="2550" y="616"/>
                  <a:pt x="1584" y="598"/>
                </a:cubicBezTo>
                <a:cubicBezTo>
                  <a:pt x="618" y="580"/>
                  <a:pt x="152" y="157"/>
                  <a:pt x="4" y="92"/>
                </a:cubicBezTo>
                <a:lnTo>
                  <a:pt x="0" y="58"/>
                </a:lnTo>
                <a:close/>
              </a:path>
            </a:pathLst>
          </a:custGeom>
          <a:solidFill>
            <a:schemeClr val="tx1">
              <a:alpha val="50000"/>
            </a:scheme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5870"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rot="853024">
            <a:off x="1062038" y="1265238"/>
            <a:ext cx="685800"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51" name="Rectangle 11"/>
          <p:cNvSpPr>
            <a:spLocks noGrp="1" noChangeArrowheads="1"/>
          </p:cNvSpPr>
          <p:nvPr>
            <p:ph type="ctrTitle" sz="quarter"/>
          </p:nvPr>
        </p:nvSpPr>
        <p:spPr bwMode="gray">
          <a:xfrm>
            <a:off x="2819400" y="914400"/>
            <a:ext cx="6097588" cy="1371600"/>
          </a:xfrm>
        </p:spPr>
        <p:txBody>
          <a:bodyPr/>
          <a:lstStyle>
            <a:lvl1pPr algn="r">
              <a:defRPr sz="4400"/>
            </a:lvl1pPr>
          </a:lstStyle>
          <a:p>
            <a:pPr lvl="0"/>
            <a:r>
              <a:rPr lang="en-US" noProof="0" smtClean="0"/>
              <a:t>Click to edit Master title style</a:t>
            </a:r>
          </a:p>
        </p:txBody>
      </p:sp>
      <p:sp>
        <p:nvSpPr>
          <p:cNvPr id="35852" name="Rectangle 12"/>
          <p:cNvSpPr>
            <a:spLocks noGrp="1" noChangeArrowheads="1"/>
          </p:cNvSpPr>
          <p:nvPr>
            <p:ph type="subTitle" sz="quarter" idx="1"/>
          </p:nvPr>
        </p:nvSpPr>
        <p:spPr bwMode="gray">
          <a:xfrm>
            <a:off x="3505200" y="2590800"/>
            <a:ext cx="5410200" cy="609600"/>
          </a:xfrm>
        </p:spPr>
        <p:txBody>
          <a:bodyPr/>
          <a:lstStyle>
            <a:lvl1pPr marL="0" indent="0" algn="r">
              <a:buFont typeface="Wingdings" pitchFamily="2" charset="2"/>
              <a:buNone/>
              <a:defRPr sz="2400">
                <a:latin typeface="Arial" charset="0"/>
              </a:defRPr>
            </a:lvl1pPr>
          </a:lstStyle>
          <a:p>
            <a:pPr lvl="0"/>
            <a:r>
              <a:rPr lang="en-US" noProof="0" smtClean="0"/>
              <a:t>Click to edit Master subtitle style</a:t>
            </a:r>
          </a:p>
        </p:txBody>
      </p:sp>
      <p:sp>
        <p:nvSpPr>
          <p:cNvPr id="35853" name="Rectangle 13"/>
          <p:cNvSpPr>
            <a:spLocks noGrp="1" noChangeArrowheads="1"/>
          </p:cNvSpPr>
          <p:nvPr>
            <p:ph type="dt" sz="quarter" idx="2"/>
          </p:nvPr>
        </p:nvSpPr>
        <p:spPr>
          <a:xfrm>
            <a:off x="457200" y="6564313"/>
            <a:ext cx="2133600" cy="217487"/>
          </a:xfrm>
        </p:spPr>
        <p:txBody>
          <a:bodyPr/>
          <a:lstStyle>
            <a:lvl1pPr>
              <a:defRPr>
                <a:solidFill>
                  <a:schemeClr val="tx1"/>
                </a:solidFill>
              </a:defRPr>
            </a:lvl1pPr>
          </a:lstStyle>
          <a:p>
            <a:endParaRPr lang="en-US"/>
          </a:p>
        </p:txBody>
      </p:sp>
      <p:sp>
        <p:nvSpPr>
          <p:cNvPr id="35855" name="Rectangle 15"/>
          <p:cNvSpPr>
            <a:spLocks noGrp="1" noChangeArrowheads="1"/>
          </p:cNvSpPr>
          <p:nvPr>
            <p:ph type="sldNum" sz="quarter" idx="4"/>
          </p:nvPr>
        </p:nvSpPr>
        <p:spPr bwMode="gray">
          <a:xfrm>
            <a:off x="3048000" y="6553200"/>
            <a:ext cx="2743200" cy="217488"/>
          </a:xfrm>
        </p:spPr>
        <p:txBody>
          <a:bodyPr/>
          <a:lstStyle>
            <a:lvl1pPr>
              <a:defRPr>
                <a:solidFill>
                  <a:schemeClr val="tx1"/>
                </a:solidFill>
              </a:defRPr>
            </a:lvl1pPr>
          </a:lstStyle>
          <a:p>
            <a:fld id="{C8D6B09F-A3C5-4EBC-A140-580E3A2BDAF5}" type="slidenum">
              <a:rPr lang="en-US"/>
              <a:pPr/>
              <a:t>‹#›</a:t>
            </a:fld>
            <a:endParaRPr lang="en-US"/>
          </a:p>
        </p:txBody>
      </p:sp>
      <p:pic>
        <p:nvPicPr>
          <p:cNvPr id="35865"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4267200" y="4379913"/>
            <a:ext cx="3962400" cy="247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66" name="Picture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rot="385846">
            <a:off x="1897063" y="4740275"/>
            <a:ext cx="2209800" cy="83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67" name="Picture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609600" y="3352800"/>
            <a:ext cx="2819400" cy="189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68" name="Picture 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rot="-1037149">
            <a:off x="1573213" y="2192338"/>
            <a:ext cx="10001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69" name="Picture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gray">
          <a:xfrm>
            <a:off x="1295400" y="1649413"/>
            <a:ext cx="1905000" cy="1217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71" name="Picture 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gray">
          <a:xfrm>
            <a:off x="381000" y="609600"/>
            <a:ext cx="14478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54" name="Rectangle 14"/>
          <p:cNvSpPr>
            <a:spLocks noGrp="1" noChangeArrowheads="1"/>
          </p:cNvSpPr>
          <p:nvPr>
            <p:ph type="ftr" sz="quarter" idx="3"/>
          </p:nvPr>
        </p:nvSpPr>
        <p:spPr>
          <a:xfrm>
            <a:off x="5791200" y="6477000"/>
            <a:ext cx="3124200" cy="304800"/>
          </a:xfrm>
        </p:spPr>
        <p:txBody>
          <a:bodyPr/>
          <a:lstStyle>
            <a:lvl1pPr>
              <a:defRPr b="1"/>
            </a:lvl1pPr>
          </a:lstStyle>
          <a:p>
            <a:endParaRPr lang="en-US"/>
          </a:p>
        </p:txBody>
      </p:sp>
      <p:sp>
        <p:nvSpPr>
          <p:cNvPr id="35873" name="Text Box 33"/>
          <p:cNvSpPr txBox="1">
            <a:spLocks noChangeArrowheads="1"/>
          </p:cNvSpPr>
          <p:nvPr/>
        </p:nvSpPr>
        <p:spPr bwMode="gray">
          <a:xfrm>
            <a:off x="4724400" y="4724400"/>
            <a:ext cx="2971800" cy="519113"/>
          </a:xfrm>
          <a:prstGeom prst="rect">
            <a:avLst/>
          </a:prstGeom>
          <a:noFill/>
          <a:ln>
            <a:noFill/>
          </a:ln>
          <a:effectLst/>
          <a:extLst>
            <a:ext uri="{909E8E84-426E-40DD-AFC4-6F175D3DCCD1}">
              <a14:hiddenFill xmlns:a14="http://schemas.microsoft.com/office/drawing/2010/main">
                <a:solidFill>
                  <a:schemeClr val="bg2">
                    <a:alpha val="50000"/>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sz="2400" b="1">
                <a:solidFill>
                  <a:schemeClr val="bg2"/>
                </a:solidFill>
                <a:latin typeface="Arial" charset="0"/>
              </a:rPr>
              <a:t>Company </a:t>
            </a:r>
            <a:r>
              <a:rPr lang="en-US" sz="2800" b="1">
                <a:solidFill>
                  <a:schemeClr val="bg2"/>
                </a:solidFill>
                <a:latin typeface="Arial" charset="0"/>
              </a:rPr>
              <a:t>LOGO</a:t>
            </a:r>
          </a:p>
        </p:txBody>
      </p:sp>
      <p:grpSp>
        <p:nvGrpSpPr>
          <p:cNvPr id="35933" name="Group 93"/>
          <p:cNvGrpSpPr>
            <a:grpSpLocks/>
          </p:cNvGrpSpPr>
          <p:nvPr/>
        </p:nvGrpSpPr>
        <p:grpSpPr bwMode="auto">
          <a:xfrm>
            <a:off x="5715000" y="1371600"/>
            <a:ext cx="3533775" cy="3427413"/>
            <a:chOff x="3665" y="622"/>
            <a:chExt cx="2161" cy="2063"/>
          </a:xfrm>
        </p:grpSpPr>
        <p:sp>
          <p:nvSpPr>
            <p:cNvPr id="35912" name="Freeform 72"/>
            <p:cNvSpPr>
              <a:spLocks/>
            </p:cNvSpPr>
            <p:nvPr userDrawn="1"/>
          </p:nvSpPr>
          <p:spPr bwMode="gray">
            <a:xfrm rot="-667772" flipH="1" flipV="1">
              <a:off x="3665" y="2493"/>
              <a:ext cx="674" cy="192"/>
            </a:xfrm>
            <a:custGeom>
              <a:avLst/>
              <a:gdLst>
                <a:gd name="T0" fmla="*/ 14 w 674"/>
                <a:gd name="T1" fmla="*/ 0 h 192"/>
                <a:gd name="T2" fmla="*/ 674 w 674"/>
                <a:gd name="T3" fmla="*/ 116 h 192"/>
                <a:gd name="T4" fmla="*/ 660 w 674"/>
                <a:gd name="T5" fmla="*/ 192 h 192"/>
                <a:gd name="T6" fmla="*/ 0 w 674"/>
                <a:gd name="T7" fmla="*/ 75 h 192"/>
                <a:gd name="T8" fmla="*/ 14 w 674"/>
                <a:gd name="T9" fmla="*/ 0 h 192"/>
              </a:gdLst>
              <a:ahLst/>
              <a:cxnLst>
                <a:cxn ang="0">
                  <a:pos x="T0" y="T1"/>
                </a:cxn>
                <a:cxn ang="0">
                  <a:pos x="T2" y="T3"/>
                </a:cxn>
                <a:cxn ang="0">
                  <a:pos x="T4" y="T5"/>
                </a:cxn>
                <a:cxn ang="0">
                  <a:pos x="T6" y="T7"/>
                </a:cxn>
                <a:cxn ang="0">
                  <a:pos x="T8" y="T9"/>
                </a:cxn>
              </a:cxnLst>
              <a:rect l="0" t="0" r="r" b="b"/>
              <a:pathLst>
                <a:path w="674" h="192">
                  <a:moveTo>
                    <a:pt x="14" y="0"/>
                  </a:moveTo>
                  <a:lnTo>
                    <a:pt x="674" y="116"/>
                  </a:lnTo>
                  <a:lnTo>
                    <a:pt x="660" y="192"/>
                  </a:lnTo>
                  <a:lnTo>
                    <a:pt x="0" y="75"/>
                  </a:lnTo>
                  <a:lnTo>
                    <a:pt x="1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13" name="Freeform 73"/>
            <p:cNvSpPr>
              <a:spLocks/>
            </p:cNvSpPr>
            <p:nvPr userDrawn="1"/>
          </p:nvSpPr>
          <p:spPr bwMode="gray">
            <a:xfrm rot="-667772" flipH="1" flipV="1">
              <a:off x="3672" y="2327"/>
              <a:ext cx="667" cy="247"/>
            </a:xfrm>
            <a:custGeom>
              <a:avLst/>
              <a:gdLst>
                <a:gd name="T0" fmla="*/ 20 w 667"/>
                <a:gd name="T1" fmla="*/ 0 h 247"/>
                <a:gd name="T2" fmla="*/ 667 w 667"/>
                <a:gd name="T3" fmla="*/ 173 h 247"/>
                <a:gd name="T4" fmla="*/ 647 w 667"/>
                <a:gd name="T5" fmla="*/ 247 h 247"/>
                <a:gd name="T6" fmla="*/ 0 w 667"/>
                <a:gd name="T7" fmla="*/ 74 h 247"/>
                <a:gd name="T8" fmla="*/ 20 w 667"/>
                <a:gd name="T9" fmla="*/ 0 h 247"/>
              </a:gdLst>
              <a:ahLst/>
              <a:cxnLst>
                <a:cxn ang="0">
                  <a:pos x="T0" y="T1"/>
                </a:cxn>
                <a:cxn ang="0">
                  <a:pos x="T2" y="T3"/>
                </a:cxn>
                <a:cxn ang="0">
                  <a:pos x="T4" y="T5"/>
                </a:cxn>
                <a:cxn ang="0">
                  <a:pos x="T6" y="T7"/>
                </a:cxn>
                <a:cxn ang="0">
                  <a:pos x="T8" y="T9"/>
                </a:cxn>
              </a:cxnLst>
              <a:rect l="0" t="0" r="r" b="b"/>
              <a:pathLst>
                <a:path w="667" h="247">
                  <a:moveTo>
                    <a:pt x="20" y="0"/>
                  </a:moveTo>
                  <a:lnTo>
                    <a:pt x="667" y="173"/>
                  </a:lnTo>
                  <a:lnTo>
                    <a:pt x="647" y="247"/>
                  </a:lnTo>
                  <a:lnTo>
                    <a:pt x="0" y="74"/>
                  </a:lnTo>
                  <a:lnTo>
                    <a:pt x="20"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14" name="Freeform 74"/>
            <p:cNvSpPr>
              <a:spLocks/>
            </p:cNvSpPr>
            <p:nvPr userDrawn="1"/>
          </p:nvSpPr>
          <p:spPr bwMode="gray">
            <a:xfrm rot="-667772" flipH="1" flipV="1">
              <a:off x="3693" y="2161"/>
              <a:ext cx="655" cy="301"/>
            </a:xfrm>
            <a:custGeom>
              <a:avLst/>
              <a:gdLst>
                <a:gd name="T0" fmla="*/ 26 w 655"/>
                <a:gd name="T1" fmla="*/ 0 h 301"/>
                <a:gd name="T2" fmla="*/ 655 w 655"/>
                <a:gd name="T3" fmla="*/ 229 h 301"/>
                <a:gd name="T4" fmla="*/ 629 w 655"/>
                <a:gd name="T5" fmla="*/ 301 h 301"/>
                <a:gd name="T6" fmla="*/ 0 w 655"/>
                <a:gd name="T7" fmla="*/ 72 h 301"/>
                <a:gd name="T8" fmla="*/ 26 w 655"/>
                <a:gd name="T9" fmla="*/ 0 h 301"/>
              </a:gdLst>
              <a:ahLst/>
              <a:cxnLst>
                <a:cxn ang="0">
                  <a:pos x="T0" y="T1"/>
                </a:cxn>
                <a:cxn ang="0">
                  <a:pos x="T2" y="T3"/>
                </a:cxn>
                <a:cxn ang="0">
                  <a:pos x="T4" y="T5"/>
                </a:cxn>
                <a:cxn ang="0">
                  <a:pos x="T6" y="T7"/>
                </a:cxn>
                <a:cxn ang="0">
                  <a:pos x="T8" y="T9"/>
                </a:cxn>
              </a:cxnLst>
              <a:rect l="0" t="0" r="r" b="b"/>
              <a:pathLst>
                <a:path w="655" h="301">
                  <a:moveTo>
                    <a:pt x="26" y="0"/>
                  </a:moveTo>
                  <a:lnTo>
                    <a:pt x="655" y="229"/>
                  </a:lnTo>
                  <a:lnTo>
                    <a:pt x="629" y="301"/>
                  </a:lnTo>
                  <a:lnTo>
                    <a:pt x="0" y="72"/>
                  </a:lnTo>
                  <a:lnTo>
                    <a:pt x="2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15" name="Freeform 75"/>
            <p:cNvSpPr>
              <a:spLocks/>
            </p:cNvSpPr>
            <p:nvPr userDrawn="1"/>
          </p:nvSpPr>
          <p:spPr bwMode="gray">
            <a:xfrm rot="-667772" flipH="1" flipV="1">
              <a:off x="3728" y="1998"/>
              <a:ext cx="639" cy="353"/>
            </a:xfrm>
            <a:custGeom>
              <a:avLst/>
              <a:gdLst>
                <a:gd name="T0" fmla="*/ 32 w 639"/>
                <a:gd name="T1" fmla="*/ 0 h 353"/>
                <a:gd name="T2" fmla="*/ 639 w 639"/>
                <a:gd name="T3" fmla="*/ 283 h 353"/>
                <a:gd name="T4" fmla="*/ 606 w 639"/>
                <a:gd name="T5" fmla="*/ 353 h 353"/>
                <a:gd name="T6" fmla="*/ 0 w 639"/>
                <a:gd name="T7" fmla="*/ 70 h 353"/>
                <a:gd name="T8" fmla="*/ 32 w 639"/>
                <a:gd name="T9" fmla="*/ 0 h 353"/>
              </a:gdLst>
              <a:ahLst/>
              <a:cxnLst>
                <a:cxn ang="0">
                  <a:pos x="T0" y="T1"/>
                </a:cxn>
                <a:cxn ang="0">
                  <a:pos x="T2" y="T3"/>
                </a:cxn>
                <a:cxn ang="0">
                  <a:pos x="T4" y="T5"/>
                </a:cxn>
                <a:cxn ang="0">
                  <a:pos x="T6" y="T7"/>
                </a:cxn>
                <a:cxn ang="0">
                  <a:pos x="T8" y="T9"/>
                </a:cxn>
              </a:cxnLst>
              <a:rect l="0" t="0" r="r" b="b"/>
              <a:pathLst>
                <a:path w="639" h="353">
                  <a:moveTo>
                    <a:pt x="32" y="0"/>
                  </a:moveTo>
                  <a:lnTo>
                    <a:pt x="639" y="283"/>
                  </a:lnTo>
                  <a:lnTo>
                    <a:pt x="606" y="353"/>
                  </a:lnTo>
                  <a:lnTo>
                    <a:pt x="0" y="70"/>
                  </a:lnTo>
                  <a:lnTo>
                    <a:pt x="32"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16" name="Freeform 76"/>
            <p:cNvSpPr>
              <a:spLocks/>
            </p:cNvSpPr>
            <p:nvPr userDrawn="1"/>
          </p:nvSpPr>
          <p:spPr bwMode="gray">
            <a:xfrm rot="-667772" flipH="1" flipV="1">
              <a:off x="3778" y="1841"/>
              <a:ext cx="617" cy="400"/>
            </a:xfrm>
            <a:custGeom>
              <a:avLst/>
              <a:gdLst>
                <a:gd name="T0" fmla="*/ 37 w 617"/>
                <a:gd name="T1" fmla="*/ 0 h 400"/>
                <a:gd name="T2" fmla="*/ 617 w 617"/>
                <a:gd name="T3" fmla="*/ 334 h 400"/>
                <a:gd name="T4" fmla="*/ 579 w 617"/>
                <a:gd name="T5" fmla="*/ 400 h 400"/>
                <a:gd name="T6" fmla="*/ 0 w 617"/>
                <a:gd name="T7" fmla="*/ 66 h 400"/>
                <a:gd name="T8" fmla="*/ 37 w 617"/>
                <a:gd name="T9" fmla="*/ 0 h 400"/>
              </a:gdLst>
              <a:ahLst/>
              <a:cxnLst>
                <a:cxn ang="0">
                  <a:pos x="T0" y="T1"/>
                </a:cxn>
                <a:cxn ang="0">
                  <a:pos x="T2" y="T3"/>
                </a:cxn>
                <a:cxn ang="0">
                  <a:pos x="T4" y="T5"/>
                </a:cxn>
                <a:cxn ang="0">
                  <a:pos x="T6" y="T7"/>
                </a:cxn>
                <a:cxn ang="0">
                  <a:pos x="T8" y="T9"/>
                </a:cxn>
              </a:cxnLst>
              <a:rect l="0" t="0" r="r" b="b"/>
              <a:pathLst>
                <a:path w="617" h="400">
                  <a:moveTo>
                    <a:pt x="37" y="0"/>
                  </a:moveTo>
                  <a:lnTo>
                    <a:pt x="617" y="334"/>
                  </a:lnTo>
                  <a:lnTo>
                    <a:pt x="579" y="400"/>
                  </a:lnTo>
                  <a:lnTo>
                    <a:pt x="0" y="66"/>
                  </a:lnTo>
                  <a:lnTo>
                    <a:pt x="37"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17" name="Freeform 77"/>
            <p:cNvSpPr>
              <a:spLocks/>
            </p:cNvSpPr>
            <p:nvPr userDrawn="1"/>
          </p:nvSpPr>
          <p:spPr bwMode="gray">
            <a:xfrm rot="-667772" flipH="1" flipV="1">
              <a:off x="3841" y="1688"/>
              <a:ext cx="592" cy="446"/>
            </a:xfrm>
            <a:custGeom>
              <a:avLst/>
              <a:gdLst>
                <a:gd name="T0" fmla="*/ 44 w 592"/>
                <a:gd name="T1" fmla="*/ 0 h 446"/>
                <a:gd name="T2" fmla="*/ 592 w 592"/>
                <a:gd name="T3" fmla="*/ 383 h 446"/>
                <a:gd name="T4" fmla="*/ 548 w 592"/>
                <a:gd name="T5" fmla="*/ 446 h 446"/>
                <a:gd name="T6" fmla="*/ 0 w 592"/>
                <a:gd name="T7" fmla="*/ 62 h 446"/>
                <a:gd name="T8" fmla="*/ 44 w 592"/>
                <a:gd name="T9" fmla="*/ 0 h 446"/>
              </a:gdLst>
              <a:ahLst/>
              <a:cxnLst>
                <a:cxn ang="0">
                  <a:pos x="T0" y="T1"/>
                </a:cxn>
                <a:cxn ang="0">
                  <a:pos x="T2" y="T3"/>
                </a:cxn>
                <a:cxn ang="0">
                  <a:pos x="T4" y="T5"/>
                </a:cxn>
                <a:cxn ang="0">
                  <a:pos x="T6" y="T7"/>
                </a:cxn>
                <a:cxn ang="0">
                  <a:pos x="T8" y="T9"/>
                </a:cxn>
              </a:cxnLst>
              <a:rect l="0" t="0" r="r" b="b"/>
              <a:pathLst>
                <a:path w="592" h="446">
                  <a:moveTo>
                    <a:pt x="44" y="0"/>
                  </a:moveTo>
                  <a:lnTo>
                    <a:pt x="592" y="383"/>
                  </a:lnTo>
                  <a:lnTo>
                    <a:pt x="548" y="446"/>
                  </a:lnTo>
                  <a:lnTo>
                    <a:pt x="0" y="62"/>
                  </a:lnTo>
                  <a:lnTo>
                    <a:pt x="4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18" name="Freeform 78"/>
            <p:cNvSpPr>
              <a:spLocks/>
            </p:cNvSpPr>
            <p:nvPr userDrawn="1"/>
          </p:nvSpPr>
          <p:spPr bwMode="gray">
            <a:xfrm rot="-667772" flipH="1" flipV="1">
              <a:off x="3917" y="1542"/>
              <a:ext cx="562" cy="489"/>
            </a:xfrm>
            <a:custGeom>
              <a:avLst/>
              <a:gdLst>
                <a:gd name="T0" fmla="*/ 49 w 562"/>
                <a:gd name="T1" fmla="*/ 0 h 489"/>
                <a:gd name="T2" fmla="*/ 562 w 562"/>
                <a:gd name="T3" fmla="*/ 430 h 489"/>
                <a:gd name="T4" fmla="*/ 511 w 562"/>
                <a:gd name="T5" fmla="*/ 489 h 489"/>
                <a:gd name="T6" fmla="*/ 0 w 562"/>
                <a:gd name="T7" fmla="*/ 58 h 489"/>
                <a:gd name="T8" fmla="*/ 49 w 562"/>
                <a:gd name="T9" fmla="*/ 0 h 489"/>
              </a:gdLst>
              <a:ahLst/>
              <a:cxnLst>
                <a:cxn ang="0">
                  <a:pos x="T0" y="T1"/>
                </a:cxn>
                <a:cxn ang="0">
                  <a:pos x="T2" y="T3"/>
                </a:cxn>
                <a:cxn ang="0">
                  <a:pos x="T4" y="T5"/>
                </a:cxn>
                <a:cxn ang="0">
                  <a:pos x="T6" y="T7"/>
                </a:cxn>
                <a:cxn ang="0">
                  <a:pos x="T8" y="T9"/>
                </a:cxn>
              </a:cxnLst>
              <a:rect l="0" t="0" r="r" b="b"/>
              <a:pathLst>
                <a:path w="562" h="489">
                  <a:moveTo>
                    <a:pt x="49" y="0"/>
                  </a:moveTo>
                  <a:lnTo>
                    <a:pt x="562" y="430"/>
                  </a:lnTo>
                  <a:lnTo>
                    <a:pt x="511" y="489"/>
                  </a:lnTo>
                  <a:lnTo>
                    <a:pt x="0" y="58"/>
                  </a:lnTo>
                  <a:lnTo>
                    <a:pt x="4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19" name="Freeform 79"/>
            <p:cNvSpPr>
              <a:spLocks/>
            </p:cNvSpPr>
            <p:nvPr userDrawn="1"/>
          </p:nvSpPr>
          <p:spPr bwMode="gray">
            <a:xfrm rot="-667772" flipH="1" flipV="1">
              <a:off x="4006" y="1404"/>
              <a:ext cx="529" cy="527"/>
            </a:xfrm>
            <a:custGeom>
              <a:avLst/>
              <a:gdLst>
                <a:gd name="T0" fmla="*/ 56 w 529"/>
                <a:gd name="T1" fmla="*/ 0 h 527"/>
                <a:gd name="T2" fmla="*/ 529 w 529"/>
                <a:gd name="T3" fmla="*/ 473 h 527"/>
                <a:gd name="T4" fmla="*/ 474 w 529"/>
                <a:gd name="T5" fmla="*/ 527 h 527"/>
                <a:gd name="T6" fmla="*/ 0 w 529"/>
                <a:gd name="T7" fmla="*/ 54 h 527"/>
                <a:gd name="T8" fmla="*/ 56 w 529"/>
                <a:gd name="T9" fmla="*/ 0 h 527"/>
              </a:gdLst>
              <a:ahLst/>
              <a:cxnLst>
                <a:cxn ang="0">
                  <a:pos x="T0" y="T1"/>
                </a:cxn>
                <a:cxn ang="0">
                  <a:pos x="T2" y="T3"/>
                </a:cxn>
                <a:cxn ang="0">
                  <a:pos x="T4" y="T5"/>
                </a:cxn>
                <a:cxn ang="0">
                  <a:pos x="T6" y="T7"/>
                </a:cxn>
                <a:cxn ang="0">
                  <a:pos x="T8" y="T9"/>
                </a:cxn>
              </a:cxnLst>
              <a:rect l="0" t="0" r="r" b="b"/>
              <a:pathLst>
                <a:path w="529" h="527">
                  <a:moveTo>
                    <a:pt x="56" y="0"/>
                  </a:moveTo>
                  <a:lnTo>
                    <a:pt x="529" y="473"/>
                  </a:lnTo>
                  <a:lnTo>
                    <a:pt x="474" y="527"/>
                  </a:lnTo>
                  <a:lnTo>
                    <a:pt x="0" y="54"/>
                  </a:lnTo>
                  <a:lnTo>
                    <a:pt x="5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0" name="Freeform 80"/>
            <p:cNvSpPr>
              <a:spLocks/>
            </p:cNvSpPr>
            <p:nvPr userDrawn="1"/>
          </p:nvSpPr>
          <p:spPr bwMode="gray">
            <a:xfrm rot="-667772" flipH="1" flipV="1">
              <a:off x="4108" y="1275"/>
              <a:ext cx="490" cy="562"/>
            </a:xfrm>
            <a:custGeom>
              <a:avLst/>
              <a:gdLst>
                <a:gd name="T0" fmla="*/ 59 w 490"/>
                <a:gd name="T1" fmla="*/ 0 h 562"/>
                <a:gd name="T2" fmla="*/ 490 w 490"/>
                <a:gd name="T3" fmla="*/ 513 h 562"/>
                <a:gd name="T4" fmla="*/ 430 w 490"/>
                <a:gd name="T5" fmla="*/ 562 h 562"/>
                <a:gd name="T6" fmla="*/ 0 w 490"/>
                <a:gd name="T7" fmla="*/ 51 h 562"/>
                <a:gd name="T8" fmla="*/ 59 w 490"/>
                <a:gd name="T9" fmla="*/ 0 h 562"/>
              </a:gdLst>
              <a:ahLst/>
              <a:cxnLst>
                <a:cxn ang="0">
                  <a:pos x="T0" y="T1"/>
                </a:cxn>
                <a:cxn ang="0">
                  <a:pos x="T2" y="T3"/>
                </a:cxn>
                <a:cxn ang="0">
                  <a:pos x="T4" y="T5"/>
                </a:cxn>
                <a:cxn ang="0">
                  <a:pos x="T6" y="T7"/>
                </a:cxn>
                <a:cxn ang="0">
                  <a:pos x="T8" y="T9"/>
                </a:cxn>
              </a:cxnLst>
              <a:rect l="0" t="0" r="r" b="b"/>
              <a:pathLst>
                <a:path w="490" h="562">
                  <a:moveTo>
                    <a:pt x="59" y="0"/>
                  </a:moveTo>
                  <a:lnTo>
                    <a:pt x="490" y="513"/>
                  </a:lnTo>
                  <a:lnTo>
                    <a:pt x="430" y="562"/>
                  </a:lnTo>
                  <a:lnTo>
                    <a:pt x="0" y="51"/>
                  </a:lnTo>
                  <a:lnTo>
                    <a:pt x="5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1" name="Freeform 81"/>
            <p:cNvSpPr>
              <a:spLocks/>
            </p:cNvSpPr>
            <p:nvPr userDrawn="1"/>
          </p:nvSpPr>
          <p:spPr bwMode="gray">
            <a:xfrm rot="-667772" flipH="1" flipV="1">
              <a:off x="4223" y="1154"/>
              <a:ext cx="446" cy="593"/>
            </a:xfrm>
            <a:custGeom>
              <a:avLst/>
              <a:gdLst>
                <a:gd name="T0" fmla="*/ 64 w 446"/>
                <a:gd name="T1" fmla="*/ 0 h 593"/>
                <a:gd name="T2" fmla="*/ 446 w 446"/>
                <a:gd name="T3" fmla="*/ 548 h 593"/>
                <a:gd name="T4" fmla="*/ 384 w 446"/>
                <a:gd name="T5" fmla="*/ 593 h 593"/>
                <a:gd name="T6" fmla="*/ 0 w 446"/>
                <a:gd name="T7" fmla="*/ 45 h 593"/>
                <a:gd name="T8" fmla="*/ 64 w 446"/>
                <a:gd name="T9" fmla="*/ 0 h 593"/>
              </a:gdLst>
              <a:ahLst/>
              <a:cxnLst>
                <a:cxn ang="0">
                  <a:pos x="T0" y="T1"/>
                </a:cxn>
                <a:cxn ang="0">
                  <a:pos x="T2" y="T3"/>
                </a:cxn>
                <a:cxn ang="0">
                  <a:pos x="T4" y="T5"/>
                </a:cxn>
                <a:cxn ang="0">
                  <a:pos x="T6" y="T7"/>
                </a:cxn>
                <a:cxn ang="0">
                  <a:pos x="T8" y="T9"/>
                </a:cxn>
              </a:cxnLst>
              <a:rect l="0" t="0" r="r" b="b"/>
              <a:pathLst>
                <a:path w="446" h="593">
                  <a:moveTo>
                    <a:pt x="64" y="0"/>
                  </a:moveTo>
                  <a:lnTo>
                    <a:pt x="446" y="548"/>
                  </a:lnTo>
                  <a:lnTo>
                    <a:pt x="384" y="593"/>
                  </a:lnTo>
                  <a:lnTo>
                    <a:pt x="0" y="45"/>
                  </a:lnTo>
                  <a:lnTo>
                    <a:pt x="6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2" name="Freeform 82"/>
            <p:cNvSpPr>
              <a:spLocks/>
            </p:cNvSpPr>
            <p:nvPr userDrawn="1"/>
          </p:nvSpPr>
          <p:spPr bwMode="gray">
            <a:xfrm rot="-667772" flipH="1" flipV="1">
              <a:off x="4345" y="1045"/>
              <a:ext cx="401" cy="618"/>
            </a:xfrm>
            <a:custGeom>
              <a:avLst/>
              <a:gdLst>
                <a:gd name="T0" fmla="*/ 66 w 401"/>
                <a:gd name="T1" fmla="*/ 0 h 618"/>
                <a:gd name="T2" fmla="*/ 401 w 401"/>
                <a:gd name="T3" fmla="*/ 579 h 618"/>
                <a:gd name="T4" fmla="*/ 334 w 401"/>
                <a:gd name="T5" fmla="*/ 618 h 618"/>
                <a:gd name="T6" fmla="*/ 0 w 401"/>
                <a:gd name="T7" fmla="*/ 38 h 618"/>
                <a:gd name="T8" fmla="*/ 66 w 401"/>
                <a:gd name="T9" fmla="*/ 0 h 618"/>
              </a:gdLst>
              <a:ahLst/>
              <a:cxnLst>
                <a:cxn ang="0">
                  <a:pos x="T0" y="T1"/>
                </a:cxn>
                <a:cxn ang="0">
                  <a:pos x="T2" y="T3"/>
                </a:cxn>
                <a:cxn ang="0">
                  <a:pos x="T4" y="T5"/>
                </a:cxn>
                <a:cxn ang="0">
                  <a:pos x="T6" y="T7"/>
                </a:cxn>
                <a:cxn ang="0">
                  <a:pos x="T8" y="T9"/>
                </a:cxn>
              </a:cxnLst>
              <a:rect l="0" t="0" r="r" b="b"/>
              <a:pathLst>
                <a:path w="401" h="618">
                  <a:moveTo>
                    <a:pt x="66" y="0"/>
                  </a:moveTo>
                  <a:lnTo>
                    <a:pt x="401" y="579"/>
                  </a:lnTo>
                  <a:lnTo>
                    <a:pt x="334" y="618"/>
                  </a:lnTo>
                  <a:lnTo>
                    <a:pt x="0" y="38"/>
                  </a:lnTo>
                  <a:lnTo>
                    <a:pt x="6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3" name="Freeform 83"/>
            <p:cNvSpPr>
              <a:spLocks/>
            </p:cNvSpPr>
            <p:nvPr userDrawn="1"/>
          </p:nvSpPr>
          <p:spPr bwMode="gray">
            <a:xfrm rot="-667772" flipH="1" flipV="1">
              <a:off x="4477" y="947"/>
              <a:ext cx="353" cy="640"/>
            </a:xfrm>
            <a:custGeom>
              <a:avLst/>
              <a:gdLst>
                <a:gd name="T0" fmla="*/ 69 w 353"/>
                <a:gd name="T1" fmla="*/ 0 h 640"/>
                <a:gd name="T2" fmla="*/ 353 w 353"/>
                <a:gd name="T3" fmla="*/ 607 h 640"/>
                <a:gd name="T4" fmla="*/ 282 w 353"/>
                <a:gd name="T5" fmla="*/ 640 h 640"/>
                <a:gd name="T6" fmla="*/ 0 w 353"/>
                <a:gd name="T7" fmla="*/ 33 h 640"/>
                <a:gd name="T8" fmla="*/ 69 w 353"/>
                <a:gd name="T9" fmla="*/ 0 h 640"/>
              </a:gdLst>
              <a:ahLst/>
              <a:cxnLst>
                <a:cxn ang="0">
                  <a:pos x="T0" y="T1"/>
                </a:cxn>
                <a:cxn ang="0">
                  <a:pos x="T2" y="T3"/>
                </a:cxn>
                <a:cxn ang="0">
                  <a:pos x="T4" y="T5"/>
                </a:cxn>
                <a:cxn ang="0">
                  <a:pos x="T6" y="T7"/>
                </a:cxn>
                <a:cxn ang="0">
                  <a:pos x="T8" y="T9"/>
                </a:cxn>
              </a:cxnLst>
              <a:rect l="0" t="0" r="r" b="b"/>
              <a:pathLst>
                <a:path w="353" h="640">
                  <a:moveTo>
                    <a:pt x="69" y="0"/>
                  </a:moveTo>
                  <a:lnTo>
                    <a:pt x="353" y="607"/>
                  </a:lnTo>
                  <a:lnTo>
                    <a:pt x="282" y="640"/>
                  </a:lnTo>
                  <a:lnTo>
                    <a:pt x="0" y="33"/>
                  </a:lnTo>
                  <a:lnTo>
                    <a:pt x="6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4" name="Freeform 84"/>
            <p:cNvSpPr>
              <a:spLocks/>
            </p:cNvSpPr>
            <p:nvPr userDrawn="1"/>
          </p:nvSpPr>
          <p:spPr bwMode="gray">
            <a:xfrm rot="-667772" flipH="1" flipV="1">
              <a:off x="4619" y="861"/>
              <a:ext cx="301" cy="656"/>
            </a:xfrm>
            <a:custGeom>
              <a:avLst/>
              <a:gdLst>
                <a:gd name="T0" fmla="*/ 72 w 301"/>
                <a:gd name="T1" fmla="*/ 0 h 656"/>
                <a:gd name="T2" fmla="*/ 301 w 301"/>
                <a:gd name="T3" fmla="*/ 629 h 656"/>
                <a:gd name="T4" fmla="*/ 228 w 301"/>
                <a:gd name="T5" fmla="*/ 656 h 656"/>
                <a:gd name="T6" fmla="*/ 0 w 301"/>
                <a:gd name="T7" fmla="*/ 27 h 656"/>
                <a:gd name="T8" fmla="*/ 72 w 301"/>
                <a:gd name="T9" fmla="*/ 0 h 656"/>
              </a:gdLst>
              <a:ahLst/>
              <a:cxnLst>
                <a:cxn ang="0">
                  <a:pos x="T0" y="T1"/>
                </a:cxn>
                <a:cxn ang="0">
                  <a:pos x="T2" y="T3"/>
                </a:cxn>
                <a:cxn ang="0">
                  <a:pos x="T4" y="T5"/>
                </a:cxn>
                <a:cxn ang="0">
                  <a:pos x="T6" y="T7"/>
                </a:cxn>
                <a:cxn ang="0">
                  <a:pos x="T8" y="T9"/>
                </a:cxn>
              </a:cxnLst>
              <a:rect l="0" t="0" r="r" b="b"/>
              <a:pathLst>
                <a:path w="301" h="656">
                  <a:moveTo>
                    <a:pt x="72" y="0"/>
                  </a:moveTo>
                  <a:lnTo>
                    <a:pt x="301" y="629"/>
                  </a:lnTo>
                  <a:lnTo>
                    <a:pt x="228" y="656"/>
                  </a:lnTo>
                  <a:lnTo>
                    <a:pt x="0" y="27"/>
                  </a:lnTo>
                  <a:lnTo>
                    <a:pt x="72"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5" name="Freeform 85"/>
            <p:cNvSpPr>
              <a:spLocks/>
            </p:cNvSpPr>
            <p:nvPr userDrawn="1"/>
          </p:nvSpPr>
          <p:spPr bwMode="gray">
            <a:xfrm rot="-667772" flipH="1" flipV="1">
              <a:off x="4767" y="789"/>
              <a:ext cx="248" cy="666"/>
            </a:xfrm>
            <a:custGeom>
              <a:avLst/>
              <a:gdLst>
                <a:gd name="T0" fmla="*/ 74 w 248"/>
                <a:gd name="T1" fmla="*/ 0 h 666"/>
                <a:gd name="T2" fmla="*/ 248 w 248"/>
                <a:gd name="T3" fmla="*/ 646 h 666"/>
                <a:gd name="T4" fmla="*/ 173 w 248"/>
                <a:gd name="T5" fmla="*/ 666 h 666"/>
                <a:gd name="T6" fmla="*/ 0 w 248"/>
                <a:gd name="T7" fmla="*/ 18 h 666"/>
                <a:gd name="T8" fmla="*/ 74 w 248"/>
                <a:gd name="T9" fmla="*/ 0 h 666"/>
              </a:gdLst>
              <a:ahLst/>
              <a:cxnLst>
                <a:cxn ang="0">
                  <a:pos x="T0" y="T1"/>
                </a:cxn>
                <a:cxn ang="0">
                  <a:pos x="T2" y="T3"/>
                </a:cxn>
                <a:cxn ang="0">
                  <a:pos x="T4" y="T5"/>
                </a:cxn>
                <a:cxn ang="0">
                  <a:pos x="T6" y="T7"/>
                </a:cxn>
                <a:cxn ang="0">
                  <a:pos x="T8" y="T9"/>
                </a:cxn>
              </a:cxnLst>
              <a:rect l="0" t="0" r="r" b="b"/>
              <a:pathLst>
                <a:path w="248" h="666">
                  <a:moveTo>
                    <a:pt x="74" y="0"/>
                  </a:moveTo>
                  <a:lnTo>
                    <a:pt x="248" y="646"/>
                  </a:lnTo>
                  <a:lnTo>
                    <a:pt x="173" y="666"/>
                  </a:lnTo>
                  <a:lnTo>
                    <a:pt x="0" y="18"/>
                  </a:lnTo>
                  <a:lnTo>
                    <a:pt x="7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6" name="Freeform 86"/>
            <p:cNvSpPr>
              <a:spLocks/>
            </p:cNvSpPr>
            <p:nvPr userDrawn="1"/>
          </p:nvSpPr>
          <p:spPr bwMode="gray">
            <a:xfrm rot="-667772" flipH="1" flipV="1">
              <a:off x="4923" y="730"/>
              <a:ext cx="192" cy="673"/>
            </a:xfrm>
            <a:custGeom>
              <a:avLst/>
              <a:gdLst>
                <a:gd name="T0" fmla="*/ 76 w 192"/>
                <a:gd name="T1" fmla="*/ 0 h 673"/>
                <a:gd name="T2" fmla="*/ 192 w 192"/>
                <a:gd name="T3" fmla="*/ 660 h 673"/>
                <a:gd name="T4" fmla="*/ 116 w 192"/>
                <a:gd name="T5" fmla="*/ 673 h 673"/>
                <a:gd name="T6" fmla="*/ 0 w 192"/>
                <a:gd name="T7" fmla="*/ 13 h 673"/>
                <a:gd name="T8" fmla="*/ 76 w 192"/>
                <a:gd name="T9" fmla="*/ 0 h 673"/>
              </a:gdLst>
              <a:ahLst/>
              <a:cxnLst>
                <a:cxn ang="0">
                  <a:pos x="T0" y="T1"/>
                </a:cxn>
                <a:cxn ang="0">
                  <a:pos x="T2" y="T3"/>
                </a:cxn>
                <a:cxn ang="0">
                  <a:pos x="T4" y="T5"/>
                </a:cxn>
                <a:cxn ang="0">
                  <a:pos x="T6" y="T7"/>
                </a:cxn>
                <a:cxn ang="0">
                  <a:pos x="T8" y="T9"/>
                </a:cxn>
              </a:cxnLst>
              <a:rect l="0" t="0" r="r" b="b"/>
              <a:pathLst>
                <a:path w="192" h="673">
                  <a:moveTo>
                    <a:pt x="76" y="0"/>
                  </a:moveTo>
                  <a:lnTo>
                    <a:pt x="192" y="660"/>
                  </a:lnTo>
                  <a:lnTo>
                    <a:pt x="116" y="673"/>
                  </a:lnTo>
                  <a:lnTo>
                    <a:pt x="0" y="13"/>
                  </a:lnTo>
                  <a:lnTo>
                    <a:pt x="7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7" name="Freeform 87"/>
            <p:cNvSpPr>
              <a:spLocks/>
            </p:cNvSpPr>
            <p:nvPr userDrawn="1"/>
          </p:nvSpPr>
          <p:spPr bwMode="gray">
            <a:xfrm rot="-667772" flipH="1" flipV="1">
              <a:off x="5083" y="686"/>
              <a:ext cx="136" cy="673"/>
            </a:xfrm>
            <a:custGeom>
              <a:avLst/>
              <a:gdLst>
                <a:gd name="T0" fmla="*/ 77 w 136"/>
                <a:gd name="T1" fmla="*/ 0 h 673"/>
                <a:gd name="T2" fmla="*/ 136 w 136"/>
                <a:gd name="T3" fmla="*/ 667 h 673"/>
                <a:gd name="T4" fmla="*/ 58 w 136"/>
                <a:gd name="T5" fmla="*/ 673 h 673"/>
                <a:gd name="T6" fmla="*/ 0 w 136"/>
                <a:gd name="T7" fmla="*/ 7 h 673"/>
                <a:gd name="T8" fmla="*/ 77 w 136"/>
                <a:gd name="T9" fmla="*/ 0 h 673"/>
              </a:gdLst>
              <a:ahLst/>
              <a:cxnLst>
                <a:cxn ang="0">
                  <a:pos x="T0" y="T1"/>
                </a:cxn>
                <a:cxn ang="0">
                  <a:pos x="T2" y="T3"/>
                </a:cxn>
                <a:cxn ang="0">
                  <a:pos x="T4" y="T5"/>
                </a:cxn>
                <a:cxn ang="0">
                  <a:pos x="T6" y="T7"/>
                </a:cxn>
                <a:cxn ang="0">
                  <a:pos x="T8" y="T9"/>
                </a:cxn>
              </a:cxnLst>
              <a:rect l="0" t="0" r="r" b="b"/>
              <a:pathLst>
                <a:path w="136" h="673">
                  <a:moveTo>
                    <a:pt x="77" y="0"/>
                  </a:moveTo>
                  <a:lnTo>
                    <a:pt x="136" y="667"/>
                  </a:lnTo>
                  <a:lnTo>
                    <a:pt x="58" y="673"/>
                  </a:lnTo>
                  <a:lnTo>
                    <a:pt x="0" y="7"/>
                  </a:lnTo>
                  <a:lnTo>
                    <a:pt x="77"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28" name="AutoShape 88"/>
            <p:cNvSpPr>
              <a:spLocks noChangeArrowheads="1"/>
            </p:cNvSpPr>
            <p:nvPr userDrawn="1"/>
          </p:nvSpPr>
          <p:spPr bwMode="gray">
            <a:xfrm rot="-667772" flipH="1" flipV="1">
              <a:off x="5248" y="654"/>
              <a:ext cx="77" cy="670"/>
            </a:xfrm>
            <a:prstGeom prst="roundRect">
              <a:avLst>
                <a:gd name="adj" fmla="val 16667"/>
              </a:avLst>
            </a:prstGeom>
            <a:solidFill>
              <a:srgbClr val="F8F8F8">
                <a:alpha val="10001"/>
              </a:srgbClr>
            </a:solidFill>
            <a:ln>
              <a:noFill/>
            </a:ln>
            <a:extLst>
              <a:ext uri="{91240B29-F687-4F45-9708-019B960494DF}">
                <a14:hiddenLine xmlns:a14="http://schemas.microsoft.com/office/drawing/2010/main" w="0">
                  <a:solidFill>
                    <a:srgbClr val="FBFFF3">
                      <a:alpha val="32001"/>
                    </a:srgbClr>
                  </a:solidFill>
                  <a:round/>
                  <a:headEnd/>
                  <a:tailEnd/>
                </a14:hiddenLine>
              </a:ext>
            </a:extLst>
          </p:spPr>
          <p:txBody>
            <a:bodyPr/>
            <a:lstStyle/>
            <a:p>
              <a:endParaRPr lang="en-US"/>
            </a:p>
          </p:txBody>
        </p:sp>
        <p:sp>
          <p:nvSpPr>
            <p:cNvPr id="35929" name="Freeform 89"/>
            <p:cNvSpPr>
              <a:spLocks/>
            </p:cNvSpPr>
            <p:nvPr userDrawn="1"/>
          </p:nvSpPr>
          <p:spPr bwMode="gray">
            <a:xfrm rot="-667772" flipH="1" flipV="1">
              <a:off x="5357" y="631"/>
              <a:ext cx="135" cy="673"/>
            </a:xfrm>
            <a:custGeom>
              <a:avLst/>
              <a:gdLst>
                <a:gd name="T0" fmla="*/ 59 w 135"/>
                <a:gd name="T1" fmla="*/ 0 h 673"/>
                <a:gd name="T2" fmla="*/ 135 w 135"/>
                <a:gd name="T3" fmla="*/ 7 h 673"/>
                <a:gd name="T4" fmla="*/ 76 w 135"/>
                <a:gd name="T5" fmla="*/ 673 h 673"/>
                <a:gd name="T6" fmla="*/ 0 w 135"/>
                <a:gd name="T7" fmla="*/ 666 h 673"/>
                <a:gd name="T8" fmla="*/ 59 w 135"/>
                <a:gd name="T9" fmla="*/ 0 h 673"/>
              </a:gdLst>
              <a:ahLst/>
              <a:cxnLst>
                <a:cxn ang="0">
                  <a:pos x="T0" y="T1"/>
                </a:cxn>
                <a:cxn ang="0">
                  <a:pos x="T2" y="T3"/>
                </a:cxn>
                <a:cxn ang="0">
                  <a:pos x="T4" y="T5"/>
                </a:cxn>
                <a:cxn ang="0">
                  <a:pos x="T6" y="T7"/>
                </a:cxn>
                <a:cxn ang="0">
                  <a:pos x="T8" y="T9"/>
                </a:cxn>
              </a:cxnLst>
              <a:rect l="0" t="0" r="r" b="b"/>
              <a:pathLst>
                <a:path w="135" h="673">
                  <a:moveTo>
                    <a:pt x="59" y="0"/>
                  </a:moveTo>
                  <a:lnTo>
                    <a:pt x="135" y="7"/>
                  </a:lnTo>
                  <a:lnTo>
                    <a:pt x="76" y="673"/>
                  </a:lnTo>
                  <a:lnTo>
                    <a:pt x="0" y="666"/>
                  </a:lnTo>
                  <a:lnTo>
                    <a:pt x="5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30" name="Freeform 90"/>
            <p:cNvSpPr>
              <a:spLocks/>
            </p:cNvSpPr>
            <p:nvPr userDrawn="1"/>
          </p:nvSpPr>
          <p:spPr bwMode="gray">
            <a:xfrm rot="-667772" flipH="1" flipV="1">
              <a:off x="5467" y="622"/>
              <a:ext cx="192" cy="672"/>
            </a:xfrm>
            <a:custGeom>
              <a:avLst/>
              <a:gdLst>
                <a:gd name="T0" fmla="*/ 117 w 192"/>
                <a:gd name="T1" fmla="*/ 0 h 672"/>
                <a:gd name="T2" fmla="*/ 192 w 192"/>
                <a:gd name="T3" fmla="*/ 13 h 672"/>
                <a:gd name="T4" fmla="*/ 76 w 192"/>
                <a:gd name="T5" fmla="*/ 672 h 672"/>
                <a:gd name="T6" fmla="*/ 0 w 192"/>
                <a:gd name="T7" fmla="*/ 659 h 672"/>
                <a:gd name="T8" fmla="*/ 117 w 192"/>
                <a:gd name="T9" fmla="*/ 0 h 672"/>
              </a:gdLst>
              <a:ahLst/>
              <a:cxnLst>
                <a:cxn ang="0">
                  <a:pos x="T0" y="T1"/>
                </a:cxn>
                <a:cxn ang="0">
                  <a:pos x="T2" y="T3"/>
                </a:cxn>
                <a:cxn ang="0">
                  <a:pos x="T4" y="T5"/>
                </a:cxn>
                <a:cxn ang="0">
                  <a:pos x="T6" y="T7"/>
                </a:cxn>
                <a:cxn ang="0">
                  <a:pos x="T8" y="T9"/>
                </a:cxn>
              </a:cxnLst>
              <a:rect l="0" t="0" r="r" b="b"/>
              <a:pathLst>
                <a:path w="192" h="672">
                  <a:moveTo>
                    <a:pt x="117" y="0"/>
                  </a:moveTo>
                  <a:lnTo>
                    <a:pt x="192" y="13"/>
                  </a:lnTo>
                  <a:lnTo>
                    <a:pt x="76" y="672"/>
                  </a:lnTo>
                  <a:lnTo>
                    <a:pt x="0" y="659"/>
                  </a:lnTo>
                  <a:lnTo>
                    <a:pt x="117"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5931" name="Freeform 91"/>
            <p:cNvSpPr>
              <a:spLocks/>
            </p:cNvSpPr>
            <p:nvPr userDrawn="1"/>
          </p:nvSpPr>
          <p:spPr bwMode="gray">
            <a:xfrm rot="-667772" flipH="1" flipV="1">
              <a:off x="5579" y="628"/>
              <a:ext cx="247" cy="666"/>
            </a:xfrm>
            <a:custGeom>
              <a:avLst/>
              <a:gdLst>
                <a:gd name="T0" fmla="*/ 172 w 247"/>
                <a:gd name="T1" fmla="*/ 0 h 666"/>
                <a:gd name="T2" fmla="*/ 247 w 247"/>
                <a:gd name="T3" fmla="*/ 20 h 666"/>
                <a:gd name="T4" fmla="*/ 74 w 247"/>
                <a:gd name="T5" fmla="*/ 666 h 666"/>
                <a:gd name="T6" fmla="*/ 0 w 247"/>
                <a:gd name="T7" fmla="*/ 646 h 666"/>
                <a:gd name="T8" fmla="*/ 172 w 247"/>
                <a:gd name="T9" fmla="*/ 0 h 666"/>
              </a:gdLst>
              <a:ahLst/>
              <a:cxnLst>
                <a:cxn ang="0">
                  <a:pos x="T0" y="T1"/>
                </a:cxn>
                <a:cxn ang="0">
                  <a:pos x="T2" y="T3"/>
                </a:cxn>
                <a:cxn ang="0">
                  <a:pos x="T4" y="T5"/>
                </a:cxn>
                <a:cxn ang="0">
                  <a:pos x="T6" y="T7"/>
                </a:cxn>
                <a:cxn ang="0">
                  <a:pos x="T8" y="T9"/>
                </a:cxn>
              </a:cxnLst>
              <a:rect l="0" t="0" r="r" b="b"/>
              <a:pathLst>
                <a:path w="247" h="666">
                  <a:moveTo>
                    <a:pt x="172" y="0"/>
                  </a:moveTo>
                  <a:lnTo>
                    <a:pt x="247" y="20"/>
                  </a:lnTo>
                  <a:lnTo>
                    <a:pt x="74" y="666"/>
                  </a:lnTo>
                  <a:lnTo>
                    <a:pt x="0" y="646"/>
                  </a:lnTo>
                  <a:lnTo>
                    <a:pt x="172"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35871"/>
                                        </p:tgtEl>
                                        <p:attrNameLst>
                                          <p:attrName>style.visibility</p:attrName>
                                        </p:attrNameLst>
                                      </p:cBhvr>
                                      <p:to>
                                        <p:strVal val="visible"/>
                                      </p:to>
                                    </p:set>
                                    <p:anim calcmode="lin" valueType="num">
                                      <p:cBhvr>
                                        <p:cTn id="7" dur="1000" fill="hold"/>
                                        <p:tgtEl>
                                          <p:spTgt spid="35871"/>
                                        </p:tgtEl>
                                        <p:attrNameLst>
                                          <p:attrName>ppt_w</p:attrName>
                                        </p:attrNameLst>
                                      </p:cBhvr>
                                      <p:tavLst>
                                        <p:tav tm="0">
                                          <p:val>
                                            <p:fltVal val="0"/>
                                          </p:val>
                                        </p:tav>
                                        <p:tav tm="100000">
                                          <p:val>
                                            <p:strVal val="#ppt_w"/>
                                          </p:val>
                                        </p:tav>
                                      </p:tavLst>
                                    </p:anim>
                                    <p:anim calcmode="lin" valueType="num">
                                      <p:cBhvr>
                                        <p:cTn id="8" dur="1000" fill="hold"/>
                                        <p:tgtEl>
                                          <p:spTgt spid="35871"/>
                                        </p:tgtEl>
                                        <p:attrNameLst>
                                          <p:attrName>ppt_h</p:attrName>
                                        </p:attrNameLst>
                                      </p:cBhvr>
                                      <p:tavLst>
                                        <p:tav tm="0">
                                          <p:val>
                                            <p:fltVal val="0"/>
                                          </p:val>
                                        </p:tav>
                                        <p:tav tm="100000">
                                          <p:val>
                                            <p:strVal val="#ppt_h"/>
                                          </p:val>
                                        </p:tav>
                                      </p:tavLst>
                                    </p:anim>
                                    <p:animEffect transition="in" filter="fade">
                                      <p:cBhvr>
                                        <p:cTn id="9" dur="1000"/>
                                        <p:tgtEl>
                                          <p:spTgt spid="35871"/>
                                        </p:tgtEl>
                                      </p:cBhvr>
                                    </p:animEffect>
                                  </p:childTnLst>
                                </p:cTn>
                              </p:par>
                            </p:childTnLst>
                          </p:cTn>
                        </p:par>
                        <p:par>
                          <p:cTn id="10" fill="hold" nodeType="afterGroup">
                            <p:stCondLst>
                              <p:cond delay="1000"/>
                            </p:stCondLst>
                            <p:childTnLst>
                              <p:par>
                                <p:cTn id="11" presetID="53" presetClass="entr" presetSubtype="0" fill="hold" nodeType="afterEffect">
                                  <p:stCondLst>
                                    <p:cond delay="0"/>
                                  </p:stCondLst>
                                  <p:childTnLst>
                                    <p:set>
                                      <p:cBhvr>
                                        <p:cTn id="12" dur="1" fill="hold">
                                          <p:stCondLst>
                                            <p:cond delay="0"/>
                                          </p:stCondLst>
                                        </p:cTn>
                                        <p:tgtEl>
                                          <p:spTgt spid="35870"/>
                                        </p:tgtEl>
                                        <p:attrNameLst>
                                          <p:attrName>style.visibility</p:attrName>
                                        </p:attrNameLst>
                                      </p:cBhvr>
                                      <p:to>
                                        <p:strVal val="visible"/>
                                      </p:to>
                                    </p:set>
                                    <p:anim calcmode="lin" valueType="num">
                                      <p:cBhvr>
                                        <p:cTn id="13" dur="500" fill="hold"/>
                                        <p:tgtEl>
                                          <p:spTgt spid="35870"/>
                                        </p:tgtEl>
                                        <p:attrNameLst>
                                          <p:attrName>ppt_w</p:attrName>
                                        </p:attrNameLst>
                                      </p:cBhvr>
                                      <p:tavLst>
                                        <p:tav tm="0">
                                          <p:val>
                                            <p:fltVal val="0"/>
                                          </p:val>
                                        </p:tav>
                                        <p:tav tm="100000">
                                          <p:val>
                                            <p:strVal val="#ppt_w"/>
                                          </p:val>
                                        </p:tav>
                                      </p:tavLst>
                                    </p:anim>
                                    <p:anim calcmode="lin" valueType="num">
                                      <p:cBhvr>
                                        <p:cTn id="14" dur="500" fill="hold"/>
                                        <p:tgtEl>
                                          <p:spTgt spid="35870"/>
                                        </p:tgtEl>
                                        <p:attrNameLst>
                                          <p:attrName>ppt_h</p:attrName>
                                        </p:attrNameLst>
                                      </p:cBhvr>
                                      <p:tavLst>
                                        <p:tav tm="0">
                                          <p:val>
                                            <p:fltVal val="0"/>
                                          </p:val>
                                        </p:tav>
                                        <p:tav tm="100000">
                                          <p:val>
                                            <p:strVal val="#ppt_h"/>
                                          </p:val>
                                        </p:tav>
                                      </p:tavLst>
                                    </p:anim>
                                    <p:animEffect transition="in" filter="fade">
                                      <p:cBhvr>
                                        <p:cTn id="15" dur="500"/>
                                        <p:tgtEl>
                                          <p:spTgt spid="35870"/>
                                        </p:tgtEl>
                                      </p:cBhvr>
                                    </p:animEffect>
                                  </p:childTnLst>
                                </p:cTn>
                              </p:par>
                            </p:childTnLst>
                          </p:cTn>
                        </p:par>
                        <p:par>
                          <p:cTn id="16" fill="hold" nodeType="afterGroup">
                            <p:stCondLst>
                              <p:cond delay="1500"/>
                            </p:stCondLst>
                            <p:childTnLst>
                              <p:par>
                                <p:cTn id="17" presetID="53" presetClass="entr" presetSubtype="0" fill="hold" nodeType="afterEffect">
                                  <p:stCondLst>
                                    <p:cond delay="0"/>
                                  </p:stCondLst>
                                  <p:childTnLst>
                                    <p:set>
                                      <p:cBhvr>
                                        <p:cTn id="18" dur="1" fill="hold">
                                          <p:stCondLst>
                                            <p:cond delay="0"/>
                                          </p:stCondLst>
                                        </p:cTn>
                                        <p:tgtEl>
                                          <p:spTgt spid="35869"/>
                                        </p:tgtEl>
                                        <p:attrNameLst>
                                          <p:attrName>style.visibility</p:attrName>
                                        </p:attrNameLst>
                                      </p:cBhvr>
                                      <p:to>
                                        <p:strVal val="visible"/>
                                      </p:to>
                                    </p:set>
                                    <p:anim calcmode="lin" valueType="num">
                                      <p:cBhvr>
                                        <p:cTn id="19" dur="1000" fill="hold"/>
                                        <p:tgtEl>
                                          <p:spTgt spid="35869"/>
                                        </p:tgtEl>
                                        <p:attrNameLst>
                                          <p:attrName>ppt_w</p:attrName>
                                        </p:attrNameLst>
                                      </p:cBhvr>
                                      <p:tavLst>
                                        <p:tav tm="0">
                                          <p:val>
                                            <p:fltVal val="0"/>
                                          </p:val>
                                        </p:tav>
                                        <p:tav tm="100000">
                                          <p:val>
                                            <p:strVal val="#ppt_w"/>
                                          </p:val>
                                        </p:tav>
                                      </p:tavLst>
                                    </p:anim>
                                    <p:anim calcmode="lin" valueType="num">
                                      <p:cBhvr>
                                        <p:cTn id="20" dur="1000" fill="hold"/>
                                        <p:tgtEl>
                                          <p:spTgt spid="35869"/>
                                        </p:tgtEl>
                                        <p:attrNameLst>
                                          <p:attrName>ppt_h</p:attrName>
                                        </p:attrNameLst>
                                      </p:cBhvr>
                                      <p:tavLst>
                                        <p:tav tm="0">
                                          <p:val>
                                            <p:fltVal val="0"/>
                                          </p:val>
                                        </p:tav>
                                        <p:tav tm="100000">
                                          <p:val>
                                            <p:strVal val="#ppt_h"/>
                                          </p:val>
                                        </p:tav>
                                      </p:tavLst>
                                    </p:anim>
                                    <p:animEffect transition="in" filter="fade">
                                      <p:cBhvr>
                                        <p:cTn id="21" dur="1000"/>
                                        <p:tgtEl>
                                          <p:spTgt spid="35869"/>
                                        </p:tgtEl>
                                      </p:cBhvr>
                                    </p:animEffect>
                                  </p:childTnLst>
                                </p:cTn>
                              </p:par>
                            </p:childTnLst>
                          </p:cTn>
                        </p:par>
                        <p:par>
                          <p:cTn id="22" fill="hold" nodeType="afterGroup">
                            <p:stCondLst>
                              <p:cond delay="2500"/>
                            </p:stCondLst>
                            <p:childTnLst>
                              <p:par>
                                <p:cTn id="23" presetID="53" presetClass="entr" presetSubtype="0" fill="hold" nodeType="afterEffect">
                                  <p:stCondLst>
                                    <p:cond delay="0"/>
                                  </p:stCondLst>
                                  <p:childTnLst>
                                    <p:set>
                                      <p:cBhvr>
                                        <p:cTn id="24" dur="1" fill="hold">
                                          <p:stCondLst>
                                            <p:cond delay="0"/>
                                          </p:stCondLst>
                                        </p:cTn>
                                        <p:tgtEl>
                                          <p:spTgt spid="35868"/>
                                        </p:tgtEl>
                                        <p:attrNameLst>
                                          <p:attrName>style.visibility</p:attrName>
                                        </p:attrNameLst>
                                      </p:cBhvr>
                                      <p:to>
                                        <p:strVal val="visible"/>
                                      </p:to>
                                    </p:set>
                                    <p:anim calcmode="lin" valueType="num">
                                      <p:cBhvr>
                                        <p:cTn id="25" dur="500" fill="hold"/>
                                        <p:tgtEl>
                                          <p:spTgt spid="35868"/>
                                        </p:tgtEl>
                                        <p:attrNameLst>
                                          <p:attrName>ppt_w</p:attrName>
                                        </p:attrNameLst>
                                      </p:cBhvr>
                                      <p:tavLst>
                                        <p:tav tm="0">
                                          <p:val>
                                            <p:fltVal val="0"/>
                                          </p:val>
                                        </p:tav>
                                        <p:tav tm="100000">
                                          <p:val>
                                            <p:strVal val="#ppt_w"/>
                                          </p:val>
                                        </p:tav>
                                      </p:tavLst>
                                    </p:anim>
                                    <p:anim calcmode="lin" valueType="num">
                                      <p:cBhvr>
                                        <p:cTn id="26" dur="500" fill="hold"/>
                                        <p:tgtEl>
                                          <p:spTgt spid="35868"/>
                                        </p:tgtEl>
                                        <p:attrNameLst>
                                          <p:attrName>ppt_h</p:attrName>
                                        </p:attrNameLst>
                                      </p:cBhvr>
                                      <p:tavLst>
                                        <p:tav tm="0">
                                          <p:val>
                                            <p:fltVal val="0"/>
                                          </p:val>
                                        </p:tav>
                                        <p:tav tm="100000">
                                          <p:val>
                                            <p:strVal val="#ppt_h"/>
                                          </p:val>
                                        </p:tav>
                                      </p:tavLst>
                                    </p:anim>
                                    <p:animEffect transition="in" filter="fade">
                                      <p:cBhvr>
                                        <p:cTn id="27" dur="500"/>
                                        <p:tgtEl>
                                          <p:spTgt spid="35868"/>
                                        </p:tgtEl>
                                      </p:cBhvr>
                                    </p:animEffect>
                                  </p:childTnLst>
                                </p:cTn>
                              </p:par>
                            </p:childTnLst>
                          </p:cTn>
                        </p:par>
                        <p:par>
                          <p:cTn id="28" fill="hold" nodeType="afterGroup">
                            <p:stCondLst>
                              <p:cond delay="3000"/>
                            </p:stCondLst>
                            <p:childTnLst>
                              <p:par>
                                <p:cTn id="29" presetID="53" presetClass="entr" presetSubtype="0" fill="hold" nodeType="afterEffect">
                                  <p:stCondLst>
                                    <p:cond delay="0"/>
                                  </p:stCondLst>
                                  <p:childTnLst>
                                    <p:set>
                                      <p:cBhvr>
                                        <p:cTn id="30" dur="1" fill="hold">
                                          <p:stCondLst>
                                            <p:cond delay="0"/>
                                          </p:stCondLst>
                                        </p:cTn>
                                        <p:tgtEl>
                                          <p:spTgt spid="35867"/>
                                        </p:tgtEl>
                                        <p:attrNameLst>
                                          <p:attrName>style.visibility</p:attrName>
                                        </p:attrNameLst>
                                      </p:cBhvr>
                                      <p:to>
                                        <p:strVal val="visible"/>
                                      </p:to>
                                    </p:set>
                                    <p:anim calcmode="lin" valueType="num">
                                      <p:cBhvr>
                                        <p:cTn id="31" dur="1000" fill="hold"/>
                                        <p:tgtEl>
                                          <p:spTgt spid="35867"/>
                                        </p:tgtEl>
                                        <p:attrNameLst>
                                          <p:attrName>ppt_w</p:attrName>
                                        </p:attrNameLst>
                                      </p:cBhvr>
                                      <p:tavLst>
                                        <p:tav tm="0">
                                          <p:val>
                                            <p:fltVal val="0"/>
                                          </p:val>
                                        </p:tav>
                                        <p:tav tm="100000">
                                          <p:val>
                                            <p:strVal val="#ppt_w"/>
                                          </p:val>
                                        </p:tav>
                                      </p:tavLst>
                                    </p:anim>
                                    <p:anim calcmode="lin" valueType="num">
                                      <p:cBhvr>
                                        <p:cTn id="32" dur="1000" fill="hold"/>
                                        <p:tgtEl>
                                          <p:spTgt spid="35867"/>
                                        </p:tgtEl>
                                        <p:attrNameLst>
                                          <p:attrName>ppt_h</p:attrName>
                                        </p:attrNameLst>
                                      </p:cBhvr>
                                      <p:tavLst>
                                        <p:tav tm="0">
                                          <p:val>
                                            <p:fltVal val="0"/>
                                          </p:val>
                                        </p:tav>
                                        <p:tav tm="100000">
                                          <p:val>
                                            <p:strVal val="#ppt_h"/>
                                          </p:val>
                                        </p:tav>
                                      </p:tavLst>
                                    </p:anim>
                                    <p:animEffect transition="in" filter="fade">
                                      <p:cBhvr>
                                        <p:cTn id="33" dur="1000"/>
                                        <p:tgtEl>
                                          <p:spTgt spid="35867"/>
                                        </p:tgtEl>
                                      </p:cBhvr>
                                    </p:animEffect>
                                  </p:childTnLst>
                                </p:cTn>
                              </p:par>
                            </p:childTnLst>
                          </p:cTn>
                        </p:par>
                        <p:par>
                          <p:cTn id="34" fill="hold" nodeType="afterGroup">
                            <p:stCondLst>
                              <p:cond delay="4000"/>
                            </p:stCondLst>
                            <p:childTnLst>
                              <p:par>
                                <p:cTn id="35" presetID="53" presetClass="entr" presetSubtype="0" fill="hold" nodeType="afterEffect">
                                  <p:stCondLst>
                                    <p:cond delay="0"/>
                                  </p:stCondLst>
                                  <p:childTnLst>
                                    <p:set>
                                      <p:cBhvr>
                                        <p:cTn id="36" dur="1" fill="hold">
                                          <p:stCondLst>
                                            <p:cond delay="0"/>
                                          </p:stCondLst>
                                        </p:cTn>
                                        <p:tgtEl>
                                          <p:spTgt spid="35866"/>
                                        </p:tgtEl>
                                        <p:attrNameLst>
                                          <p:attrName>style.visibility</p:attrName>
                                        </p:attrNameLst>
                                      </p:cBhvr>
                                      <p:to>
                                        <p:strVal val="visible"/>
                                      </p:to>
                                    </p:set>
                                    <p:anim calcmode="lin" valueType="num">
                                      <p:cBhvr>
                                        <p:cTn id="37" dur="500" fill="hold"/>
                                        <p:tgtEl>
                                          <p:spTgt spid="35866"/>
                                        </p:tgtEl>
                                        <p:attrNameLst>
                                          <p:attrName>ppt_w</p:attrName>
                                        </p:attrNameLst>
                                      </p:cBhvr>
                                      <p:tavLst>
                                        <p:tav tm="0">
                                          <p:val>
                                            <p:fltVal val="0"/>
                                          </p:val>
                                        </p:tav>
                                        <p:tav tm="100000">
                                          <p:val>
                                            <p:strVal val="#ppt_w"/>
                                          </p:val>
                                        </p:tav>
                                      </p:tavLst>
                                    </p:anim>
                                    <p:anim calcmode="lin" valueType="num">
                                      <p:cBhvr>
                                        <p:cTn id="38" dur="500" fill="hold"/>
                                        <p:tgtEl>
                                          <p:spTgt spid="35866"/>
                                        </p:tgtEl>
                                        <p:attrNameLst>
                                          <p:attrName>ppt_h</p:attrName>
                                        </p:attrNameLst>
                                      </p:cBhvr>
                                      <p:tavLst>
                                        <p:tav tm="0">
                                          <p:val>
                                            <p:fltVal val="0"/>
                                          </p:val>
                                        </p:tav>
                                        <p:tav tm="100000">
                                          <p:val>
                                            <p:strVal val="#ppt_h"/>
                                          </p:val>
                                        </p:tav>
                                      </p:tavLst>
                                    </p:anim>
                                    <p:animEffect transition="in" filter="fade">
                                      <p:cBhvr>
                                        <p:cTn id="39" dur="500"/>
                                        <p:tgtEl>
                                          <p:spTgt spid="35866"/>
                                        </p:tgtEl>
                                      </p:cBhvr>
                                    </p:animEffect>
                                  </p:childTnLst>
                                </p:cTn>
                              </p:par>
                            </p:childTnLst>
                          </p:cTn>
                        </p:par>
                        <p:par>
                          <p:cTn id="40" fill="hold" nodeType="afterGroup">
                            <p:stCondLst>
                              <p:cond delay="4500"/>
                            </p:stCondLst>
                            <p:childTnLst>
                              <p:par>
                                <p:cTn id="41" presetID="53" presetClass="entr" presetSubtype="0" fill="hold" nodeType="afterEffect">
                                  <p:stCondLst>
                                    <p:cond delay="0"/>
                                  </p:stCondLst>
                                  <p:childTnLst>
                                    <p:set>
                                      <p:cBhvr>
                                        <p:cTn id="42" dur="1" fill="hold">
                                          <p:stCondLst>
                                            <p:cond delay="0"/>
                                          </p:stCondLst>
                                        </p:cTn>
                                        <p:tgtEl>
                                          <p:spTgt spid="35865"/>
                                        </p:tgtEl>
                                        <p:attrNameLst>
                                          <p:attrName>style.visibility</p:attrName>
                                        </p:attrNameLst>
                                      </p:cBhvr>
                                      <p:to>
                                        <p:strVal val="visible"/>
                                      </p:to>
                                    </p:set>
                                    <p:anim calcmode="lin" valueType="num">
                                      <p:cBhvr>
                                        <p:cTn id="43" dur="1000" fill="hold"/>
                                        <p:tgtEl>
                                          <p:spTgt spid="35865"/>
                                        </p:tgtEl>
                                        <p:attrNameLst>
                                          <p:attrName>ppt_w</p:attrName>
                                        </p:attrNameLst>
                                      </p:cBhvr>
                                      <p:tavLst>
                                        <p:tav tm="0">
                                          <p:val>
                                            <p:fltVal val="0"/>
                                          </p:val>
                                        </p:tav>
                                        <p:tav tm="100000">
                                          <p:val>
                                            <p:strVal val="#ppt_w"/>
                                          </p:val>
                                        </p:tav>
                                      </p:tavLst>
                                    </p:anim>
                                    <p:anim calcmode="lin" valueType="num">
                                      <p:cBhvr>
                                        <p:cTn id="44" dur="1000" fill="hold"/>
                                        <p:tgtEl>
                                          <p:spTgt spid="35865"/>
                                        </p:tgtEl>
                                        <p:attrNameLst>
                                          <p:attrName>ppt_h</p:attrName>
                                        </p:attrNameLst>
                                      </p:cBhvr>
                                      <p:tavLst>
                                        <p:tav tm="0">
                                          <p:val>
                                            <p:fltVal val="0"/>
                                          </p:val>
                                        </p:tav>
                                        <p:tav tm="100000">
                                          <p:val>
                                            <p:strVal val="#ppt_h"/>
                                          </p:val>
                                        </p:tav>
                                      </p:tavLst>
                                    </p:anim>
                                    <p:animEffect transition="in" filter="fade">
                                      <p:cBhvr>
                                        <p:cTn id="45" dur="1000"/>
                                        <p:tgtEl>
                                          <p:spTgt spid="35865"/>
                                        </p:tgtEl>
                                      </p:cBhvr>
                                    </p:animEffect>
                                  </p:childTnLst>
                                </p:cTn>
                              </p:par>
                            </p:childTnLst>
                          </p:cTn>
                        </p:par>
                        <p:par>
                          <p:cTn id="46" fill="hold" nodeType="afterGroup">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5873"/>
                                        </p:tgtEl>
                                        <p:attrNameLst>
                                          <p:attrName>style.visibility</p:attrName>
                                        </p:attrNameLst>
                                      </p:cBhvr>
                                      <p:to>
                                        <p:strVal val="visible"/>
                                      </p:to>
                                    </p:set>
                                    <p:animEffect transition="in" filter="wipe(left)">
                                      <p:cBhvr>
                                        <p:cTn id="49" dur="1000"/>
                                        <p:tgtEl>
                                          <p:spTgt spid="35873"/>
                                        </p:tgtEl>
                                      </p:cBhvr>
                                    </p:animEffect>
                                  </p:childTnLst>
                                </p:cTn>
                              </p:par>
                            </p:childTnLst>
                          </p:cTn>
                        </p:par>
                        <p:par>
                          <p:cTn id="50" fill="hold" nodeType="afterGroup">
                            <p:stCondLst>
                              <p:cond delay="6500"/>
                            </p:stCondLst>
                            <p:childTnLst>
                              <p:par>
                                <p:cTn id="51" presetID="22" presetClass="entr" presetSubtype="4" fill="hold" nodeType="afterEffect">
                                  <p:stCondLst>
                                    <p:cond delay="0"/>
                                  </p:stCondLst>
                                  <p:childTnLst>
                                    <p:set>
                                      <p:cBhvr>
                                        <p:cTn id="52" dur="1" fill="hold">
                                          <p:stCondLst>
                                            <p:cond delay="0"/>
                                          </p:stCondLst>
                                        </p:cTn>
                                        <p:tgtEl>
                                          <p:spTgt spid="35933"/>
                                        </p:tgtEl>
                                        <p:attrNameLst>
                                          <p:attrName>style.visibility</p:attrName>
                                        </p:attrNameLst>
                                      </p:cBhvr>
                                      <p:to>
                                        <p:strVal val="visible"/>
                                      </p:to>
                                    </p:set>
                                    <p:animEffect transition="in" filter="wipe(down)">
                                      <p:cBhvr>
                                        <p:cTn id="53" dur="1000"/>
                                        <p:tgtEl>
                                          <p:spTgt spid="35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87F5884A-A726-4B6D-9055-12B8DDC17EA5}"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6987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E1E698C4-87B1-4870-8CE0-A6FCED772038}"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3128716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6781800" cy="88423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0" y="6400800"/>
            <a:ext cx="2133600" cy="273050"/>
          </a:xfrm>
        </p:spPr>
        <p:txBody>
          <a:bodyPr/>
          <a:lstStyle>
            <a:lvl1pPr>
              <a:defRPr/>
            </a:lvl1pPr>
          </a:lstStyle>
          <a:p>
            <a:endParaRPr lang="en-US"/>
          </a:p>
        </p:txBody>
      </p:sp>
      <p:sp>
        <p:nvSpPr>
          <p:cNvPr id="6" name="Slide Number Placeholder 5"/>
          <p:cNvSpPr>
            <a:spLocks noGrp="1"/>
          </p:cNvSpPr>
          <p:nvPr>
            <p:ph type="sldNum" sz="quarter" idx="11"/>
          </p:nvPr>
        </p:nvSpPr>
        <p:spPr>
          <a:xfrm>
            <a:off x="3733800" y="6584950"/>
            <a:ext cx="2133600" cy="273050"/>
          </a:xfrm>
        </p:spPr>
        <p:txBody>
          <a:bodyPr/>
          <a:lstStyle>
            <a:lvl1pPr>
              <a:defRPr/>
            </a:lvl1pPr>
          </a:lstStyle>
          <a:p>
            <a:fld id="{C827F80C-7771-4B70-9F7A-4EAE658E2AC8}" type="slidenum">
              <a:rPr lang="en-US"/>
              <a:pPr/>
              <a:t>‹#›</a:t>
            </a:fld>
            <a:endParaRPr lang="en-US"/>
          </a:p>
        </p:txBody>
      </p:sp>
      <p:sp>
        <p:nvSpPr>
          <p:cNvPr id="7" name="Footer Placeholder 6"/>
          <p:cNvSpPr>
            <a:spLocks noGrp="1"/>
          </p:cNvSpPr>
          <p:nvPr>
            <p:ph type="ftr" sz="quarter" idx="12"/>
          </p:nvPr>
        </p:nvSpPr>
        <p:spPr>
          <a:xfrm>
            <a:off x="5943600" y="6451600"/>
            <a:ext cx="2895600" cy="273050"/>
          </a:xfrm>
        </p:spPr>
        <p:txBody>
          <a:bodyPr/>
          <a:lstStyle>
            <a:lvl1pPr>
              <a:defRPr/>
            </a:lvl1pPr>
          </a:lstStyle>
          <a:p>
            <a:r>
              <a:rPr lang="en-US"/>
              <a:t>www.themegallery.com</a:t>
            </a:r>
          </a:p>
        </p:txBody>
      </p:sp>
    </p:spTree>
    <p:extLst>
      <p:ext uri="{BB962C8B-B14F-4D97-AF65-F5344CB8AC3E}">
        <p14:creationId xmlns:p14="http://schemas.microsoft.com/office/powerpoint/2010/main" val="16630160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6781800" cy="88423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295400"/>
            <a:ext cx="8229600" cy="4830763"/>
          </a:xfrm>
        </p:spPr>
        <p:txBody>
          <a:bodyPr/>
          <a:lstStyle/>
          <a:p>
            <a:r>
              <a:rPr lang="en-US" smtClean="0"/>
              <a:t>Click icon to add chart</a:t>
            </a:r>
            <a:endParaRPr lang="en-US"/>
          </a:p>
        </p:txBody>
      </p:sp>
      <p:sp>
        <p:nvSpPr>
          <p:cNvPr id="4" name="Date Placeholder 3"/>
          <p:cNvSpPr>
            <a:spLocks noGrp="1"/>
          </p:cNvSpPr>
          <p:nvPr>
            <p:ph type="dt" sz="half" idx="10"/>
          </p:nvPr>
        </p:nvSpPr>
        <p:spPr>
          <a:xfrm>
            <a:off x="0" y="6400800"/>
            <a:ext cx="2133600" cy="273050"/>
          </a:xfrm>
        </p:spPr>
        <p:txBody>
          <a:bodyPr/>
          <a:lstStyle>
            <a:lvl1pPr>
              <a:defRPr/>
            </a:lvl1pPr>
          </a:lstStyle>
          <a:p>
            <a:endParaRPr lang="en-US"/>
          </a:p>
        </p:txBody>
      </p:sp>
      <p:sp>
        <p:nvSpPr>
          <p:cNvPr id="5" name="Slide Number Placeholder 4"/>
          <p:cNvSpPr>
            <a:spLocks noGrp="1"/>
          </p:cNvSpPr>
          <p:nvPr>
            <p:ph type="sldNum" sz="quarter" idx="11"/>
          </p:nvPr>
        </p:nvSpPr>
        <p:spPr>
          <a:xfrm>
            <a:off x="3733800" y="6584950"/>
            <a:ext cx="2133600" cy="273050"/>
          </a:xfrm>
        </p:spPr>
        <p:txBody>
          <a:bodyPr/>
          <a:lstStyle>
            <a:lvl1pPr>
              <a:defRPr/>
            </a:lvl1pPr>
          </a:lstStyle>
          <a:p>
            <a:fld id="{48B920AE-371F-4603-BD7D-06E17357E5E9}" type="slidenum">
              <a:rPr lang="en-US"/>
              <a:pPr/>
              <a:t>‹#›</a:t>
            </a:fld>
            <a:endParaRPr lang="en-US"/>
          </a:p>
        </p:txBody>
      </p:sp>
      <p:sp>
        <p:nvSpPr>
          <p:cNvPr id="6" name="Footer Placeholder 5"/>
          <p:cNvSpPr>
            <a:spLocks noGrp="1"/>
          </p:cNvSpPr>
          <p:nvPr>
            <p:ph type="ftr" sz="quarter" idx="12"/>
          </p:nvPr>
        </p:nvSpPr>
        <p:spPr>
          <a:xfrm>
            <a:off x="5943600" y="6451600"/>
            <a:ext cx="2895600" cy="273050"/>
          </a:xfrm>
        </p:spPr>
        <p:txBody>
          <a:bodyPr/>
          <a:lstStyle>
            <a:lvl1pPr>
              <a:defRPr/>
            </a:lvl1pPr>
          </a:lstStyle>
          <a:p>
            <a:r>
              <a:rPr lang="en-US"/>
              <a:t>www.themegallery.com</a:t>
            </a:r>
          </a:p>
        </p:txBody>
      </p:sp>
    </p:spTree>
    <p:extLst>
      <p:ext uri="{BB962C8B-B14F-4D97-AF65-F5344CB8AC3E}">
        <p14:creationId xmlns:p14="http://schemas.microsoft.com/office/powerpoint/2010/main" val="2394400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ACAAE32A-FBFE-4A77-B728-25E5C2B8B96C}"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1635328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A8E37291-CECB-42FB-9B84-FEF2CEDED5C4}"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332363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F40C5227-98BA-4B37-8A7E-D4F4DFE7A61D}"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2495265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695F1EF1-1138-4E1C-810D-112448A806D5}" type="slidenum">
              <a:rPr lang="en-US"/>
              <a:pPr/>
              <a:t>‹#›</a:t>
            </a:fld>
            <a:endParaRPr lang="en-US"/>
          </a:p>
        </p:txBody>
      </p:sp>
      <p:sp>
        <p:nvSpPr>
          <p:cNvPr id="9" name="Footer Placeholder 8"/>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1181679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E02BDF29-97B4-411C-A4D9-1D9028193536}" type="slidenum">
              <a:rPr lang="en-US"/>
              <a:pPr/>
              <a:t>‹#›</a:t>
            </a:fld>
            <a:endParaRPr lang="en-US"/>
          </a:p>
        </p:txBody>
      </p:sp>
      <p:sp>
        <p:nvSpPr>
          <p:cNvPr id="5" name="Footer Placeholder 4"/>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1044153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16AC15C2-6516-4A7F-B0E2-2FA7A0B591AE}" type="slidenum">
              <a:rPr lang="en-US"/>
              <a:pPr/>
              <a:t>‹#›</a:t>
            </a:fld>
            <a:endParaRPr lang="en-US"/>
          </a:p>
        </p:txBody>
      </p:sp>
      <p:sp>
        <p:nvSpPr>
          <p:cNvPr id="4" name="Footer Placeholder 3"/>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3685755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EE09F7A6-3F3A-492A-AF02-2FF985A7B0DC}"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3889431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0503B5D9-67E6-4EEE-A804-6B25704E4ADA}"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1194627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34956" name="Line 140"/>
          <p:cNvSpPr>
            <a:spLocks noChangeShapeType="1"/>
          </p:cNvSpPr>
          <p:nvPr/>
        </p:nvSpPr>
        <p:spPr bwMode="auto">
          <a:xfrm>
            <a:off x="1752600" y="990600"/>
            <a:ext cx="6934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34890" name="Group 74"/>
          <p:cNvGrpSpPr>
            <a:grpSpLocks/>
          </p:cNvGrpSpPr>
          <p:nvPr/>
        </p:nvGrpSpPr>
        <p:grpSpPr bwMode="auto">
          <a:xfrm>
            <a:off x="-228600" y="-179388"/>
            <a:ext cx="2743200" cy="2714626"/>
            <a:chOff x="-144" y="-113"/>
            <a:chExt cx="1728" cy="1710"/>
          </a:xfrm>
        </p:grpSpPr>
        <p:sp>
          <p:nvSpPr>
            <p:cNvPr id="34853" name="Freeform 37"/>
            <p:cNvSpPr>
              <a:spLocks/>
            </p:cNvSpPr>
            <p:nvPr userDrawn="1"/>
          </p:nvSpPr>
          <p:spPr bwMode="gray">
            <a:xfrm rot="14847100" flipH="1">
              <a:off x="-225" y="1185"/>
              <a:ext cx="463" cy="301"/>
            </a:xfrm>
            <a:custGeom>
              <a:avLst/>
              <a:gdLst>
                <a:gd name="T0" fmla="*/ 580 w 617"/>
                <a:gd name="T1" fmla="*/ 0 h 401"/>
                <a:gd name="T2" fmla="*/ 617 w 617"/>
                <a:gd name="T3" fmla="*/ 67 h 401"/>
                <a:gd name="T4" fmla="*/ 38 w 617"/>
                <a:gd name="T5" fmla="*/ 401 h 401"/>
                <a:gd name="T6" fmla="*/ 0 w 617"/>
                <a:gd name="T7" fmla="*/ 335 h 401"/>
                <a:gd name="T8" fmla="*/ 580 w 617"/>
                <a:gd name="T9" fmla="*/ 0 h 401"/>
              </a:gdLst>
              <a:ahLst/>
              <a:cxnLst>
                <a:cxn ang="0">
                  <a:pos x="T0" y="T1"/>
                </a:cxn>
                <a:cxn ang="0">
                  <a:pos x="T2" y="T3"/>
                </a:cxn>
                <a:cxn ang="0">
                  <a:pos x="T4" y="T5"/>
                </a:cxn>
                <a:cxn ang="0">
                  <a:pos x="T6" y="T7"/>
                </a:cxn>
                <a:cxn ang="0">
                  <a:pos x="T8" y="T9"/>
                </a:cxn>
              </a:cxnLst>
              <a:rect l="0" t="0" r="r" b="b"/>
              <a:pathLst>
                <a:path w="617" h="401">
                  <a:moveTo>
                    <a:pt x="580" y="0"/>
                  </a:moveTo>
                  <a:lnTo>
                    <a:pt x="617" y="67"/>
                  </a:lnTo>
                  <a:lnTo>
                    <a:pt x="38" y="401"/>
                  </a:lnTo>
                  <a:lnTo>
                    <a:pt x="0" y="335"/>
                  </a:lnTo>
                  <a:lnTo>
                    <a:pt x="580"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54" name="Freeform 38"/>
            <p:cNvSpPr>
              <a:spLocks/>
            </p:cNvSpPr>
            <p:nvPr userDrawn="1"/>
          </p:nvSpPr>
          <p:spPr bwMode="gray">
            <a:xfrm rot="14847100" flipH="1">
              <a:off x="-129" y="1215"/>
              <a:ext cx="478" cy="266"/>
            </a:xfrm>
            <a:custGeom>
              <a:avLst/>
              <a:gdLst>
                <a:gd name="T0" fmla="*/ 607 w 638"/>
                <a:gd name="T1" fmla="*/ 0 h 353"/>
                <a:gd name="T2" fmla="*/ 638 w 638"/>
                <a:gd name="T3" fmla="*/ 71 h 353"/>
                <a:gd name="T4" fmla="*/ 33 w 638"/>
                <a:gd name="T5" fmla="*/ 353 h 353"/>
                <a:gd name="T6" fmla="*/ 0 w 638"/>
                <a:gd name="T7" fmla="*/ 284 h 353"/>
                <a:gd name="T8" fmla="*/ 607 w 638"/>
                <a:gd name="T9" fmla="*/ 0 h 353"/>
              </a:gdLst>
              <a:ahLst/>
              <a:cxnLst>
                <a:cxn ang="0">
                  <a:pos x="T0" y="T1"/>
                </a:cxn>
                <a:cxn ang="0">
                  <a:pos x="T2" y="T3"/>
                </a:cxn>
                <a:cxn ang="0">
                  <a:pos x="T4" y="T5"/>
                </a:cxn>
                <a:cxn ang="0">
                  <a:pos x="T6" y="T7"/>
                </a:cxn>
                <a:cxn ang="0">
                  <a:pos x="T8" y="T9"/>
                </a:cxn>
              </a:cxnLst>
              <a:rect l="0" t="0" r="r" b="b"/>
              <a:pathLst>
                <a:path w="638" h="353">
                  <a:moveTo>
                    <a:pt x="607" y="0"/>
                  </a:moveTo>
                  <a:lnTo>
                    <a:pt x="638" y="71"/>
                  </a:lnTo>
                  <a:lnTo>
                    <a:pt x="33" y="353"/>
                  </a:lnTo>
                  <a:lnTo>
                    <a:pt x="0" y="284"/>
                  </a:lnTo>
                  <a:lnTo>
                    <a:pt x="607"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55" name="Freeform 39"/>
            <p:cNvSpPr>
              <a:spLocks/>
            </p:cNvSpPr>
            <p:nvPr userDrawn="1"/>
          </p:nvSpPr>
          <p:spPr bwMode="gray">
            <a:xfrm rot="14847100" flipH="1">
              <a:off x="-26" y="1239"/>
              <a:ext cx="490" cy="226"/>
            </a:xfrm>
            <a:custGeom>
              <a:avLst/>
              <a:gdLst>
                <a:gd name="T0" fmla="*/ 629 w 654"/>
                <a:gd name="T1" fmla="*/ 0 h 301"/>
                <a:gd name="T2" fmla="*/ 654 w 654"/>
                <a:gd name="T3" fmla="*/ 73 h 301"/>
                <a:gd name="T4" fmla="*/ 26 w 654"/>
                <a:gd name="T5" fmla="*/ 301 h 301"/>
                <a:gd name="T6" fmla="*/ 0 w 654"/>
                <a:gd name="T7" fmla="*/ 229 h 301"/>
                <a:gd name="T8" fmla="*/ 629 w 654"/>
                <a:gd name="T9" fmla="*/ 0 h 301"/>
              </a:gdLst>
              <a:ahLst/>
              <a:cxnLst>
                <a:cxn ang="0">
                  <a:pos x="T0" y="T1"/>
                </a:cxn>
                <a:cxn ang="0">
                  <a:pos x="T2" y="T3"/>
                </a:cxn>
                <a:cxn ang="0">
                  <a:pos x="T4" y="T5"/>
                </a:cxn>
                <a:cxn ang="0">
                  <a:pos x="T6" y="T7"/>
                </a:cxn>
                <a:cxn ang="0">
                  <a:pos x="T8" y="T9"/>
                </a:cxn>
              </a:cxnLst>
              <a:rect l="0" t="0" r="r" b="b"/>
              <a:pathLst>
                <a:path w="654" h="301">
                  <a:moveTo>
                    <a:pt x="629" y="0"/>
                  </a:moveTo>
                  <a:lnTo>
                    <a:pt x="654" y="73"/>
                  </a:lnTo>
                  <a:lnTo>
                    <a:pt x="26" y="301"/>
                  </a:lnTo>
                  <a:lnTo>
                    <a:pt x="0" y="229"/>
                  </a:lnTo>
                  <a:lnTo>
                    <a:pt x="62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56" name="Freeform 40"/>
            <p:cNvSpPr>
              <a:spLocks/>
            </p:cNvSpPr>
            <p:nvPr userDrawn="1"/>
          </p:nvSpPr>
          <p:spPr bwMode="gray">
            <a:xfrm rot="14847100" flipH="1">
              <a:off x="74" y="1254"/>
              <a:ext cx="499" cy="186"/>
            </a:xfrm>
            <a:custGeom>
              <a:avLst/>
              <a:gdLst>
                <a:gd name="T0" fmla="*/ 647 w 666"/>
                <a:gd name="T1" fmla="*/ 0 h 248"/>
                <a:gd name="T2" fmla="*/ 666 w 666"/>
                <a:gd name="T3" fmla="*/ 75 h 248"/>
                <a:gd name="T4" fmla="*/ 20 w 666"/>
                <a:gd name="T5" fmla="*/ 248 h 248"/>
                <a:gd name="T6" fmla="*/ 0 w 666"/>
                <a:gd name="T7" fmla="*/ 174 h 248"/>
                <a:gd name="T8" fmla="*/ 647 w 666"/>
                <a:gd name="T9" fmla="*/ 0 h 248"/>
              </a:gdLst>
              <a:ahLst/>
              <a:cxnLst>
                <a:cxn ang="0">
                  <a:pos x="T0" y="T1"/>
                </a:cxn>
                <a:cxn ang="0">
                  <a:pos x="T2" y="T3"/>
                </a:cxn>
                <a:cxn ang="0">
                  <a:pos x="T4" y="T5"/>
                </a:cxn>
                <a:cxn ang="0">
                  <a:pos x="T6" y="T7"/>
                </a:cxn>
                <a:cxn ang="0">
                  <a:pos x="T8" y="T9"/>
                </a:cxn>
              </a:cxnLst>
              <a:rect l="0" t="0" r="r" b="b"/>
              <a:pathLst>
                <a:path w="666" h="248">
                  <a:moveTo>
                    <a:pt x="647" y="0"/>
                  </a:moveTo>
                  <a:lnTo>
                    <a:pt x="666" y="75"/>
                  </a:lnTo>
                  <a:lnTo>
                    <a:pt x="20" y="248"/>
                  </a:lnTo>
                  <a:lnTo>
                    <a:pt x="0" y="174"/>
                  </a:lnTo>
                  <a:lnTo>
                    <a:pt x="647"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57" name="Freeform 41"/>
            <p:cNvSpPr>
              <a:spLocks/>
            </p:cNvSpPr>
            <p:nvPr userDrawn="1"/>
          </p:nvSpPr>
          <p:spPr bwMode="gray">
            <a:xfrm rot="14847100" flipH="1">
              <a:off x="177" y="1260"/>
              <a:ext cx="504" cy="145"/>
            </a:xfrm>
            <a:custGeom>
              <a:avLst/>
              <a:gdLst>
                <a:gd name="T0" fmla="*/ 659 w 673"/>
                <a:gd name="T1" fmla="*/ 0 h 192"/>
                <a:gd name="T2" fmla="*/ 673 w 673"/>
                <a:gd name="T3" fmla="*/ 76 h 192"/>
                <a:gd name="T4" fmla="*/ 14 w 673"/>
                <a:gd name="T5" fmla="*/ 192 h 192"/>
                <a:gd name="T6" fmla="*/ 0 w 673"/>
                <a:gd name="T7" fmla="*/ 116 h 192"/>
                <a:gd name="T8" fmla="*/ 659 w 673"/>
                <a:gd name="T9" fmla="*/ 0 h 192"/>
              </a:gdLst>
              <a:ahLst/>
              <a:cxnLst>
                <a:cxn ang="0">
                  <a:pos x="T0" y="T1"/>
                </a:cxn>
                <a:cxn ang="0">
                  <a:pos x="T2" y="T3"/>
                </a:cxn>
                <a:cxn ang="0">
                  <a:pos x="T4" y="T5"/>
                </a:cxn>
                <a:cxn ang="0">
                  <a:pos x="T6" y="T7"/>
                </a:cxn>
                <a:cxn ang="0">
                  <a:pos x="T8" y="T9"/>
                </a:cxn>
              </a:cxnLst>
              <a:rect l="0" t="0" r="r" b="b"/>
              <a:pathLst>
                <a:path w="673" h="192">
                  <a:moveTo>
                    <a:pt x="659" y="0"/>
                  </a:moveTo>
                  <a:lnTo>
                    <a:pt x="673" y="76"/>
                  </a:lnTo>
                  <a:lnTo>
                    <a:pt x="14" y="192"/>
                  </a:lnTo>
                  <a:lnTo>
                    <a:pt x="0" y="116"/>
                  </a:lnTo>
                  <a:lnTo>
                    <a:pt x="65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58" name="Freeform 42"/>
            <p:cNvSpPr>
              <a:spLocks/>
            </p:cNvSpPr>
            <p:nvPr userDrawn="1"/>
          </p:nvSpPr>
          <p:spPr bwMode="gray">
            <a:xfrm rot="14847100" flipH="1">
              <a:off x="278" y="1260"/>
              <a:ext cx="504" cy="102"/>
            </a:xfrm>
            <a:custGeom>
              <a:avLst/>
              <a:gdLst>
                <a:gd name="T0" fmla="*/ 666 w 673"/>
                <a:gd name="T1" fmla="*/ 0 h 136"/>
                <a:gd name="T2" fmla="*/ 673 w 673"/>
                <a:gd name="T3" fmla="*/ 78 h 136"/>
                <a:gd name="T4" fmla="*/ 6 w 673"/>
                <a:gd name="T5" fmla="*/ 136 h 136"/>
                <a:gd name="T6" fmla="*/ 0 w 673"/>
                <a:gd name="T7" fmla="*/ 59 h 136"/>
                <a:gd name="T8" fmla="*/ 666 w 673"/>
                <a:gd name="T9" fmla="*/ 0 h 136"/>
              </a:gdLst>
              <a:ahLst/>
              <a:cxnLst>
                <a:cxn ang="0">
                  <a:pos x="T0" y="T1"/>
                </a:cxn>
                <a:cxn ang="0">
                  <a:pos x="T2" y="T3"/>
                </a:cxn>
                <a:cxn ang="0">
                  <a:pos x="T4" y="T5"/>
                </a:cxn>
                <a:cxn ang="0">
                  <a:pos x="T6" y="T7"/>
                </a:cxn>
                <a:cxn ang="0">
                  <a:pos x="T8" y="T9"/>
                </a:cxn>
              </a:cxnLst>
              <a:rect l="0" t="0" r="r" b="b"/>
              <a:pathLst>
                <a:path w="673" h="136">
                  <a:moveTo>
                    <a:pt x="666" y="0"/>
                  </a:moveTo>
                  <a:lnTo>
                    <a:pt x="673" y="78"/>
                  </a:lnTo>
                  <a:lnTo>
                    <a:pt x="6" y="136"/>
                  </a:lnTo>
                  <a:lnTo>
                    <a:pt x="0" y="59"/>
                  </a:lnTo>
                  <a:lnTo>
                    <a:pt x="66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59" name="AutoShape 43"/>
            <p:cNvSpPr>
              <a:spLocks noChangeArrowheads="1"/>
            </p:cNvSpPr>
            <p:nvPr userDrawn="1"/>
          </p:nvSpPr>
          <p:spPr bwMode="gray">
            <a:xfrm rot="14847100" flipH="1">
              <a:off x="378" y="1250"/>
              <a:ext cx="501" cy="58"/>
            </a:xfrm>
            <a:prstGeom prst="roundRect">
              <a:avLst>
                <a:gd name="adj" fmla="val 16667"/>
              </a:avLst>
            </a:prstGeom>
            <a:solidFill>
              <a:srgbClr val="F8F8F8">
                <a:alpha val="10001"/>
              </a:srgbClr>
            </a:solidFill>
            <a:ln>
              <a:noFill/>
            </a:ln>
            <a:extLst>
              <a:ext uri="{91240B29-F687-4F45-9708-019B960494DF}">
                <a14:hiddenLine xmlns:a14="http://schemas.microsoft.com/office/drawing/2010/main" w="0">
                  <a:solidFill>
                    <a:srgbClr val="FBFFF3">
                      <a:alpha val="32001"/>
                    </a:srgbClr>
                  </a:solidFill>
                  <a:round/>
                  <a:headEnd/>
                  <a:tailEnd/>
                </a14:hiddenLine>
              </a:ext>
            </a:extLst>
          </p:spPr>
          <p:txBody>
            <a:bodyPr/>
            <a:lstStyle/>
            <a:p>
              <a:endParaRPr lang="en-US"/>
            </a:p>
          </p:txBody>
        </p:sp>
        <p:sp>
          <p:nvSpPr>
            <p:cNvPr id="34860" name="Freeform 44"/>
            <p:cNvSpPr>
              <a:spLocks/>
            </p:cNvSpPr>
            <p:nvPr userDrawn="1"/>
          </p:nvSpPr>
          <p:spPr bwMode="gray">
            <a:xfrm rot="14847100" flipH="1">
              <a:off x="470" y="1187"/>
              <a:ext cx="505" cy="101"/>
            </a:xfrm>
            <a:custGeom>
              <a:avLst/>
              <a:gdLst>
                <a:gd name="T0" fmla="*/ 7 w 673"/>
                <a:gd name="T1" fmla="*/ 0 h 135"/>
                <a:gd name="T2" fmla="*/ 673 w 673"/>
                <a:gd name="T3" fmla="*/ 59 h 135"/>
                <a:gd name="T4" fmla="*/ 667 w 673"/>
                <a:gd name="T5" fmla="*/ 135 h 135"/>
                <a:gd name="T6" fmla="*/ 0 w 673"/>
                <a:gd name="T7" fmla="*/ 76 h 135"/>
                <a:gd name="T8" fmla="*/ 7 w 673"/>
                <a:gd name="T9" fmla="*/ 0 h 135"/>
              </a:gdLst>
              <a:ahLst/>
              <a:cxnLst>
                <a:cxn ang="0">
                  <a:pos x="T0" y="T1"/>
                </a:cxn>
                <a:cxn ang="0">
                  <a:pos x="T2" y="T3"/>
                </a:cxn>
                <a:cxn ang="0">
                  <a:pos x="T4" y="T5"/>
                </a:cxn>
                <a:cxn ang="0">
                  <a:pos x="T6" y="T7"/>
                </a:cxn>
                <a:cxn ang="0">
                  <a:pos x="T8" y="T9"/>
                </a:cxn>
              </a:cxnLst>
              <a:rect l="0" t="0" r="r" b="b"/>
              <a:pathLst>
                <a:path w="673" h="135">
                  <a:moveTo>
                    <a:pt x="7" y="0"/>
                  </a:moveTo>
                  <a:lnTo>
                    <a:pt x="673" y="59"/>
                  </a:lnTo>
                  <a:lnTo>
                    <a:pt x="667" y="135"/>
                  </a:lnTo>
                  <a:lnTo>
                    <a:pt x="0" y="76"/>
                  </a:lnTo>
                  <a:lnTo>
                    <a:pt x="7"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1" name="Freeform 45"/>
            <p:cNvSpPr>
              <a:spLocks/>
            </p:cNvSpPr>
            <p:nvPr userDrawn="1"/>
          </p:nvSpPr>
          <p:spPr bwMode="gray">
            <a:xfrm rot="14847100" flipH="1">
              <a:off x="561" y="1119"/>
              <a:ext cx="505" cy="144"/>
            </a:xfrm>
            <a:custGeom>
              <a:avLst/>
              <a:gdLst>
                <a:gd name="T0" fmla="*/ 14 w 674"/>
                <a:gd name="T1" fmla="*/ 0 h 192"/>
                <a:gd name="T2" fmla="*/ 674 w 674"/>
                <a:gd name="T3" fmla="*/ 116 h 192"/>
                <a:gd name="T4" fmla="*/ 660 w 674"/>
                <a:gd name="T5" fmla="*/ 192 h 192"/>
                <a:gd name="T6" fmla="*/ 0 w 674"/>
                <a:gd name="T7" fmla="*/ 75 h 192"/>
                <a:gd name="T8" fmla="*/ 14 w 674"/>
                <a:gd name="T9" fmla="*/ 0 h 192"/>
              </a:gdLst>
              <a:ahLst/>
              <a:cxnLst>
                <a:cxn ang="0">
                  <a:pos x="T0" y="T1"/>
                </a:cxn>
                <a:cxn ang="0">
                  <a:pos x="T2" y="T3"/>
                </a:cxn>
                <a:cxn ang="0">
                  <a:pos x="T4" y="T5"/>
                </a:cxn>
                <a:cxn ang="0">
                  <a:pos x="T6" y="T7"/>
                </a:cxn>
                <a:cxn ang="0">
                  <a:pos x="T8" y="T9"/>
                </a:cxn>
              </a:cxnLst>
              <a:rect l="0" t="0" r="r" b="b"/>
              <a:pathLst>
                <a:path w="674" h="192">
                  <a:moveTo>
                    <a:pt x="14" y="0"/>
                  </a:moveTo>
                  <a:lnTo>
                    <a:pt x="674" y="116"/>
                  </a:lnTo>
                  <a:lnTo>
                    <a:pt x="660" y="192"/>
                  </a:lnTo>
                  <a:lnTo>
                    <a:pt x="0" y="75"/>
                  </a:lnTo>
                  <a:lnTo>
                    <a:pt x="1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2" name="Freeform 46"/>
            <p:cNvSpPr>
              <a:spLocks/>
            </p:cNvSpPr>
            <p:nvPr userDrawn="1"/>
          </p:nvSpPr>
          <p:spPr bwMode="gray">
            <a:xfrm rot="14847100" flipH="1">
              <a:off x="648" y="1041"/>
              <a:ext cx="499" cy="185"/>
            </a:xfrm>
            <a:custGeom>
              <a:avLst/>
              <a:gdLst>
                <a:gd name="T0" fmla="*/ 20 w 667"/>
                <a:gd name="T1" fmla="*/ 0 h 247"/>
                <a:gd name="T2" fmla="*/ 667 w 667"/>
                <a:gd name="T3" fmla="*/ 173 h 247"/>
                <a:gd name="T4" fmla="*/ 647 w 667"/>
                <a:gd name="T5" fmla="*/ 247 h 247"/>
                <a:gd name="T6" fmla="*/ 0 w 667"/>
                <a:gd name="T7" fmla="*/ 74 h 247"/>
                <a:gd name="T8" fmla="*/ 20 w 667"/>
                <a:gd name="T9" fmla="*/ 0 h 247"/>
              </a:gdLst>
              <a:ahLst/>
              <a:cxnLst>
                <a:cxn ang="0">
                  <a:pos x="T0" y="T1"/>
                </a:cxn>
                <a:cxn ang="0">
                  <a:pos x="T2" y="T3"/>
                </a:cxn>
                <a:cxn ang="0">
                  <a:pos x="T4" y="T5"/>
                </a:cxn>
                <a:cxn ang="0">
                  <a:pos x="T6" y="T7"/>
                </a:cxn>
                <a:cxn ang="0">
                  <a:pos x="T8" y="T9"/>
                </a:cxn>
              </a:cxnLst>
              <a:rect l="0" t="0" r="r" b="b"/>
              <a:pathLst>
                <a:path w="667" h="247">
                  <a:moveTo>
                    <a:pt x="20" y="0"/>
                  </a:moveTo>
                  <a:lnTo>
                    <a:pt x="667" y="173"/>
                  </a:lnTo>
                  <a:lnTo>
                    <a:pt x="647" y="247"/>
                  </a:lnTo>
                  <a:lnTo>
                    <a:pt x="0" y="74"/>
                  </a:lnTo>
                  <a:lnTo>
                    <a:pt x="20"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3" name="Freeform 47"/>
            <p:cNvSpPr>
              <a:spLocks/>
            </p:cNvSpPr>
            <p:nvPr userDrawn="1"/>
          </p:nvSpPr>
          <p:spPr bwMode="gray">
            <a:xfrm rot="14847100" flipH="1">
              <a:off x="731" y="957"/>
              <a:ext cx="490" cy="226"/>
            </a:xfrm>
            <a:custGeom>
              <a:avLst/>
              <a:gdLst>
                <a:gd name="T0" fmla="*/ 26 w 655"/>
                <a:gd name="T1" fmla="*/ 0 h 301"/>
                <a:gd name="T2" fmla="*/ 655 w 655"/>
                <a:gd name="T3" fmla="*/ 229 h 301"/>
                <a:gd name="T4" fmla="*/ 629 w 655"/>
                <a:gd name="T5" fmla="*/ 301 h 301"/>
                <a:gd name="T6" fmla="*/ 0 w 655"/>
                <a:gd name="T7" fmla="*/ 72 h 301"/>
                <a:gd name="T8" fmla="*/ 26 w 655"/>
                <a:gd name="T9" fmla="*/ 0 h 301"/>
              </a:gdLst>
              <a:ahLst/>
              <a:cxnLst>
                <a:cxn ang="0">
                  <a:pos x="T0" y="T1"/>
                </a:cxn>
                <a:cxn ang="0">
                  <a:pos x="T2" y="T3"/>
                </a:cxn>
                <a:cxn ang="0">
                  <a:pos x="T4" y="T5"/>
                </a:cxn>
                <a:cxn ang="0">
                  <a:pos x="T6" y="T7"/>
                </a:cxn>
                <a:cxn ang="0">
                  <a:pos x="T8" y="T9"/>
                </a:cxn>
              </a:cxnLst>
              <a:rect l="0" t="0" r="r" b="b"/>
              <a:pathLst>
                <a:path w="655" h="301">
                  <a:moveTo>
                    <a:pt x="26" y="0"/>
                  </a:moveTo>
                  <a:lnTo>
                    <a:pt x="655" y="229"/>
                  </a:lnTo>
                  <a:lnTo>
                    <a:pt x="629" y="301"/>
                  </a:lnTo>
                  <a:lnTo>
                    <a:pt x="0" y="72"/>
                  </a:lnTo>
                  <a:lnTo>
                    <a:pt x="2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4" name="Freeform 48"/>
            <p:cNvSpPr>
              <a:spLocks/>
            </p:cNvSpPr>
            <p:nvPr userDrawn="1"/>
          </p:nvSpPr>
          <p:spPr bwMode="gray">
            <a:xfrm rot="14847100" flipH="1">
              <a:off x="811" y="868"/>
              <a:ext cx="478" cy="265"/>
            </a:xfrm>
            <a:custGeom>
              <a:avLst/>
              <a:gdLst>
                <a:gd name="T0" fmla="*/ 32 w 639"/>
                <a:gd name="T1" fmla="*/ 0 h 353"/>
                <a:gd name="T2" fmla="*/ 639 w 639"/>
                <a:gd name="T3" fmla="*/ 283 h 353"/>
                <a:gd name="T4" fmla="*/ 606 w 639"/>
                <a:gd name="T5" fmla="*/ 353 h 353"/>
                <a:gd name="T6" fmla="*/ 0 w 639"/>
                <a:gd name="T7" fmla="*/ 70 h 353"/>
                <a:gd name="T8" fmla="*/ 32 w 639"/>
                <a:gd name="T9" fmla="*/ 0 h 353"/>
              </a:gdLst>
              <a:ahLst/>
              <a:cxnLst>
                <a:cxn ang="0">
                  <a:pos x="T0" y="T1"/>
                </a:cxn>
                <a:cxn ang="0">
                  <a:pos x="T2" y="T3"/>
                </a:cxn>
                <a:cxn ang="0">
                  <a:pos x="T4" y="T5"/>
                </a:cxn>
                <a:cxn ang="0">
                  <a:pos x="T6" y="T7"/>
                </a:cxn>
                <a:cxn ang="0">
                  <a:pos x="T8" y="T9"/>
                </a:cxn>
              </a:cxnLst>
              <a:rect l="0" t="0" r="r" b="b"/>
              <a:pathLst>
                <a:path w="639" h="353">
                  <a:moveTo>
                    <a:pt x="32" y="0"/>
                  </a:moveTo>
                  <a:lnTo>
                    <a:pt x="639" y="283"/>
                  </a:lnTo>
                  <a:lnTo>
                    <a:pt x="606" y="353"/>
                  </a:lnTo>
                  <a:lnTo>
                    <a:pt x="0" y="70"/>
                  </a:lnTo>
                  <a:lnTo>
                    <a:pt x="32"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5" name="Freeform 49"/>
            <p:cNvSpPr>
              <a:spLocks/>
            </p:cNvSpPr>
            <p:nvPr userDrawn="1"/>
          </p:nvSpPr>
          <p:spPr bwMode="gray">
            <a:xfrm rot="14847100" flipH="1">
              <a:off x="884" y="773"/>
              <a:ext cx="462" cy="301"/>
            </a:xfrm>
            <a:custGeom>
              <a:avLst/>
              <a:gdLst>
                <a:gd name="T0" fmla="*/ 37 w 617"/>
                <a:gd name="T1" fmla="*/ 0 h 400"/>
                <a:gd name="T2" fmla="*/ 617 w 617"/>
                <a:gd name="T3" fmla="*/ 334 h 400"/>
                <a:gd name="T4" fmla="*/ 579 w 617"/>
                <a:gd name="T5" fmla="*/ 400 h 400"/>
                <a:gd name="T6" fmla="*/ 0 w 617"/>
                <a:gd name="T7" fmla="*/ 66 h 400"/>
                <a:gd name="T8" fmla="*/ 37 w 617"/>
                <a:gd name="T9" fmla="*/ 0 h 400"/>
              </a:gdLst>
              <a:ahLst/>
              <a:cxnLst>
                <a:cxn ang="0">
                  <a:pos x="T0" y="T1"/>
                </a:cxn>
                <a:cxn ang="0">
                  <a:pos x="T2" y="T3"/>
                </a:cxn>
                <a:cxn ang="0">
                  <a:pos x="T4" y="T5"/>
                </a:cxn>
                <a:cxn ang="0">
                  <a:pos x="T6" y="T7"/>
                </a:cxn>
                <a:cxn ang="0">
                  <a:pos x="T8" y="T9"/>
                </a:cxn>
              </a:cxnLst>
              <a:rect l="0" t="0" r="r" b="b"/>
              <a:pathLst>
                <a:path w="617" h="400">
                  <a:moveTo>
                    <a:pt x="37" y="0"/>
                  </a:moveTo>
                  <a:lnTo>
                    <a:pt x="617" y="334"/>
                  </a:lnTo>
                  <a:lnTo>
                    <a:pt x="579" y="400"/>
                  </a:lnTo>
                  <a:lnTo>
                    <a:pt x="0" y="66"/>
                  </a:lnTo>
                  <a:lnTo>
                    <a:pt x="37"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6" name="Freeform 50"/>
            <p:cNvSpPr>
              <a:spLocks/>
            </p:cNvSpPr>
            <p:nvPr userDrawn="1"/>
          </p:nvSpPr>
          <p:spPr bwMode="gray">
            <a:xfrm rot="14847100" flipH="1">
              <a:off x="950" y="675"/>
              <a:ext cx="443" cy="335"/>
            </a:xfrm>
            <a:custGeom>
              <a:avLst/>
              <a:gdLst>
                <a:gd name="T0" fmla="*/ 44 w 592"/>
                <a:gd name="T1" fmla="*/ 0 h 446"/>
                <a:gd name="T2" fmla="*/ 592 w 592"/>
                <a:gd name="T3" fmla="*/ 383 h 446"/>
                <a:gd name="T4" fmla="*/ 548 w 592"/>
                <a:gd name="T5" fmla="*/ 446 h 446"/>
                <a:gd name="T6" fmla="*/ 0 w 592"/>
                <a:gd name="T7" fmla="*/ 62 h 446"/>
                <a:gd name="T8" fmla="*/ 44 w 592"/>
                <a:gd name="T9" fmla="*/ 0 h 446"/>
              </a:gdLst>
              <a:ahLst/>
              <a:cxnLst>
                <a:cxn ang="0">
                  <a:pos x="T0" y="T1"/>
                </a:cxn>
                <a:cxn ang="0">
                  <a:pos x="T2" y="T3"/>
                </a:cxn>
                <a:cxn ang="0">
                  <a:pos x="T4" y="T5"/>
                </a:cxn>
                <a:cxn ang="0">
                  <a:pos x="T6" y="T7"/>
                </a:cxn>
                <a:cxn ang="0">
                  <a:pos x="T8" y="T9"/>
                </a:cxn>
              </a:cxnLst>
              <a:rect l="0" t="0" r="r" b="b"/>
              <a:pathLst>
                <a:path w="592" h="446">
                  <a:moveTo>
                    <a:pt x="44" y="0"/>
                  </a:moveTo>
                  <a:lnTo>
                    <a:pt x="592" y="383"/>
                  </a:lnTo>
                  <a:lnTo>
                    <a:pt x="548" y="446"/>
                  </a:lnTo>
                  <a:lnTo>
                    <a:pt x="0" y="62"/>
                  </a:lnTo>
                  <a:lnTo>
                    <a:pt x="4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7" name="Freeform 51"/>
            <p:cNvSpPr>
              <a:spLocks/>
            </p:cNvSpPr>
            <p:nvPr userDrawn="1"/>
          </p:nvSpPr>
          <p:spPr bwMode="gray">
            <a:xfrm rot="14847100" flipH="1">
              <a:off x="1013" y="573"/>
              <a:ext cx="421" cy="367"/>
            </a:xfrm>
            <a:custGeom>
              <a:avLst/>
              <a:gdLst>
                <a:gd name="T0" fmla="*/ 49 w 562"/>
                <a:gd name="T1" fmla="*/ 0 h 489"/>
                <a:gd name="T2" fmla="*/ 562 w 562"/>
                <a:gd name="T3" fmla="*/ 430 h 489"/>
                <a:gd name="T4" fmla="*/ 511 w 562"/>
                <a:gd name="T5" fmla="*/ 489 h 489"/>
                <a:gd name="T6" fmla="*/ 0 w 562"/>
                <a:gd name="T7" fmla="*/ 58 h 489"/>
                <a:gd name="T8" fmla="*/ 49 w 562"/>
                <a:gd name="T9" fmla="*/ 0 h 489"/>
              </a:gdLst>
              <a:ahLst/>
              <a:cxnLst>
                <a:cxn ang="0">
                  <a:pos x="T0" y="T1"/>
                </a:cxn>
                <a:cxn ang="0">
                  <a:pos x="T2" y="T3"/>
                </a:cxn>
                <a:cxn ang="0">
                  <a:pos x="T4" y="T5"/>
                </a:cxn>
                <a:cxn ang="0">
                  <a:pos x="T6" y="T7"/>
                </a:cxn>
                <a:cxn ang="0">
                  <a:pos x="T8" y="T9"/>
                </a:cxn>
              </a:cxnLst>
              <a:rect l="0" t="0" r="r" b="b"/>
              <a:pathLst>
                <a:path w="562" h="489">
                  <a:moveTo>
                    <a:pt x="49" y="0"/>
                  </a:moveTo>
                  <a:lnTo>
                    <a:pt x="562" y="430"/>
                  </a:lnTo>
                  <a:lnTo>
                    <a:pt x="511" y="489"/>
                  </a:lnTo>
                  <a:lnTo>
                    <a:pt x="0" y="58"/>
                  </a:lnTo>
                  <a:lnTo>
                    <a:pt x="4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8" name="Freeform 52"/>
            <p:cNvSpPr>
              <a:spLocks/>
            </p:cNvSpPr>
            <p:nvPr userDrawn="1"/>
          </p:nvSpPr>
          <p:spPr bwMode="gray">
            <a:xfrm rot="14847100" flipH="1">
              <a:off x="1067" y="466"/>
              <a:ext cx="396" cy="396"/>
            </a:xfrm>
            <a:custGeom>
              <a:avLst/>
              <a:gdLst>
                <a:gd name="T0" fmla="*/ 56 w 529"/>
                <a:gd name="T1" fmla="*/ 0 h 527"/>
                <a:gd name="T2" fmla="*/ 529 w 529"/>
                <a:gd name="T3" fmla="*/ 473 h 527"/>
                <a:gd name="T4" fmla="*/ 474 w 529"/>
                <a:gd name="T5" fmla="*/ 527 h 527"/>
                <a:gd name="T6" fmla="*/ 0 w 529"/>
                <a:gd name="T7" fmla="*/ 54 h 527"/>
                <a:gd name="T8" fmla="*/ 56 w 529"/>
                <a:gd name="T9" fmla="*/ 0 h 527"/>
              </a:gdLst>
              <a:ahLst/>
              <a:cxnLst>
                <a:cxn ang="0">
                  <a:pos x="T0" y="T1"/>
                </a:cxn>
                <a:cxn ang="0">
                  <a:pos x="T2" y="T3"/>
                </a:cxn>
                <a:cxn ang="0">
                  <a:pos x="T4" y="T5"/>
                </a:cxn>
                <a:cxn ang="0">
                  <a:pos x="T6" y="T7"/>
                </a:cxn>
                <a:cxn ang="0">
                  <a:pos x="T8" y="T9"/>
                </a:cxn>
              </a:cxnLst>
              <a:rect l="0" t="0" r="r" b="b"/>
              <a:pathLst>
                <a:path w="529" h="527">
                  <a:moveTo>
                    <a:pt x="56" y="0"/>
                  </a:moveTo>
                  <a:lnTo>
                    <a:pt x="529" y="473"/>
                  </a:lnTo>
                  <a:lnTo>
                    <a:pt x="474" y="527"/>
                  </a:lnTo>
                  <a:lnTo>
                    <a:pt x="0" y="54"/>
                  </a:lnTo>
                  <a:lnTo>
                    <a:pt x="5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69" name="Freeform 53"/>
            <p:cNvSpPr>
              <a:spLocks/>
            </p:cNvSpPr>
            <p:nvPr userDrawn="1"/>
          </p:nvSpPr>
          <p:spPr bwMode="gray">
            <a:xfrm rot="14847100" flipH="1">
              <a:off x="1113" y="358"/>
              <a:ext cx="367" cy="421"/>
            </a:xfrm>
            <a:custGeom>
              <a:avLst/>
              <a:gdLst>
                <a:gd name="T0" fmla="*/ 59 w 490"/>
                <a:gd name="T1" fmla="*/ 0 h 562"/>
                <a:gd name="T2" fmla="*/ 490 w 490"/>
                <a:gd name="T3" fmla="*/ 513 h 562"/>
                <a:gd name="T4" fmla="*/ 430 w 490"/>
                <a:gd name="T5" fmla="*/ 562 h 562"/>
                <a:gd name="T6" fmla="*/ 0 w 490"/>
                <a:gd name="T7" fmla="*/ 51 h 562"/>
                <a:gd name="T8" fmla="*/ 59 w 490"/>
                <a:gd name="T9" fmla="*/ 0 h 562"/>
              </a:gdLst>
              <a:ahLst/>
              <a:cxnLst>
                <a:cxn ang="0">
                  <a:pos x="T0" y="T1"/>
                </a:cxn>
                <a:cxn ang="0">
                  <a:pos x="T2" y="T3"/>
                </a:cxn>
                <a:cxn ang="0">
                  <a:pos x="T4" y="T5"/>
                </a:cxn>
                <a:cxn ang="0">
                  <a:pos x="T6" y="T7"/>
                </a:cxn>
                <a:cxn ang="0">
                  <a:pos x="T8" y="T9"/>
                </a:cxn>
              </a:cxnLst>
              <a:rect l="0" t="0" r="r" b="b"/>
              <a:pathLst>
                <a:path w="490" h="562">
                  <a:moveTo>
                    <a:pt x="59" y="0"/>
                  </a:moveTo>
                  <a:lnTo>
                    <a:pt x="490" y="513"/>
                  </a:lnTo>
                  <a:lnTo>
                    <a:pt x="430" y="562"/>
                  </a:lnTo>
                  <a:lnTo>
                    <a:pt x="0" y="51"/>
                  </a:lnTo>
                  <a:lnTo>
                    <a:pt x="5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70" name="Freeform 54"/>
            <p:cNvSpPr>
              <a:spLocks/>
            </p:cNvSpPr>
            <p:nvPr userDrawn="1"/>
          </p:nvSpPr>
          <p:spPr bwMode="gray">
            <a:xfrm rot="14847100" flipH="1">
              <a:off x="1153" y="247"/>
              <a:ext cx="335" cy="446"/>
            </a:xfrm>
            <a:custGeom>
              <a:avLst/>
              <a:gdLst>
                <a:gd name="T0" fmla="*/ 64 w 446"/>
                <a:gd name="T1" fmla="*/ 0 h 593"/>
                <a:gd name="T2" fmla="*/ 446 w 446"/>
                <a:gd name="T3" fmla="*/ 548 h 593"/>
                <a:gd name="T4" fmla="*/ 384 w 446"/>
                <a:gd name="T5" fmla="*/ 593 h 593"/>
                <a:gd name="T6" fmla="*/ 0 w 446"/>
                <a:gd name="T7" fmla="*/ 45 h 593"/>
                <a:gd name="T8" fmla="*/ 64 w 446"/>
                <a:gd name="T9" fmla="*/ 0 h 593"/>
              </a:gdLst>
              <a:ahLst/>
              <a:cxnLst>
                <a:cxn ang="0">
                  <a:pos x="T0" y="T1"/>
                </a:cxn>
                <a:cxn ang="0">
                  <a:pos x="T2" y="T3"/>
                </a:cxn>
                <a:cxn ang="0">
                  <a:pos x="T4" y="T5"/>
                </a:cxn>
                <a:cxn ang="0">
                  <a:pos x="T6" y="T7"/>
                </a:cxn>
                <a:cxn ang="0">
                  <a:pos x="T8" y="T9"/>
                </a:cxn>
              </a:cxnLst>
              <a:rect l="0" t="0" r="r" b="b"/>
              <a:pathLst>
                <a:path w="446" h="593">
                  <a:moveTo>
                    <a:pt x="64" y="0"/>
                  </a:moveTo>
                  <a:lnTo>
                    <a:pt x="446" y="548"/>
                  </a:lnTo>
                  <a:lnTo>
                    <a:pt x="384" y="593"/>
                  </a:lnTo>
                  <a:lnTo>
                    <a:pt x="0" y="45"/>
                  </a:lnTo>
                  <a:lnTo>
                    <a:pt x="6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71" name="Freeform 55"/>
            <p:cNvSpPr>
              <a:spLocks/>
            </p:cNvSpPr>
            <p:nvPr userDrawn="1"/>
          </p:nvSpPr>
          <p:spPr bwMode="gray">
            <a:xfrm rot="14847100" flipH="1">
              <a:off x="1187" y="137"/>
              <a:ext cx="299" cy="465"/>
            </a:xfrm>
            <a:custGeom>
              <a:avLst/>
              <a:gdLst>
                <a:gd name="T0" fmla="*/ 66 w 401"/>
                <a:gd name="T1" fmla="*/ 0 h 618"/>
                <a:gd name="T2" fmla="*/ 401 w 401"/>
                <a:gd name="T3" fmla="*/ 579 h 618"/>
                <a:gd name="T4" fmla="*/ 334 w 401"/>
                <a:gd name="T5" fmla="*/ 618 h 618"/>
                <a:gd name="T6" fmla="*/ 0 w 401"/>
                <a:gd name="T7" fmla="*/ 38 h 618"/>
                <a:gd name="T8" fmla="*/ 66 w 401"/>
                <a:gd name="T9" fmla="*/ 0 h 618"/>
              </a:gdLst>
              <a:ahLst/>
              <a:cxnLst>
                <a:cxn ang="0">
                  <a:pos x="T0" y="T1"/>
                </a:cxn>
                <a:cxn ang="0">
                  <a:pos x="T2" y="T3"/>
                </a:cxn>
                <a:cxn ang="0">
                  <a:pos x="T4" y="T5"/>
                </a:cxn>
                <a:cxn ang="0">
                  <a:pos x="T6" y="T7"/>
                </a:cxn>
                <a:cxn ang="0">
                  <a:pos x="T8" y="T9"/>
                </a:cxn>
              </a:cxnLst>
              <a:rect l="0" t="0" r="r" b="b"/>
              <a:pathLst>
                <a:path w="401" h="618">
                  <a:moveTo>
                    <a:pt x="66" y="0"/>
                  </a:moveTo>
                  <a:lnTo>
                    <a:pt x="401" y="579"/>
                  </a:lnTo>
                  <a:lnTo>
                    <a:pt x="334" y="618"/>
                  </a:lnTo>
                  <a:lnTo>
                    <a:pt x="0" y="38"/>
                  </a:lnTo>
                  <a:lnTo>
                    <a:pt x="6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72" name="Freeform 56"/>
            <p:cNvSpPr>
              <a:spLocks/>
            </p:cNvSpPr>
            <p:nvPr userDrawn="1"/>
          </p:nvSpPr>
          <p:spPr bwMode="gray">
            <a:xfrm rot="14847100" flipH="1">
              <a:off x="1210" y="27"/>
              <a:ext cx="264" cy="481"/>
            </a:xfrm>
            <a:custGeom>
              <a:avLst/>
              <a:gdLst>
                <a:gd name="T0" fmla="*/ 69 w 353"/>
                <a:gd name="T1" fmla="*/ 0 h 640"/>
                <a:gd name="T2" fmla="*/ 353 w 353"/>
                <a:gd name="T3" fmla="*/ 607 h 640"/>
                <a:gd name="T4" fmla="*/ 282 w 353"/>
                <a:gd name="T5" fmla="*/ 640 h 640"/>
                <a:gd name="T6" fmla="*/ 0 w 353"/>
                <a:gd name="T7" fmla="*/ 33 h 640"/>
                <a:gd name="T8" fmla="*/ 69 w 353"/>
                <a:gd name="T9" fmla="*/ 0 h 640"/>
              </a:gdLst>
              <a:ahLst/>
              <a:cxnLst>
                <a:cxn ang="0">
                  <a:pos x="T0" y="T1"/>
                </a:cxn>
                <a:cxn ang="0">
                  <a:pos x="T2" y="T3"/>
                </a:cxn>
                <a:cxn ang="0">
                  <a:pos x="T4" y="T5"/>
                </a:cxn>
                <a:cxn ang="0">
                  <a:pos x="T6" y="T7"/>
                </a:cxn>
                <a:cxn ang="0">
                  <a:pos x="T8" y="T9"/>
                </a:cxn>
              </a:cxnLst>
              <a:rect l="0" t="0" r="r" b="b"/>
              <a:pathLst>
                <a:path w="353" h="640">
                  <a:moveTo>
                    <a:pt x="69" y="0"/>
                  </a:moveTo>
                  <a:lnTo>
                    <a:pt x="353" y="607"/>
                  </a:lnTo>
                  <a:lnTo>
                    <a:pt x="282" y="640"/>
                  </a:lnTo>
                  <a:lnTo>
                    <a:pt x="0" y="33"/>
                  </a:lnTo>
                  <a:lnTo>
                    <a:pt x="69"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73" name="Freeform 57"/>
            <p:cNvSpPr>
              <a:spLocks/>
            </p:cNvSpPr>
            <p:nvPr userDrawn="1"/>
          </p:nvSpPr>
          <p:spPr bwMode="gray">
            <a:xfrm rot="14847100" flipH="1">
              <a:off x="1225" y="-81"/>
              <a:ext cx="225" cy="492"/>
            </a:xfrm>
            <a:custGeom>
              <a:avLst/>
              <a:gdLst>
                <a:gd name="T0" fmla="*/ 72 w 301"/>
                <a:gd name="T1" fmla="*/ 0 h 656"/>
                <a:gd name="T2" fmla="*/ 301 w 301"/>
                <a:gd name="T3" fmla="*/ 629 h 656"/>
                <a:gd name="T4" fmla="*/ 228 w 301"/>
                <a:gd name="T5" fmla="*/ 656 h 656"/>
                <a:gd name="T6" fmla="*/ 0 w 301"/>
                <a:gd name="T7" fmla="*/ 27 h 656"/>
                <a:gd name="T8" fmla="*/ 72 w 301"/>
                <a:gd name="T9" fmla="*/ 0 h 656"/>
              </a:gdLst>
              <a:ahLst/>
              <a:cxnLst>
                <a:cxn ang="0">
                  <a:pos x="T0" y="T1"/>
                </a:cxn>
                <a:cxn ang="0">
                  <a:pos x="T2" y="T3"/>
                </a:cxn>
                <a:cxn ang="0">
                  <a:pos x="T4" y="T5"/>
                </a:cxn>
                <a:cxn ang="0">
                  <a:pos x="T6" y="T7"/>
                </a:cxn>
                <a:cxn ang="0">
                  <a:pos x="T8" y="T9"/>
                </a:cxn>
              </a:cxnLst>
              <a:rect l="0" t="0" r="r" b="b"/>
              <a:pathLst>
                <a:path w="301" h="656">
                  <a:moveTo>
                    <a:pt x="72" y="0"/>
                  </a:moveTo>
                  <a:lnTo>
                    <a:pt x="301" y="629"/>
                  </a:lnTo>
                  <a:lnTo>
                    <a:pt x="228" y="656"/>
                  </a:lnTo>
                  <a:lnTo>
                    <a:pt x="0" y="27"/>
                  </a:lnTo>
                  <a:lnTo>
                    <a:pt x="72"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74" name="Freeform 58"/>
            <p:cNvSpPr>
              <a:spLocks/>
            </p:cNvSpPr>
            <p:nvPr userDrawn="1"/>
          </p:nvSpPr>
          <p:spPr bwMode="gray">
            <a:xfrm rot="14847100" flipH="1">
              <a:off x="1231" y="-189"/>
              <a:ext cx="185" cy="500"/>
            </a:xfrm>
            <a:custGeom>
              <a:avLst/>
              <a:gdLst>
                <a:gd name="T0" fmla="*/ 74 w 248"/>
                <a:gd name="T1" fmla="*/ 0 h 666"/>
                <a:gd name="T2" fmla="*/ 248 w 248"/>
                <a:gd name="T3" fmla="*/ 646 h 666"/>
                <a:gd name="T4" fmla="*/ 173 w 248"/>
                <a:gd name="T5" fmla="*/ 666 h 666"/>
                <a:gd name="T6" fmla="*/ 0 w 248"/>
                <a:gd name="T7" fmla="*/ 18 h 666"/>
                <a:gd name="T8" fmla="*/ 74 w 248"/>
                <a:gd name="T9" fmla="*/ 0 h 666"/>
              </a:gdLst>
              <a:ahLst/>
              <a:cxnLst>
                <a:cxn ang="0">
                  <a:pos x="T0" y="T1"/>
                </a:cxn>
                <a:cxn ang="0">
                  <a:pos x="T2" y="T3"/>
                </a:cxn>
                <a:cxn ang="0">
                  <a:pos x="T4" y="T5"/>
                </a:cxn>
                <a:cxn ang="0">
                  <a:pos x="T6" y="T7"/>
                </a:cxn>
                <a:cxn ang="0">
                  <a:pos x="T8" y="T9"/>
                </a:cxn>
              </a:cxnLst>
              <a:rect l="0" t="0" r="r" b="b"/>
              <a:pathLst>
                <a:path w="248" h="666">
                  <a:moveTo>
                    <a:pt x="74" y="0"/>
                  </a:moveTo>
                  <a:lnTo>
                    <a:pt x="248" y="646"/>
                  </a:lnTo>
                  <a:lnTo>
                    <a:pt x="173" y="666"/>
                  </a:lnTo>
                  <a:lnTo>
                    <a:pt x="0" y="18"/>
                  </a:lnTo>
                  <a:lnTo>
                    <a:pt x="74"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sp>
          <p:nvSpPr>
            <p:cNvPr id="34875" name="Freeform 59"/>
            <p:cNvSpPr>
              <a:spLocks/>
            </p:cNvSpPr>
            <p:nvPr userDrawn="1"/>
          </p:nvSpPr>
          <p:spPr bwMode="gray">
            <a:xfrm rot="14847100" flipH="1">
              <a:off x="1229" y="-294"/>
              <a:ext cx="144" cy="506"/>
            </a:xfrm>
            <a:custGeom>
              <a:avLst/>
              <a:gdLst>
                <a:gd name="T0" fmla="*/ 76 w 192"/>
                <a:gd name="T1" fmla="*/ 0 h 673"/>
                <a:gd name="T2" fmla="*/ 192 w 192"/>
                <a:gd name="T3" fmla="*/ 660 h 673"/>
                <a:gd name="T4" fmla="*/ 116 w 192"/>
                <a:gd name="T5" fmla="*/ 673 h 673"/>
                <a:gd name="T6" fmla="*/ 0 w 192"/>
                <a:gd name="T7" fmla="*/ 13 h 673"/>
                <a:gd name="T8" fmla="*/ 76 w 192"/>
                <a:gd name="T9" fmla="*/ 0 h 673"/>
              </a:gdLst>
              <a:ahLst/>
              <a:cxnLst>
                <a:cxn ang="0">
                  <a:pos x="T0" y="T1"/>
                </a:cxn>
                <a:cxn ang="0">
                  <a:pos x="T2" y="T3"/>
                </a:cxn>
                <a:cxn ang="0">
                  <a:pos x="T4" y="T5"/>
                </a:cxn>
                <a:cxn ang="0">
                  <a:pos x="T6" y="T7"/>
                </a:cxn>
                <a:cxn ang="0">
                  <a:pos x="T8" y="T9"/>
                </a:cxn>
              </a:cxnLst>
              <a:rect l="0" t="0" r="r" b="b"/>
              <a:pathLst>
                <a:path w="192" h="673">
                  <a:moveTo>
                    <a:pt x="76" y="0"/>
                  </a:moveTo>
                  <a:lnTo>
                    <a:pt x="192" y="660"/>
                  </a:lnTo>
                  <a:lnTo>
                    <a:pt x="116" y="673"/>
                  </a:lnTo>
                  <a:lnTo>
                    <a:pt x="0" y="13"/>
                  </a:lnTo>
                  <a:lnTo>
                    <a:pt x="76" y="0"/>
                  </a:lnTo>
                  <a:close/>
                </a:path>
              </a:pathLst>
            </a:custGeom>
            <a:solidFill>
              <a:srgbClr val="F8F8F8">
                <a:alpha val="10001"/>
              </a:srgbClr>
            </a:solidFill>
            <a:ln>
              <a:noFill/>
            </a:ln>
            <a:extLst>
              <a:ext uri="{91240B29-F687-4F45-9708-019B960494DF}">
                <a14:hiddenLine xmlns:a14="http://schemas.microsoft.com/office/drawing/2010/main" w="0">
                  <a:solidFill>
                    <a:srgbClr val="FBFFF3">
                      <a:alpha val="32001"/>
                    </a:srgbClr>
                  </a:solidFill>
                  <a:prstDash val="solid"/>
                  <a:round/>
                  <a:headEnd/>
                  <a:tailEnd/>
                </a14:hiddenLine>
              </a:ext>
            </a:extLst>
          </p:spPr>
          <p:txBody>
            <a:bodyPr/>
            <a:lstStyle/>
            <a:p>
              <a:endParaRPr lang="en-US"/>
            </a:p>
          </p:txBody>
        </p:sp>
        <p:pic>
          <p:nvPicPr>
            <p:cNvPr id="34846" name="Picture 30"/>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00" y="185"/>
              <a:ext cx="912" cy="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4843" name="Freeform 27"/>
          <p:cNvSpPr>
            <a:spLocks/>
          </p:cNvSpPr>
          <p:nvPr/>
        </p:nvSpPr>
        <p:spPr bwMode="gray">
          <a:xfrm>
            <a:off x="-25400" y="5124450"/>
            <a:ext cx="9156700" cy="1758950"/>
          </a:xfrm>
          <a:custGeom>
            <a:avLst/>
            <a:gdLst>
              <a:gd name="T0" fmla="*/ 3 w 5768"/>
              <a:gd name="T1" fmla="*/ 1092 h 1108"/>
              <a:gd name="T2" fmla="*/ 5768 w 5768"/>
              <a:gd name="T3" fmla="*/ 1108 h 1108"/>
              <a:gd name="T4" fmla="*/ 5766 w 5768"/>
              <a:gd name="T5" fmla="*/ 0 h 1108"/>
              <a:gd name="T6" fmla="*/ 1764 w 5768"/>
              <a:gd name="T7" fmla="*/ 1032 h 1108"/>
              <a:gd name="T8" fmla="*/ 0 w 5768"/>
              <a:gd name="T9" fmla="*/ 720 h 1108"/>
              <a:gd name="T10" fmla="*/ 0 w 5768"/>
              <a:gd name="T11" fmla="*/ 1008 h 1108"/>
            </a:gdLst>
            <a:ahLst/>
            <a:cxnLst>
              <a:cxn ang="0">
                <a:pos x="T0" y="T1"/>
              </a:cxn>
              <a:cxn ang="0">
                <a:pos x="T2" y="T3"/>
              </a:cxn>
              <a:cxn ang="0">
                <a:pos x="T4" y="T5"/>
              </a:cxn>
              <a:cxn ang="0">
                <a:pos x="T6" y="T7"/>
              </a:cxn>
              <a:cxn ang="0">
                <a:pos x="T8" y="T9"/>
              </a:cxn>
              <a:cxn ang="0">
                <a:pos x="T10" y="T11"/>
              </a:cxn>
            </a:cxnLst>
            <a:rect l="0" t="0" r="r" b="b"/>
            <a:pathLst>
              <a:path w="5768" h="1108">
                <a:moveTo>
                  <a:pt x="3" y="1092"/>
                </a:moveTo>
                <a:lnTo>
                  <a:pt x="5768" y="1108"/>
                </a:lnTo>
                <a:lnTo>
                  <a:pt x="5766" y="0"/>
                </a:lnTo>
                <a:cubicBezTo>
                  <a:pt x="5264" y="296"/>
                  <a:pt x="2820" y="1038"/>
                  <a:pt x="1764" y="1032"/>
                </a:cubicBezTo>
                <a:cubicBezTo>
                  <a:pt x="708" y="1026"/>
                  <a:pt x="116" y="744"/>
                  <a:pt x="0" y="720"/>
                </a:cubicBezTo>
                <a:lnTo>
                  <a:pt x="0" y="1008"/>
                </a:lnTo>
              </a:path>
            </a:pathLst>
          </a:custGeom>
          <a:solidFill>
            <a:schemeClr val="hlink"/>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4" name="Freeform 28"/>
          <p:cNvSpPr>
            <a:spLocks/>
          </p:cNvSpPr>
          <p:nvPr/>
        </p:nvSpPr>
        <p:spPr bwMode="gray">
          <a:xfrm>
            <a:off x="-20638" y="5062538"/>
            <a:ext cx="9159876" cy="1733550"/>
          </a:xfrm>
          <a:custGeom>
            <a:avLst/>
            <a:gdLst>
              <a:gd name="T0" fmla="*/ 8 w 5766"/>
              <a:gd name="T1" fmla="*/ 1000 h 1092"/>
              <a:gd name="T2" fmla="*/ 1778 w 5766"/>
              <a:gd name="T3" fmla="*/ 1072 h 1092"/>
              <a:gd name="T4" fmla="*/ 5760 w 5766"/>
              <a:gd name="T5" fmla="*/ 324 h 1092"/>
              <a:gd name="T6" fmla="*/ 5766 w 5766"/>
              <a:gd name="T7" fmla="*/ 0 h 1092"/>
              <a:gd name="T8" fmla="*/ 1764 w 5766"/>
              <a:gd name="T9" fmla="*/ 1032 h 1092"/>
              <a:gd name="T10" fmla="*/ 0 w 5766"/>
              <a:gd name="T11" fmla="*/ 720 h 1092"/>
              <a:gd name="T12" fmla="*/ 0 w 5766"/>
              <a:gd name="T13" fmla="*/ 1008 h 1092"/>
            </a:gdLst>
            <a:ahLst/>
            <a:cxnLst>
              <a:cxn ang="0">
                <a:pos x="T0" y="T1"/>
              </a:cxn>
              <a:cxn ang="0">
                <a:pos x="T2" y="T3"/>
              </a:cxn>
              <a:cxn ang="0">
                <a:pos x="T4" y="T5"/>
              </a:cxn>
              <a:cxn ang="0">
                <a:pos x="T6" y="T7"/>
              </a:cxn>
              <a:cxn ang="0">
                <a:pos x="T8" y="T9"/>
              </a:cxn>
              <a:cxn ang="0">
                <a:pos x="T10" y="T11"/>
              </a:cxn>
              <a:cxn ang="0">
                <a:pos x="T12" y="T13"/>
              </a:cxn>
            </a:cxnLst>
            <a:rect l="0" t="0" r="r" b="b"/>
            <a:pathLst>
              <a:path w="5766" h="1092">
                <a:moveTo>
                  <a:pt x="8" y="1000"/>
                </a:moveTo>
                <a:cubicBezTo>
                  <a:pt x="302" y="1012"/>
                  <a:pt x="774" y="1092"/>
                  <a:pt x="1778" y="1072"/>
                </a:cubicBezTo>
                <a:cubicBezTo>
                  <a:pt x="2782" y="1052"/>
                  <a:pt x="5098" y="529"/>
                  <a:pt x="5760" y="324"/>
                </a:cubicBezTo>
                <a:lnTo>
                  <a:pt x="5766" y="0"/>
                </a:lnTo>
                <a:cubicBezTo>
                  <a:pt x="5264" y="296"/>
                  <a:pt x="2820" y="1038"/>
                  <a:pt x="1764" y="1032"/>
                </a:cubicBezTo>
                <a:cubicBezTo>
                  <a:pt x="708" y="1026"/>
                  <a:pt x="116" y="744"/>
                  <a:pt x="0" y="720"/>
                </a:cubicBezTo>
                <a:lnTo>
                  <a:pt x="0" y="1008"/>
                </a:lnTo>
              </a:path>
            </a:pathLst>
          </a:custGeom>
          <a:solidFill>
            <a:schemeClr val="tx1"/>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5" name="Freeform 29"/>
          <p:cNvSpPr>
            <a:spLocks/>
          </p:cNvSpPr>
          <p:nvPr/>
        </p:nvSpPr>
        <p:spPr bwMode="gray">
          <a:xfrm>
            <a:off x="-25400" y="5765800"/>
            <a:ext cx="9169400" cy="977900"/>
          </a:xfrm>
          <a:custGeom>
            <a:avLst/>
            <a:gdLst>
              <a:gd name="T0" fmla="*/ 0 w 5776"/>
              <a:gd name="T1" fmla="*/ 58 h 616"/>
              <a:gd name="T2" fmla="*/ 1584 w 5776"/>
              <a:gd name="T3" fmla="*/ 586 h 616"/>
              <a:gd name="T4" fmla="*/ 5768 w 5776"/>
              <a:gd name="T5" fmla="*/ 0 h 616"/>
              <a:gd name="T6" fmla="*/ 5776 w 5776"/>
              <a:gd name="T7" fmla="*/ 32 h 616"/>
              <a:gd name="T8" fmla="*/ 1584 w 5776"/>
              <a:gd name="T9" fmla="*/ 598 h 616"/>
              <a:gd name="T10" fmla="*/ 4 w 5776"/>
              <a:gd name="T11" fmla="*/ 92 h 616"/>
              <a:gd name="T12" fmla="*/ 0 w 5776"/>
              <a:gd name="T13" fmla="*/ 58 h 616"/>
            </a:gdLst>
            <a:ahLst/>
            <a:cxnLst>
              <a:cxn ang="0">
                <a:pos x="T0" y="T1"/>
              </a:cxn>
              <a:cxn ang="0">
                <a:pos x="T2" y="T3"/>
              </a:cxn>
              <a:cxn ang="0">
                <a:pos x="T4" y="T5"/>
              </a:cxn>
              <a:cxn ang="0">
                <a:pos x="T6" y="T7"/>
              </a:cxn>
              <a:cxn ang="0">
                <a:pos x="T8" y="T9"/>
              </a:cxn>
              <a:cxn ang="0">
                <a:pos x="T10" y="T11"/>
              </a:cxn>
              <a:cxn ang="0">
                <a:pos x="T12" y="T13"/>
              </a:cxn>
            </a:cxnLst>
            <a:rect l="0" t="0" r="r" b="b"/>
            <a:pathLst>
              <a:path w="5776" h="616">
                <a:moveTo>
                  <a:pt x="0" y="58"/>
                </a:moveTo>
                <a:cubicBezTo>
                  <a:pt x="116" y="98"/>
                  <a:pt x="606" y="574"/>
                  <a:pt x="1584" y="586"/>
                </a:cubicBezTo>
                <a:cubicBezTo>
                  <a:pt x="2562" y="598"/>
                  <a:pt x="4364" y="324"/>
                  <a:pt x="5768" y="0"/>
                </a:cubicBezTo>
                <a:lnTo>
                  <a:pt x="5776" y="32"/>
                </a:lnTo>
                <a:cubicBezTo>
                  <a:pt x="4336" y="356"/>
                  <a:pt x="2550" y="616"/>
                  <a:pt x="1584" y="598"/>
                </a:cubicBezTo>
                <a:cubicBezTo>
                  <a:pt x="618" y="580"/>
                  <a:pt x="152" y="157"/>
                  <a:pt x="4" y="92"/>
                </a:cubicBezTo>
                <a:lnTo>
                  <a:pt x="0" y="58"/>
                </a:lnTo>
                <a:close/>
              </a:path>
            </a:pathLst>
          </a:custGeom>
          <a:solidFill>
            <a:srgbClr val="FFFFFF">
              <a:alpha val="50000"/>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18" name="Rectangle 2"/>
          <p:cNvSpPr>
            <a:spLocks noGrp="1" noChangeArrowheads="1"/>
          </p:cNvSpPr>
          <p:nvPr>
            <p:ph type="dt" sz="half" idx="2"/>
          </p:nvPr>
        </p:nvSpPr>
        <p:spPr bwMode="gray">
          <a:xfrm>
            <a:off x="0" y="6400800"/>
            <a:ext cx="2133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solidFill>
                  <a:schemeClr val="bg2"/>
                </a:solidFill>
                <a:latin typeface="Arial" charset="0"/>
              </a:defRPr>
            </a:lvl1pPr>
          </a:lstStyle>
          <a:p>
            <a:endParaRPr lang="en-US"/>
          </a:p>
        </p:txBody>
      </p:sp>
      <p:sp>
        <p:nvSpPr>
          <p:cNvPr id="34819" name="Rectangle 3"/>
          <p:cNvSpPr>
            <a:spLocks noGrp="1" noChangeArrowheads="1"/>
          </p:cNvSpPr>
          <p:nvPr>
            <p:ph type="sldNum" sz="quarter" idx="4"/>
          </p:nvPr>
        </p:nvSpPr>
        <p:spPr bwMode="white">
          <a:xfrm>
            <a:off x="3733800" y="6584950"/>
            <a:ext cx="2133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solidFill>
                  <a:schemeClr val="bg2"/>
                </a:solidFill>
                <a:latin typeface="Arial" charset="0"/>
              </a:defRPr>
            </a:lvl1pPr>
          </a:lstStyle>
          <a:p>
            <a:fld id="{7D14E1EB-B357-43C3-B32D-58255556A306}" type="slidenum">
              <a:rPr lang="en-US"/>
              <a:pPr/>
              <a:t>‹#›</a:t>
            </a:fld>
            <a:endParaRPr lang="en-US"/>
          </a:p>
        </p:txBody>
      </p:sp>
      <p:sp>
        <p:nvSpPr>
          <p:cNvPr id="34829" name="Rectangle 13"/>
          <p:cNvSpPr>
            <a:spLocks noGrp="1" noRot="1" noChangeArrowheads="1"/>
          </p:cNvSpPr>
          <p:nvPr>
            <p:ph type="title"/>
          </p:nvPr>
        </p:nvSpPr>
        <p:spPr bwMode="auto">
          <a:xfrm>
            <a:off x="1905000" y="228600"/>
            <a:ext cx="678180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4830" name="Rectangle 14"/>
          <p:cNvSpPr>
            <a:spLocks noGrp="1" noChangeArrowheads="1"/>
          </p:cNvSpPr>
          <p:nvPr>
            <p:ph type="ftr" sz="quarter" idx="3"/>
          </p:nvPr>
        </p:nvSpPr>
        <p:spPr bwMode="gray">
          <a:xfrm>
            <a:off x="5943600" y="6451600"/>
            <a:ext cx="2895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r>
              <a:rPr lang="en-US"/>
              <a:t>www.themegallery.com</a:t>
            </a:r>
          </a:p>
        </p:txBody>
      </p:sp>
      <p:sp>
        <p:nvSpPr>
          <p:cNvPr id="34831" name="Rectangle 15"/>
          <p:cNvSpPr>
            <a:spLocks noGrp="1" noChangeArrowheads="1"/>
          </p:cNvSpPr>
          <p:nvPr>
            <p:ph type="body" idx="1"/>
          </p:nvPr>
        </p:nvSpPr>
        <p:spPr bwMode="auto">
          <a:xfrm>
            <a:off x="457200" y="1295400"/>
            <a:ext cx="8229600" cy="483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4847" name="Rectangle 31"/>
          <p:cNvSpPr>
            <a:spLocks noChangeArrowheads="1"/>
          </p:cNvSpPr>
          <p:nvPr/>
        </p:nvSpPr>
        <p:spPr bwMode="gray">
          <a:xfrm>
            <a:off x="514350" y="319088"/>
            <a:ext cx="857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chemeClr val="bg2"/>
                </a:solidFill>
                <a:latin typeface="Arial" charset="0"/>
              </a:rPr>
              <a:t>LOGO</a:t>
            </a:r>
          </a:p>
        </p:txBody>
      </p:sp>
    </p:spTree>
  </p:cSld>
  <p:clrMap bg1="dk2" tx1="lt1" bg2="dk1"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4890"/>
                                        </p:tgtEl>
                                        <p:attrNameLst>
                                          <p:attrName>style.visibility</p:attrName>
                                        </p:attrNameLst>
                                      </p:cBhvr>
                                      <p:to>
                                        <p:strVal val="visible"/>
                                      </p:to>
                                    </p:set>
                                    <p:animEffect transition="in" filter="fade">
                                      <p:cBhvr>
                                        <p:cTn id="7" dur="2000"/>
                                        <p:tgtEl>
                                          <p:spTgt spid="3489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847"/>
                                        </p:tgtEl>
                                        <p:attrNameLst>
                                          <p:attrName>style.visibility</p:attrName>
                                        </p:attrNameLst>
                                      </p:cBhvr>
                                      <p:to>
                                        <p:strVal val="visible"/>
                                      </p:to>
                                    </p:set>
                                    <p:animEffect transition="in" filter="fade">
                                      <p:cBhvr>
                                        <p:cTn id="10" dur="2000"/>
                                        <p:tgtEl>
                                          <p:spTgt spid="3484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4956"/>
                                        </p:tgtEl>
                                        <p:attrNameLst>
                                          <p:attrName>style.visibility</p:attrName>
                                        </p:attrNameLst>
                                      </p:cBhvr>
                                      <p:to>
                                        <p:strVal val="visible"/>
                                      </p:to>
                                    </p:set>
                                    <p:animEffect transition="in" filter="wipe(left)">
                                      <p:cBhvr>
                                        <p:cTn id="13" dur="500"/>
                                        <p:tgtEl>
                                          <p:spTgt spid="349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4829"/>
                                        </p:tgtEl>
                                        <p:attrNameLst>
                                          <p:attrName>style.visibility</p:attrName>
                                        </p:attrNameLst>
                                      </p:cBhvr>
                                      <p:to>
                                        <p:strVal val="visible"/>
                                      </p:to>
                                    </p:set>
                                    <p:animEffect transition="in" filter="fade">
                                      <p:cBhvr>
                                        <p:cTn id="16" dur="1000"/>
                                        <p:tgtEl>
                                          <p:spTgt spid="34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56" grpId="0" animBg="1"/>
      <p:bldP spid="34829" grpId="0"/>
      <p:bldP spid="34847" grpId="0"/>
    </p:bldLst>
  </p:timing>
  <p:hf sldNum="0" hdr="0" dt="0"/>
  <p:txStyles>
    <p:titleStyle>
      <a:lvl1pPr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mj-lt"/>
          <a:ea typeface="+mj-ea"/>
          <a:cs typeface="+mj-cs"/>
        </a:defRPr>
      </a:lvl1pPr>
      <a:lvl2pPr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2pPr>
      <a:lvl3pPr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3pPr>
      <a:lvl4pPr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4pPr>
      <a:lvl5pPr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5pPr>
      <a:lvl6pPr marL="457200"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6pPr>
      <a:lvl7pPr marL="914400"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7pPr>
      <a:lvl8pPr marL="1371600"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8pPr>
      <a:lvl9pPr marL="1828800" algn="l" rtl="0" eaLnBrk="1" fontAlgn="base" hangingPunct="1">
        <a:spcBef>
          <a:spcPct val="0"/>
        </a:spcBef>
        <a:spcAft>
          <a:spcPct val="0"/>
        </a:spcAft>
        <a:defRPr sz="4000" b="1">
          <a:solidFill>
            <a:schemeClr val="tx1"/>
          </a:solidFill>
          <a:effectLst>
            <a:outerShdw blurRad="38100" dist="38100" dir="2700000" algn="tl">
              <a:srgbClr val="000000"/>
            </a:outerShdw>
          </a:effectLst>
          <a:latin typeface="Lucida Sans Unicode" pitchFamily="34"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 Id="rId9" Type="http://schemas.openxmlformats.org/officeDocument/2006/relationships/image" Target="../media/image54.jpeg"/></Relationships>
</file>

<file path=ppt/slides/_rels/slide44.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wmf"/><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rrowheads="1"/>
          </p:cNvSpPr>
          <p:nvPr>
            <p:ph type="title"/>
          </p:nvPr>
        </p:nvSpPr>
        <p:spPr>
          <a:xfrm>
            <a:off x="1492827" y="228600"/>
            <a:ext cx="7620000" cy="884238"/>
          </a:xfrm>
          <a:noFill/>
          <a:ln>
            <a:noFill/>
          </a:ln>
        </p:spPr>
        <p:txBody>
          <a:bodyPr/>
          <a:lstStyle/>
          <a:p>
            <a:r>
              <a:rPr lang="en-US" sz="3600" dirty="0" smtClean="0">
                <a:latin typeface="Times New Roman" pitchFamily="18" charset="0"/>
                <a:cs typeface="Times New Roman" pitchFamily="18" charset="0"/>
              </a:rPr>
              <a:t>TRƯỜNG ĐH NÔNG LÂM</a:t>
            </a:r>
            <a:r>
              <a:rPr lang="en-US" sz="3600" dirty="0">
                <a:latin typeface="Times New Roman" pitchFamily="18" charset="0"/>
                <a:cs typeface="Times New Roman" pitchFamily="18" charset="0"/>
              </a:rPr>
              <a:t> </a:t>
            </a:r>
            <a:r>
              <a:rPr lang="en-US" sz="3600" dirty="0" smtClean="0">
                <a:latin typeface="Times New Roman" pitchFamily="18" charset="0"/>
                <a:cs typeface="Times New Roman" pitchFamily="18" charset="0"/>
              </a:rPr>
              <a:t>TPHCM</a:t>
            </a:r>
            <a:endParaRPr lang="en-US" sz="3600" dirty="0">
              <a:latin typeface="Times New Roman" pitchFamily="18" charset="0"/>
              <a:cs typeface="Times New Roman" pitchFamily="18" charset="0"/>
            </a:endParaRPr>
          </a:p>
        </p:txBody>
      </p:sp>
      <p:sp>
        <p:nvSpPr>
          <p:cNvPr id="108547" name="Rectangle 3"/>
          <p:cNvSpPr>
            <a:spLocks noGrp="1" noChangeArrowheads="1"/>
          </p:cNvSpPr>
          <p:nvPr>
            <p:ph type="body" sz="half" idx="1"/>
          </p:nvPr>
        </p:nvSpPr>
        <p:spPr>
          <a:xfrm>
            <a:off x="1066800" y="1371600"/>
            <a:ext cx="7086600" cy="1905000"/>
          </a:xfrm>
        </p:spPr>
        <p:txBody>
          <a:bodyPr/>
          <a:lstStyle/>
          <a:p>
            <a:pPr marL="0" indent="0" algn="ctr">
              <a:buSzPct val="90000"/>
              <a:buNone/>
            </a:pPr>
            <a:r>
              <a:rPr lang="en-US" sz="3600" b="1" dirty="0" smtClean="0">
                <a:latin typeface="Times New Roman" pitchFamily="18" charset="0"/>
                <a:cs typeface="Times New Roman" pitchFamily="18" charset="0"/>
              </a:rPr>
              <a:t>Đề tài:</a:t>
            </a:r>
          </a:p>
          <a:p>
            <a:pPr marL="0" indent="0" algn="ctr">
              <a:buSzPct val="90000"/>
              <a:buNone/>
            </a:pPr>
            <a:r>
              <a:rPr lang="en-US" sz="3600" b="1" dirty="0" smtClean="0">
                <a:latin typeface="Times New Roman" pitchFamily="18" charset="0"/>
                <a:cs typeface="Times New Roman" pitchFamily="18" charset="0"/>
              </a:rPr>
              <a:t> BẤT BÌNH ĐẲNG VÀ PHÂN TẦNG XÃ HỘI</a:t>
            </a:r>
            <a:endParaRPr lang="en-US" sz="3600" b="1" dirty="0">
              <a:latin typeface="Times New Roman" pitchFamily="18" charset="0"/>
              <a:cs typeface="Times New Roman" pitchFamily="18" charset="0"/>
            </a:endParaRPr>
          </a:p>
        </p:txBody>
      </p:sp>
      <p:sp>
        <p:nvSpPr>
          <p:cNvPr id="6" name="Footer Placeholder 6"/>
          <p:cNvSpPr>
            <a:spLocks noGrp="1"/>
          </p:cNvSpPr>
          <p:nvPr>
            <p:ph type="ftr" sz="quarter" idx="12"/>
          </p:nvPr>
        </p:nvSpPr>
        <p:spPr/>
        <p:txBody>
          <a:bodyPr/>
          <a:lstStyle/>
          <a:p>
            <a:r>
              <a:rPr lang="en-US"/>
              <a:t>www.themegallery.com</a:t>
            </a:r>
          </a:p>
        </p:txBody>
      </p:sp>
      <p:sp>
        <p:nvSpPr>
          <p:cNvPr id="2" name="Rectangle 1"/>
          <p:cNvSpPr/>
          <p:nvPr/>
        </p:nvSpPr>
        <p:spPr bwMode="auto">
          <a:xfrm>
            <a:off x="3733801" y="3733800"/>
            <a:ext cx="4953000" cy="147550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3" name="Rectangle 2"/>
          <p:cNvSpPr/>
          <p:nvPr/>
        </p:nvSpPr>
        <p:spPr bwMode="auto">
          <a:xfrm>
            <a:off x="4038600" y="3685308"/>
            <a:ext cx="4953000" cy="15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MÔN:</a:t>
            </a:r>
            <a:r>
              <a:rPr kumimoji="0" lang="en-US" sz="2400" b="1" i="0" u="none" strike="noStrike" cap="none" normalizeH="0" dirty="0" smtClean="0">
                <a:ln>
                  <a:noFill/>
                </a:ln>
                <a:solidFill>
                  <a:schemeClr val="tx1"/>
                </a:solidFill>
                <a:effectLst/>
                <a:latin typeface="Times New Roman" pitchFamily="18" charset="0"/>
                <a:cs typeface="Times New Roman" pitchFamily="18" charset="0"/>
              </a:rPr>
              <a:t> XÃ HỘI HỌC ĐẠI CƯƠNG</a:t>
            </a:r>
          </a:p>
          <a:p>
            <a:pPr marL="0" marR="0" indent="0" algn="l" defTabSz="914400" rtl="0" eaLnBrk="0" fontAlgn="base" latinLnBrk="0" hangingPunct="0">
              <a:lnSpc>
                <a:spcPct val="100000"/>
              </a:lnSpc>
              <a:spcBef>
                <a:spcPct val="0"/>
              </a:spcBef>
              <a:spcAft>
                <a:spcPct val="0"/>
              </a:spcAft>
              <a:buClrTx/>
              <a:buSzTx/>
              <a:buFontTx/>
              <a:buNone/>
              <a:tabLst/>
            </a:pPr>
            <a:r>
              <a:rPr lang="en-US" sz="2400" b="1" dirty="0" smtClean="0">
                <a:latin typeface="Times New Roman" pitchFamily="18" charset="0"/>
                <a:cs typeface="Times New Roman" pitchFamily="18" charset="0"/>
              </a:rPr>
              <a:t>GV: NGUYỄN ĐỨC THÀNH</a:t>
            </a:r>
            <a:endParaRPr kumimoji="0" lang="en-US" sz="2400" b="1" i="0" u="none" strike="noStrike" cap="none" normalizeH="0" dirty="0" smtClean="0">
              <a:ln>
                <a:noFill/>
              </a:ln>
              <a:solidFill>
                <a:schemeClr val="tx1"/>
              </a:solidFill>
              <a:effectLst/>
              <a:latin typeface="Times New Roman" pitchFamily="18" charset="0"/>
              <a:cs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sz="2400" b="1" baseline="0" dirty="0" smtClean="0">
                <a:latin typeface="Times New Roman" pitchFamily="18" charset="0"/>
                <a:cs typeface="Times New Roman" pitchFamily="18" charset="0"/>
              </a:rPr>
              <a:t>KHOA:</a:t>
            </a:r>
            <a:r>
              <a:rPr lang="en-US" sz="2400" b="1" dirty="0" smtClean="0">
                <a:latin typeface="Times New Roman" pitchFamily="18" charset="0"/>
                <a:cs typeface="Times New Roman" pitchFamily="18" charset="0"/>
              </a:rPr>
              <a:t> LÂM NGHIỆP</a:t>
            </a:r>
          </a:p>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NHÓM</a:t>
            </a:r>
            <a:r>
              <a:rPr kumimoji="0" lang="en-US" sz="2400" b="1" i="0" u="none" strike="noStrike" cap="none" normalizeH="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dirty="0" smtClean="0">
                <a:ln>
                  <a:noFill/>
                </a:ln>
                <a:solidFill>
                  <a:schemeClr val="tx1"/>
                </a:solidFill>
                <a:effectLst/>
              </a:rPr>
              <a:t>6</a:t>
            </a:r>
            <a:endParaRPr kumimoji="0" lang="en-US" sz="2400" b="1"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990600"/>
            <a:ext cx="7467600" cy="4343400"/>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69750490"/>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XÃ HỘI TBCN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204119"/>
            <a:ext cx="7678254" cy="5156200"/>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114531889"/>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XÃ HỘI CHỦ NGHĨA</a:t>
            </a:r>
            <a:endParaRPr lang="en-US" dirty="0"/>
          </a:p>
        </p:txBody>
      </p:sp>
      <p:sp>
        <p:nvSpPr>
          <p:cNvPr id="4" name="Footer Placeholder 3"/>
          <p:cNvSpPr>
            <a:spLocks noGrp="1"/>
          </p:cNvSpPr>
          <p:nvPr>
            <p:ph type="ftr" sz="quarter" idx="12"/>
          </p:nvPr>
        </p:nvSpPr>
        <p:spPr/>
        <p:txBody>
          <a:bodyPr/>
          <a:lstStyle/>
          <a:p>
            <a:r>
              <a:rPr lang="en-US" smtClean="0"/>
              <a:t>www.themegallery.com</a:t>
            </a:r>
            <a:endParaRPr lang="en-US"/>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752600"/>
            <a:ext cx="5838825" cy="365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752601"/>
            <a:ext cx="22860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63851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ooter Placeholder 3"/>
          <p:cNvSpPr>
            <a:spLocks noGrp="1"/>
          </p:cNvSpPr>
          <p:nvPr>
            <p:ph type="ftr" sz="quarter" idx="12"/>
          </p:nvPr>
        </p:nvSpPr>
        <p:spPr/>
        <p:txBody>
          <a:bodyPr/>
          <a:lstStyle/>
          <a:p>
            <a:r>
              <a:rPr lang="en-US"/>
              <a:t>www.themegallery.com</a:t>
            </a:r>
          </a:p>
        </p:txBody>
      </p:sp>
      <p:sp>
        <p:nvSpPr>
          <p:cNvPr id="124931" name="Freeform 3"/>
          <p:cNvSpPr>
            <a:spLocks/>
          </p:cNvSpPr>
          <p:nvPr/>
        </p:nvSpPr>
        <p:spPr bwMode="gray">
          <a:xfrm>
            <a:off x="996950" y="2514600"/>
            <a:ext cx="7373938" cy="2676525"/>
          </a:xfrm>
          <a:custGeom>
            <a:avLst/>
            <a:gdLst>
              <a:gd name="T0" fmla="*/ 1422 w 4728"/>
              <a:gd name="T1" fmla="*/ 3 h 1686"/>
              <a:gd name="T2" fmla="*/ 192 w 4728"/>
              <a:gd name="T3" fmla="*/ 705 h 1686"/>
              <a:gd name="T4" fmla="*/ 1096 w 4728"/>
              <a:gd name="T5" fmla="*/ 1292 h 1686"/>
              <a:gd name="T6" fmla="*/ 2388 w 4728"/>
              <a:gd name="T7" fmla="*/ 1428 h 1686"/>
              <a:gd name="T8" fmla="*/ 3672 w 4728"/>
              <a:gd name="T9" fmla="*/ 1275 h 1686"/>
              <a:gd name="T10" fmla="*/ 4524 w 4728"/>
              <a:gd name="T11" fmla="*/ 705 h 1686"/>
              <a:gd name="T12" fmla="*/ 3294 w 4728"/>
              <a:gd name="T13" fmla="*/ 27 h 1686"/>
              <a:gd name="T14" fmla="*/ 4704 w 4728"/>
              <a:gd name="T15" fmla="*/ 717 h 1686"/>
              <a:gd name="T16" fmla="*/ 3798 w 4728"/>
              <a:gd name="T17" fmla="*/ 1488 h 1686"/>
              <a:gd name="T18" fmla="*/ 2412 w 4728"/>
              <a:gd name="T19" fmla="*/ 1683 h 1686"/>
              <a:gd name="T20" fmla="*/ 972 w 4728"/>
              <a:gd name="T21" fmla="*/ 1506 h 1686"/>
              <a:gd name="T22" fmla="*/ 24 w 4728"/>
              <a:gd name="T23" fmla="*/ 723 h 1686"/>
              <a:gd name="T24" fmla="*/ 1422 w 4728"/>
              <a:gd name="T25" fmla="*/ 3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28" h="1686">
                <a:moveTo>
                  <a:pt x="1422" y="3"/>
                </a:moveTo>
                <a:cubicBezTo>
                  <a:pt x="1450" y="0"/>
                  <a:pt x="252" y="159"/>
                  <a:pt x="192" y="705"/>
                </a:cubicBezTo>
                <a:cubicBezTo>
                  <a:pt x="222" y="1041"/>
                  <a:pt x="828" y="1203"/>
                  <a:pt x="1096" y="1292"/>
                </a:cubicBezTo>
                <a:cubicBezTo>
                  <a:pt x="1364" y="1381"/>
                  <a:pt x="1955" y="1428"/>
                  <a:pt x="2388" y="1428"/>
                </a:cubicBezTo>
                <a:cubicBezTo>
                  <a:pt x="2821" y="1428"/>
                  <a:pt x="3307" y="1379"/>
                  <a:pt x="3672" y="1275"/>
                </a:cubicBezTo>
                <a:cubicBezTo>
                  <a:pt x="4037" y="1171"/>
                  <a:pt x="4506" y="987"/>
                  <a:pt x="4524" y="705"/>
                </a:cubicBezTo>
                <a:cubicBezTo>
                  <a:pt x="4518" y="207"/>
                  <a:pt x="3269" y="50"/>
                  <a:pt x="3294" y="27"/>
                </a:cubicBezTo>
                <a:cubicBezTo>
                  <a:pt x="3324" y="29"/>
                  <a:pt x="4674" y="201"/>
                  <a:pt x="4704" y="717"/>
                </a:cubicBezTo>
                <a:cubicBezTo>
                  <a:pt x="4728" y="1077"/>
                  <a:pt x="4236" y="1365"/>
                  <a:pt x="3798" y="1488"/>
                </a:cubicBezTo>
                <a:cubicBezTo>
                  <a:pt x="3360" y="1611"/>
                  <a:pt x="2883" y="1680"/>
                  <a:pt x="2412" y="1683"/>
                </a:cubicBezTo>
                <a:cubicBezTo>
                  <a:pt x="1941" y="1686"/>
                  <a:pt x="1374" y="1644"/>
                  <a:pt x="972" y="1506"/>
                </a:cubicBezTo>
                <a:cubicBezTo>
                  <a:pt x="570" y="1368"/>
                  <a:pt x="0" y="1173"/>
                  <a:pt x="24" y="723"/>
                </a:cubicBezTo>
                <a:cubicBezTo>
                  <a:pt x="42" y="117"/>
                  <a:pt x="1394" y="6"/>
                  <a:pt x="1422" y="3"/>
                </a:cubicBezTo>
                <a:close/>
              </a:path>
            </a:pathLst>
          </a:custGeom>
          <a:gradFill rotWithShape="1">
            <a:gsLst>
              <a:gs pos="0">
                <a:srgbClr val="080808"/>
              </a:gs>
              <a:gs pos="100000">
                <a:srgbClr val="080808">
                  <a:gamma/>
                  <a:tint val="19216"/>
                  <a:invGamma/>
                </a:srgbClr>
              </a:gs>
            </a:gsLst>
            <a:lin ang="5400000" scaled="1"/>
          </a:gradFill>
          <a:ln>
            <a:noFill/>
          </a:ln>
          <a:effectLst/>
          <a:scene3d>
            <a:camera prst="legacyObliqueBottom">
              <a:rot lat="21299999" lon="0" rev="0"/>
            </a:camera>
            <a:lightRig rig="legacyFlat3" dir="b"/>
          </a:scene3d>
          <a:sp3d extrusionH="100000" prstMaterial="legacyMatte">
            <a:bevelT w="13500" h="13500" prst="angle"/>
            <a:bevelB w="13500" h="13500" prst="angle"/>
            <a:extrusionClr>
              <a:srgbClr val="080808"/>
            </a:extrusionClr>
          </a:sp3d>
          <a:extLst>
            <a:ext uri="{91240B29-F687-4F45-9708-019B960494DF}">
              <a14:hiddenLine xmlns:a14="http://schemas.microsoft.com/office/drawing/2010/main" w="9525" cap="flat" cmpd="sng">
                <a:noFill/>
                <a:prstDash val="solid"/>
                <a:round/>
                <a:headEnd/>
                <a:tailEnd/>
              </a14:hiddenLine>
            </a:ext>
            <a:ext uri="{AF507438-7753-43E0-B8FC-AC1667EBCBE1}">
              <a14:hiddenEffects xmlns:a14="http://schemas.microsoft.com/office/drawing/2010/main">
                <a:effectLst>
                  <a:outerShdw dist="237256" dir="4468553" algn="ctr" rotWithShape="0">
                    <a:schemeClr val="tx1">
                      <a:alpha val="50000"/>
                    </a:schemeClr>
                  </a:outerShdw>
                </a:effectLst>
              </a14:hiddenEffects>
            </a:ext>
          </a:extLst>
        </p:spPr>
        <p:txBody>
          <a:bodyPr wrap="none" anchor="ctr">
            <a:flatTx/>
          </a:bodyPr>
          <a:lstStyle/>
          <a:p>
            <a:endParaRPr lang="en-US"/>
          </a:p>
        </p:txBody>
      </p:sp>
      <p:sp>
        <p:nvSpPr>
          <p:cNvPr id="124933" name="Rectangle 5"/>
          <p:cNvSpPr>
            <a:spLocks noChangeArrowheads="1"/>
          </p:cNvSpPr>
          <p:nvPr/>
        </p:nvSpPr>
        <p:spPr bwMode="gray">
          <a:xfrm>
            <a:off x="1216025" y="1981200"/>
            <a:ext cx="2208213" cy="1582738"/>
          </a:xfrm>
          <a:prstGeom prst="rect">
            <a:avLst/>
          </a:prstGeom>
          <a:solidFill>
            <a:schemeClr val="hlink"/>
          </a:solidFill>
          <a:ln>
            <a:noFill/>
          </a:ln>
          <a:effectLst/>
          <a:scene3d>
            <a:camera prst="legacyPerspectiveBottomRight"/>
            <a:lightRig rig="legacyFlat3" dir="r"/>
          </a:scene3d>
          <a:sp3d extrusionH="121893000" prstMaterial="legacyMetal">
            <a:bevelT w="13500" h="13500" prst="angle"/>
            <a:bevelB w="13500" h="13500" prst="angle"/>
            <a:extrusionClr>
              <a:schemeClr val="hlink"/>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124934" name="Rectangle 6"/>
          <p:cNvSpPr>
            <a:spLocks noChangeArrowheads="1"/>
          </p:cNvSpPr>
          <p:nvPr/>
        </p:nvSpPr>
        <p:spPr bwMode="gray">
          <a:xfrm>
            <a:off x="5854700" y="1981200"/>
            <a:ext cx="2206625" cy="1582738"/>
          </a:xfrm>
          <a:prstGeom prst="rect">
            <a:avLst/>
          </a:prstGeom>
          <a:solidFill>
            <a:srgbClr val="BBC557"/>
          </a:solidFill>
          <a:ln>
            <a:noFill/>
          </a:ln>
          <a:effectLst/>
          <a:scene3d>
            <a:camera prst="legacyPerspectiveBottomLeft"/>
            <a:lightRig rig="legacyFlat3" dir="r"/>
          </a:scene3d>
          <a:sp3d extrusionH="121893000" prstMaterial="legacyMetal">
            <a:bevelT w="13500" h="13500" prst="angle"/>
            <a:bevelB w="13500" h="13500" prst="angle"/>
            <a:extrusionClr>
              <a:srgbClr val="BBC557"/>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124935" name="Rectangle 7"/>
          <p:cNvSpPr>
            <a:spLocks noChangeArrowheads="1"/>
          </p:cNvSpPr>
          <p:nvPr/>
        </p:nvSpPr>
        <p:spPr bwMode="gray">
          <a:xfrm>
            <a:off x="3535363" y="1981200"/>
            <a:ext cx="2208212" cy="1582738"/>
          </a:xfrm>
          <a:prstGeom prst="rect">
            <a:avLst/>
          </a:prstGeom>
          <a:solidFill>
            <a:schemeClr val="accent1"/>
          </a:solidFill>
          <a:ln>
            <a:noFill/>
          </a:ln>
          <a:effectLst/>
          <a:scene3d>
            <a:camera prst="legacyPerspectiveBottom"/>
            <a:lightRig rig="legacyFlat3" dir="r"/>
          </a:scene3d>
          <a:sp3d extrusionH="121893000" prstMaterial="legacyMatte">
            <a:bevelT w="13500" h="13500" prst="angle"/>
            <a:bevelB w="13500" h="13500" prst="angle"/>
            <a:extrusionClr>
              <a:schemeClr val="accent1"/>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124936" name="AutoShape 8"/>
          <p:cNvSpPr>
            <a:spLocks noChangeArrowheads="1"/>
          </p:cNvSpPr>
          <p:nvPr/>
        </p:nvSpPr>
        <p:spPr bwMode="ltGray">
          <a:xfrm>
            <a:off x="1347788" y="2057400"/>
            <a:ext cx="1947862" cy="1368425"/>
          </a:xfrm>
          <a:prstGeom prst="bevel">
            <a:avLst>
              <a:gd name="adj" fmla="val 1648"/>
            </a:avLst>
          </a:prstGeom>
          <a:solidFill>
            <a:schemeClr val="hlink"/>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37" name="AutoShape 9"/>
          <p:cNvSpPr>
            <a:spLocks noChangeArrowheads="1"/>
          </p:cNvSpPr>
          <p:nvPr/>
        </p:nvSpPr>
        <p:spPr bwMode="ltGray">
          <a:xfrm>
            <a:off x="3657600" y="2057400"/>
            <a:ext cx="1966913" cy="1384300"/>
          </a:xfrm>
          <a:prstGeom prst="bevel">
            <a:avLst>
              <a:gd name="adj" fmla="val 1648"/>
            </a:avLst>
          </a:prstGeom>
          <a:solidFill>
            <a:schemeClr val="accent1"/>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38" name="AutoShape 10"/>
          <p:cNvSpPr>
            <a:spLocks noChangeArrowheads="1"/>
          </p:cNvSpPr>
          <p:nvPr/>
        </p:nvSpPr>
        <p:spPr bwMode="ltGray">
          <a:xfrm>
            <a:off x="5986463" y="2057400"/>
            <a:ext cx="1947862" cy="1368425"/>
          </a:xfrm>
          <a:prstGeom prst="bevel">
            <a:avLst>
              <a:gd name="adj" fmla="val 1648"/>
            </a:avLst>
          </a:prstGeom>
          <a:solidFill>
            <a:srgbClr val="BBC557"/>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4939" name="Group 11"/>
          <p:cNvGrpSpPr>
            <a:grpSpLocks/>
          </p:cNvGrpSpPr>
          <p:nvPr/>
        </p:nvGrpSpPr>
        <p:grpSpPr bwMode="auto">
          <a:xfrm>
            <a:off x="3652838" y="4038600"/>
            <a:ext cx="2020887" cy="1958975"/>
            <a:chOff x="2457" y="2000"/>
            <a:chExt cx="901" cy="888"/>
          </a:xfrm>
        </p:grpSpPr>
        <p:pic>
          <p:nvPicPr>
            <p:cNvPr id="124940" name="Picture 12"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ltGray">
            <a:xfrm>
              <a:off x="2457" y="2000"/>
              <a:ext cx="901" cy="886"/>
            </a:xfrm>
            <a:prstGeom prst="rect">
              <a:avLst/>
            </a:prstGeom>
            <a:noFill/>
            <a:extLst>
              <a:ext uri="{909E8E84-426E-40DD-AFC4-6F175D3DCCD1}">
                <a14:hiddenFill xmlns:a14="http://schemas.microsoft.com/office/drawing/2010/main">
                  <a:solidFill>
                    <a:srgbClr val="FFFFFF"/>
                  </a:solidFill>
                </a14:hiddenFill>
              </a:ext>
            </a:extLst>
          </p:spPr>
        </p:pic>
        <p:sp>
          <p:nvSpPr>
            <p:cNvPr id="124941" name="Oval 13"/>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42" name="Freeform 14"/>
            <p:cNvSpPr>
              <a:spLocks/>
            </p:cNvSpPr>
            <p:nvPr/>
          </p:nvSpPr>
          <p:spPr bwMode="ltGray">
            <a:xfrm>
              <a:off x="2550" y="2018"/>
              <a:ext cx="703" cy="30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DDDDDD"/>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endParaRPr lang="en-US"/>
            </a:p>
          </p:txBody>
        </p:sp>
        <p:grpSp>
          <p:nvGrpSpPr>
            <p:cNvPr id="124943" name="Group 15"/>
            <p:cNvGrpSpPr>
              <a:grpSpLocks/>
            </p:cNvGrpSpPr>
            <p:nvPr/>
          </p:nvGrpSpPr>
          <p:grpSpPr bwMode="auto">
            <a:xfrm rot="-1297425" flipH="1" flipV="1">
              <a:off x="2525" y="2693"/>
              <a:ext cx="781" cy="188"/>
              <a:chOff x="2532" y="1051"/>
              <a:chExt cx="893" cy="246"/>
            </a:xfrm>
          </p:grpSpPr>
          <p:grpSp>
            <p:nvGrpSpPr>
              <p:cNvPr id="124944" name="Group 16"/>
              <p:cNvGrpSpPr>
                <a:grpSpLocks/>
              </p:cNvGrpSpPr>
              <p:nvPr/>
            </p:nvGrpSpPr>
            <p:grpSpPr bwMode="auto">
              <a:xfrm>
                <a:off x="2532" y="1051"/>
                <a:ext cx="743" cy="185"/>
                <a:chOff x="1565" y="2568"/>
                <a:chExt cx="1118" cy="279"/>
              </a:xfrm>
            </p:grpSpPr>
            <p:sp>
              <p:nvSpPr>
                <p:cNvPr id="124945" name="AutoShape 17"/>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46" name="AutoShape 18"/>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47" name="AutoShape 19"/>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48" name="AutoShape 20"/>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949" name="Group 21"/>
              <p:cNvGrpSpPr>
                <a:grpSpLocks/>
              </p:cNvGrpSpPr>
              <p:nvPr/>
            </p:nvGrpSpPr>
            <p:grpSpPr bwMode="auto">
              <a:xfrm rot="1353540">
                <a:off x="2682" y="1111"/>
                <a:ext cx="743" cy="186"/>
                <a:chOff x="1565" y="2568"/>
                <a:chExt cx="1118" cy="279"/>
              </a:xfrm>
            </p:grpSpPr>
            <p:sp>
              <p:nvSpPr>
                <p:cNvPr id="124950" name="AutoShape 22"/>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51" name="AutoShape 23"/>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52" name="AutoShape 24"/>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53" name="AutoShape 25"/>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
        <p:nvSpPr>
          <p:cNvPr id="124955" name="Rectangle 27"/>
          <p:cNvSpPr>
            <a:spLocks noChangeArrowheads="1"/>
          </p:cNvSpPr>
          <p:nvPr/>
        </p:nvSpPr>
        <p:spPr bwMode="auto">
          <a:xfrm>
            <a:off x="1447800" y="2133600"/>
            <a:ext cx="176053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r>
              <a:rPr lang="en-US" sz="2400" b="1" dirty="0" smtClean="0">
                <a:solidFill>
                  <a:srgbClr val="FEFEFE"/>
                </a:solidFill>
                <a:latin typeface="Arial" charset="0"/>
                <a:cs typeface="Arial" charset="0"/>
              </a:rPr>
              <a:t>I. Bất bình đẳng xã hội</a:t>
            </a:r>
            <a:endParaRPr lang="en-US" sz="2400" b="1" dirty="0">
              <a:solidFill>
                <a:srgbClr val="FEFEFE"/>
              </a:solidFill>
              <a:latin typeface="Arial" charset="0"/>
              <a:cs typeface="Arial" charset="0"/>
            </a:endParaRPr>
          </a:p>
        </p:txBody>
      </p:sp>
      <p:sp>
        <p:nvSpPr>
          <p:cNvPr id="124956" name="Rectangle 28"/>
          <p:cNvSpPr>
            <a:spLocks noChangeArrowheads="1"/>
          </p:cNvSpPr>
          <p:nvPr/>
        </p:nvSpPr>
        <p:spPr bwMode="auto">
          <a:xfrm>
            <a:off x="3844925" y="2133600"/>
            <a:ext cx="153511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sz="2400" b="1" dirty="0" smtClean="0">
                <a:solidFill>
                  <a:srgbClr val="FEFEFE"/>
                </a:solidFill>
                <a:latin typeface="Arial" charset="0"/>
                <a:cs typeface="Arial" charset="0"/>
              </a:rPr>
              <a:t>II. Phân tầng xã hội</a:t>
            </a:r>
            <a:endParaRPr lang="en-US" sz="2400" b="1" dirty="0">
              <a:solidFill>
                <a:srgbClr val="FEFEFE"/>
              </a:solidFill>
              <a:latin typeface="Arial" charset="0"/>
              <a:cs typeface="Arial" charset="0"/>
            </a:endParaRPr>
          </a:p>
        </p:txBody>
      </p:sp>
      <p:sp>
        <p:nvSpPr>
          <p:cNvPr id="124957" name="Rectangle 29"/>
          <p:cNvSpPr>
            <a:spLocks noChangeArrowheads="1"/>
          </p:cNvSpPr>
          <p:nvPr/>
        </p:nvSpPr>
        <p:spPr bwMode="auto">
          <a:xfrm>
            <a:off x="6183313" y="2286000"/>
            <a:ext cx="15335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sz="2400" b="1" dirty="0" smtClean="0">
                <a:solidFill>
                  <a:srgbClr val="FEFEFE"/>
                </a:solidFill>
                <a:latin typeface="Arial" charset="0"/>
                <a:cs typeface="Arial" charset="0"/>
              </a:rPr>
              <a:t>III.Giải pháp</a:t>
            </a:r>
          </a:p>
        </p:txBody>
      </p:sp>
      <p:sp>
        <p:nvSpPr>
          <p:cNvPr id="124958" name="Rectangle 30"/>
          <p:cNvSpPr>
            <a:spLocks noChangeArrowheads="1"/>
          </p:cNvSpPr>
          <p:nvPr/>
        </p:nvSpPr>
        <p:spPr bwMode="auto">
          <a:xfrm>
            <a:off x="3822700" y="4572000"/>
            <a:ext cx="167005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20000"/>
              </a:lnSpc>
            </a:pPr>
            <a:r>
              <a:rPr lang="en-US" sz="2400" b="1" i="1" dirty="0" smtClean="0">
                <a:solidFill>
                  <a:srgbClr val="080808"/>
                </a:solidFill>
                <a:latin typeface="Times New Roman" pitchFamily="18" charset="0"/>
                <a:cs typeface="Times New Roman" pitchFamily="18" charset="0"/>
              </a:rPr>
              <a:t>Nội dung chính</a:t>
            </a:r>
            <a:endParaRPr lang="en-US" sz="2400" b="1" i="1" dirty="0">
              <a:solidFill>
                <a:srgbClr val="080808"/>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28600"/>
            <a:ext cx="5943600" cy="884238"/>
          </a:xfrm>
        </p:spPr>
        <p:txBody>
          <a:bodyPr/>
          <a:lstStyle/>
          <a:p>
            <a:r>
              <a:rPr lang="en-US" sz="3600" dirty="0" smtClean="0">
                <a:latin typeface="Times New Roman" pitchFamily="18" charset="0"/>
                <a:cs typeface="Times New Roman" pitchFamily="18" charset="0"/>
              </a:rPr>
              <a:t>I.BẤT BÌNH ĐẲNG XÃ HỘI</a:t>
            </a:r>
            <a:endParaRPr lang="en-US" sz="3600" dirty="0">
              <a:latin typeface="Times New Roman" pitchFamily="18" charset="0"/>
              <a:cs typeface="Times New Roman" pitchFamily="18" charset="0"/>
            </a:endParaRPr>
          </a:p>
        </p:txBody>
      </p:sp>
      <p:sp>
        <p:nvSpPr>
          <p:cNvPr id="5" name="Footer Placeholder 4"/>
          <p:cNvSpPr>
            <a:spLocks noGrp="1"/>
          </p:cNvSpPr>
          <p:nvPr>
            <p:ph type="ftr" sz="quarter" idx="12"/>
          </p:nvPr>
        </p:nvSpPr>
        <p:spPr/>
        <p:txBody>
          <a:bodyPr/>
          <a:lstStyle/>
          <a:p>
            <a:r>
              <a:rPr lang="en-US" smtClean="0"/>
              <a:t>www.themegallery.com</a:t>
            </a:r>
            <a:endParaRPr lang="en-US"/>
          </a:p>
        </p:txBody>
      </p:sp>
      <p:pic>
        <p:nvPicPr>
          <p:cNvPr id="138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828800"/>
            <a:ext cx="444817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bwMode="auto">
          <a:xfrm>
            <a:off x="304800" y="1524000"/>
            <a:ext cx="3886200" cy="48006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r>
              <a:rPr kumimoji="0" lang="en-US" sz="2400" b="1" i="1" strike="noStrike" cap="none" normalizeH="0" baseline="0" dirty="0" smtClean="0">
                <a:ln>
                  <a:noFill/>
                </a:ln>
                <a:solidFill>
                  <a:schemeClr val="tx1"/>
                </a:solidFill>
                <a:effectLst/>
                <a:latin typeface="Times New Roman" pitchFamily="18" charset="0"/>
                <a:cs typeface="Times New Roman" pitchFamily="18" charset="0"/>
              </a:rPr>
              <a:t>Bất</a:t>
            </a:r>
            <a:r>
              <a:rPr kumimoji="0" lang="en-US" sz="2400" b="1" i="1" strike="noStrike" cap="none" normalizeH="0" dirty="0" smtClean="0">
                <a:ln>
                  <a:noFill/>
                </a:ln>
                <a:solidFill>
                  <a:schemeClr val="tx1"/>
                </a:solidFill>
                <a:effectLst/>
                <a:latin typeface="Times New Roman" pitchFamily="18" charset="0"/>
                <a:cs typeface="Times New Roman" pitchFamily="18" charset="0"/>
              </a:rPr>
              <a:t> bình đẳng xã hội  là gì ?</a:t>
            </a:r>
          </a:p>
          <a:p>
            <a:pPr algn="just"/>
            <a:r>
              <a:rPr lang="vi-VN" sz="2400" dirty="0">
                <a:latin typeface="Times New Roman" pitchFamily="18" charset="0"/>
                <a:cs typeface="Times New Roman" pitchFamily="18" charset="0"/>
              </a:rPr>
              <a:t>Bất bình đẳng xã hội là một vấn đề trung tâm của xã hội học, nó quyết định sự phân tầng trong tổ chức xã hội và không tồn tại ngẫu nhiên giữa các cá nhân trong xã hội. </a:t>
            </a:r>
            <a:endParaRPr lang="en-US" sz="2400" dirty="0" smtClean="0">
              <a:latin typeface="Times New Roman" pitchFamily="18" charset="0"/>
              <a:cs typeface="Times New Roman" pitchFamily="18" charset="0"/>
            </a:endParaRPr>
          </a:p>
          <a:p>
            <a:pPr algn="just"/>
            <a:r>
              <a:rPr lang="vi-VN" sz="2400" dirty="0">
                <a:latin typeface="Times New Roman" pitchFamily="18" charset="0"/>
                <a:cs typeface="Times New Roman" pitchFamily="18" charset="0"/>
              </a:rPr>
              <a:t>Bất bình đẳng là sự không công bằng, không bằng nhau về các cơ hội hoặc lợi ích đối với những cá nhân khác nhau trong một hoặc nhiều nhóm xã hội.</a:t>
            </a:r>
            <a:endParaRPr kumimoji="0" lang="en-US" sz="240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 name="Rectangle 2"/>
          <p:cNvSpPr/>
          <p:nvPr/>
        </p:nvSpPr>
        <p:spPr bwMode="auto">
          <a:xfrm>
            <a:off x="152400" y="1066800"/>
            <a:ext cx="7162800" cy="457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1.Khái</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quát chung về bất bình đẳng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4158837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r>
              <a:rPr lang="en-US" smtClean="0"/>
              <a:t>www.themegallery.com</a:t>
            </a:r>
            <a:endParaRPr lang="en-US"/>
          </a:p>
        </p:txBody>
      </p:sp>
      <p:sp>
        <p:nvSpPr>
          <p:cNvPr id="6" name="Rectangle 5"/>
          <p:cNvSpPr/>
          <p:nvPr/>
        </p:nvSpPr>
        <p:spPr bwMode="auto">
          <a:xfrm>
            <a:off x="2279073" y="381000"/>
            <a:ext cx="6019800" cy="762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3600" b="1" dirty="0" smtClean="0">
                <a:latin typeface="Times New Roman" pitchFamily="18" charset="0"/>
                <a:cs typeface="Times New Roman" pitchFamily="18" charset="0"/>
              </a:rPr>
              <a:t>I.BẤT BÌNH ĐẲNG XÃ HỘI</a:t>
            </a:r>
            <a:endParaRPr kumimoji="0" lang="en-US" sz="3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ctangle 6"/>
          <p:cNvSpPr/>
          <p:nvPr/>
        </p:nvSpPr>
        <p:spPr bwMode="auto">
          <a:xfrm>
            <a:off x="138545" y="1143000"/>
            <a:ext cx="5652655" cy="457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2.</a:t>
            </a:r>
            <a:r>
              <a:rPr kumimoji="0" lang="vi-VN" sz="2800" b="1" i="0" u="none" strike="noStrike" cap="none" normalizeH="0" baseline="0" dirty="0" smtClean="0">
                <a:ln>
                  <a:noFill/>
                </a:ln>
                <a:solidFill>
                  <a:schemeClr val="tx1"/>
                </a:solidFill>
                <a:effectLst/>
                <a:latin typeface="Times New Roman" pitchFamily="18" charset="0"/>
                <a:cs typeface="Times New Roman" pitchFamily="18" charset="0"/>
              </a:rPr>
              <a:t>Cơ</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sở hình thành bất bình đẳng:</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 name="Rectangle 9"/>
          <p:cNvSpPr/>
          <p:nvPr/>
        </p:nvSpPr>
        <p:spPr bwMode="auto">
          <a:xfrm>
            <a:off x="412172" y="1593273"/>
            <a:ext cx="3016828" cy="464127"/>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Có</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3 cơ sở chính sau:</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1" name="Rectangle 10"/>
          <p:cNvSpPr/>
          <p:nvPr/>
        </p:nvSpPr>
        <p:spPr bwMode="auto">
          <a:xfrm>
            <a:off x="471055" y="2057400"/>
            <a:ext cx="2763980" cy="383294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Arial" pitchFamily="34" charset="0"/>
              <a:buChar char="•"/>
            </a:pPr>
            <a:r>
              <a:rPr lang="vi-VN" sz="2400" dirty="0">
                <a:latin typeface="Times New Roman" pitchFamily="18" charset="0"/>
                <a:cs typeface="Times New Roman" pitchFamily="18" charset="0"/>
              </a:rPr>
              <a:t>Thứ nhất, đó là những cơ hội trong cuộc </a:t>
            </a:r>
            <a:r>
              <a:rPr lang="vi-VN" sz="2400" dirty="0" smtClean="0">
                <a:latin typeface="Times New Roman" pitchFamily="18" charset="0"/>
                <a:cs typeface="Times New Roman" pitchFamily="18" charset="0"/>
              </a:rPr>
              <a:t>sống</a:t>
            </a:r>
            <a:r>
              <a:rPr lang="en-US" sz="2400" dirty="0" smtClean="0">
                <a:latin typeface="Times New Roman" pitchFamily="18" charset="0"/>
                <a:cs typeface="Times New Roman" pitchFamily="18" charset="0"/>
              </a:rPr>
              <a:t>: gồm những thuận lợi về vật chất cũng như lợi ích chăm sóc hay an ninh xã hội để cải thiện chất lượng cuộc sống.</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9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035" y="1825336"/>
            <a:ext cx="5063837" cy="406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92419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r>
              <a:rPr lang="en-US" smtClean="0"/>
              <a:t>www.themegallery.com</a:t>
            </a:r>
            <a:endParaRPr lang="en-US"/>
          </a:p>
        </p:txBody>
      </p:sp>
      <p:sp>
        <p:nvSpPr>
          <p:cNvPr id="6" name="Rectangle 5"/>
          <p:cNvSpPr/>
          <p:nvPr/>
        </p:nvSpPr>
        <p:spPr bwMode="auto">
          <a:xfrm>
            <a:off x="290945" y="1385454"/>
            <a:ext cx="3602182" cy="44958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Arial" pitchFamily="34" charset="0"/>
              <a:buChar char="•"/>
            </a:pPr>
            <a:r>
              <a:rPr lang="vi-VN" sz="2400" dirty="0">
                <a:latin typeface="Times New Roman" pitchFamily="18" charset="0"/>
                <a:cs typeface="Times New Roman" pitchFamily="18" charset="0"/>
              </a:rPr>
              <a:t>Thứ hai, nói về địa vị xã hội: cơ sở địa vị xã hội có thể khác nhau trong xã hội. Một người thì có nhiều cơ hội nhưng có người lại không. Người nào được nhiều thành viên trong xã hội trọng vọng thì sẽ có uy tín và vị trí cao trong xã hội. Đó là cơ sở khách quan của bất bình đẳng</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9026" name="Picture 2" descr="D:\hoc tap hoàng\hinh anh\TuongGiap09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3236" y="1524000"/>
            <a:ext cx="4876800" cy="406630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1752600" y="457200"/>
            <a:ext cx="6400800" cy="609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2.Cơ</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sở hình thành bất bình đẳng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1492321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r>
              <a:rPr lang="en-US" smtClean="0"/>
              <a:t>www.themegallery.com</a:t>
            </a:r>
            <a:endParaRPr lang="en-US"/>
          </a:p>
        </p:txBody>
      </p:sp>
      <p:pic>
        <p:nvPicPr>
          <p:cNvPr id="130050" name="Picture 2" descr="D:\hoc tap hoàng\hinh anh\136836764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143000"/>
            <a:ext cx="3886201" cy="3962400"/>
          </a:xfrm>
          <a:prstGeom prst="rect">
            <a:avLst/>
          </a:prstGeom>
          <a:noFill/>
          <a:extLst>
            <a:ext uri="{909E8E84-426E-40DD-AFC4-6F175D3DCCD1}">
              <a14:hiddenFill xmlns:a14="http://schemas.microsoft.com/office/drawing/2010/main">
                <a:solidFill>
                  <a:srgbClr val="FFFFFF"/>
                </a:solidFill>
              </a14:hiddenFill>
            </a:ext>
          </a:extLst>
        </p:spPr>
      </p:pic>
      <p:pic>
        <p:nvPicPr>
          <p:cNvPr id="130051" name="Picture 3" descr="D:\hoc tap hoàng\hinh anh\tre_em_nghe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1" y="1143000"/>
            <a:ext cx="4419599" cy="39624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4267200" y="5181600"/>
            <a:ext cx="3505199" cy="381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Trẻ em nghèo</a:t>
            </a:r>
          </a:p>
        </p:txBody>
      </p:sp>
      <p:sp>
        <p:nvSpPr>
          <p:cNvPr id="2" name="Rectangle 1"/>
          <p:cNvSpPr/>
          <p:nvPr/>
        </p:nvSpPr>
        <p:spPr bwMode="auto">
          <a:xfrm>
            <a:off x="1676400" y="457200"/>
            <a:ext cx="6553200" cy="381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2. Cơ</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sở hình thành bất bình đẳng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4296111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r>
              <a:rPr lang="en-US" smtClean="0"/>
              <a:t>www.themegallery.com</a:t>
            </a:r>
            <a:endParaRPr lang="en-US"/>
          </a:p>
        </p:txBody>
      </p:sp>
      <p:sp>
        <p:nvSpPr>
          <p:cNvPr id="6" name="Rectangle 5"/>
          <p:cNvSpPr/>
          <p:nvPr/>
        </p:nvSpPr>
        <p:spPr bwMode="auto">
          <a:xfrm>
            <a:off x="304800" y="1371600"/>
            <a:ext cx="2514600" cy="48768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342900" indent="-342900">
              <a:buFont typeface="Arial" pitchFamily="34" charset="0"/>
              <a:buChar char="•"/>
            </a:pPr>
            <a:r>
              <a:rPr lang="vi-VN" sz="2400" dirty="0">
                <a:latin typeface="Times New Roman" pitchFamily="18" charset="0"/>
                <a:cs typeface="Times New Roman" pitchFamily="18" charset="0"/>
              </a:rPr>
              <a:t>Và cuối cùng chính là sự ảnh hưởng của chính trị là khả năng của một nhóm xã hội khác nhau, có ảnh hưởng mạnh mẽ trong việc ra qui định và thu được lợi từ các quyết định đó.</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 name="Rectangle 1"/>
          <p:cNvSpPr/>
          <p:nvPr/>
        </p:nvSpPr>
        <p:spPr bwMode="auto">
          <a:xfrm>
            <a:off x="1905000" y="457200"/>
            <a:ext cx="6553200" cy="457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2. Cơ</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sở hình thành bất bình đẳng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600200"/>
            <a:ext cx="5181600"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3048000" y="4953000"/>
            <a:ext cx="5867400" cy="381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Thảo luận</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công tác phòng chống tham nhũng</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3152672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rrowheads="1"/>
          </p:cNvSpPr>
          <p:nvPr>
            <p:ph type="title"/>
          </p:nvPr>
        </p:nvSpPr>
        <p:spPr>
          <a:xfrm>
            <a:off x="2057400" y="258762"/>
            <a:ext cx="6324600" cy="884238"/>
          </a:xfrm>
        </p:spPr>
        <p:txBody>
          <a:bodyPr/>
          <a:lstStyle/>
          <a:p>
            <a:r>
              <a:rPr lang="en-US" sz="3600" dirty="0" smtClean="0">
                <a:latin typeface="Times New Roman" pitchFamily="18" charset="0"/>
                <a:cs typeface="Times New Roman" pitchFamily="18" charset="0"/>
              </a:rPr>
              <a:t>I. BẤT BÌNH ĐẲNG XÃ HỘI</a:t>
            </a:r>
            <a:endParaRPr lang="en-US" sz="3600" dirty="0">
              <a:latin typeface="Times New Roman" pitchFamily="18" charset="0"/>
              <a:cs typeface="Times New Roman" pitchFamily="18" charset="0"/>
            </a:endParaRPr>
          </a:p>
        </p:txBody>
      </p:sp>
      <p:sp>
        <p:nvSpPr>
          <p:cNvPr id="32" name="Footer Placeholder 5"/>
          <p:cNvSpPr>
            <a:spLocks noGrp="1"/>
          </p:cNvSpPr>
          <p:nvPr>
            <p:ph type="ftr" sz="quarter" idx="12"/>
          </p:nvPr>
        </p:nvSpPr>
        <p:spPr/>
        <p:txBody>
          <a:bodyPr/>
          <a:lstStyle/>
          <a:p>
            <a:r>
              <a:rPr lang="en-US"/>
              <a:t>www.themegallery.com</a:t>
            </a:r>
          </a:p>
        </p:txBody>
      </p:sp>
      <p:sp>
        <p:nvSpPr>
          <p:cNvPr id="133137" name="AutoShape 3"/>
          <p:cNvSpPr>
            <a:spLocks noChangeArrowheads="1"/>
          </p:cNvSpPr>
          <p:nvPr/>
        </p:nvSpPr>
        <p:spPr bwMode="gray">
          <a:xfrm>
            <a:off x="2085975" y="1677987"/>
            <a:ext cx="4818063" cy="989013"/>
          </a:xfrm>
          <a:prstGeom prst="roundRect">
            <a:avLst>
              <a:gd name="adj" fmla="val 1272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dirty="0">
              <a:latin typeface="Calibri" pitchFamily="34" charset="0"/>
              <a:cs typeface="Arial" charset="0"/>
            </a:endParaRPr>
          </a:p>
        </p:txBody>
      </p:sp>
      <p:sp>
        <p:nvSpPr>
          <p:cNvPr id="133138" name="Text Box 4"/>
          <p:cNvSpPr txBox="1">
            <a:spLocks noChangeArrowheads="1"/>
          </p:cNvSpPr>
          <p:nvPr/>
        </p:nvSpPr>
        <p:spPr bwMode="white">
          <a:xfrm>
            <a:off x="2249921" y="1754311"/>
            <a:ext cx="45704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400" b="1" dirty="0" smtClean="0">
                <a:solidFill>
                  <a:srgbClr val="F8F8F8"/>
                </a:solidFill>
                <a:latin typeface="Times New Roman" pitchFamily="18" charset="0"/>
                <a:cs typeface="Times New Roman" pitchFamily="18" charset="0"/>
              </a:rPr>
              <a:t>Quan điểm dựa vào yếu tố sinh học của cá nhân</a:t>
            </a:r>
            <a:endParaRPr lang="en-US" sz="2400" b="1" dirty="0">
              <a:solidFill>
                <a:srgbClr val="F8F8F8"/>
              </a:solidFill>
              <a:latin typeface="Times New Roman" pitchFamily="18" charset="0"/>
              <a:cs typeface="Times New Roman" pitchFamily="18" charset="0"/>
            </a:endParaRPr>
          </a:p>
        </p:txBody>
      </p:sp>
      <p:grpSp>
        <p:nvGrpSpPr>
          <p:cNvPr id="133139" name="Group 5"/>
          <p:cNvGrpSpPr>
            <a:grpSpLocks/>
          </p:cNvGrpSpPr>
          <p:nvPr/>
        </p:nvGrpSpPr>
        <p:grpSpPr bwMode="auto">
          <a:xfrm>
            <a:off x="1176338" y="1582737"/>
            <a:ext cx="1238250" cy="1236663"/>
            <a:chOff x="802" y="845"/>
            <a:chExt cx="827" cy="826"/>
          </a:xfrm>
        </p:grpSpPr>
        <p:sp>
          <p:nvSpPr>
            <p:cNvPr id="133140" name="Oval 6"/>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pPr eaLnBrk="1" hangingPunct="1"/>
              <a:endParaRPr lang="en-US">
                <a:latin typeface="Calibri" pitchFamily="34" charset="0"/>
                <a:cs typeface="Arial" charset="0"/>
              </a:endParaRPr>
            </a:p>
          </p:txBody>
        </p:sp>
        <p:sp>
          <p:nvSpPr>
            <p:cNvPr id="133141" name="Oval 7"/>
            <p:cNvSpPr>
              <a:spLocks noChangeArrowheads="1"/>
            </p:cNvSpPr>
            <p:nvPr/>
          </p:nvSpPr>
          <p:spPr bwMode="gray">
            <a:xfrm>
              <a:off x="836" y="879"/>
              <a:ext cx="758" cy="758"/>
            </a:xfrm>
            <a:prstGeom prst="ellipse">
              <a:avLst/>
            </a:prstGeom>
            <a:noFill/>
            <a:ln w="38100">
              <a:solidFill>
                <a:schemeClr val="accent1">
                  <a:alpha val="7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sp>
          <p:nvSpPr>
            <p:cNvPr id="133142" name="Oval 8"/>
            <p:cNvSpPr>
              <a:spLocks noChangeArrowheads="1"/>
            </p:cNvSpPr>
            <p:nvPr/>
          </p:nvSpPr>
          <p:spPr bwMode="gray">
            <a:xfrm>
              <a:off x="870" y="915"/>
              <a:ext cx="690" cy="690"/>
            </a:xfrm>
            <a:prstGeom prst="ellipse">
              <a:avLst/>
            </a:prstGeom>
            <a:noFill/>
            <a:ln w="38100">
              <a:solidFill>
                <a:schemeClr val="accent1">
                  <a:alpha val="30196"/>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grpSp>
      <p:sp>
        <p:nvSpPr>
          <p:cNvPr id="133143" name="Text Box 9"/>
          <p:cNvSpPr txBox="1">
            <a:spLocks noChangeArrowheads="1"/>
          </p:cNvSpPr>
          <p:nvPr/>
        </p:nvSpPr>
        <p:spPr bwMode="gray">
          <a:xfrm>
            <a:off x="1247775" y="1752600"/>
            <a:ext cx="1082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pPr>
            <a:r>
              <a:rPr lang="en-US" sz="2400" b="1" dirty="0" smtClean="0">
                <a:solidFill>
                  <a:schemeClr val="bg2"/>
                </a:solidFill>
                <a:latin typeface="Times New Roman" pitchFamily="18" charset="0"/>
                <a:cs typeface="Times New Roman" pitchFamily="18" charset="0"/>
              </a:rPr>
              <a:t>Thứ nhất</a:t>
            </a:r>
            <a:endParaRPr lang="en-US" sz="2400" b="1" dirty="0">
              <a:solidFill>
                <a:schemeClr val="bg2"/>
              </a:solidFill>
              <a:latin typeface="Times New Roman" pitchFamily="18" charset="0"/>
              <a:cs typeface="Times New Roman" pitchFamily="18" charset="0"/>
            </a:endParaRPr>
          </a:p>
        </p:txBody>
      </p:sp>
      <p:sp>
        <p:nvSpPr>
          <p:cNvPr id="133144" name="AutoShape 10"/>
          <p:cNvSpPr>
            <a:spLocks noChangeArrowheads="1"/>
          </p:cNvSpPr>
          <p:nvPr/>
        </p:nvSpPr>
        <p:spPr bwMode="gray">
          <a:xfrm>
            <a:off x="2254250" y="2820987"/>
            <a:ext cx="4818063" cy="989013"/>
          </a:xfrm>
          <a:prstGeom prst="roundRect">
            <a:avLst>
              <a:gd name="adj" fmla="val 1272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a:latin typeface="Calibri" pitchFamily="34" charset="0"/>
              <a:cs typeface="Arial" charset="0"/>
            </a:endParaRPr>
          </a:p>
        </p:txBody>
      </p:sp>
      <p:sp>
        <p:nvSpPr>
          <p:cNvPr id="133145" name="Text Box 11"/>
          <p:cNvSpPr txBox="1">
            <a:spLocks noChangeArrowheads="1"/>
          </p:cNvSpPr>
          <p:nvPr/>
        </p:nvSpPr>
        <p:spPr bwMode="white">
          <a:xfrm>
            <a:off x="2259013" y="2902803"/>
            <a:ext cx="45704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400" b="1" dirty="0" smtClean="0">
                <a:solidFill>
                  <a:srgbClr val="F8F8F8"/>
                </a:solidFill>
                <a:latin typeface="Times New Roman" pitchFamily="18" charset="0"/>
                <a:cs typeface="Times New Roman" pitchFamily="18" charset="0"/>
              </a:rPr>
              <a:t>Quan điểm dựa vào yếu tố kinh tế</a:t>
            </a:r>
            <a:endParaRPr lang="en-US" sz="2400" b="1" dirty="0">
              <a:solidFill>
                <a:srgbClr val="F8F8F8"/>
              </a:solidFill>
              <a:latin typeface="Times New Roman" pitchFamily="18" charset="0"/>
              <a:cs typeface="Times New Roman" pitchFamily="18" charset="0"/>
            </a:endParaRPr>
          </a:p>
        </p:txBody>
      </p:sp>
      <p:grpSp>
        <p:nvGrpSpPr>
          <p:cNvPr id="133146" name="Group 12"/>
          <p:cNvGrpSpPr>
            <a:grpSpLocks/>
          </p:cNvGrpSpPr>
          <p:nvPr/>
        </p:nvGrpSpPr>
        <p:grpSpPr bwMode="auto">
          <a:xfrm>
            <a:off x="6757988" y="2725737"/>
            <a:ext cx="1238250" cy="1236663"/>
            <a:chOff x="802" y="845"/>
            <a:chExt cx="827" cy="826"/>
          </a:xfrm>
        </p:grpSpPr>
        <p:sp>
          <p:nvSpPr>
            <p:cNvPr id="133147" name="Oval 13"/>
            <p:cNvSpPr>
              <a:spLocks noChangeArrowheads="1"/>
            </p:cNvSpPr>
            <p:nvPr/>
          </p:nvSpPr>
          <p:spPr bwMode="gray">
            <a:xfrm>
              <a:off x="802" y="845"/>
              <a:ext cx="827" cy="826"/>
            </a:xfrm>
            <a:prstGeom prst="ellipse">
              <a:avLst/>
            </a:prstGeom>
            <a:solidFill>
              <a:srgbClr val="F8F8F8"/>
            </a:solidFill>
            <a:ln w="38100">
              <a:solidFill>
                <a:schemeClr val="accent2"/>
              </a:solidFill>
              <a:round/>
              <a:headEnd/>
              <a:tailEnd/>
            </a:ln>
          </p:spPr>
          <p:txBody>
            <a:bodyPr wrap="none" anchor="ctr"/>
            <a:lstStyle/>
            <a:p>
              <a:pPr eaLnBrk="1" hangingPunct="1"/>
              <a:endParaRPr lang="en-US">
                <a:latin typeface="Calibri" pitchFamily="34" charset="0"/>
                <a:cs typeface="Arial" charset="0"/>
              </a:endParaRPr>
            </a:p>
          </p:txBody>
        </p:sp>
        <p:sp>
          <p:nvSpPr>
            <p:cNvPr id="133148" name="Oval 14"/>
            <p:cNvSpPr>
              <a:spLocks noChangeArrowheads="1"/>
            </p:cNvSpPr>
            <p:nvPr/>
          </p:nvSpPr>
          <p:spPr bwMode="gray">
            <a:xfrm>
              <a:off x="836" y="879"/>
              <a:ext cx="758" cy="758"/>
            </a:xfrm>
            <a:prstGeom prst="ellipse">
              <a:avLst/>
            </a:prstGeom>
            <a:noFill/>
            <a:ln w="38100">
              <a:solidFill>
                <a:schemeClr val="accent2">
                  <a:alpha val="7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sp>
          <p:nvSpPr>
            <p:cNvPr id="133149" name="Oval 15"/>
            <p:cNvSpPr>
              <a:spLocks noChangeArrowheads="1"/>
            </p:cNvSpPr>
            <p:nvPr/>
          </p:nvSpPr>
          <p:spPr bwMode="gray">
            <a:xfrm>
              <a:off x="870" y="915"/>
              <a:ext cx="690" cy="690"/>
            </a:xfrm>
            <a:prstGeom prst="ellipse">
              <a:avLst/>
            </a:prstGeom>
            <a:noFill/>
            <a:ln w="38100">
              <a:solidFill>
                <a:schemeClr val="accent2">
                  <a:alpha val="30196"/>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grpSp>
      <p:sp>
        <p:nvSpPr>
          <p:cNvPr id="133150" name="Text Box 16"/>
          <p:cNvSpPr txBox="1">
            <a:spLocks noChangeArrowheads="1"/>
          </p:cNvSpPr>
          <p:nvPr/>
        </p:nvSpPr>
        <p:spPr bwMode="gray">
          <a:xfrm>
            <a:off x="6829425" y="2902803"/>
            <a:ext cx="1081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pPr>
            <a:r>
              <a:rPr lang="en-US" sz="2400" b="1" dirty="0" smtClean="0">
                <a:solidFill>
                  <a:schemeClr val="bg2"/>
                </a:solidFill>
                <a:latin typeface="Times New Roman" pitchFamily="18" charset="0"/>
                <a:cs typeface="Times New Roman" pitchFamily="18" charset="0"/>
              </a:rPr>
              <a:t>Thứ hai</a:t>
            </a:r>
            <a:endParaRPr lang="en-US" sz="2400" b="1" dirty="0">
              <a:solidFill>
                <a:schemeClr val="bg2"/>
              </a:solidFill>
              <a:latin typeface="Times New Roman" pitchFamily="18" charset="0"/>
              <a:cs typeface="Times New Roman" pitchFamily="18" charset="0"/>
            </a:endParaRPr>
          </a:p>
        </p:txBody>
      </p:sp>
      <p:sp>
        <p:nvSpPr>
          <p:cNvPr id="133151" name="AutoShape 17"/>
          <p:cNvSpPr>
            <a:spLocks noChangeArrowheads="1"/>
          </p:cNvSpPr>
          <p:nvPr/>
        </p:nvSpPr>
        <p:spPr bwMode="gray">
          <a:xfrm>
            <a:off x="2085975" y="3963988"/>
            <a:ext cx="4818063" cy="989012"/>
          </a:xfrm>
          <a:prstGeom prst="roundRect">
            <a:avLst>
              <a:gd name="adj" fmla="val 12727"/>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a:latin typeface="Calibri" pitchFamily="34" charset="0"/>
              <a:cs typeface="Arial" charset="0"/>
            </a:endParaRPr>
          </a:p>
        </p:txBody>
      </p:sp>
      <p:sp>
        <p:nvSpPr>
          <p:cNvPr id="133152" name="Text Box 18"/>
          <p:cNvSpPr txBox="1">
            <a:spLocks noChangeArrowheads="1"/>
          </p:cNvSpPr>
          <p:nvPr/>
        </p:nvSpPr>
        <p:spPr bwMode="white">
          <a:xfrm>
            <a:off x="2330450" y="4186535"/>
            <a:ext cx="4570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400" b="1" dirty="0" smtClean="0">
                <a:solidFill>
                  <a:srgbClr val="F8F8F8"/>
                </a:solidFill>
                <a:latin typeface="Times New Roman" pitchFamily="18" charset="0"/>
                <a:cs typeface="Times New Roman" pitchFamily="18" charset="0"/>
              </a:rPr>
              <a:t>Quan điểm chủ nghĩa Marx</a:t>
            </a:r>
            <a:endParaRPr lang="en-US" sz="2400" b="1" dirty="0">
              <a:solidFill>
                <a:srgbClr val="F8F8F8"/>
              </a:solidFill>
              <a:latin typeface="Times New Roman" pitchFamily="18" charset="0"/>
              <a:cs typeface="Times New Roman" pitchFamily="18" charset="0"/>
            </a:endParaRPr>
          </a:p>
        </p:txBody>
      </p:sp>
      <p:grpSp>
        <p:nvGrpSpPr>
          <p:cNvPr id="133153" name="Group 19"/>
          <p:cNvGrpSpPr>
            <a:grpSpLocks/>
          </p:cNvGrpSpPr>
          <p:nvPr/>
        </p:nvGrpSpPr>
        <p:grpSpPr bwMode="auto">
          <a:xfrm>
            <a:off x="1176338" y="3792538"/>
            <a:ext cx="1238250" cy="1236662"/>
            <a:chOff x="802" y="845"/>
            <a:chExt cx="827" cy="826"/>
          </a:xfrm>
        </p:grpSpPr>
        <p:sp>
          <p:nvSpPr>
            <p:cNvPr id="133154" name="Oval 20"/>
            <p:cNvSpPr>
              <a:spLocks noChangeArrowheads="1"/>
            </p:cNvSpPr>
            <p:nvPr/>
          </p:nvSpPr>
          <p:spPr bwMode="gray">
            <a:xfrm>
              <a:off x="802" y="845"/>
              <a:ext cx="827" cy="826"/>
            </a:xfrm>
            <a:prstGeom prst="ellipse">
              <a:avLst/>
            </a:prstGeom>
            <a:solidFill>
              <a:srgbClr val="F8F8F8"/>
            </a:solidFill>
            <a:ln w="38100">
              <a:solidFill>
                <a:schemeClr val="hlink"/>
              </a:solidFill>
              <a:round/>
              <a:headEnd/>
              <a:tailEnd/>
            </a:ln>
          </p:spPr>
          <p:txBody>
            <a:bodyPr wrap="none" anchor="ctr"/>
            <a:lstStyle/>
            <a:p>
              <a:pPr eaLnBrk="1" hangingPunct="1"/>
              <a:endParaRPr lang="en-US">
                <a:latin typeface="Calibri" pitchFamily="34" charset="0"/>
                <a:cs typeface="Arial" charset="0"/>
              </a:endParaRPr>
            </a:p>
          </p:txBody>
        </p:sp>
        <p:sp>
          <p:nvSpPr>
            <p:cNvPr id="133155" name="Oval 21"/>
            <p:cNvSpPr>
              <a:spLocks noChangeArrowheads="1"/>
            </p:cNvSpPr>
            <p:nvPr/>
          </p:nvSpPr>
          <p:spPr bwMode="gray">
            <a:xfrm>
              <a:off x="836" y="879"/>
              <a:ext cx="758" cy="758"/>
            </a:xfrm>
            <a:prstGeom prst="ellipse">
              <a:avLst/>
            </a:prstGeom>
            <a:noFill/>
            <a:ln w="38100">
              <a:solidFill>
                <a:schemeClr val="hlink">
                  <a:alpha val="7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sp>
          <p:nvSpPr>
            <p:cNvPr id="133156" name="Oval 22"/>
            <p:cNvSpPr>
              <a:spLocks noChangeArrowheads="1"/>
            </p:cNvSpPr>
            <p:nvPr/>
          </p:nvSpPr>
          <p:spPr bwMode="gray">
            <a:xfrm>
              <a:off x="870" y="915"/>
              <a:ext cx="690" cy="690"/>
            </a:xfrm>
            <a:prstGeom prst="ellipse">
              <a:avLst/>
            </a:prstGeom>
            <a:noFill/>
            <a:ln w="38100">
              <a:solidFill>
                <a:schemeClr val="hlink">
                  <a:alpha val="30196"/>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grpSp>
      <p:sp>
        <p:nvSpPr>
          <p:cNvPr id="133157" name="Text Box 23"/>
          <p:cNvSpPr txBox="1">
            <a:spLocks noChangeArrowheads="1"/>
          </p:cNvSpPr>
          <p:nvPr/>
        </p:nvSpPr>
        <p:spPr bwMode="gray">
          <a:xfrm>
            <a:off x="1247775" y="4045803"/>
            <a:ext cx="1082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pPr>
            <a:r>
              <a:rPr lang="en-US" sz="2400" b="1" dirty="0" smtClean="0">
                <a:solidFill>
                  <a:schemeClr val="bg2"/>
                </a:solidFill>
                <a:latin typeface="Times New Roman" pitchFamily="18" charset="0"/>
                <a:cs typeface="Times New Roman" pitchFamily="18" charset="0"/>
              </a:rPr>
              <a:t>Thứ ba</a:t>
            </a:r>
            <a:endParaRPr lang="en-US" sz="2400" b="1" dirty="0">
              <a:solidFill>
                <a:schemeClr val="bg2"/>
              </a:solidFill>
              <a:latin typeface="Times New Roman" pitchFamily="18" charset="0"/>
              <a:cs typeface="Times New Roman" pitchFamily="18" charset="0"/>
            </a:endParaRPr>
          </a:p>
        </p:txBody>
      </p:sp>
      <p:sp>
        <p:nvSpPr>
          <p:cNvPr id="133158" name="AutoShape 24"/>
          <p:cNvSpPr>
            <a:spLocks noChangeArrowheads="1"/>
          </p:cNvSpPr>
          <p:nvPr/>
        </p:nvSpPr>
        <p:spPr bwMode="gray">
          <a:xfrm>
            <a:off x="2254250" y="5108575"/>
            <a:ext cx="4818063" cy="987425"/>
          </a:xfrm>
          <a:prstGeom prst="roundRect">
            <a:avLst>
              <a:gd name="adj" fmla="val 12727"/>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a:latin typeface="Calibri" pitchFamily="34" charset="0"/>
              <a:cs typeface="Arial" charset="0"/>
            </a:endParaRPr>
          </a:p>
        </p:txBody>
      </p:sp>
      <p:sp>
        <p:nvSpPr>
          <p:cNvPr id="133159" name="Text Box 25"/>
          <p:cNvSpPr txBox="1">
            <a:spLocks noChangeArrowheads="1"/>
          </p:cNvSpPr>
          <p:nvPr/>
        </p:nvSpPr>
        <p:spPr bwMode="white">
          <a:xfrm>
            <a:off x="2259013" y="5188803"/>
            <a:ext cx="45704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400" b="1" dirty="0" smtClean="0">
                <a:solidFill>
                  <a:srgbClr val="F8F8F8"/>
                </a:solidFill>
                <a:latin typeface="Times New Roman" pitchFamily="18" charset="0"/>
                <a:cs typeface="Times New Roman" pitchFamily="18" charset="0"/>
              </a:rPr>
              <a:t>Quan điểm chủ nghĩa Max Weber</a:t>
            </a:r>
            <a:endParaRPr lang="en-US" sz="2400" b="1" dirty="0">
              <a:solidFill>
                <a:srgbClr val="F8F8F8"/>
              </a:solidFill>
              <a:latin typeface="Times New Roman" pitchFamily="18" charset="0"/>
              <a:cs typeface="Times New Roman" pitchFamily="18" charset="0"/>
            </a:endParaRPr>
          </a:p>
        </p:txBody>
      </p:sp>
      <p:grpSp>
        <p:nvGrpSpPr>
          <p:cNvPr id="133160" name="Group 26"/>
          <p:cNvGrpSpPr>
            <a:grpSpLocks/>
          </p:cNvGrpSpPr>
          <p:nvPr/>
        </p:nvGrpSpPr>
        <p:grpSpPr bwMode="auto">
          <a:xfrm>
            <a:off x="6757988" y="5011738"/>
            <a:ext cx="1238250" cy="1236662"/>
            <a:chOff x="802" y="845"/>
            <a:chExt cx="827" cy="826"/>
          </a:xfrm>
        </p:grpSpPr>
        <p:sp>
          <p:nvSpPr>
            <p:cNvPr id="133161" name="Oval 27"/>
            <p:cNvSpPr>
              <a:spLocks noChangeArrowheads="1"/>
            </p:cNvSpPr>
            <p:nvPr/>
          </p:nvSpPr>
          <p:spPr bwMode="gray">
            <a:xfrm>
              <a:off x="802" y="845"/>
              <a:ext cx="827" cy="826"/>
            </a:xfrm>
            <a:prstGeom prst="ellipse">
              <a:avLst/>
            </a:prstGeom>
            <a:solidFill>
              <a:srgbClr val="F8F8F8"/>
            </a:solidFill>
            <a:ln w="38100">
              <a:solidFill>
                <a:schemeClr val="folHlink"/>
              </a:solidFill>
              <a:round/>
              <a:headEnd/>
              <a:tailEnd/>
            </a:ln>
          </p:spPr>
          <p:txBody>
            <a:bodyPr wrap="none" anchor="ctr"/>
            <a:lstStyle/>
            <a:p>
              <a:pPr eaLnBrk="1" hangingPunct="1"/>
              <a:endParaRPr lang="en-US">
                <a:latin typeface="Calibri" pitchFamily="34" charset="0"/>
                <a:cs typeface="Arial" charset="0"/>
              </a:endParaRPr>
            </a:p>
          </p:txBody>
        </p:sp>
        <p:sp>
          <p:nvSpPr>
            <p:cNvPr id="133162" name="Oval 28"/>
            <p:cNvSpPr>
              <a:spLocks noChangeArrowheads="1"/>
            </p:cNvSpPr>
            <p:nvPr/>
          </p:nvSpPr>
          <p:spPr bwMode="gray">
            <a:xfrm>
              <a:off x="836" y="879"/>
              <a:ext cx="758" cy="758"/>
            </a:xfrm>
            <a:prstGeom prst="ellipse">
              <a:avLst/>
            </a:prstGeom>
            <a:noFill/>
            <a:ln w="38100">
              <a:solidFill>
                <a:schemeClr val="folHlink">
                  <a:alpha val="7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sp>
          <p:nvSpPr>
            <p:cNvPr id="133163" name="Oval 29"/>
            <p:cNvSpPr>
              <a:spLocks noChangeArrowheads="1"/>
            </p:cNvSpPr>
            <p:nvPr/>
          </p:nvSpPr>
          <p:spPr bwMode="gray">
            <a:xfrm>
              <a:off x="870" y="915"/>
              <a:ext cx="690" cy="690"/>
            </a:xfrm>
            <a:prstGeom prst="ellipse">
              <a:avLst/>
            </a:prstGeom>
            <a:noFill/>
            <a:ln w="38100">
              <a:solidFill>
                <a:schemeClr val="folHlink">
                  <a:alpha val="30196"/>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atin typeface="Calibri" pitchFamily="34" charset="0"/>
                <a:cs typeface="Arial" charset="0"/>
              </a:endParaRPr>
            </a:p>
          </p:txBody>
        </p:sp>
      </p:grpSp>
      <p:sp>
        <p:nvSpPr>
          <p:cNvPr id="133164" name="Text Box 30"/>
          <p:cNvSpPr txBox="1">
            <a:spLocks noChangeArrowheads="1"/>
          </p:cNvSpPr>
          <p:nvPr/>
        </p:nvSpPr>
        <p:spPr bwMode="gray">
          <a:xfrm>
            <a:off x="6829425" y="5188803"/>
            <a:ext cx="1081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pPr>
            <a:r>
              <a:rPr lang="en-US" sz="2400" b="1" dirty="0" smtClean="0">
                <a:solidFill>
                  <a:schemeClr val="bg2"/>
                </a:solidFill>
                <a:latin typeface="Times New Roman" pitchFamily="18" charset="0"/>
                <a:cs typeface="Times New Roman" pitchFamily="18" charset="0"/>
              </a:rPr>
              <a:t>Thứ tư</a:t>
            </a:r>
            <a:endParaRPr lang="en-US" sz="2400" b="1" dirty="0">
              <a:solidFill>
                <a:schemeClr val="bg2"/>
              </a:solidFill>
              <a:latin typeface="Times New Roman" pitchFamily="18" charset="0"/>
              <a:cs typeface="Times New Roman" pitchFamily="18" charset="0"/>
            </a:endParaRPr>
          </a:p>
        </p:txBody>
      </p:sp>
      <p:sp>
        <p:nvSpPr>
          <p:cNvPr id="2" name="Rectangle 1"/>
          <p:cNvSpPr/>
          <p:nvPr/>
        </p:nvSpPr>
        <p:spPr bwMode="auto">
          <a:xfrm>
            <a:off x="533399" y="1066800"/>
            <a:ext cx="7377113" cy="381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3.Các</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quan điểm bất bình đẳng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5029200" cy="884238"/>
          </a:xfrm>
        </p:spPr>
        <p:txBody>
          <a:bodyPr/>
          <a:lstStyle/>
          <a:p>
            <a:r>
              <a:rPr lang="en-US" sz="3600" dirty="0" smtClean="0">
                <a:latin typeface="Times New Roman" pitchFamily="18" charset="0"/>
                <a:cs typeface="Times New Roman" pitchFamily="18" charset="0"/>
              </a:rPr>
              <a:t>DANH SÁCH NHÓM 6</a:t>
            </a:r>
            <a:endParaRPr lang="en-US" sz="3600" dirty="0">
              <a:latin typeface="Times New Roman" pitchFamily="18" charset="0"/>
              <a:cs typeface="Times New Roman" pitchFamily="18" charset="0"/>
            </a:endParaRPr>
          </a:p>
        </p:txBody>
      </p:sp>
      <p:sp>
        <p:nvSpPr>
          <p:cNvPr id="5" name="Footer Placeholder 4"/>
          <p:cNvSpPr>
            <a:spLocks noGrp="1"/>
          </p:cNvSpPr>
          <p:nvPr>
            <p:ph type="ftr" sz="quarter" idx="12"/>
          </p:nvPr>
        </p:nvSpPr>
        <p:spPr/>
        <p:txBody>
          <a:bodyPr/>
          <a:lstStyle/>
          <a:p>
            <a:r>
              <a:rPr lang="en-US" smtClean="0"/>
              <a:t>www.themegallery.com</a:t>
            </a:r>
            <a:endParaRPr lang="en-US"/>
          </a:p>
        </p:txBody>
      </p:sp>
      <p:sp>
        <p:nvSpPr>
          <p:cNvPr id="6" name="Rectangle 5"/>
          <p:cNvSpPr/>
          <p:nvPr/>
        </p:nvSpPr>
        <p:spPr bwMode="auto">
          <a:xfrm>
            <a:off x="1676400" y="1600200"/>
            <a:ext cx="5257800" cy="40386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Lê</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Thị Duyên</a:t>
            </a:r>
          </a:p>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lang="en-US" sz="2400" baseline="0" dirty="0" smtClean="0">
                <a:latin typeface="Times New Roman" pitchFamily="18" charset="0"/>
                <a:cs typeface="Times New Roman" pitchFamily="18" charset="0"/>
              </a:rPr>
              <a:t>Nguyễn</a:t>
            </a:r>
            <a:r>
              <a:rPr lang="en-US" sz="2400" dirty="0" smtClean="0">
                <a:latin typeface="Times New Roman" pitchFamily="18" charset="0"/>
                <a:cs typeface="Times New Roman" pitchFamily="18" charset="0"/>
              </a:rPr>
              <a:t> Thanh Hoàng</a:t>
            </a:r>
          </a:p>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Nguyễn</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Hoàng Phương</a:t>
            </a:r>
          </a:p>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lang="en-US" sz="2400" baseline="0" dirty="0" smtClean="0">
                <a:latin typeface="Times New Roman" pitchFamily="18" charset="0"/>
                <a:cs typeface="Times New Roman" pitchFamily="18" charset="0"/>
              </a:rPr>
              <a:t>Nguyễn</a:t>
            </a:r>
            <a:r>
              <a:rPr lang="en-US" sz="2400" dirty="0" smtClean="0">
                <a:latin typeface="Times New Roman" pitchFamily="18" charset="0"/>
                <a:cs typeface="Times New Roman" pitchFamily="18" charset="0"/>
              </a:rPr>
              <a:t> Đức Thịnh</a:t>
            </a:r>
          </a:p>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lang="en-US" sz="2400" baseline="0" dirty="0" smtClean="0">
                <a:latin typeface="Times New Roman" pitchFamily="18" charset="0"/>
                <a:cs typeface="Times New Roman" pitchFamily="18" charset="0"/>
              </a:rPr>
              <a:t>Nguyễn</a:t>
            </a:r>
            <a:r>
              <a:rPr lang="en-US" sz="2400" dirty="0" smtClean="0">
                <a:latin typeface="Times New Roman" pitchFamily="18" charset="0"/>
                <a:cs typeface="Times New Roman" pitchFamily="18" charset="0"/>
              </a:rPr>
              <a:t> Công Biết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Vũ</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Hoàng Thiên Hưng</a:t>
            </a:r>
          </a:p>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lang="en-US" sz="2400" baseline="0" dirty="0" smtClean="0">
                <a:latin typeface="Times New Roman" pitchFamily="18" charset="0"/>
                <a:cs typeface="Times New Roman" pitchFamily="18" charset="0"/>
              </a:rPr>
              <a:t>Trần</a:t>
            </a:r>
            <a:r>
              <a:rPr lang="en-US" sz="2400" dirty="0" smtClean="0">
                <a:latin typeface="Times New Roman" pitchFamily="18" charset="0"/>
                <a:cs typeface="Times New Roman" pitchFamily="18" charset="0"/>
              </a:rPr>
              <a:t> Thiên Đức</a:t>
            </a:r>
          </a:p>
          <a:p>
            <a:pPr marL="342900" marR="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Nguyễn</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Trung Trực</a:t>
            </a:r>
          </a:p>
        </p:txBody>
      </p:sp>
    </p:spTree>
    <p:extLst>
      <p:ext uri="{BB962C8B-B14F-4D97-AF65-F5344CB8AC3E}">
        <p14:creationId xmlns:p14="http://schemas.microsoft.com/office/powerpoint/2010/main" val="10563342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553200" cy="685800"/>
          </a:xfrm>
        </p:spPr>
        <p:txBody>
          <a:bodyPr/>
          <a:lstStyle/>
          <a:p>
            <a:r>
              <a:rPr lang="en-US" sz="2800" dirty="0" smtClean="0">
                <a:latin typeface="Times New Roman" pitchFamily="18" charset="0"/>
                <a:cs typeface="Times New Roman" pitchFamily="18" charset="0"/>
              </a:rPr>
              <a:t>3. 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152400" y="1219200"/>
            <a:ext cx="5029200" cy="48768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Wingdings" pitchFamily="2" charset="2"/>
              <a:buChar char="v"/>
            </a:pPr>
            <a:r>
              <a:rPr lang="vi-VN" sz="2400" dirty="0">
                <a:latin typeface="Times New Roman" pitchFamily="18" charset="0"/>
                <a:cs typeface="Times New Roman" pitchFamily="18" charset="0"/>
              </a:rPr>
              <a:t>Quan điểm </a:t>
            </a:r>
            <a:r>
              <a:rPr lang="vi-VN" sz="2400" dirty="0" smtClean="0">
                <a:latin typeface="Times New Roman" pitchFamily="18" charset="0"/>
                <a:cs typeface="Times New Roman" pitchFamily="18" charset="0"/>
              </a:rPr>
              <a:t>dự</a:t>
            </a:r>
            <a:r>
              <a:rPr lang="en-US" sz="2400" dirty="0" smtClean="0">
                <a:latin typeface="Times New Roman" pitchFamily="18" charset="0"/>
                <a:cs typeface="Times New Roman" pitchFamily="18" charset="0"/>
              </a:rPr>
              <a:t>a</a:t>
            </a: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vào yếu tố sinh học của cá nhân</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Bất </a:t>
            </a:r>
            <a:r>
              <a:rPr lang="vi-VN" sz="2400" dirty="0">
                <a:latin typeface="Times New Roman" pitchFamily="18" charset="0"/>
                <a:cs typeface="Times New Roman" pitchFamily="18" charset="0"/>
              </a:rPr>
              <a:t>bình đẳng xã hội là hiện tượng xã hội không thể nào tránh khỏi - đây là vấn đề có nhiều quan điểm khác nhau. Có quan điểm cho rằng, bất bình đẳng luôn hiện diện bởi sự khác biệt nhân cách giữa những cá nhân. Nếu có một xã hội mở và nếu con người khác nhau về tài năng và nhu cầu thì điều đó sẽ hàm ý rằng bất bình đẳng là không thể tránh được. Đó là một thực tế của xã hội.</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066800"/>
            <a:ext cx="35052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bwMode="auto">
          <a:xfrm>
            <a:off x="5029200" y="4648200"/>
            <a:ext cx="4114800" cy="838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2400" b="1" i="1" dirty="0" smtClean="0">
                <a:latin typeface="Times New Roman" pitchFamily="18" charset="0"/>
                <a:cs typeface="Times New Roman" pitchFamily="18" charset="0"/>
              </a:rPr>
              <a:t>Người giàu không quan tâm đến bất bình đẳng xã hội</a:t>
            </a:r>
            <a:endParaRPr kumimoji="0" lang="en-US" sz="2400" b="1" i="1"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251308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81000"/>
            <a:ext cx="6781800" cy="685800"/>
          </a:xfrm>
        </p:spPr>
        <p:txBody>
          <a:bodyPr/>
          <a:lstStyle/>
          <a:p>
            <a:r>
              <a:rPr lang="en-US" sz="2800" dirty="0" smtClean="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pic>
        <p:nvPicPr>
          <p:cNvPr id="129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78486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1447800" y="4876800"/>
            <a:ext cx="5791200" cy="381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1" u="none" strike="noStrike" cap="none" normalizeH="0" baseline="0" dirty="0" smtClean="0">
                <a:ln>
                  <a:noFill/>
                </a:ln>
                <a:solidFill>
                  <a:schemeClr val="tx1"/>
                </a:solidFill>
                <a:effectLst/>
                <a:latin typeface="Times New Roman" pitchFamily="18" charset="0"/>
                <a:cs typeface="Times New Roman" pitchFamily="18" charset="0"/>
              </a:rPr>
              <a:t>Sự</a:t>
            </a:r>
            <a:r>
              <a:rPr kumimoji="0" lang="en-US" sz="2400" b="1" i="1" u="none" strike="noStrike" cap="none" normalizeH="0" dirty="0" smtClean="0">
                <a:ln>
                  <a:noFill/>
                </a:ln>
                <a:solidFill>
                  <a:schemeClr val="tx1"/>
                </a:solidFill>
                <a:effectLst/>
                <a:latin typeface="Times New Roman" pitchFamily="18" charset="0"/>
                <a:cs typeface="Times New Roman" pitchFamily="18" charset="0"/>
              </a:rPr>
              <a:t> phân hóa giàu nghèo ngày càng lớn</a:t>
            </a:r>
            <a:endParaRPr kumimoji="0" lang="en-US" sz="2400" b="1" i="1"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4216404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6781800" cy="6858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pic>
        <p:nvPicPr>
          <p:cNvPr id="130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36576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533400" y="4800600"/>
            <a:ext cx="2667000" cy="1143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vi-VN" sz="2400" dirty="0" smtClean="0">
                <a:latin typeface="Times New Roman" pitchFamily="18" charset="0"/>
                <a:cs typeface="Times New Roman" pitchFamily="18" charset="0"/>
              </a:rPr>
              <a:t>Nhà </a:t>
            </a:r>
            <a:r>
              <a:rPr lang="vi-VN" sz="2400" dirty="0">
                <a:latin typeface="Times New Roman" pitchFamily="18" charset="0"/>
                <a:cs typeface="Times New Roman" pitchFamily="18" charset="0"/>
              </a:rPr>
              <a:t>triết học Hy Lạp cổ đại Aritstốt (384–322 TCN</a:t>
            </a:r>
            <a:r>
              <a:rPr lang="vi-VN" dirty="0"/>
              <a:t>) </a:t>
            </a:r>
            <a:endParaRPr kumimoji="0" lang="en-US" sz="1800" b="0" i="0" u="none" strike="noStrike" cap="none" normalizeH="0" baseline="0" dirty="0" smtClean="0">
              <a:ln>
                <a:noFill/>
              </a:ln>
              <a:solidFill>
                <a:schemeClr val="tx1"/>
              </a:solidFill>
              <a:effectLst/>
              <a:latin typeface="Garamond" pitchFamily="18" charset="0"/>
            </a:endParaRPr>
          </a:p>
        </p:txBody>
      </p:sp>
      <p:sp>
        <p:nvSpPr>
          <p:cNvPr id="6" name="Rectangle 5"/>
          <p:cNvSpPr/>
          <p:nvPr/>
        </p:nvSpPr>
        <p:spPr bwMode="auto">
          <a:xfrm>
            <a:off x="4419600" y="1371600"/>
            <a:ext cx="4038600" cy="37719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just"/>
            <a:r>
              <a:rPr lang="vi-VN" sz="2400" dirty="0" smtClean="0">
                <a:latin typeface="Times New Roman" pitchFamily="18" charset="0"/>
                <a:cs typeface="Times New Roman" pitchFamily="18" charset="0"/>
              </a:rPr>
              <a:t>Aritstốt</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cho </a:t>
            </a:r>
            <a:r>
              <a:rPr lang="vi-VN" sz="2400" dirty="0">
                <a:latin typeface="Times New Roman" pitchFamily="18" charset="0"/>
                <a:cs typeface="Times New Roman" pitchFamily="18" charset="0"/>
              </a:rPr>
              <a:t>rằng có những khác biệt tự nhiên giữa các cá nhân; thực tế, vẫn còn tồn tại những khác biệt trong kiểu phân chia giới như là kết quả không thể tránh được của bất bình đẳng</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3944143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81000"/>
            <a:ext cx="6781800" cy="6858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pic>
        <p:nvPicPr>
          <p:cNvPr id="131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143000"/>
            <a:ext cx="7086600"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762000" y="5053445"/>
            <a:ext cx="6248400" cy="890155"/>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vi-VN" sz="2400" dirty="0">
                <a:latin typeface="Times New Roman" pitchFamily="18" charset="0"/>
                <a:cs typeface="Times New Roman" pitchFamily="18" charset="0"/>
              </a:rPr>
              <a:t>“Đàn ông bản chất là thống trị, đàn bà là bị trị, và đó là một luật lệ.”_</a:t>
            </a:r>
            <a:r>
              <a:rPr lang="vi-VN" sz="2400" dirty="0" smtClean="0">
                <a:latin typeface="Times New Roman" pitchFamily="18" charset="0"/>
                <a:cs typeface="Times New Roman" pitchFamily="18" charset="0"/>
              </a:rPr>
              <a:t>Aritstốt</a:t>
            </a:r>
            <a:r>
              <a:rPr lang="en-US" sz="2400" dirty="0" smtClean="0">
                <a:latin typeface="Times New Roman" pitchFamily="18" charset="0"/>
                <a:cs typeface="Times New Roman" pitchFamily="18" charset="0"/>
              </a:rPr>
              <a:t> nói.</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821555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457200"/>
            <a:ext cx="6781800" cy="4572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2819400" y="2133600"/>
            <a:ext cx="76200" cy="45719"/>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6" name="Rectangle 5"/>
          <p:cNvSpPr/>
          <p:nvPr/>
        </p:nvSpPr>
        <p:spPr bwMode="auto">
          <a:xfrm>
            <a:off x="152400" y="1600200"/>
            <a:ext cx="5105400" cy="4800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vi-VN" sz="2400" dirty="0" smtClean="0">
                <a:latin typeface="Times New Roman" pitchFamily="18" charset="0"/>
                <a:cs typeface="Times New Roman" pitchFamily="18" charset="0"/>
              </a:rPr>
              <a:t>Một </a:t>
            </a:r>
            <a:r>
              <a:rPr lang="vi-VN" sz="2400" dirty="0">
                <a:latin typeface="Times New Roman" pitchFamily="18" charset="0"/>
                <a:cs typeface="Times New Roman" pitchFamily="18" charset="0"/>
              </a:rPr>
              <a:t>số nhà xã hội học khác đã cho rằng bất bình đẳng là không thể tránh khỏi; nhưng họ lý luận nguyên nhân của nó là do xã hội có những nhiệm vụ này cần thiết hơn những nhiệm vụ khác. Khả năng thực hiện những nhiệm vụ này khác nhau. Họ lập luận rằng bất bình đẳng xã hội về lợi ích giữa các cá nhân là cần thiết để thúc đẩy người tài nhất thực hiện những nhiệm vụ khó khăn nhất. Do vậy trong những điều kiện đó, không thể thủ tiêu bất bình đẳng, vì bình đẳng có nguy hiểm cho xã hội.</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32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143000"/>
            <a:ext cx="37338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bwMode="auto">
          <a:xfrm>
            <a:off x="5257800" y="4495800"/>
            <a:ext cx="3200400" cy="9144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1" u="none" strike="noStrike" cap="none" normalizeH="0" baseline="0" dirty="0" smtClean="0">
                <a:ln>
                  <a:noFill/>
                </a:ln>
                <a:solidFill>
                  <a:schemeClr val="tx1"/>
                </a:solidFill>
                <a:effectLst/>
                <a:latin typeface="Times New Roman" pitchFamily="18" charset="0"/>
                <a:cs typeface="Times New Roman" pitchFamily="18" charset="0"/>
              </a:rPr>
              <a:t>Ví</a:t>
            </a:r>
            <a:r>
              <a:rPr kumimoji="0" lang="en-US" sz="2400" b="1" i="1" u="none" strike="noStrike" cap="none" normalizeH="0" dirty="0" smtClean="0">
                <a:ln>
                  <a:noFill/>
                </a:ln>
                <a:solidFill>
                  <a:schemeClr val="tx1"/>
                </a:solidFill>
                <a:effectLst/>
                <a:latin typeface="Times New Roman" pitchFamily="18" charset="0"/>
                <a:cs typeface="Times New Roman" pitchFamily="18" charset="0"/>
              </a:rPr>
              <a:t> dụ: cộng điểm ưu tiên trong kì thi đại hoc</a:t>
            </a:r>
            <a:endParaRPr kumimoji="0" lang="en-US" sz="2400" b="1" i="1"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 name="Rectangle 2"/>
          <p:cNvSpPr/>
          <p:nvPr/>
        </p:nvSpPr>
        <p:spPr bwMode="auto">
          <a:xfrm>
            <a:off x="152400" y="1143000"/>
            <a:ext cx="4953000" cy="457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Wingdings" pitchFamily="2" charset="2"/>
              <a:buChar char="v"/>
            </a:pPr>
            <a:r>
              <a:rPr lang="vi-VN" sz="2400" dirty="0">
                <a:latin typeface="Times New Roman" pitchFamily="18" charset="0"/>
                <a:cs typeface="Times New Roman" pitchFamily="18" charset="0"/>
              </a:rPr>
              <a:t>Quan điểm </a:t>
            </a:r>
            <a:r>
              <a:rPr lang="en-US" sz="2400" dirty="0" smtClean="0">
                <a:latin typeface="Times New Roman" pitchFamily="18" charset="0"/>
                <a:cs typeface="Times New Roman" pitchFamily="18" charset="0"/>
              </a:rPr>
              <a:t>d</a:t>
            </a:r>
            <a:r>
              <a:rPr lang="vi-VN" sz="2400" dirty="0" smtClean="0">
                <a:latin typeface="Times New Roman" pitchFamily="18" charset="0"/>
                <a:cs typeface="Times New Roman" pitchFamily="18" charset="0"/>
              </a:rPr>
              <a:t>ự</a:t>
            </a:r>
            <a:r>
              <a:rPr lang="en-US" sz="2400" dirty="0" smtClean="0">
                <a:latin typeface="Times New Roman" pitchFamily="18" charset="0"/>
                <a:cs typeface="Times New Roman" pitchFamily="18" charset="0"/>
              </a:rPr>
              <a:t>a</a:t>
            </a: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vào yếu tố kinh tế:</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7436344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81000"/>
            <a:ext cx="6781800" cy="6858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457200" y="1524000"/>
            <a:ext cx="2400300" cy="3810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vi-VN" sz="2400" dirty="0" smtClean="0">
                <a:latin typeface="Times New Roman" pitchFamily="18" charset="0"/>
                <a:cs typeface="Times New Roman" pitchFamily="18" charset="0"/>
              </a:rPr>
              <a:t>Có </a:t>
            </a:r>
            <a:r>
              <a:rPr lang="vi-VN" sz="2400" dirty="0">
                <a:latin typeface="Times New Roman" pitchFamily="18" charset="0"/>
                <a:cs typeface="Times New Roman" pitchFamily="18" charset="0"/>
              </a:rPr>
              <a:t>quan điểm cho rằng bất bình đẳng chủ yếu là do cấu trúc của hệ thống xã hội gây ra chứ không phải do sự khác biệt về tài năng, đặc điểm và nhu cầu cá nhân.</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ctangle 5"/>
          <p:cNvSpPr/>
          <p:nvPr/>
        </p:nvSpPr>
        <p:spPr bwMode="auto">
          <a:xfrm>
            <a:off x="304800" y="1066800"/>
            <a:ext cx="5105400" cy="5334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Wingdings" pitchFamily="2" charset="2"/>
              <a:buChar char="v"/>
            </a:pPr>
            <a:r>
              <a:rPr lang="vi-VN" sz="2400" dirty="0" smtClean="0">
                <a:latin typeface="Times New Roman" pitchFamily="18" charset="0"/>
                <a:cs typeface="Times New Roman" pitchFamily="18" charset="0"/>
              </a:rPr>
              <a:t>Quan điểm </a:t>
            </a:r>
            <a:r>
              <a:rPr lang="en-US" sz="2400" dirty="0" smtClean="0">
                <a:latin typeface="Times New Roman" pitchFamily="18" charset="0"/>
                <a:cs typeface="Times New Roman" pitchFamily="18" charset="0"/>
              </a:rPr>
              <a:t>d</a:t>
            </a:r>
            <a:r>
              <a:rPr lang="vi-VN" sz="2400" dirty="0" smtClean="0">
                <a:latin typeface="Times New Roman" pitchFamily="18" charset="0"/>
                <a:cs typeface="Times New Roman" pitchFamily="18" charset="0"/>
              </a:rPr>
              <a:t>ự</a:t>
            </a:r>
            <a:r>
              <a:rPr lang="en-US" sz="2400" dirty="0" smtClean="0">
                <a:latin typeface="Times New Roman" pitchFamily="18" charset="0"/>
                <a:cs typeface="Times New Roman" pitchFamily="18" charset="0"/>
              </a:rPr>
              <a:t>a</a:t>
            </a:r>
            <a:r>
              <a:rPr lang="vi-VN" sz="2400" dirty="0" smtClean="0">
                <a:latin typeface="Times New Roman" pitchFamily="18" charset="0"/>
                <a:cs typeface="Times New Roman" pitchFamily="18" charset="0"/>
              </a:rPr>
              <a:t> vào yếu tố kinh tế:</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30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524000"/>
            <a:ext cx="57150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95622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81000"/>
            <a:ext cx="6781800" cy="6096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066800"/>
            <a:ext cx="49530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228600" y="5181600"/>
            <a:ext cx="4953000" cy="4953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2400" dirty="0">
                <a:latin typeface="Times New Roman" pitchFamily="18" charset="0"/>
                <a:cs typeface="Times New Roman" pitchFamily="18" charset="0"/>
              </a:rPr>
              <a:t>Jean-Jacques Rousseau (1712 -1778)</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ctangle 5"/>
          <p:cNvSpPr/>
          <p:nvPr/>
        </p:nvSpPr>
        <p:spPr bwMode="auto">
          <a:xfrm>
            <a:off x="5181600" y="1066800"/>
            <a:ext cx="3657600" cy="44958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2400" dirty="0" smtClean="0">
                <a:latin typeface="Times New Roman" pitchFamily="18" charset="0"/>
                <a:cs typeface="Times New Roman" pitchFamily="18" charset="0"/>
              </a:rPr>
              <a:t>Roussesu nói: </a:t>
            </a:r>
            <a:r>
              <a:rPr lang="vi-VN" sz="2400" dirty="0" smtClean="0">
                <a:latin typeface="Times New Roman" pitchFamily="18" charset="0"/>
                <a:cs typeface="Times New Roman" pitchFamily="18" charset="0"/>
              </a:rPr>
              <a:t>“Nguồn </a:t>
            </a:r>
            <a:r>
              <a:rPr lang="vi-VN" sz="2400" dirty="0">
                <a:latin typeface="Times New Roman" pitchFamily="18" charset="0"/>
                <a:cs typeface="Times New Roman" pitchFamily="18" charset="0"/>
              </a:rPr>
              <a:t>gốc của bất bình đẳng liên quan tới sở hữu tư nhân về của cải. Những đặc điểm về kinh tế, chính trị và thị trường lao động tạo ra những khác biệt trong thu nhập và của cải. Thực chất, sự khác biệt về vị trí của các cá nhân trong cơ cấu xã hội gây ra bất bình đẳng kinh tế</a:t>
            </a:r>
            <a:r>
              <a:rPr lang="vi-VN" sz="2400" dirty="0" smtClean="0">
                <a:latin typeface="Times New Roman" pitchFamily="18"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6192760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81000"/>
            <a:ext cx="6781800" cy="6096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pic>
        <p:nvPicPr>
          <p:cNvPr id="129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76962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48132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304800"/>
            <a:ext cx="6781800" cy="7620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219200"/>
            <a:ext cx="7086599" cy="388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40829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6781800" cy="6858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457200" y="1295400"/>
            <a:ext cx="7620000" cy="43434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Wingdings" pitchFamily="2" charset="2"/>
              <a:buChar char="v"/>
            </a:pPr>
            <a:r>
              <a:rPr lang="vi-VN" sz="2400" dirty="0">
                <a:latin typeface="Times New Roman" pitchFamily="18" charset="0"/>
                <a:cs typeface="Times New Roman" pitchFamily="18" charset="0"/>
              </a:rPr>
              <a:t>Quan điểm chủ nghĩa Marx:</a:t>
            </a:r>
          </a:p>
          <a:p>
            <a:endParaRPr lang="en-US" sz="2400" dirty="0" smtClean="0">
              <a:latin typeface="Times New Roman" pitchFamily="18" charset="0"/>
              <a:cs typeface="Times New Roman" pitchFamily="18" charset="0"/>
            </a:endParaRPr>
          </a:p>
          <a:p>
            <a:r>
              <a:rPr lang="vi-VN" sz="2400" dirty="0" smtClean="0">
                <a:latin typeface="Times New Roman" pitchFamily="18" charset="0"/>
                <a:cs typeface="Times New Roman" pitchFamily="18" charset="0"/>
              </a:rPr>
              <a:t>Học </a:t>
            </a:r>
            <a:r>
              <a:rPr lang="vi-VN" sz="2400" dirty="0">
                <a:latin typeface="Times New Roman" pitchFamily="18" charset="0"/>
                <a:cs typeface="Times New Roman" pitchFamily="18" charset="0"/>
              </a:rPr>
              <a:t>thuyết của Marx chủ yếu dựa trên sự nghiên cứu các </a:t>
            </a:r>
            <a:endParaRPr lang="en-US" sz="2400" dirty="0" smtClean="0">
              <a:latin typeface="Times New Roman" pitchFamily="18" charset="0"/>
              <a:cs typeface="Times New Roman" pitchFamily="18" charset="0"/>
            </a:endParaRPr>
          </a:p>
          <a:p>
            <a:r>
              <a:rPr lang="vi-VN" sz="2400" dirty="0" smtClean="0">
                <a:latin typeface="Times New Roman" pitchFamily="18" charset="0"/>
                <a:cs typeface="Times New Roman" pitchFamily="18" charset="0"/>
              </a:rPr>
              <a:t>học </a:t>
            </a:r>
            <a:r>
              <a:rPr lang="vi-VN" sz="2400" dirty="0">
                <a:latin typeface="Times New Roman" pitchFamily="18" charset="0"/>
                <a:cs typeface="Times New Roman" pitchFamily="18" charset="0"/>
              </a:rPr>
              <a:t>thuyết kinh tế và coi đó là nền tảng của cơ cấu giai cấp. </a:t>
            </a:r>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r>
              <a:rPr lang="vi-VN" sz="2400" dirty="0" smtClean="0">
                <a:latin typeface="Times New Roman" pitchFamily="18" charset="0"/>
                <a:cs typeface="Times New Roman" pitchFamily="18" charset="0"/>
              </a:rPr>
              <a:t>Theo </a:t>
            </a:r>
            <a:r>
              <a:rPr lang="vi-VN" sz="2400" dirty="0">
                <a:latin typeface="Times New Roman" pitchFamily="18" charset="0"/>
                <a:cs typeface="Times New Roman" pitchFamily="18" charset="0"/>
              </a:rPr>
              <a:t>Marx, mối quan hệ giai cấp là chìa khóa </a:t>
            </a:r>
            <a:r>
              <a:rPr lang="vi-VN" sz="2400" dirty="0" smtClean="0">
                <a:latin typeface="Times New Roman" pitchFamily="18" charset="0"/>
                <a:cs typeface="Times New Roman" pitchFamily="18" charset="0"/>
              </a:rPr>
              <a:t>của </a:t>
            </a:r>
            <a:r>
              <a:rPr lang="vi-VN" sz="2400" dirty="0">
                <a:latin typeface="Times New Roman" pitchFamily="18" charset="0"/>
                <a:cs typeface="Times New Roman" pitchFamily="18" charset="0"/>
              </a:rPr>
              <a:t>mọi vấn </a:t>
            </a:r>
            <a:endParaRPr lang="en-US" sz="2400" dirty="0" smtClean="0">
              <a:latin typeface="Times New Roman" pitchFamily="18" charset="0"/>
              <a:cs typeface="Times New Roman" pitchFamily="18" charset="0"/>
            </a:endParaRPr>
          </a:p>
          <a:p>
            <a:r>
              <a:rPr lang="vi-VN" sz="2400" dirty="0" smtClean="0">
                <a:latin typeface="Times New Roman" pitchFamily="18" charset="0"/>
                <a:cs typeface="Times New Roman" pitchFamily="18" charset="0"/>
              </a:rPr>
              <a:t>đề </a:t>
            </a:r>
            <a:r>
              <a:rPr lang="vi-VN" sz="2400" dirty="0">
                <a:latin typeface="Times New Roman" pitchFamily="18" charset="0"/>
                <a:cs typeface="Times New Roman" pitchFamily="18" charset="0"/>
              </a:rPr>
              <a:t>trong đời sống xã hội. Những lợi ích kinh tế, chính trị, ý </a:t>
            </a:r>
            <a:endParaRPr lang="en-US" sz="2400" dirty="0" smtClean="0">
              <a:latin typeface="Times New Roman" pitchFamily="18" charset="0"/>
              <a:cs typeface="Times New Roman" pitchFamily="18" charset="0"/>
            </a:endParaRPr>
          </a:p>
          <a:p>
            <a:r>
              <a:rPr lang="vi-VN" sz="2400" dirty="0" smtClean="0">
                <a:latin typeface="Times New Roman" pitchFamily="18" charset="0"/>
                <a:cs typeface="Times New Roman" pitchFamily="18" charset="0"/>
              </a:rPr>
              <a:t>kiến </a:t>
            </a:r>
            <a:r>
              <a:rPr lang="vi-VN" sz="2400" dirty="0">
                <a:latin typeface="Times New Roman" pitchFamily="18" charset="0"/>
                <a:cs typeface="Times New Roman" pitchFamily="18" charset="0"/>
              </a:rPr>
              <a:t>xã hội đều bắt nguồn từ kết cấu giai cấp.</a:t>
            </a:r>
          </a:p>
        </p:txBody>
      </p:sp>
    </p:spTree>
    <p:extLst>
      <p:ext uri="{BB962C8B-B14F-4D97-AF65-F5344CB8AC3E}">
        <p14:creationId xmlns:p14="http://schemas.microsoft.com/office/powerpoint/2010/main" val="6005209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849095265"/>
              </p:ext>
            </p:extLst>
          </p:nvPr>
        </p:nvGraphicFramePr>
        <p:xfrm>
          <a:off x="1676400" y="518319"/>
          <a:ext cx="4572000" cy="685800"/>
        </p:xfrm>
        <a:graphic>
          <a:graphicData uri="http://schemas.openxmlformats.org/drawingml/2006/table">
            <a:tbl>
              <a:tblPr firstRow="1" bandRow="1">
                <a:tableStyleId>{5C22544A-7EE6-4342-B048-85BDC9FD1C3A}</a:tableStyleId>
              </a:tblPr>
              <a:tblGrid>
                <a:gridCol w="4572000"/>
              </a:tblGrid>
              <a:tr h="685800">
                <a:tc>
                  <a:txBody>
                    <a:bodyPr/>
                    <a:lstStyle/>
                    <a:p>
                      <a:pPr algn="ctr"/>
                      <a:r>
                        <a:rPr lang="en-US" sz="3200" dirty="0" err="1" smtClean="0">
                          <a:latin typeface="Times New Roman" pitchFamily="18" charset="0"/>
                          <a:cs typeface="Times New Roman" pitchFamily="18" charset="0"/>
                        </a:rPr>
                        <a:t>Xã</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hội</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nguyên</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thủy</a:t>
                      </a:r>
                      <a:endParaRPr lang="en-US" sz="3200" dirty="0">
                        <a:latin typeface="Times New Roman" pitchFamily="18" charset="0"/>
                        <a:cs typeface="Times New Roman" pitchFamily="18" charset="0"/>
                      </a:endParaRPr>
                    </a:p>
                  </a:txBody>
                  <a:tcPr/>
                </a:tc>
              </a:tr>
            </a:tbl>
          </a:graphicData>
        </a:graphic>
      </p:graphicFrame>
      <p:sp>
        <p:nvSpPr>
          <p:cNvPr id="4" name="Footer Placeholder 3"/>
          <p:cNvSpPr>
            <a:spLocks noGrp="1"/>
          </p:cNvSpPr>
          <p:nvPr>
            <p:ph type="ftr" sz="quarter" idx="12"/>
          </p:nvPr>
        </p:nvSpPr>
        <p:spPr/>
        <p:txBody>
          <a:bodyPr/>
          <a:lstStyle/>
          <a:p>
            <a:r>
              <a:rPr lang="en-US" smtClean="0"/>
              <a:t>www.themegallery.com</a:t>
            </a:r>
            <a:endParaRPr lang="en-US"/>
          </a:p>
        </p:txBody>
      </p:sp>
      <p:sp>
        <p:nvSpPr>
          <p:cNvPr id="6" name="Down Arrow 5"/>
          <p:cNvSpPr/>
          <p:nvPr/>
        </p:nvSpPr>
        <p:spPr bwMode="auto">
          <a:xfrm>
            <a:off x="3733800" y="1295400"/>
            <a:ext cx="457200" cy="457200"/>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449703904"/>
              </p:ext>
            </p:extLst>
          </p:nvPr>
        </p:nvGraphicFramePr>
        <p:xfrm>
          <a:off x="1676400" y="1752600"/>
          <a:ext cx="4572000" cy="685800"/>
        </p:xfrm>
        <a:graphic>
          <a:graphicData uri="http://schemas.openxmlformats.org/drawingml/2006/table">
            <a:tbl>
              <a:tblPr firstRow="1" bandRow="1">
                <a:tableStyleId>{5C22544A-7EE6-4342-B048-85BDC9FD1C3A}</a:tableStyleId>
              </a:tblPr>
              <a:tblGrid>
                <a:gridCol w="4572000"/>
              </a:tblGrid>
              <a:tr h="685800">
                <a:tc>
                  <a:txBody>
                    <a:bodyPr/>
                    <a:lstStyle/>
                    <a:p>
                      <a:pPr algn="ctr"/>
                      <a:r>
                        <a:rPr lang="en-US" sz="3200" dirty="0" err="1" smtClean="0">
                          <a:latin typeface="Times New Roman" pitchFamily="18" charset="0"/>
                          <a:cs typeface="Times New Roman" pitchFamily="18" charset="0"/>
                        </a:rPr>
                        <a:t>Xã</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hội</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chiếm</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hữu</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nô</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lệ</a:t>
                      </a:r>
                      <a:endParaRPr lang="en-US" sz="3200" dirty="0">
                        <a:latin typeface="Times New Roman" pitchFamily="18" charset="0"/>
                        <a:cs typeface="Times New Roman" pitchFamily="18" charset="0"/>
                      </a:endParaRP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473088694"/>
              </p:ext>
            </p:extLst>
          </p:nvPr>
        </p:nvGraphicFramePr>
        <p:xfrm>
          <a:off x="1676400" y="2971800"/>
          <a:ext cx="4572000" cy="685800"/>
        </p:xfrm>
        <a:graphic>
          <a:graphicData uri="http://schemas.openxmlformats.org/drawingml/2006/table">
            <a:tbl>
              <a:tblPr firstRow="1" bandRow="1">
                <a:tableStyleId>{5C22544A-7EE6-4342-B048-85BDC9FD1C3A}</a:tableStyleId>
              </a:tblPr>
              <a:tblGrid>
                <a:gridCol w="4572000"/>
              </a:tblGrid>
              <a:tr h="685800">
                <a:tc>
                  <a:txBody>
                    <a:bodyPr/>
                    <a:lstStyle/>
                    <a:p>
                      <a:pPr algn="ctr"/>
                      <a:r>
                        <a:rPr lang="en-US" sz="3200" dirty="0" err="1" smtClean="0">
                          <a:latin typeface="Times New Roman" pitchFamily="18" charset="0"/>
                          <a:cs typeface="Times New Roman" pitchFamily="18" charset="0"/>
                        </a:rPr>
                        <a:t>Xã</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hội</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phong</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kiến</a:t>
                      </a:r>
                      <a:endParaRPr lang="en-US" sz="3200" dirty="0">
                        <a:latin typeface="Times New Roman" pitchFamily="18" charset="0"/>
                        <a:cs typeface="Times New Roman" pitchFamily="18" charset="0"/>
                      </a:endParaRP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464718203"/>
              </p:ext>
            </p:extLst>
          </p:nvPr>
        </p:nvGraphicFramePr>
        <p:xfrm>
          <a:off x="1714500" y="4191000"/>
          <a:ext cx="4495800" cy="685800"/>
        </p:xfrm>
        <a:graphic>
          <a:graphicData uri="http://schemas.openxmlformats.org/drawingml/2006/table">
            <a:tbl>
              <a:tblPr firstRow="1" bandRow="1">
                <a:tableStyleId>{5C22544A-7EE6-4342-B048-85BDC9FD1C3A}</a:tableStyleId>
              </a:tblPr>
              <a:tblGrid>
                <a:gridCol w="4495800"/>
              </a:tblGrid>
              <a:tr h="685800">
                <a:tc>
                  <a:txBody>
                    <a:bodyPr/>
                    <a:lstStyle/>
                    <a:p>
                      <a:pPr algn="ctr"/>
                      <a:r>
                        <a:rPr lang="en-US" sz="3200" dirty="0" err="1" smtClean="0">
                          <a:latin typeface="Times New Roman" pitchFamily="18" charset="0"/>
                          <a:cs typeface="Times New Roman" pitchFamily="18" charset="0"/>
                        </a:rPr>
                        <a:t>Xã</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hội</a:t>
                      </a:r>
                      <a:r>
                        <a:rPr lang="en-US" sz="3200" baseline="0" dirty="0" smtClean="0">
                          <a:latin typeface="Times New Roman" pitchFamily="18" charset="0"/>
                          <a:cs typeface="Times New Roman" pitchFamily="18" charset="0"/>
                        </a:rPr>
                        <a:t> TBCN</a:t>
                      </a:r>
                      <a:endParaRPr lang="en-US" sz="3200" dirty="0">
                        <a:latin typeface="Times New Roman" pitchFamily="18" charset="0"/>
                        <a:cs typeface="Times New Roman" pitchFamily="18" charset="0"/>
                      </a:endParaRPr>
                    </a:p>
                  </a:txBody>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933110051"/>
              </p:ext>
            </p:extLst>
          </p:nvPr>
        </p:nvGraphicFramePr>
        <p:xfrm>
          <a:off x="1714500" y="5426714"/>
          <a:ext cx="4495800" cy="624840"/>
        </p:xfrm>
        <a:graphic>
          <a:graphicData uri="http://schemas.openxmlformats.org/drawingml/2006/table">
            <a:tbl>
              <a:tblPr firstRow="1" bandRow="1">
                <a:tableStyleId>{5C22544A-7EE6-4342-B048-85BDC9FD1C3A}</a:tableStyleId>
              </a:tblPr>
              <a:tblGrid>
                <a:gridCol w="4495800"/>
              </a:tblGrid>
              <a:tr h="624840">
                <a:tc>
                  <a:txBody>
                    <a:bodyPr/>
                    <a:lstStyle/>
                    <a:p>
                      <a:pPr algn="ctr"/>
                      <a:r>
                        <a:rPr lang="en-US" sz="3200" dirty="0" err="1" smtClean="0">
                          <a:latin typeface="Times New Roman" pitchFamily="18" charset="0"/>
                          <a:cs typeface="Times New Roman" pitchFamily="18" charset="0"/>
                        </a:rPr>
                        <a:t>Xã</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hội</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chủ</a:t>
                      </a:r>
                      <a:r>
                        <a:rPr lang="en-US" sz="3200" baseline="0" dirty="0" smtClean="0">
                          <a:latin typeface="Times New Roman" pitchFamily="18" charset="0"/>
                          <a:cs typeface="Times New Roman" pitchFamily="18" charset="0"/>
                        </a:rPr>
                        <a:t> </a:t>
                      </a:r>
                      <a:r>
                        <a:rPr lang="en-US" sz="3200" baseline="0" dirty="0" err="1" smtClean="0">
                          <a:latin typeface="Times New Roman" pitchFamily="18" charset="0"/>
                          <a:cs typeface="Times New Roman" pitchFamily="18" charset="0"/>
                        </a:rPr>
                        <a:t>nghĩa</a:t>
                      </a:r>
                      <a:endParaRPr lang="en-US" sz="3200" dirty="0">
                        <a:latin typeface="Times New Roman" pitchFamily="18" charset="0"/>
                        <a:cs typeface="Times New Roman" pitchFamily="18" charset="0"/>
                      </a:endParaRPr>
                    </a:p>
                  </a:txBody>
                  <a:tcPr/>
                </a:tc>
              </a:tr>
            </a:tbl>
          </a:graphicData>
        </a:graphic>
      </p:graphicFrame>
      <p:sp>
        <p:nvSpPr>
          <p:cNvPr id="11" name="Down Arrow 10"/>
          <p:cNvSpPr/>
          <p:nvPr/>
        </p:nvSpPr>
        <p:spPr bwMode="auto">
          <a:xfrm>
            <a:off x="3733800" y="2438400"/>
            <a:ext cx="457200" cy="533400"/>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12" name="Down Arrow 11"/>
          <p:cNvSpPr/>
          <p:nvPr/>
        </p:nvSpPr>
        <p:spPr bwMode="auto">
          <a:xfrm>
            <a:off x="3695700" y="3657600"/>
            <a:ext cx="533400" cy="457200"/>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13" name="Down Arrow 12"/>
          <p:cNvSpPr/>
          <p:nvPr/>
        </p:nvSpPr>
        <p:spPr bwMode="auto">
          <a:xfrm>
            <a:off x="3695700" y="4876800"/>
            <a:ext cx="495300" cy="533400"/>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Tree>
    <p:extLst>
      <p:ext uri="{BB962C8B-B14F-4D97-AF65-F5344CB8AC3E}">
        <p14:creationId xmlns:p14="http://schemas.microsoft.com/office/powerpoint/2010/main" val="1735085419"/>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81000"/>
            <a:ext cx="6781800" cy="685800"/>
          </a:xfrm>
        </p:spPr>
        <p:txBody>
          <a:bodyPr/>
          <a:lstStyle/>
          <a:p>
            <a:r>
              <a:rPr lang="vi-VN" sz="2800" dirty="0">
                <a:latin typeface="Times New Roman" pitchFamily="18" charset="0"/>
                <a:cs typeface="Times New Roman" pitchFamily="18" charset="0"/>
              </a:rPr>
              <a:t>3.Các quan điểm về bất bình đẳng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457200" y="1219200"/>
            <a:ext cx="8001000" cy="4038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Wingdings" pitchFamily="2" charset="2"/>
              <a:buChar char="v"/>
            </a:pPr>
            <a:r>
              <a:rPr lang="vi-VN" sz="2400" dirty="0">
                <a:latin typeface="Times New Roman" pitchFamily="18" charset="0"/>
                <a:cs typeface="Times New Roman" pitchFamily="18" charset="0"/>
              </a:rPr>
              <a:t>Quan điểm chủ nghĩa Max Weber:</a:t>
            </a:r>
          </a:p>
          <a:p>
            <a:r>
              <a:rPr lang="vi-VN" sz="2400" dirty="0">
                <a:latin typeface="Times New Roman" pitchFamily="18" charset="0"/>
                <a:cs typeface="Times New Roman" pitchFamily="18" charset="0"/>
              </a:rPr>
              <a:t> Werber nhấn mạnh rằng quyền lực kinh tế có thể là kết quả nắm giữ quyền lực dựa vào các nền tảng khác. Địa vị xã hội và uy tín xã hội có thể xuất phát từ quyền lực kinh tế, song đó không phải là tất yếu duy </a:t>
            </a:r>
            <a:r>
              <a:rPr lang="vi-VN" sz="2400" dirty="0"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a:t>
            </a:r>
          </a:p>
          <a:p>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Theo Weber, nguyên nhân đầu tiên của bất bình đẳng trong xã hội tư bản là khác biệt về khả năng thị trường. Điều đó có nghĩa là khả năng chiếm lĩnh thị trường của các cá nhân phụ thuộc vào sự hiểu biết, bản lĩnh và kỹ năng nghề nghiệp.</a:t>
            </a:r>
            <a:endParaRPr lang="en-US" sz="2400" dirty="0" smtClean="0">
              <a:latin typeface="Times New Roman" pitchFamily="18" charset="0"/>
              <a:cs typeface="Times New Roman" pitchFamily="18" charset="0"/>
            </a:endParaRPr>
          </a:p>
          <a:p>
            <a:endParaRPr kumimoji="0" lang="en-US" sz="1800" b="0" i="0" u="none" strike="noStrike" cap="none" normalizeH="0" baseline="0" dirty="0" smtClean="0">
              <a:ln>
                <a:noFill/>
              </a:ln>
              <a:solidFill>
                <a:schemeClr val="tx1"/>
              </a:solidFill>
              <a:effectLst/>
              <a:latin typeface="Garamond" pitchFamily="18" charset="0"/>
            </a:endParaRPr>
          </a:p>
        </p:txBody>
      </p:sp>
    </p:spTree>
    <p:extLst>
      <p:ext uri="{BB962C8B-B14F-4D97-AF65-F5344CB8AC3E}">
        <p14:creationId xmlns:p14="http://schemas.microsoft.com/office/powerpoint/2010/main" val="20906137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sz="quarter"/>
          </p:nvPr>
        </p:nvSpPr>
        <p:spPr>
          <a:xfrm>
            <a:off x="228600" y="0"/>
            <a:ext cx="5486400" cy="609600"/>
          </a:xfrm>
        </p:spPr>
        <p:txBody>
          <a:bodyPr/>
          <a:lstStyle/>
          <a:p>
            <a:pPr algn="l"/>
            <a:r>
              <a:rPr lang="en-US" sz="3600" dirty="0" smtClean="0">
                <a:latin typeface="Times New Roman" pitchFamily="18" charset="0"/>
                <a:cs typeface="Times New Roman" pitchFamily="18" charset="0"/>
              </a:rPr>
              <a:t>II. PHÂN TẦNG XÃ HỘI</a:t>
            </a:r>
            <a:endParaRPr lang="en-US" sz="3600" dirty="0">
              <a:latin typeface="Times New Roman" pitchFamily="18" charset="0"/>
              <a:cs typeface="Times New Roman" pitchFamily="18" charset="0"/>
            </a:endParaRPr>
          </a:p>
        </p:txBody>
      </p:sp>
      <p:sp>
        <p:nvSpPr>
          <p:cNvPr id="3" name="Rectangle 2"/>
          <p:cNvSpPr/>
          <p:nvPr/>
        </p:nvSpPr>
        <p:spPr bwMode="auto">
          <a:xfrm>
            <a:off x="1981200" y="685800"/>
            <a:ext cx="4419600" cy="381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1.Phân</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tầng xã hội là gì ?</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p:nvPr/>
        </p:nvSpPr>
        <p:spPr bwMode="auto">
          <a:xfrm>
            <a:off x="3352800" y="1676400"/>
            <a:ext cx="5638800" cy="990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2.</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Nguyên nhân dẫn tới phân tầng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ctangle 4"/>
          <p:cNvSpPr/>
          <p:nvPr/>
        </p:nvSpPr>
        <p:spPr bwMode="auto">
          <a:xfrm>
            <a:off x="3422073" y="3505200"/>
            <a:ext cx="4572000" cy="858982"/>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3. Các</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dạng phân tầng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ctangle 5"/>
          <p:cNvSpPr/>
          <p:nvPr/>
        </p:nvSpPr>
        <p:spPr bwMode="auto">
          <a:xfrm>
            <a:off x="4648199" y="4572000"/>
            <a:ext cx="3345873" cy="838200"/>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4. Một</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số kiến giải về phân t</a:t>
            </a:r>
            <a:r>
              <a:rPr kumimoji="0" lang="en-US" sz="2800" i="0" u="none" strike="noStrike" cap="none" normalizeH="0" dirty="0" smtClean="0">
                <a:ln>
                  <a:noFill/>
                </a:ln>
                <a:solidFill>
                  <a:schemeClr val="tx1"/>
                </a:solidFill>
                <a:effectLst/>
                <a:latin typeface="Times New Roman" pitchFamily="18" charset="0"/>
                <a:cs typeface="Times New Roman" pitchFamily="18" charset="0"/>
              </a:rPr>
              <a:t>ầ</a:t>
            </a:r>
            <a:r>
              <a:rPr kumimoji="0" lang="en-US" sz="2800" b="1" i="0" u="none" strike="noStrike" cap="none" normalizeH="0" dirty="0" smtClean="0">
                <a:ln>
                  <a:noFill/>
                </a:ln>
                <a:solidFill>
                  <a:schemeClr val="tx1"/>
                </a:solidFill>
                <a:effectLst/>
                <a:latin typeface="Times New Roman" pitchFamily="18" charset="0"/>
                <a:cs typeface="Times New Roman" pitchFamily="18" charset="0"/>
              </a:rPr>
              <a:t>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81000"/>
            <a:ext cx="6781800" cy="762000"/>
          </a:xfrm>
        </p:spPr>
        <p:txBody>
          <a:bodyPr/>
          <a:lstStyle/>
          <a:p>
            <a:r>
              <a:rPr lang="en-US" sz="2800" dirty="0">
                <a:solidFill>
                  <a:srgbClr val="FFFFFF"/>
                </a:solidFill>
                <a:latin typeface="Times New Roman" pitchFamily="18" charset="0"/>
                <a:cs typeface="Times New Roman" pitchFamily="18" charset="0"/>
              </a:rPr>
              <a:t>1.Phân tầng xã hội là gì?</a:t>
            </a:r>
            <a:endParaRPr lang="en-US" dirty="0"/>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228600" y="1219200"/>
            <a:ext cx="8686800" cy="838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2400" dirty="0">
                <a:latin typeface="Times New Roman"/>
                <a:ea typeface="Calibri"/>
              </a:rPr>
              <a:t>Tầng xã hội là tổng thể của mọi cá nhân trong cùng hoàn cảnh xã hội.Ở đó họ giống nhau hoặc bằng nhau về tất cả các mặt.</a:t>
            </a:r>
            <a:endParaRPr kumimoji="0" lang="en-US" sz="2400" b="0" i="0" u="none" strike="noStrike" cap="none" normalizeH="0" baseline="0" dirty="0" smtClean="0">
              <a:ln>
                <a:noFill/>
              </a:ln>
              <a:solidFill>
                <a:schemeClr val="tx1"/>
              </a:solidFill>
              <a:effectLst/>
            </a:endParaRPr>
          </a:p>
        </p:txBody>
      </p:sp>
      <p:pic>
        <p:nvPicPr>
          <p:cNvPr id="129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0"/>
            <a:ext cx="358140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286000"/>
            <a:ext cx="3877541"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175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81000"/>
            <a:ext cx="6781800" cy="685800"/>
          </a:xfrm>
        </p:spPr>
        <p:txBody>
          <a:bodyPr/>
          <a:lstStyle/>
          <a:p>
            <a:r>
              <a:rPr lang="en-US" sz="2800" dirty="0">
                <a:latin typeface="Times New Roman" pitchFamily="18" charset="0"/>
                <a:cs typeface="Times New Roman" pitchFamily="18" charset="0"/>
              </a:rPr>
              <a:t>1.Phân tầng xã hội là gì?</a:t>
            </a: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381000" y="1371600"/>
            <a:ext cx="3467100" cy="44958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vi-VN" dirty="0"/>
              <a:t> </a:t>
            </a:r>
            <a:r>
              <a:rPr lang="en-US" dirty="0" smtClean="0"/>
              <a:t>  </a:t>
            </a:r>
            <a:r>
              <a:rPr lang="en-US" sz="2400" dirty="0" smtClean="0">
                <a:latin typeface="Times New Roman" pitchFamily="18" charset="0"/>
                <a:cs typeface="Times New Roman" pitchFamily="18" charset="0"/>
              </a:rPr>
              <a:t>Vậy </a:t>
            </a:r>
            <a:r>
              <a:rPr lang="en-US" sz="2400" dirty="0">
                <a:latin typeface="Times New Roman" pitchFamily="18" charset="0"/>
                <a:cs typeface="Times New Roman" pitchFamily="18" charset="0"/>
              </a:rPr>
              <a:t>p</a:t>
            </a:r>
            <a:r>
              <a:rPr lang="vi-VN" sz="2400" dirty="0" smtClean="0">
                <a:latin typeface="Times New Roman" pitchFamily="18" charset="0"/>
                <a:cs typeface="Times New Roman" pitchFamily="18" charset="0"/>
              </a:rPr>
              <a:t>hân </a:t>
            </a:r>
            <a:r>
              <a:rPr lang="vi-VN" sz="2400" dirty="0">
                <a:latin typeface="Times New Roman" pitchFamily="18" charset="0"/>
                <a:cs typeface="Times New Roman" pitchFamily="18" charset="0"/>
              </a:rPr>
              <a:t>tầng xã hội là sự phân chia con người thành các tầng, lớp kinh tế xã hội khác nhau. Khi nói đến sự phân tầng xã hội, các nhà xã hội học đều đề cập đến bất bình đẳng xã hội, coi đó như một yếu tố cơ bản hình thành nên sự phân tầng xã </a:t>
            </a:r>
            <a:r>
              <a:rPr lang="vi-VN" sz="2400" dirty="0"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a:t>
            </a:r>
            <a:r>
              <a:rPr lang="en-US" sz="2400" dirty="0">
                <a:latin typeface="Times New Roman" pitchFamily="18" charset="0"/>
                <a:cs typeface="Times New Roman" pitchFamily="18" charset="0"/>
              </a:rPr>
              <a:t> P</a:t>
            </a:r>
            <a:r>
              <a:rPr lang="vi-VN" sz="2400" dirty="0" smtClean="0">
                <a:latin typeface="Times New Roman" pitchFamily="18" charset="0"/>
                <a:cs typeface="Times New Roman" pitchFamily="18" charset="0"/>
              </a:rPr>
              <a:t>hân </a:t>
            </a:r>
            <a:r>
              <a:rPr lang="vi-VN" sz="2400" dirty="0">
                <a:latin typeface="Times New Roman" pitchFamily="18" charset="0"/>
                <a:cs typeface="Times New Roman" pitchFamily="18" charset="0"/>
              </a:rPr>
              <a:t>tầng xã hội không có ý nghĩa tuyệt đối. </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8002" name="Picture 2" descr="D:\hoc tap hoàng\hinh anh\Untitled-3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1549400"/>
            <a:ext cx="4800600" cy="408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9793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781800" cy="762000"/>
          </a:xfrm>
        </p:spPr>
        <p:txBody>
          <a:bodyPr/>
          <a:lstStyle/>
          <a:p>
            <a:r>
              <a:rPr lang="en-US" sz="2800" dirty="0">
                <a:solidFill>
                  <a:srgbClr val="FFFFFF"/>
                </a:solidFill>
                <a:latin typeface="Times New Roman" pitchFamily="18" charset="0"/>
                <a:cs typeface="Times New Roman" pitchFamily="18" charset="0"/>
              </a:rPr>
              <a:t>1.Phân tầng xã hội là gì?</a:t>
            </a:r>
            <a:endParaRPr lang="en-US" dirty="0"/>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609600" y="1143000"/>
            <a:ext cx="7772400" cy="20574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indent="-13970" algn="just">
              <a:lnSpc>
                <a:spcPct val="115000"/>
              </a:lnSpc>
              <a:spcAft>
                <a:spcPts val="1000"/>
              </a:spcAft>
              <a:tabLst>
                <a:tab pos="346075" algn="l"/>
              </a:tabLst>
            </a:pPr>
            <a:r>
              <a:rPr lang="en-US" sz="2400" dirty="0">
                <a:latin typeface="Times New Roman"/>
                <a:ea typeface="Calibri"/>
                <a:cs typeface="Times New Roman"/>
              </a:rPr>
              <a:t>Tóm lại, phân tầng xã hội không có ý nghĩa tuyệt đối. Do vị thế của các cá nhân thay đổi từng ngày, từng giờ. Có cá nhân hôm nay thuộc tầng lớp này nhưng mai lại thuộc tầng lớp khác. Bởi vì cơ hội và lợi ích của họ không còn nằm trong tầng lớp đó nữa.</a:t>
            </a:r>
            <a:endParaRPr lang="en-US" sz="2400" dirty="0">
              <a:effectLst/>
              <a:latin typeface="Calibri"/>
              <a:ea typeface="Calibri"/>
              <a:cs typeface="Times New Roman"/>
            </a:endParaRPr>
          </a:p>
        </p:txBody>
      </p:sp>
      <p:pic>
        <p:nvPicPr>
          <p:cNvPr id="130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384838"/>
            <a:ext cx="2667000" cy="2558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3394364"/>
            <a:ext cx="2590800" cy="2549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1" y="3347605"/>
            <a:ext cx="2438400" cy="2595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75688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04800"/>
            <a:ext cx="6781800" cy="762000"/>
          </a:xfrm>
        </p:spPr>
        <p:txBody>
          <a:bodyPr/>
          <a:lstStyle/>
          <a:p>
            <a:r>
              <a:rPr lang="en-US" sz="2800" dirty="0" smtClean="0">
                <a:latin typeface="Times New Roman" pitchFamily="18" charset="0"/>
                <a:cs typeface="Times New Roman" pitchFamily="18" charset="0"/>
              </a:rPr>
              <a:t>2.Nguyên nhân dẫn đến phân tầng xã hội</a:t>
            </a:r>
            <a:endParaRPr lang="en-US" sz="28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457200" y="1524000"/>
            <a:ext cx="7543800" cy="1371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lgn="just">
              <a:lnSpc>
                <a:spcPct val="115000"/>
              </a:lnSpc>
              <a:spcAft>
                <a:spcPts val="1000"/>
              </a:spcAft>
              <a:buFont typeface="Wingdings" pitchFamily="2" charset="2"/>
              <a:buChar char="v"/>
              <a:tabLst>
                <a:tab pos="346075" algn="l"/>
              </a:tabLst>
            </a:pPr>
            <a:r>
              <a:rPr lang="en-US" sz="2400" dirty="0">
                <a:latin typeface="Times New Roman"/>
                <a:ea typeface="Calibri"/>
                <a:cs typeface="Times New Roman"/>
              </a:rPr>
              <a:t>Trước hết là sự xuất hiện của chế </a:t>
            </a:r>
            <a:r>
              <a:rPr lang="en-US" sz="2400" dirty="0" smtClean="0">
                <a:latin typeface="Times New Roman"/>
                <a:ea typeface="Calibri"/>
                <a:cs typeface="Times New Roman"/>
              </a:rPr>
              <a:t>độ </a:t>
            </a:r>
            <a:r>
              <a:rPr lang="en-US" sz="2400" dirty="0">
                <a:latin typeface="Times New Roman"/>
                <a:ea typeface="Calibri"/>
                <a:cs typeface="Times New Roman"/>
              </a:rPr>
              <a:t>tư hữu tư nhân về tư liệu sản xuất, sự hình thành các giai cấp và xung đột giai cấp đã làm xuất hiện và đẩy nhanh sự phân tầng xã hội.</a:t>
            </a:r>
            <a:endParaRPr lang="en-US" sz="2400" dirty="0">
              <a:effectLst/>
              <a:latin typeface="Calibri"/>
              <a:ea typeface="Calibri"/>
              <a:cs typeface="Times New Roman"/>
            </a:endParaRPr>
          </a:p>
        </p:txBody>
      </p:sp>
      <p:pic>
        <p:nvPicPr>
          <p:cNvPr id="131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895600"/>
            <a:ext cx="377190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9100" y="2895600"/>
            <a:ext cx="392430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17028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781800" cy="685800"/>
          </a:xfrm>
        </p:spPr>
        <p:txBody>
          <a:bodyPr/>
          <a:lstStyle/>
          <a:p>
            <a:r>
              <a:rPr lang="en-US" sz="2800" dirty="0">
                <a:solidFill>
                  <a:srgbClr val="FFFFFF"/>
                </a:solidFill>
                <a:latin typeface="Times New Roman" pitchFamily="18" charset="0"/>
                <a:cs typeface="Times New Roman" pitchFamily="18" charset="0"/>
              </a:rPr>
              <a:t>2.Nguyên nhân dẫn đến phân tầng xã hội</a:t>
            </a:r>
            <a:endParaRPr lang="en-US" dirty="0"/>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1219201" y="1600200"/>
            <a:ext cx="6858000" cy="3886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342900" indent="-342900" algn="just">
              <a:lnSpc>
                <a:spcPct val="115000"/>
              </a:lnSpc>
              <a:spcAft>
                <a:spcPts val="1000"/>
              </a:spcAft>
              <a:buFont typeface="Wingdings" pitchFamily="2" charset="2"/>
              <a:buChar char="v"/>
              <a:tabLst>
                <a:tab pos="346075" algn="l"/>
              </a:tabLst>
            </a:pPr>
            <a:r>
              <a:rPr lang="en-US" sz="2400" dirty="0">
                <a:latin typeface="Times New Roman"/>
                <a:ea typeface="Calibri"/>
                <a:cs typeface="Times New Roman"/>
              </a:rPr>
              <a:t>Quá trình phân công lao động xã hội đưa đến sự phân tầng một cách tự nhiên làm nảy sinh những cuộc đấu tranh đế tranh giành quyền lực và lợi ích</a:t>
            </a:r>
            <a:r>
              <a:rPr lang="en-US" sz="2400" dirty="0" smtClean="0">
                <a:latin typeface="Times New Roman"/>
                <a:ea typeface="Calibri"/>
                <a:cs typeface="Times New Roman"/>
              </a:rPr>
              <a:t>.</a:t>
            </a:r>
          </a:p>
          <a:p>
            <a:pPr marL="342900" indent="-342900" algn="just">
              <a:lnSpc>
                <a:spcPct val="115000"/>
              </a:lnSpc>
              <a:spcAft>
                <a:spcPts val="1000"/>
              </a:spcAft>
              <a:buFont typeface="Wingdings" pitchFamily="2" charset="2"/>
              <a:buChar char="v"/>
              <a:tabLst>
                <a:tab pos="346075" algn="l"/>
              </a:tabLst>
            </a:pPr>
            <a:r>
              <a:rPr lang="en-US" sz="2400" dirty="0">
                <a:latin typeface="Times New Roman"/>
                <a:ea typeface="Calibri"/>
                <a:cs typeface="Times New Roman"/>
              </a:rPr>
              <a:t>Do xã hội qui định. Do các yếu tố về công nghiệp hóa hiện đại hóa. Do sự phát triển của công nghiệp tạo ra các địa vị khác nhau trong xã hội. Do quan niệm tiêu chuẩn nền văn hóa. Do tuổi tác hôn nhân qui định. Do xã hội sắp đặt.</a:t>
            </a:r>
            <a:endParaRPr lang="en-US" sz="2400" dirty="0">
              <a:latin typeface="Calibri"/>
              <a:ea typeface="Calibri"/>
              <a:cs typeface="Times New Roman"/>
            </a:endParaRPr>
          </a:p>
          <a:p>
            <a:pPr algn="just">
              <a:lnSpc>
                <a:spcPct val="115000"/>
              </a:lnSpc>
              <a:spcAft>
                <a:spcPts val="1000"/>
              </a:spcAft>
              <a:tabLst>
                <a:tab pos="346075" algn="l"/>
              </a:tabLst>
            </a:pPr>
            <a:endParaRPr lang="en-US" sz="2400" dirty="0">
              <a:effectLst/>
              <a:latin typeface="Calibri"/>
              <a:ea typeface="Calibri"/>
              <a:cs typeface="Times New Roman"/>
            </a:endParaRPr>
          </a:p>
        </p:txBody>
      </p:sp>
    </p:spTree>
    <p:extLst>
      <p:ext uri="{BB962C8B-B14F-4D97-AF65-F5344CB8AC3E}">
        <p14:creationId xmlns:p14="http://schemas.microsoft.com/office/powerpoint/2010/main" val="5117163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533400" y="1295400"/>
            <a:ext cx="7924800" cy="31242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lgn="just">
              <a:lnSpc>
                <a:spcPct val="115000"/>
              </a:lnSpc>
              <a:spcAft>
                <a:spcPts val="1000"/>
              </a:spcAft>
              <a:buFont typeface="Wingdings" pitchFamily="2" charset="2"/>
              <a:buChar char="v"/>
              <a:tabLst>
                <a:tab pos="346075" algn="l"/>
              </a:tabLst>
            </a:pPr>
            <a:r>
              <a:rPr lang="en-US" sz="2400" dirty="0">
                <a:latin typeface="Times New Roman" pitchFamily="18" charset="0"/>
                <a:ea typeface="Calibri"/>
                <a:cs typeface="Times New Roman" pitchFamily="18" charset="0"/>
              </a:rPr>
              <a:t>Có tính phổ biến trong phạm vi toàn cầu.</a:t>
            </a:r>
          </a:p>
          <a:p>
            <a:pPr marL="342900" indent="-342900" algn="just">
              <a:lnSpc>
                <a:spcPct val="115000"/>
              </a:lnSpc>
              <a:spcAft>
                <a:spcPts val="1000"/>
              </a:spcAft>
              <a:buFont typeface="Wingdings" pitchFamily="2" charset="2"/>
              <a:buChar char="v"/>
              <a:tabLst>
                <a:tab pos="346075" algn="l"/>
              </a:tabLst>
            </a:pPr>
            <a:r>
              <a:rPr lang="en-US" sz="2400" dirty="0">
                <a:latin typeface="Times New Roman"/>
                <a:ea typeface="Calibri"/>
                <a:cs typeface="Times New Roman"/>
              </a:rPr>
              <a:t>Tồn tại dai dẳng theo thời gian, năm tháng.</a:t>
            </a:r>
            <a:endParaRPr lang="en-US" sz="2400" dirty="0">
              <a:latin typeface="Calibri"/>
              <a:ea typeface="Calibri"/>
              <a:cs typeface="Times New Roman"/>
            </a:endParaRPr>
          </a:p>
          <a:p>
            <a:pPr marL="342900" indent="-342900" algn="just">
              <a:lnSpc>
                <a:spcPct val="115000"/>
              </a:lnSpc>
              <a:spcAft>
                <a:spcPts val="1000"/>
              </a:spcAft>
              <a:buFont typeface="Wingdings" pitchFamily="2" charset="2"/>
              <a:buChar char="v"/>
              <a:tabLst>
                <a:tab pos="346075" algn="l"/>
              </a:tabLst>
            </a:pPr>
            <a:r>
              <a:rPr lang="en-US" sz="2400" dirty="0">
                <a:latin typeface="Times New Roman"/>
                <a:ea typeface="Calibri"/>
                <a:cs typeface="Times New Roman"/>
              </a:rPr>
              <a:t>Tồn tại trong các nhóm dân cư, các giai cấp, các tầng lớp xã hội.</a:t>
            </a:r>
            <a:endParaRPr lang="en-US" sz="2400" dirty="0">
              <a:latin typeface="Calibri"/>
              <a:ea typeface="Calibri"/>
              <a:cs typeface="Times New Roman"/>
            </a:endParaRPr>
          </a:p>
          <a:p>
            <a:pPr marL="342900" indent="-342900" algn="just">
              <a:lnSpc>
                <a:spcPct val="115000"/>
              </a:lnSpc>
              <a:spcAft>
                <a:spcPts val="1000"/>
              </a:spcAft>
              <a:buFont typeface="Wingdings" pitchFamily="2" charset="2"/>
              <a:buChar char="v"/>
              <a:tabLst>
                <a:tab pos="346075" algn="l"/>
              </a:tabLst>
            </a:pPr>
            <a:r>
              <a:rPr lang="en-US" sz="2400" dirty="0">
                <a:latin typeface="Times New Roman"/>
                <a:ea typeface="Calibri"/>
                <a:cs typeface="Times New Roman"/>
              </a:rPr>
              <a:t>Được duy trì bền vững do vật chất và do thể chế chính trị.</a:t>
            </a:r>
            <a:endParaRPr lang="en-US" sz="2400" dirty="0">
              <a:latin typeface="Calibri"/>
              <a:ea typeface="Calibri"/>
              <a:cs typeface="Times New Roman"/>
            </a:endParaRPr>
          </a:p>
          <a:p>
            <a:pPr algn="just">
              <a:lnSpc>
                <a:spcPct val="115000"/>
              </a:lnSpc>
              <a:spcAft>
                <a:spcPts val="1000"/>
              </a:spcAft>
              <a:tabLst>
                <a:tab pos="346075" algn="l"/>
              </a:tabLst>
            </a:pPr>
            <a:endParaRPr lang="en-US" sz="2400" dirty="0" smtClean="0">
              <a:latin typeface="Times New Roman" pitchFamily="18" charset="0"/>
              <a:ea typeface="Calibri"/>
              <a:cs typeface="Times New Roman" pitchFamily="18" charset="0"/>
            </a:endParaRPr>
          </a:p>
        </p:txBody>
      </p:sp>
      <p:sp>
        <p:nvSpPr>
          <p:cNvPr id="6" name="Rectangle 5"/>
          <p:cNvSpPr/>
          <p:nvPr/>
        </p:nvSpPr>
        <p:spPr bwMode="auto">
          <a:xfrm>
            <a:off x="2133600" y="457200"/>
            <a:ext cx="5410200" cy="5334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2800" b="1" dirty="0" smtClean="0">
                <a:latin typeface="Times New Roman" pitchFamily="18" charset="0"/>
                <a:cs typeface="Times New Roman" pitchFamily="18" charset="0"/>
              </a:rPr>
              <a:t>Đặc điểm của phân tầng xã hội</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41318250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800" name="Rectangle 88"/>
          <p:cNvSpPr>
            <a:spLocks noGrp="1" noRot="1" noChangeArrowheads="1"/>
          </p:cNvSpPr>
          <p:nvPr>
            <p:ph type="title"/>
          </p:nvPr>
        </p:nvSpPr>
        <p:spPr>
          <a:xfrm>
            <a:off x="1905000" y="457200"/>
            <a:ext cx="6781800" cy="609600"/>
          </a:xfrm>
        </p:spPr>
        <p:txBody>
          <a:bodyPr/>
          <a:lstStyle/>
          <a:p>
            <a:r>
              <a:rPr lang="en-US" sz="3200" dirty="0">
                <a:solidFill>
                  <a:srgbClr val="FFFFFF"/>
                </a:solidFill>
                <a:latin typeface="Times New Roman" pitchFamily="18" charset="0"/>
                <a:cs typeface="Times New Roman" pitchFamily="18" charset="0"/>
              </a:rPr>
              <a:t>3.Các dạng phân tầng xã hội</a:t>
            </a:r>
            <a:endParaRPr lang="en-US" dirty="0"/>
          </a:p>
        </p:txBody>
      </p:sp>
      <p:sp>
        <p:nvSpPr>
          <p:cNvPr id="90" name="Footer Placeholder 5"/>
          <p:cNvSpPr>
            <a:spLocks noGrp="1"/>
          </p:cNvSpPr>
          <p:nvPr>
            <p:ph type="ftr" sz="quarter" idx="12"/>
          </p:nvPr>
        </p:nvSpPr>
        <p:spPr/>
        <p:txBody>
          <a:bodyPr/>
          <a:lstStyle/>
          <a:p>
            <a:r>
              <a:rPr lang="en-US"/>
              <a:t>www.themegallery.com</a:t>
            </a:r>
          </a:p>
        </p:txBody>
      </p:sp>
      <p:grpSp>
        <p:nvGrpSpPr>
          <p:cNvPr id="115714" name="Group 2"/>
          <p:cNvGrpSpPr>
            <a:grpSpLocks/>
          </p:cNvGrpSpPr>
          <p:nvPr/>
        </p:nvGrpSpPr>
        <p:grpSpPr bwMode="auto">
          <a:xfrm>
            <a:off x="1000919" y="3076575"/>
            <a:ext cx="1351756" cy="1315244"/>
            <a:chOff x="691" y="2077"/>
            <a:chExt cx="656" cy="663"/>
          </a:xfrm>
        </p:grpSpPr>
        <p:pic>
          <p:nvPicPr>
            <p:cNvPr id="115715" name="Picture 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691" y="2077"/>
              <a:ext cx="656" cy="662"/>
            </a:xfrm>
            <a:prstGeom prst="rect">
              <a:avLst/>
            </a:prstGeom>
            <a:noFill/>
            <a:extLst>
              <a:ext uri="{909E8E84-426E-40DD-AFC4-6F175D3DCCD1}">
                <a14:hiddenFill xmlns:a14="http://schemas.microsoft.com/office/drawing/2010/main">
                  <a:solidFill>
                    <a:srgbClr val="FFFFFF"/>
                  </a:solidFill>
                </a14:hiddenFill>
              </a:ext>
            </a:extLst>
          </p:spPr>
        </p:pic>
        <p:sp>
          <p:nvSpPr>
            <p:cNvPr id="115716" name="Oval 4"/>
            <p:cNvSpPr>
              <a:spLocks noChangeArrowheads="1"/>
            </p:cNvSpPr>
            <p:nvPr/>
          </p:nvSpPr>
          <p:spPr bwMode="gray">
            <a:xfrm>
              <a:off x="691" y="2077"/>
              <a:ext cx="652" cy="663"/>
            </a:xfrm>
            <a:prstGeom prst="ellipse">
              <a:avLst/>
            </a:prstGeom>
            <a:gradFill rotWithShape="1">
              <a:gsLst>
                <a:gs pos="0">
                  <a:schemeClr val="hlink"/>
                </a:gs>
                <a:gs pos="50000">
                  <a:schemeClr val="hlink">
                    <a:gamma/>
                    <a:tint val="22353"/>
                    <a:invGamma/>
                  </a:schemeClr>
                </a:gs>
                <a:gs pos="100000">
                  <a:schemeClr val="hlink"/>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5717" name="Group 5"/>
            <p:cNvGrpSpPr>
              <a:grpSpLocks/>
            </p:cNvGrpSpPr>
            <p:nvPr/>
          </p:nvGrpSpPr>
          <p:grpSpPr bwMode="auto">
            <a:xfrm>
              <a:off x="737" y="2609"/>
              <a:ext cx="575" cy="110"/>
              <a:chOff x="3704" y="1872"/>
              <a:chExt cx="827" cy="156"/>
            </a:xfrm>
          </p:grpSpPr>
          <p:grpSp>
            <p:nvGrpSpPr>
              <p:cNvPr id="115718" name="Group 6"/>
              <p:cNvGrpSpPr>
                <a:grpSpLocks/>
              </p:cNvGrpSpPr>
              <p:nvPr/>
            </p:nvGrpSpPr>
            <p:grpSpPr bwMode="auto">
              <a:xfrm rot="-1297425" flipH="1" flipV="1">
                <a:off x="3850" y="1872"/>
                <a:ext cx="681" cy="150"/>
                <a:chOff x="1565" y="2568"/>
                <a:chExt cx="1118" cy="279"/>
              </a:xfrm>
            </p:grpSpPr>
            <p:sp>
              <p:nvSpPr>
                <p:cNvPr id="115719" name="AutoShape 7"/>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20" name="AutoShape 8"/>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21" name="AutoShape 9"/>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22" name="AutoShape 10"/>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5723" name="Group 11"/>
              <p:cNvGrpSpPr>
                <a:grpSpLocks/>
              </p:cNvGrpSpPr>
              <p:nvPr/>
            </p:nvGrpSpPr>
            <p:grpSpPr bwMode="auto">
              <a:xfrm rot="56115" flipH="1" flipV="1">
                <a:off x="3704" y="1878"/>
                <a:ext cx="681" cy="150"/>
                <a:chOff x="1565" y="2568"/>
                <a:chExt cx="1118" cy="279"/>
              </a:xfrm>
            </p:grpSpPr>
            <p:sp>
              <p:nvSpPr>
                <p:cNvPr id="115724" name="AutoShape 12"/>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25" name="AutoShape 13"/>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26" name="AutoShape 14"/>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27" name="AutoShape 15"/>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15728" name="Group 16"/>
          <p:cNvGrpSpPr>
            <a:grpSpLocks/>
          </p:cNvGrpSpPr>
          <p:nvPr/>
        </p:nvGrpSpPr>
        <p:grpSpPr bwMode="auto">
          <a:xfrm>
            <a:off x="2921984" y="3068637"/>
            <a:ext cx="1345216" cy="1198091"/>
            <a:chOff x="1928" y="2072"/>
            <a:chExt cx="656" cy="663"/>
          </a:xfrm>
        </p:grpSpPr>
        <p:pic>
          <p:nvPicPr>
            <p:cNvPr id="115729" name="Picture 17"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928" y="2072"/>
              <a:ext cx="656" cy="662"/>
            </a:xfrm>
            <a:prstGeom prst="rect">
              <a:avLst/>
            </a:prstGeom>
            <a:noFill/>
            <a:extLst>
              <a:ext uri="{909E8E84-426E-40DD-AFC4-6F175D3DCCD1}">
                <a14:hiddenFill xmlns:a14="http://schemas.microsoft.com/office/drawing/2010/main">
                  <a:solidFill>
                    <a:srgbClr val="FFFFFF"/>
                  </a:solidFill>
                </a14:hiddenFill>
              </a:ext>
            </a:extLst>
          </p:spPr>
        </p:pic>
        <p:sp>
          <p:nvSpPr>
            <p:cNvPr id="115730" name="Oval 18"/>
            <p:cNvSpPr>
              <a:spLocks noChangeArrowheads="1"/>
            </p:cNvSpPr>
            <p:nvPr/>
          </p:nvSpPr>
          <p:spPr bwMode="gray">
            <a:xfrm>
              <a:off x="1928" y="2072"/>
              <a:ext cx="652" cy="663"/>
            </a:xfrm>
            <a:prstGeom prst="ellipse">
              <a:avLst/>
            </a:prstGeom>
            <a:gradFill rotWithShape="1">
              <a:gsLst>
                <a:gs pos="0">
                  <a:schemeClr val="accent2"/>
                </a:gs>
                <a:gs pos="50000">
                  <a:schemeClr val="accent2">
                    <a:gamma/>
                    <a:tint val="22353"/>
                    <a:invGamma/>
                  </a:schemeClr>
                </a:gs>
                <a:gs pos="100000">
                  <a:schemeClr val="accent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5731" name="Group 19"/>
            <p:cNvGrpSpPr>
              <a:grpSpLocks/>
            </p:cNvGrpSpPr>
            <p:nvPr/>
          </p:nvGrpSpPr>
          <p:grpSpPr bwMode="auto">
            <a:xfrm>
              <a:off x="1974" y="2604"/>
              <a:ext cx="575" cy="110"/>
              <a:chOff x="3704" y="1872"/>
              <a:chExt cx="827" cy="156"/>
            </a:xfrm>
          </p:grpSpPr>
          <p:grpSp>
            <p:nvGrpSpPr>
              <p:cNvPr id="115732" name="Group 20"/>
              <p:cNvGrpSpPr>
                <a:grpSpLocks/>
              </p:cNvGrpSpPr>
              <p:nvPr/>
            </p:nvGrpSpPr>
            <p:grpSpPr bwMode="auto">
              <a:xfrm rot="-1297425" flipH="1" flipV="1">
                <a:off x="3850" y="1872"/>
                <a:ext cx="681" cy="150"/>
                <a:chOff x="1565" y="2568"/>
                <a:chExt cx="1118" cy="279"/>
              </a:xfrm>
            </p:grpSpPr>
            <p:sp>
              <p:nvSpPr>
                <p:cNvPr id="115733" name="AutoShape 21"/>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4" name="AutoShape 22"/>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5" name="AutoShape 23"/>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6" name="AutoShape 24"/>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5737" name="Group 25"/>
              <p:cNvGrpSpPr>
                <a:grpSpLocks/>
              </p:cNvGrpSpPr>
              <p:nvPr/>
            </p:nvGrpSpPr>
            <p:grpSpPr bwMode="auto">
              <a:xfrm rot="56115" flipH="1" flipV="1">
                <a:off x="3704" y="1878"/>
                <a:ext cx="681" cy="150"/>
                <a:chOff x="1565" y="2568"/>
                <a:chExt cx="1118" cy="279"/>
              </a:xfrm>
            </p:grpSpPr>
            <p:sp>
              <p:nvSpPr>
                <p:cNvPr id="115738" name="AutoShape 26"/>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9" name="AutoShape 27"/>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40" name="AutoShape 28"/>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41" name="AutoShape 29"/>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15742" name="Group 30"/>
          <p:cNvGrpSpPr>
            <a:grpSpLocks/>
          </p:cNvGrpSpPr>
          <p:nvPr/>
        </p:nvGrpSpPr>
        <p:grpSpPr bwMode="auto">
          <a:xfrm>
            <a:off x="4794680" y="3076575"/>
            <a:ext cx="1453720" cy="1237055"/>
            <a:chOff x="3149" y="2079"/>
            <a:chExt cx="656" cy="662"/>
          </a:xfrm>
        </p:grpSpPr>
        <p:pic>
          <p:nvPicPr>
            <p:cNvPr id="115743" name="Picture 31"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3149" y="2079"/>
              <a:ext cx="656" cy="661"/>
            </a:xfrm>
            <a:prstGeom prst="rect">
              <a:avLst/>
            </a:prstGeom>
            <a:noFill/>
            <a:extLst>
              <a:ext uri="{909E8E84-426E-40DD-AFC4-6F175D3DCCD1}">
                <a14:hiddenFill xmlns:a14="http://schemas.microsoft.com/office/drawing/2010/main">
                  <a:solidFill>
                    <a:srgbClr val="FFFFFF"/>
                  </a:solidFill>
                </a14:hiddenFill>
              </a:ext>
            </a:extLst>
          </p:spPr>
        </p:pic>
        <p:sp>
          <p:nvSpPr>
            <p:cNvPr id="115744" name="Oval 32"/>
            <p:cNvSpPr>
              <a:spLocks noChangeArrowheads="1"/>
            </p:cNvSpPr>
            <p:nvPr/>
          </p:nvSpPr>
          <p:spPr bwMode="gray">
            <a:xfrm>
              <a:off x="3149" y="2079"/>
              <a:ext cx="652" cy="662"/>
            </a:xfrm>
            <a:prstGeom prst="ellipse">
              <a:avLst/>
            </a:prstGeom>
            <a:gradFill rotWithShape="1">
              <a:gsLst>
                <a:gs pos="0">
                  <a:schemeClr val="folHlink"/>
                </a:gs>
                <a:gs pos="50000">
                  <a:schemeClr val="folHlink">
                    <a:gamma/>
                    <a:tint val="22353"/>
                    <a:invGamma/>
                  </a:schemeClr>
                </a:gs>
                <a:gs pos="100000">
                  <a:schemeClr val="folHlink"/>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5745" name="Group 33"/>
            <p:cNvGrpSpPr>
              <a:grpSpLocks/>
            </p:cNvGrpSpPr>
            <p:nvPr/>
          </p:nvGrpSpPr>
          <p:grpSpPr bwMode="auto">
            <a:xfrm>
              <a:off x="3195" y="2610"/>
              <a:ext cx="575" cy="111"/>
              <a:chOff x="3704" y="1872"/>
              <a:chExt cx="827" cy="156"/>
            </a:xfrm>
          </p:grpSpPr>
          <p:grpSp>
            <p:nvGrpSpPr>
              <p:cNvPr id="115746" name="Group 34"/>
              <p:cNvGrpSpPr>
                <a:grpSpLocks/>
              </p:cNvGrpSpPr>
              <p:nvPr/>
            </p:nvGrpSpPr>
            <p:grpSpPr bwMode="auto">
              <a:xfrm rot="-1297425" flipH="1" flipV="1">
                <a:off x="3850" y="1872"/>
                <a:ext cx="681" cy="150"/>
                <a:chOff x="1565" y="2568"/>
                <a:chExt cx="1118" cy="279"/>
              </a:xfrm>
            </p:grpSpPr>
            <p:sp>
              <p:nvSpPr>
                <p:cNvPr id="115747" name="AutoShape 35"/>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48" name="AutoShape 36"/>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49" name="AutoShape 37"/>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50" name="AutoShape 38"/>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5751" name="Group 39"/>
              <p:cNvGrpSpPr>
                <a:grpSpLocks/>
              </p:cNvGrpSpPr>
              <p:nvPr/>
            </p:nvGrpSpPr>
            <p:grpSpPr bwMode="auto">
              <a:xfrm rot="56115" flipH="1" flipV="1">
                <a:off x="3704" y="1878"/>
                <a:ext cx="681" cy="150"/>
                <a:chOff x="1565" y="2568"/>
                <a:chExt cx="1118" cy="279"/>
              </a:xfrm>
            </p:grpSpPr>
            <p:sp>
              <p:nvSpPr>
                <p:cNvPr id="115752" name="AutoShape 40"/>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53" name="AutoShape 41"/>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54" name="AutoShape 42"/>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55" name="AutoShape 43"/>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15756" name="Group 44"/>
          <p:cNvGrpSpPr>
            <a:grpSpLocks/>
          </p:cNvGrpSpPr>
          <p:nvPr/>
        </p:nvGrpSpPr>
        <p:grpSpPr bwMode="auto">
          <a:xfrm>
            <a:off x="6961187" y="3009107"/>
            <a:ext cx="1268413" cy="1113632"/>
            <a:chOff x="4385" y="2074"/>
            <a:chExt cx="656" cy="662"/>
          </a:xfrm>
        </p:grpSpPr>
        <p:pic>
          <p:nvPicPr>
            <p:cNvPr id="115757" name="Picture 4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4385" y="2074"/>
              <a:ext cx="656" cy="661"/>
            </a:xfrm>
            <a:prstGeom prst="rect">
              <a:avLst/>
            </a:prstGeom>
            <a:noFill/>
            <a:extLst>
              <a:ext uri="{909E8E84-426E-40DD-AFC4-6F175D3DCCD1}">
                <a14:hiddenFill xmlns:a14="http://schemas.microsoft.com/office/drawing/2010/main">
                  <a:solidFill>
                    <a:srgbClr val="FFFFFF"/>
                  </a:solidFill>
                </a14:hiddenFill>
              </a:ext>
            </a:extLst>
          </p:spPr>
        </p:pic>
        <p:sp>
          <p:nvSpPr>
            <p:cNvPr id="115758" name="Oval 46"/>
            <p:cNvSpPr>
              <a:spLocks noChangeArrowheads="1"/>
            </p:cNvSpPr>
            <p:nvPr/>
          </p:nvSpPr>
          <p:spPr bwMode="gray">
            <a:xfrm>
              <a:off x="4385" y="2074"/>
              <a:ext cx="652" cy="662"/>
            </a:xfrm>
            <a:prstGeom prst="ellipse">
              <a:avLst/>
            </a:prstGeom>
            <a:gradFill rotWithShape="1">
              <a:gsLst>
                <a:gs pos="0">
                  <a:schemeClr val="accent1"/>
                </a:gs>
                <a:gs pos="50000">
                  <a:schemeClr val="accent1">
                    <a:gamma/>
                    <a:tint val="22353"/>
                    <a:invGamma/>
                  </a:schemeClr>
                </a:gs>
                <a:gs pos="100000">
                  <a:schemeClr val="accent1"/>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5759" name="Group 47"/>
            <p:cNvGrpSpPr>
              <a:grpSpLocks/>
            </p:cNvGrpSpPr>
            <p:nvPr/>
          </p:nvGrpSpPr>
          <p:grpSpPr bwMode="auto">
            <a:xfrm>
              <a:off x="4431" y="2605"/>
              <a:ext cx="575" cy="111"/>
              <a:chOff x="3704" y="1872"/>
              <a:chExt cx="827" cy="156"/>
            </a:xfrm>
          </p:grpSpPr>
          <p:grpSp>
            <p:nvGrpSpPr>
              <p:cNvPr id="115760" name="Group 48"/>
              <p:cNvGrpSpPr>
                <a:grpSpLocks/>
              </p:cNvGrpSpPr>
              <p:nvPr/>
            </p:nvGrpSpPr>
            <p:grpSpPr bwMode="auto">
              <a:xfrm rot="-1297425" flipH="1" flipV="1">
                <a:off x="3850" y="1872"/>
                <a:ext cx="681" cy="150"/>
                <a:chOff x="1565" y="2568"/>
                <a:chExt cx="1118" cy="279"/>
              </a:xfrm>
            </p:grpSpPr>
            <p:sp>
              <p:nvSpPr>
                <p:cNvPr id="115761" name="AutoShape 49"/>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62" name="AutoShape 50"/>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63" name="AutoShape 51"/>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64" name="AutoShape 52"/>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5765" name="Group 53"/>
              <p:cNvGrpSpPr>
                <a:grpSpLocks/>
              </p:cNvGrpSpPr>
              <p:nvPr/>
            </p:nvGrpSpPr>
            <p:grpSpPr bwMode="auto">
              <a:xfrm rot="56115" flipH="1" flipV="1">
                <a:off x="3704" y="1878"/>
                <a:ext cx="681" cy="150"/>
                <a:chOff x="1565" y="2568"/>
                <a:chExt cx="1118" cy="279"/>
              </a:xfrm>
            </p:grpSpPr>
            <p:sp>
              <p:nvSpPr>
                <p:cNvPr id="115766" name="AutoShape 54"/>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67" name="AutoShape 55"/>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68" name="AutoShape 56"/>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69" name="AutoShape 57"/>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
        <p:nvSpPr>
          <p:cNvPr id="115773" name="Text Box 61"/>
          <p:cNvSpPr txBox="1">
            <a:spLocks noChangeArrowheads="1"/>
          </p:cNvSpPr>
          <p:nvPr/>
        </p:nvSpPr>
        <p:spPr bwMode="gray">
          <a:xfrm>
            <a:off x="857250" y="3392269"/>
            <a:ext cx="149542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lgn="ctr" eaLnBrk="1" hangingPunct="1">
              <a:spcBef>
                <a:spcPct val="50000"/>
              </a:spcBef>
            </a:pPr>
            <a:r>
              <a:rPr lang="en-US" sz="2000" b="1" dirty="0" smtClean="0">
                <a:solidFill>
                  <a:srgbClr val="1C1C1C"/>
                </a:solidFill>
                <a:latin typeface="Times New Roman" pitchFamily="18" charset="0"/>
                <a:cs typeface="Times New Roman" pitchFamily="18" charset="0"/>
              </a:rPr>
              <a:t>Theo địa vị chính trị</a:t>
            </a:r>
            <a:endParaRPr lang="en-US" sz="2000" b="1" dirty="0">
              <a:solidFill>
                <a:srgbClr val="1C1C1C"/>
              </a:solidFill>
              <a:latin typeface="Times New Roman" pitchFamily="18" charset="0"/>
              <a:cs typeface="Times New Roman" pitchFamily="18" charset="0"/>
            </a:endParaRPr>
          </a:p>
        </p:txBody>
      </p:sp>
      <p:sp>
        <p:nvSpPr>
          <p:cNvPr id="115774" name="Text Box 62"/>
          <p:cNvSpPr txBox="1">
            <a:spLocks noChangeArrowheads="1"/>
          </p:cNvSpPr>
          <p:nvPr/>
        </p:nvSpPr>
        <p:spPr bwMode="gray">
          <a:xfrm>
            <a:off x="2921984" y="3239869"/>
            <a:ext cx="13370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lgn="ctr" eaLnBrk="1" hangingPunct="1">
              <a:spcBef>
                <a:spcPct val="50000"/>
              </a:spcBef>
            </a:pPr>
            <a:r>
              <a:rPr lang="en-US" sz="2000" b="1" dirty="0" smtClean="0">
                <a:solidFill>
                  <a:srgbClr val="1C1C1C"/>
                </a:solidFill>
                <a:latin typeface="Times New Roman" pitchFamily="18" charset="0"/>
                <a:cs typeface="Times New Roman" pitchFamily="18" charset="0"/>
              </a:rPr>
              <a:t>Theo địa vị kinh tế</a:t>
            </a:r>
            <a:endParaRPr lang="en-US" sz="2000" b="1" dirty="0">
              <a:solidFill>
                <a:srgbClr val="1C1C1C"/>
              </a:solidFill>
              <a:latin typeface="Times New Roman" pitchFamily="18" charset="0"/>
              <a:cs typeface="Times New Roman" pitchFamily="18" charset="0"/>
            </a:endParaRPr>
          </a:p>
        </p:txBody>
      </p:sp>
      <p:sp>
        <p:nvSpPr>
          <p:cNvPr id="115775" name="Text Box 63"/>
          <p:cNvSpPr txBox="1">
            <a:spLocks noChangeArrowheads="1"/>
          </p:cNvSpPr>
          <p:nvPr/>
        </p:nvSpPr>
        <p:spPr bwMode="gray">
          <a:xfrm>
            <a:off x="4700587" y="3371936"/>
            <a:ext cx="14716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lgn="ctr" eaLnBrk="1" hangingPunct="1">
              <a:spcBef>
                <a:spcPct val="50000"/>
              </a:spcBef>
            </a:pPr>
            <a:r>
              <a:rPr lang="en-US" sz="2000" b="1" dirty="0" smtClean="0">
                <a:solidFill>
                  <a:srgbClr val="1C1C1C"/>
                </a:solidFill>
                <a:latin typeface="Times New Roman" pitchFamily="18" charset="0"/>
                <a:cs typeface="Times New Roman" pitchFamily="18" charset="0"/>
              </a:rPr>
              <a:t>Theo địa vị xã hội</a:t>
            </a:r>
            <a:endParaRPr lang="en-US" sz="2000" b="1" dirty="0">
              <a:solidFill>
                <a:srgbClr val="1C1C1C"/>
              </a:solidFill>
              <a:latin typeface="Times New Roman" pitchFamily="18" charset="0"/>
              <a:cs typeface="Times New Roman" pitchFamily="18" charset="0"/>
            </a:endParaRPr>
          </a:p>
        </p:txBody>
      </p:sp>
      <p:sp>
        <p:nvSpPr>
          <p:cNvPr id="115776" name="Text Box 64"/>
          <p:cNvSpPr txBox="1">
            <a:spLocks noChangeArrowheads="1"/>
          </p:cNvSpPr>
          <p:nvPr/>
        </p:nvSpPr>
        <p:spPr bwMode="gray">
          <a:xfrm>
            <a:off x="6896391" y="3099137"/>
            <a:ext cx="133321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lgn="ctr" eaLnBrk="1" hangingPunct="1">
              <a:spcBef>
                <a:spcPct val="50000"/>
              </a:spcBef>
            </a:pPr>
            <a:r>
              <a:rPr lang="en-US" sz="2000" b="1" dirty="0" smtClean="0">
                <a:solidFill>
                  <a:srgbClr val="1C1C1C"/>
                </a:solidFill>
                <a:latin typeface="Times New Roman" pitchFamily="18" charset="0"/>
                <a:cs typeface="Times New Roman" pitchFamily="18" charset="0"/>
              </a:rPr>
              <a:t>Theo trình đọ học vấn</a:t>
            </a:r>
            <a:endParaRPr lang="en-US" sz="2000" b="1" dirty="0">
              <a:solidFill>
                <a:srgbClr val="1C1C1C"/>
              </a:solidFill>
              <a:latin typeface="Times New Roman" pitchFamily="18" charset="0"/>
              <a:cs typeface="Times New Roman" pitchFamily="18" charset="0"/>
            </a:endParaRPr>
          </a:p>
        </p:txBody>
      </p:sp>
      <p:grpSp>
        <p:nvGrpSpPr>
          <p:cNvPr id="115786" name="Group 74"/>
          <p:cNvGrpSpPr>
            <a:grpSpLocks/>
          </p:cNvGrpSpPr>
          <p:nvPr/>
        </p:nvGrpSpPr>
        <p:grpSpPr bwMode="auto">
          <a:xfrm>
            <a:off x="-7648" y="2999532"/>
            <a:ext cx="9144000" cy="1362075"/>
            <a:chOff x="0" y="2011"/>
            <a:chExt cx="5760" cy="858"/>
          </a:xfrm>
        </p:grpSpPr>
        <p:sp>
          <p:nvSpPr>
            <p:cNvPr id="115787" name="Line 75"/>
            <p:cNvSpPr>
              <a:spLocks noChangeShapeType="1"/>
            </p:cNvSpPr>
            <p:nvPr/>
          </p:nvSpPr>
          <p:spPr bwMode="gray">
            <a:xfrm flipH="1">
              <a:off x="0" y="2405"/>
              <a:ext cx="652" cy="0"/>
            </a:xfrm>
            <a:prstGeom prst="line">
              <a:avLst/>
            </a:pr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endParaRPr lang="en-US"/>
            </a:p>
          </p:txBody>
        </p:sp>
        <p:sp>
          <p:nvSpPr>
            <p:cNvPr id="115788" name="Line 76"/>
            <p:cNvSpPr>
              <a:spLocks noChangeShapeType="1"/>
            </p:cNvSpPr>
            <p:nvPr/>
          </p:nvSpPr>
          <p:spPr bwMode="gray">
            <a:xfrm flipH="1">
              <a:off x="3956" y="2405"/>
              <a:ext cx="393" cy="19"/>
            </a:xfrm>
            <a:prstGeom prst="line">
              <a:avLst/>
            </a:pr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endParaRPr lang="en-US"/>
            </a:p>
          </p:txBody>
        </p:sp>
        <p:sp>
          <p:nvSpPr>
            <p:cNvPr id="115789" name="Arc 77"/>
            <p:cNvSpPr>
              <a:spLocks/>
            </p:cNvSpPr>
            <p:nvPr/>
          </p:nvSpPr>
          <p:spPr bwMode="gray">
            <a:xfrm rot="16200000" flipV="1">
              <a:off x="2059" y="1798"/>
              <a:ext cx="421" cy="84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5790" name="Arc 78"/>
            <p:cNvSpPr>
              <a:spLocks/>
            </p:cNvSpPr>
            <p:nvPr/>
          </p:nvSpPr>
          <p:spPr bwMode="gray">
            <a:xfrm rot="16200000" flipV="1">
              <a:off x="4557" y="1802"/>
              <a:ext cx="421" cy="83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5791" name="Line 79"/>
            <p:cNvSpPr>
              <a:spLocks noChangeShapeType="1"/>
            </p:cNvSpPr>
            <p:nvPr/>
          </p:nvSpPr>
          <p:spPr bwMode="gray">
            <a:xfrm flipH="1" flipV="1">
              <a:off x="2693" y="2400"/>
              <a:ext cx="335" cy="15"/>
            </a:xfrm>
            <a:prstGeom prst="line">
              <a:avLst/>
            </a:pr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endParaRPr lang="en-US"/>
            </a:p>
          </p:txBody>
        </p:sp>
        <p:sp>
          <p:nvSpPr>
            <p:cNvPr id="115792" name="Arc 80"/>
            <p:cNvSpPr>
              <a:spLocks/>
            </p:cNvSpPr>
            <p:nvPr/>
          </p:nvSpPr>
          <p:spPr bwMode="gray">
            <a:xfrm rot="5400000">
              <a:off x="3260" y="2183"/>
              <a:ext cx="401" cy="865"/>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5793" name="Line 81"/>
            <p:cNvSpPr>
              <a:spLocks noChangeShapeType="1"/>
            </p:cNvSpPr>
            <p:nvPr/>
          </p:nvSpPr>
          <p:spPr bwMode="gray">
            <a:xfrm flipH="1">
              <a:off x="5184" y="2405"/>
              <a:ext cx="576" cy="10"/>
            </a:xfrm>
            <a:prstGeom prst="line">
              <a:avLst/>
            </a:pr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endParaRPr lang="en-US"/>
            </a:p>
          </p:txBody>
        </p:sp>
        <p:sp>
          <p:nvSpPr>
            <p:cNvPr id="115794" name="Line 82"/>
            <p:cNvSpPr>
              <a:spLocks noChangeShapeType="1"/>
            </p:cNvSpPr>
            <p:nvPr/>
          </p:nvSpPr>
          <p:spPr bwMode="gray">
            <a:xfrm flipH="1" flipV="1">
              <a:off x="1480" y="2400"/>
              <a:ext cx="365" cy="5"/>
            </a:xfrm>
            <a:prstGeom prst="line">
              <a:avLst/>
            </a:pr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endParaRPr lang="en-US"/>
            </a:p>
          </p:txBody>
        </p:sp>
        <p:sp>
          <p:nvSpPr>
            <p:cNvPr id="115795" name="Arc 83"/>
            <p:cNvSpPr>
              <a:spLocks/>
            </p:cNvSpPr>
            <p:nvPr/>
          </p:nvSpPr>
          <p:spPr bwMode="gray">
            <a:xfrm rot="5400000">
              <a:off x="819" y="2207"/>
              <a:ext cx="472" cy="851"/>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chemeClr val="tx2"/>
              </a:solidFill>
              <a:round/>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grpSp>
      <p:pic>
        <p:nvPicPr>
          <p:cNvPr id="115796" name="Picture 84"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04913" y="3087688"/>
            <a:ext cx="8255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15797" name="Picture 85"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1916" y="3050956"/>
            <a:ext cx="8255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15798" name="Picture 86"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4925" y="3097213"/>
            <a:ext cx="8255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15799" name="Picture 87"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77075" y="3087688"/>
            <a:ext cx="825500" cy="37782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bwMode="auto">
          <a:xfrm>
            <a:off x="4449807" y="990600"/>
            <a:ext cx="3215793" cy="1919287"/>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Mỗi</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người có nhiều địa vị xã hội nhưng luôn có một địa vị chủ đạo xác định rõ chân dung xã hội của họ</a:t>
            </a:r>
            <a:r>
              <a:rPr kumimoji="0" lang="en-US" sz="1800" b="0" i="0" u="none" strike="noStrike" cap="none" normalizeH="0" dirty="0" smtClean="0">
                <a:ln>
                  <a:noFill/>
                </a:ln>
                <a:solidFill>
                  <a:schemeClr val="tx1"/>
                </a:solidFill>
                <a:effectLst/>
                <a:latin typeface="Garamond" pitchFamily="18" charset="0"/>
              </a:rPr>
              <a:t>.</a:t>
            </a:r>
            <a:endParaRPr kumimoji="0" lang="en-US" sz="18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04800" y="990600"/>
            <a:ext cx="3684326" cy="1919287"/>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Người</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có địa vị chính trị là người có chức quyền.Họ có thể điều khiển  dân thường và bắt buộc dân thường phải làm theo</a:t>
            </a:r>
            <a:r>
              <a:rPr kumimoji="0" lang="en-US" sz="1800" b="0" i="0" u="none" strike="noStrike" cap="none" normalizeH="0" dirty="0" smtClean="0">
                <a:ln>
                  <a:noFill/>
                </a:ln>
                <a:solidFill>
                  <a:schemeClr val="tx1"/>
                </a:solidFill>
                <a:effectLst/>
                <a:latin typeface="Garamond" pitchFamily="18" charset="0"/>
              </a:rPr>
              <a:t>.</a:t>
            </a:r>
            <a:endParaRPr kumimoji="0" lang="en-US" sz="1800" b="0" i="0" u="none" strike="noStrike" cap="none" normalizeH="0" baseline="0" dirty="0" smtClean="0">
              <a:ln>
                <a:noFill/>
              </a:ln>
              <a:solidFill>
                <a:schemeClr val="tx1"/>
              </a:solidFill>
              <a:effectLst/>
              <a:latin typeface="Garamond" pitchFamily="18" charset="0"/>
            </a:endParaRPr>
          </a:p>
        </p:txBody>
      </p:sp>
      <p:sp>
        <p:nvSpPr>
          <p:cNvPr id="18" name="Rectangle 17"/>
          <p:cNvSpPr/>
          <p:nvPr/>
        </p:nvSpPr>
        <p:spPr bwMode="auto">
          <a:xfrm>
            <a:off x="1204913" y="4456182"/>
            <a:ext cx="3062287" cy="1563618"/>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Giữa</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người nghèo và người giàu sẽ có sự chênh lệch khá nhiều về kinh tế</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0" name="Up Arrow 19"/>
          <p:cNvSpPr/>
          <p:nvPr/>
        </p:nvSpPr>
        <p:spPr bwMode="auto">
          <a:xfrm>
            <a:off x="1420368" y="2884657"/>
            <a:ext cx="484632" cy="239543"/>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21" name="Up Arrow 20"/>
          <p:cNvSpPr/>
          <p:nvPr/>
        </p:nvSpPr>
        <p:spPr bwMode="auto">
          <a:xfrm>
            <a:off x="5257800" y="2895600"/>
            <a:ext cx="484632" cy="227013"/>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22" name="Down Arrow 21"/>
          <p:cNvSpPr/>
          <p:nvPr/>
        </p:nvSpPr>
        <p:spPr bwMode="auto">
          <a:xfrm>
            <a:off x="3401568" y="4267200"/>
            <a:ext cx="484632" cy="224653"/>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24" name="Down Arrow 23"/>
          <p:cNvSpPr/>
          <p:nvPr/>
        </p:nvSpPr>
        <p:spPr bwMode="auto">
          <a:xfrm>
            <a:off x="7363968" y="4114800"/>
            <a:ext cx="484632" cy="292728"/>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aramond" pitchFamily="18" charset="0"/>
            </a:endParaRPr>
          </a:p>
        </p:txBody>
      </p:sp>
      <p:sp>
        <p:nvSpPr>
          <p:cNvPr id="25" name="Rectangle 24"/>
          <p:cNvSpPr/>
          <p:nvPr/>
        </p:nvSpPr>
        <p:spPr bwMode="auto">
          <a:xfrm>
            <a:off x="4974632" y="4423547"/>
            <a:ext cx="3254969" cy="1596253"/>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Người</a:t>
            </a:r>
            <a:r>
              <a:rPr kumimoji="0" lang="en-US" sz="2400" b="0" i="0" u="none" strike="noStrike" cap="none" normalizeH="0" dirty="0" smtClean="0">
                <a:ln>
                  <a:noFill/>
                </a:ln>
                <a:solidFill>
                  <a:schemeClr val="tx1"/>
                </a:solidFill>
                <a:effectLst/>
                <a:latin typeface="Times New Roman" pitchFamily="18" charset="0"/>
                <a:cs typeface="Times New Roman" pitchFamily="18" charset="0"/>
              </a:rPr>
              <a:t> có trình độ học vấn cao sẽ có cơ hội về việc làm cao hơn người có trình độ học vấn thấp</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04800"/>
            <a:ext cx="6781800" cy="762000"/>
          </a:xfrm>
        </p:spPr>
        <p:txBody>
          <a:bodyPr/>
          <a:lstStyle/>
          <a:p>
            <a:r>
              <a:rPr lang="en-US" sz="3200" dirty="0" smtClean="0">
                <a:latin typeface="Times New Roman" pitchFamily="18" charset="0"/>
                <a:cs typeface="Times New Roman" pitchFamily="18" charset="0"/>
              </a:rPr>
              <a:t>4.Một số kiến giải về phân tầng xã hội</a:t>
            </a:r>
            <a:endParaRPr lang="en-US" sz="3200" dirty="0">
              <a:latin typeface="Times New Roman" pitchFamily="18" charset="0"/>
              <a:cs typeface="Times New Roman" pitchFamily="18" charset="0"/>
            </a:endParaRPr>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1295400" y="1447800"/>
            <a:ext cx="6477000" cy="34290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2400" b="1" dirty="0" smtClean="0">
                <a:latin typeface="Times New Roman"/>
                <a:ea typeface="Calibri"/>
              </a:rPr>
              <a:t>Kiến giải của thuyết chức năng về phân tầng xã hội</a:t>
            </a:r>
            <a:r>
              <a:rPr lang="en-US" sz="2400" dirty="0" smtClean="0">
                <a:latin typeface="Times New Roman"/>
                <a:ea typeface="Calibri"/>
              </a:rPr>
              <a:t>: việc phân tầng xã hội nhằm đáp ứng nhu cầu của xã hội, nghĩa là mỗi tầng xã hội có chức năng xã hội riêng. Điều này giải thích vì sao cần phải có các tầng lớp, đẳng cấp, giai cấp xã hội và tổ chức xã hội.</a:t>
            </a:r>
          </a:p>
          <a:p>
            <a:r>
              <a:rPr lang="en-US" sz="2400" dirty="0" smtClean="0">
                <a:latin typeface="Times New Roman"/>
                <a:ea typeface="Calibri"/>
              </a:rPr>
              <a:t> Có thể tóm tắt ý chính của kiến giải này như sau:</a:t>
            </a:r>
            <a:endParaRPr kumimoji="0" lang="en-US" sz="2400" b="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4078423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071349"/>
            <a:ext cx="7162800" cy="5024651"/>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27576693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FFFFFF"/>
                </a:solidFill>
                <a:latin typeface="Times New Roman" pitchFamily="18" charset="0"/>
                <a:cs typeface="Times New Roman" pitchFamily="18" charset="0"/>
              </a:rPr>
              <a:t>4.Một số kiến giải về phân tầng xã hội</a:t>
            </a:r>
            <a:endParaRPr lang="en-US" dirty="0"/>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914400" y="1371600"/>
            <a:ext cx="7543800" cy="4038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342900" lvl="0" indent="-342900" algn="just">
              <a:lnSpc>
                <a:spcPct val="115000"/>
              </a:lnSpc>
              <a:spcAft>
                <a:spcPts val="0"/>
              </a:spcAft>
              <a:buFont typeface="Symbol"/>
              <a:buChar char=""/>
            </a:pPr>
            <a:r>
              <a:rPr lang="en-US" sz="2400" dirty="0">
                <a:latin typeface="Times New Roman" pitchFamily="18" charset="0"/>
                <a:ea typeface="Calibri"/>
                <a:cs typeface="Times New Roman" pitchFamily="18" charset="0"/>
              </a:rPr>
              <a:t>Trong xã hội có một số địa vị xét về mặt chức năng là quan trọng hơn những địa vị khác.Vì thế cần có người có tài năng và kĩ năng đặc biệt.</a:t>
            </a:r>
          </a:p>
          <a:p>
            <a:pPr marL="342900" lvl="0" indent="-342900" algn="just">
              <a:lnSpc>
                <a:spcPct val="115000"/>
              </a:lnSpc>
              <a:spcAft>
                <a:spcPts val="0"/>
              </a:spcAft>
              <a:buFont typeface="Symbol"/>
              <a:buChar char=""/>
            </a:pPr>
            <a:r>
              <a:rPr lang="en-US" sz="2400" dirty="0">
                <a:latin typeface="Times New Roman" pitchFamily="18" charset="0"/>
                <a:ea typeface="Calibri"/>
                <a:cs typeface="Times New Roman" pitchFamily="18" charset="0"/>
              </a:rPr>
              <a:t>Nhưng không phải bất cứ ai cũng có tài năng, kĩ năng đặc biệt đó mà phải qua học tập, huấn luyện và có đủ trình độ để đứng vào các địa vị  cao.</a:t>
            </a:r>
          </a:p>
          <a:p>
            <a:pPr marL="342900" lvl="0" indent="-342900" algn="just">
              <a:lnSpc>
                <a:spcPct val="115000"/>
              </a:lnSpc>
              <a:spcAft>
                <a:spcPts val="1000"/>
              </a:spcAft>
              <a:buFont typeface="Symbol"/>
              <a:buChar char=""/>
            </a:pPr>
            <a:r>
              <a:rPr lang="en-US" sz="2400" dirty="0">
                <a:latin typeface="Times New Roman" pitchFamily="18" charset="0"/>
                <a:ea typeface="Calibri"/>
                <a:cs typeface="Times New Roman" pitchFamily="18" charset="0"/>
              </a:rPr>
              <a:t>Do vậy cần phải thiết chế hóa chế độ phân phối lợi ích bất bình đẳng một cách phù hợp với những thang bậc trong xã hội.</a:t>
            </a:r>
            <a:endParaRPr lang="en-US" sz="2400" dirty="0">
              <a:effectLst/>
              <a:latin typeface="Times New Roman" pitchFamily="18" charset="0"/>
              <a:ea typeface="Calibri"/>
              <a:cs typeface="Times New Roman" pitchFamily="18" charset="0"/>
            </a:endParaRPr>
          </a:p>
        </p:txBody>
      </p:sp>
    </p:spTree>
    <p:extLst>
      <p:ext uri="{BB962C8B-B14F-4D97-AF65-F5344CB8AC3E}">
        <p14:creationId xmlns:p14="http://schemas.microsoft.com/office/powerpoint/2010/main" val="42539853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781800" cy="685800"/>
          </a:xfrm>
        </p:spPr>
        <p:txBody>
          <a:bodyPr/>
          <a:lstStyle/>
          <a:p>
            <a:r>
              <a:rPr lang="en-US" sz="3200" dirty="0">
                <a:solidFill>
                  <a:srgbClr val="FFFFFF"/>
                </a:solidFill>
                <a:latin typeface="Times New Roman" pitchFamily="18" charset="0"/>
                <a:cs typeface="Times New Roman" pitchFamily="18" charset="0"/>
              </a:rPr>
              <a:t>4.Một số kiến giải về phân tầng xã hội</a:t>
            </a:r>
            <a:endParaRPr lang="en-US" dirty="0"/>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533400" y="1371600"/>
            <a:ext cx="8001000" cy="1752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2400" b="1" dirty="0">
                <a:latin typeface="Times New Roman"/>
                <a:ea typeface="Calibri"/>
              </a:rPr>
              <a:t>Kiến giải của thuyết xung đột về phân tầng xã hội</a:t>
            </a:r>
            <a:r>
              <a:rPr lang="en-US" sz="2400" dirty="0">
                <a:latin typeface="Times New Roman"/>
                <a:ea typeface="Calibri"/>
              </a:rPr>
              <a:t>: việc phân tầng xã hội là do nguyên nhân từ bất bình đẳng xã hội </a:t>
            </a:r>
            <a:r>
              <a:rPr lang="en-US" sz="2400" dirty="0" smtClean="0">
                <a:latin typeface="Times New Roman"/>
                <a:ea typeface="Calibri"/>
              </a:rPr>
              <a:t>gây </a:t>
            </a:r>
            <a:r>
              <a:rPr lang="en-US" sz="2400" dirty="0">
                <a:latin typeface="Times New Roman"/>
                <a:ea typeface="Calibri"/>
              </a:rPr>
              <a:t>nên. Các bất bình đẳng sẽ dẫn đến các xung đột trong xã hội. Chính vì vậy, các tầng lớp trong xã hội sẽ không được ổn định</a:t>
            </a:r>
            <a:r>
              <a:rPr lang="en-US" i="1" dirty="0">
                <a:latin typeface="Times New Roman"/>
                <a:ea typeface="Calibri"/>
              </a:rPr>
              <a:t>.</a:t>
            </a:r>
            <a:r>
              <a:rPr lang="en-US" dirty="0">
                <a:latin typeface="Times New Roman"/>
                <a:ea typeface="Calibri"/>
              </a:rPr>
              <a:t> </a:t>
            </a:r>
            <a:endParaRPr kumimoji="0" lang="en-US" sz="1800" b="0" i="0" u="none" strike="noStrike" cap="none" normalizeH="0" baseline="0" dirty="0" smtClean="0">
              <a:ln>
                <a:noFill/>
              </a:ln>
              <a:solidFill>
                <a:schemeClr val="tx1"/>
              </a:solidFill>
              <a:effectLst/>
              <a:latin typeface="Garamond" pitchFamily="18" charset="0"/>
            </a:endParaRPr>
          </a:p>
        </p:txBody>
      </p:sp>
      <p:pic>
        <p:nvPicPr>
          <p:cNvPr id="131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971800"/>
            <a:ext cx="52578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2902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781800" cy="762000"/>
          </a:xfrm>
        </p:spPr>
        <p:txBody>
          <a:bodyPr/>
          <a:lstStyle/>
          <a:p>
            <a:r>
              <a:rPr lang="en-US" sz="3200" dirty="0">
                <a:solidFill>
                  <a:srgbClr val="FFFFFF"/>
                </a:solidFill>
                <a:latin typeface="Times New Roman" pitchFamily="18" charset="0"/>
                <a:cs typeface="Times New Roman" pitchFamily="18" charset="0"/>
              </a:rPr>
              <a:t>4.Một số kiến giải về phân tầng xã hội</a:t>
            </a:r>
            <a:endParaRPr lang="en-US" dirty="0"/>
          </a:p>
        </p:txBody>
      </p:sp>
      <p:sp>
        <p:nvSpPr>
          <p:cNvPr id="4" name="Footer Placeholder 3"/>
          <p:cNvSpPr>
            <a:spLocks noGrp="1"/>
          </p:cNvSpPr>
          <p:nvPr>
            <p:ph type="ftr" sz="quarter" idx="12"/>
          </p:nvPr>
        </p:nvSpPr>
        <p:spPr/>
        <p:txBody>
          <a:bodyPr/>
          <a:lstStyle/>
          <a:p>
            <a:r>
              <a:rPr lang="en-US" smtClean="0"/>
              <a:t>www.themegallery.com</a:t>
            </a:r>
            <a:endParaRPr lang="en-US"/>
          </a:p>
        </p:txBody>
      </p:sp>
      <p:sp>
        <p:nvSpPr>
          <p:cNvPr id="5" name="Rectangle 4"/>
          <p:cNvSpPr/>
          <p:nvPr/>
        </p:nvSpPr>
        <p:spPr bwMode="auto">
          <a:xfrm>
            <a:off x="533400" y="1143000"/>
            <a:ext cx="4419600" cy="609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just">
              <a:lnSpc>
                <a:spcPct val="115000"/>
              </a:lnSpc>
              <a:spcAft>
                <a:spcPts val="1000"/>
              </a:spcAft>
              <a:tabLst>
                <a:tab pos="346075" algn="l"/>
              </a:tabLst>
            </a:pPr>
            <a:r>
              <a:rPr lang="en-US" sz="2400" b="1" dirty="0">
                <a:latin typeface="Times New Roman"/>
                <a:ea typeface="Calibri"/>
                <a:cs typeface="Times New Roman"/>
              </a:rPr>
              <a:t>Kiến giải của thuyết dung hòa:</a:t>
            </a:r>
            <a:endParaRPr lang="en-US" sz="2400" b="1" dirty="0">
              <a:effectLst/>
              <a:latin typeface="Calibri"/>
              <a:ea typeface="Calibri"/>
              <a:cs typeface="Times New Roman"/>
            </a:endParaRPr>
          </a:p>
        </p:txBody>
      </p:sp>
      <p:pic>
        <p:nvPicPr>
          <p:cNvPr id="132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695450"/>
            <a:ext cx="26670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bwMode="auto">
          <a:xfrm>
            <a:off x="1156855" y="5562600"/>
            <a:ext cx="1433945" cy="60960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M.Weber</a:t>
            </a:r>
          </a:p>
        </p:txBody>
      </p:sp>
      <p:sp>
        <p:nvSpPr>
          <p:cNvPr id="7" name="Rectangle 6"/>
          <p:cNvSpPr/>
          <p:nvPr/>
        </p:nvSpPr>
        <p:spPr>
          <a:xfrm>
            <a:off x="3532909" y="1812515"/>
            <a:ext cx="4572000" cy="941796"/>
          </a:xfrm>
          <a:prstGeom prst="rect">
            <a:avLst/>
          </a:prstGeom>
        </p:spPr>
        <p:txBody>
          <a:bodyPr>
            <a:spAutoFit/>
          </a:bodyPr>
          <a:lstStyle/>
          <a:p>
            <a:pPr lvl="0" algn="just">
              <a:lnSpc>
                <a:spcPct val="115000"/>
              </a:lnSpc>
              <a:spcAft>
                <a:spcPts val="1000"/>
              </a:spcAft>
              <a:tabLst>
                <a:tab pos="346075" algn="l"/>
              </a:tabLst>
            </a:pPr>
            <a:r>
              <a:rPr lang="en-US" sz="2400" dirty="0">
                <a:latin typeface="Times New Roman"/>
                <a:ea typeface="Calibri"/>
                <a:cs typeface="Times New Roman"/>
              </a:rPr>
              <a:t>M.weber đưa </a:t>
            </a:r>
            <a:r>
              <a:rPr lang="en-US" sz="2400" dirty="0" smtClean="0">
                <a:latin typeface="Times New Roman"/>
                <a:ea typeface="Calibri"/>
                <a:cs typeface="Times New Roman"/>
              </a:rPr>
              <a:t>ra </a:t>
            </a:r>
            <a:r>
              <a:rPr lang="en-US" sz="2400" dirty="0">
                <a:latin typeface="Times New Roman"/>
                <a:ea typeface="Calibri"/>
                <a:cs typeface="Times New Roman"/>
              </a:rPr>
              <a:t>nguyên </a:t>
            </a:r>
            <a:r>
              <a:rPr lang="en-US" sz="2400" dirty="0" smtClean="0">
                <a:latin typeface="Times New Roman"/>
                <a:ea typeface="Calibri"/>
                <a:cs typeface="Times New Roman"/>
              </a:rPr>
              <a:t>tắc nghiên </a:t>
            </a:r>
            <a:r>
              <a:rPr lang="en-US" sz="2400" dirty="0">
                <a:latin typeface="Times New Roman"/>
                <a:ea typeface="Calibri"/>
                <a:cs typeface="Times New Roman"/>
              </a:rPr>
              <a:t>cứu “ba chiều” về phân tầng xã hội.</a:t>
            </a:r>
            <a:endParaRPr lang="en-US" sz="2400" dirty="0">
              <a:effectLst/>
              <a:latin typeface="Calibri"/>
              <a:ea typeface="Calibri"/>
              <a:cs typeface="Times New Roman"/>
            </a:endParaRPr>
          </a:p>
        </p:txBody>
      </p:sp>
      <p:sp>
        <p:nvSpPr>
          <p:cNvPr id="8" name="Rectangle 7"/>
          <p:cNvSpPr/>
          <p:nvPr/>
        </p:nvSpPr>
        <p:spPr bwMode="auto">
          <a:xfrm>
            <a:off x="3532909" y="2754311"/>
            <a:ext cx="4772891" cy="2655889"/>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2400" dirty="0" smtClean="0">
                <a:latin typeface="Times New Roman"/>
                <a:ea typeface="Calibri"/>
              </a:rPr>
              <a:t>Và Lenski </a:t>
            </a:r>
            <a:r>
              <a:rPr lang="en-US" sz="2400" dirty="0">
                <a:latin typeface="Times New Roman"/>
                <a:ea typeface="Calibri"/>
              </a:rPr>
              <a:t>một đại biểu của thuyết dung hòa cho rằng trong xã hội luôn có những động cơ thôi thúc người ta chiếm giữ các vị trí xã hội đồng thời diễn ra các quá trình xung đột, mâu thuẫn và tranh giành quyền thống trị</a:t>
            </a:r>
            <a:endParaRPr kumimoji="0" lang="en-US" sz="24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37734950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467544" y="188640"/>
            <a:ext cx="8496944" cy="432048"/>
          </a:xfrm>
          <a:prstGeom prst="roundRect">
            <a:avLst/>
          </a:prstGeom>
          <a:solidFill>
            <a:schemeClr val="bg1">
              <a:lumMod val="95000"/>
              <a:alpha val="80000"/>
            </a:schemeClr>
          </a:solidFill>
          <a:ln>
            <a:noFill/>
            <a:headEnd type="none" w="med" len="med"/>
            <a:tailEnd type="none" w="med" len="med"/>
          </a:ln>
          <a:effectLst>
            <a:outerShdw blurRad="225425" dist="50800" dir="5220000" algn="ctr">
              <a:srgbClr val="000000">
                <a:alpha val="33000"/>
              </a:srgbClr>
            </a:outerShdw>
          </a:effectLst>
          <a:scene3d>
            <a:camera prst="obliqueTopLeft">
              <a:rot lat="21299999" lon="300000" rev="60000"/>
            </a:camera>
            <a:lightRig rig="harsh" dir="t">
              <a:rot lat="0" lon="0" rev="3000000"/>
            </a:lightRig>
          </a:scene3d>
          <a:sp3d extrusionH="254000" contourW="19050">
            <a:bevelT w="82550" h="44450" prst="angle"/>
            <a:bevelB w="82550" h="44450" prst="angle"/>
            <a:contourClr>
              <a:srgbClr val="FFFFFF"/>
            </a:contourClr>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r>
              <a:rPr lang="en-US" sz="2000" b="1" cap="all" spc="0" dirty="0" smtClean="0">
                <a:ln w="0"/>
                <a:solidFill>
                  <a:schemeClr val="tx1">
                    <a:lumMod val="95000"/>
                    <a:lumOff val="5000"/>
                  </a:schemeClr>
                </a:solidFill>
                <a:effectLst>
                  <a:reflection blurRad="12700" stA="50000" endPos="50000" dist="5000" dir="5400000" sy="-100000" rotWithShape="0"/>
                </a:effectLst>
              </a:rPr>
              <a:t>III . </a:t>
            </a:r>
            <a:r>
              <a:rPr lang="en-US" sz="2000" b="1" cap="all" spc="0" dirty="0" err="1" smtClean="0">
                <a:ln w="0"/>
                <a:solidFill>
                  <a:schemeClr val="tx1">
                    <a:lumMod val="95000"/>
                    <a:lumOff val="5000"/>
                  </a:schemeClr>
                </a:solidFill>
                <a:effectLst>
                  <a:reflection blurRad="12700" stA="50000" endPos="50000" dist="5000" dir="5400000" sy="-100000" rotWithShape="0"/>
                </a:effectLst>
              </a:rPr>
              <a:t>Giải</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Pháp</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bất</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Bình</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đẳng</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và</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phân</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tầng</a:t>
            </a:r>
            <a:r>
              <a:rPr lang="en-US" sz="2000" b="1" cap="all"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xã</a:t>
            </a:r>
            <a:r>
              <a:rPr lang="en-US" sz="2000" b="1" cap="all" spc="0" dirty="0" smtClean="0">
                <a:ln w="0"/>
                <a:solidFill>
                  <a:schemeClr val="tx1">
                    <a:lumMod val="95000"/>
                    <a:lumOff val="5000"/>
                  </a:schemeClr>
                </a:solidFill>
                <a:effectLst>
                  <a:reflection blurRad="12700" stA="50000" endPos="50000" dist="5000" dir="5400000" sy="-100000" rotWithShape="0"/>
                </a:effectLst>
              </a:rPr>
              <a:t> </a:t>
            </a:r>
            <a:r>
              <a:rPr lang="en-US" sz="2000" b="1" cap="all" spc="0" dirty="0" err="1" smtClean="0">
                <a:ln w="0"/>
                <a:solidFill>
                  <a:schemeClr val="tx1">
                    <a:lumMod val="95000"/>
                    <a:lumOff val="5000"/>
                  </a:schemeClr>
                </a:solidFill>
                <a:effectLst>
                  <a:reflection blurRad="12700" stA="50000" endPos="50000" dist="5000" dir="5400000" sy="-100000" rotWithShape="0"/>
                </a:effectLst>
              </a:rPr>
              <a:t>hội</a:t>
            </a:r>
            <a:endParaRPr kumimoji="0" lang="en-US" sz="2000" b="0" i="0" u="none" strike="noStrike" cap="none" normalizeH="0" baseline="0" dirty="0" smtClean="0">
              <a:ln>
                <a:noFill/>
              </a:ln>
              <a:solidFill>
                <a:schemeClr val="tx1">
                  <a:lumMod val="95000"/>
                  <a:lumOff val="5000"/>
                </a:schemeClr>
              </a:solidFill>
              <a:effectLst/>
              <a:latin typeface="Arial" charset="0"/>
            </a:endParaRPr>
          </a:p>
        </p:txBody>
      </p:sp>
      <p:sp>
        <p:nvSpPr>
          <p:cNvPr id="7" name="Rounded Rectangle 6"/>
          <p:cNvSpPr/>
          <p:nvPr/>
        </p:nvSpPr>
        <p:spPr bwMode="auto">
          <a:xfrm>
            <a:off x="683568" y="836712"/>
            <a:ext cx="6631632" cy="504056"/>
          </a:xfrm>
          <a:prstGeom prst="roundRect">
            <a:avLst/>
          </a:prstGeom>
          <a:solidFill>
            <a:schemeClr val="bg1">
              <a:lumMod val="95000"/>
              <a:alpha val="80000"/>
            </a:schemeClr>
          </a:solidFill>
          <a:ln>
            <a:noFill/>
            <a:headEnd type="none" w="med" len="med"/>
            <a:tailEnd type="none" w="med" len="med"/>
          </a:ln>
          <a:effectLst>
            <a:outerShdw blurRad="184150" dist="241300" dir="11520000" sx="110000" sy="110000" algn="ctr">
              <a:srgbClr val="000000">
                <a:alpha val="18000"/>
              </a:srgbClr>
            </a:outerShdw>
          </a:effectLst>
          <a:scene3d>
            <a:camera prst="obliqueTopLeft">
              <a:rot lat="21299999" lon="300000" rev="60000"/>
            </a:camera>
            <a:lightRig rig="flood" dir="t">
              <a:rot lat="0" lon="0" rev="13800000"/>
            </a:lightRig>
          </a:scene3d>
          <a:sp3d extrusionH="107950" prstMaterial="plastic">
            <a:bevelT w="82550" h="63500" prst="divot"/>
            <a:bevelB/>
          </a:sp3d>
        </p:spPr>
        <p:style>
          <a:lnRef idx="0">
            <a:schemeClr val="accent1"/>
          </a:lnRef>
          <a:fillRef idx="1003">
            <a:schemeClr val="dk2"/>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r>
              <a:rPr lang="en-US" sz="2400" b="1" i="1" dirty="0" smtClean="0">
                <a:ln w="10541" cmpd="sng">
                  <a:solidFill>
                    <a:srgbClr val="7D7D7D">
                      <a:tint val="100000"/>
                      <a:shade val="100000"/>
                      <a:satMod val="110000"/>
                    </a:srgbClr>
                  </a:solidFill>
                  <a:prstDash val="solid"/>
                </a:ln>
                <a:solidFill>
                  <a:schemeClr val="tx1"/>
                </a:solidFill>
              </a:rPr>
              <a:t>A . </a:t>
            </a:r>
            <a:r>
              <a:rPr lang="en-US" sz="2400" b="1" dirty="0" err="1" smtClean="0">
                <a:ln w="10541" cmpd="sng">
                  <a:solidFill>
                    <a:srgbClr val="7D7D7D">
                      <a:tint val="100000"/>
                      <a:shade val="100000"/>
                      <a:satMod val="110000"/>
                    </a:srgbClr>
                  </a:solidFill>
                  <a:prstDash val="solid"/>
                </a:ln>
                <a:solidFill>
                  <a:schemeClr val="tx1"/>
                </a:solidFill>
              </a:rPr>
              <a:t>Giải</a:t>
            </a:r>
            <a:r>
              <a:rPr lang="en-US" sz="2400" b="1" dirty="0" smtClean="0">
                <a:ln w="10541" cmpd="sng">
                  <a:solidFill>
                    <a:srgbClr val="7D7D7D">
                      <a:tint val="100000"/>
                      <a:shade val="100000"/>
                      <a:satMod val="110000"/>
                    </a:srgbClr>
                  </a:solidFill>
                  <a:prstDash val="solid"/>
                </a:ln>
                <a:solidFill>
                  <a:schemeClr val="tx1"/>
                </a:solidFill>
              </a:rPr>
              <a:t> </a:t>
            </a:r>
            <a:r>
              <a:rPr lang="en-US" sz="2400" b="1" dirty="0" err="1" smtClean="0">
                <a:ln w="10541" cmpd="sng">
                  <a:solidFill>
                    <a:srgbClr val="7D7D7D">
                      <a:tint val="100000"/>
                      <a:shade val="100000"/>
                      <a:satMod val="110000"/>
                    </a:srgbClr>
                  </a:solidFill>
                  <a:prstDash val="solid"/>
                </a:ln>
                <a:solidFill>
                  <a:schemeClr val="tx1"/>
                </a:solidFill>
              </a:rPr>
              <a:t>Pháp</a:t>
            </a:r>
            <a:r>
              <a:rPr lang="en-US" sz="2400" b="1" dirty="0" smtClean="0">
                <a:ln w="10541" cmpd="sng">
                  <a:solidFill>
                    <a:srgbClr val="7D7D7D">
                      <a:tint val="100000"/>
                      <a:shade val="100000"/>
                      <a:satMod val="110000"/>
                    </a:srgbClr>
                  </a:solidFill>
                  <a:prstDash val="solid"/>
                </a:ln>
                <a:solidFill>
                  <a:schemeClr val="tx1"/>
                </a:solidFill>
              </a:rPr>
              <a:t> </a:t>
            </a:r>
            <a:r>
              <a:rPr lang="en-US" sz="2400" b="1" dirty="0" err="1" smtClean="0">
                <a:ln w="10541" cmpd="sng">
                  <a:solidFill>
                    <a:srgbClr val="7D7D7D">
                      <a:tint val="100000"/>
                      <a:shade val="100000"/>
                      <a:satMod val="110000"/>
                    </a:srgbClr>
                  </a:solidFill>
                  <a:prstDash val="solid"/>
                </a:ln>
                <a:solidFill>
                  <a:schemeClr val="tx1"/>
                </a:solidFill>
              </a:rPr>
              <a:t>Bất</a:t>
            </a:r>
            <a:r>
              <a:rPr lang="en-US" sz="2400" b="1" dirty="0" smtClean="0">
                <a:ln w="10541" cmpd="sng">
                  <a:solidFill>
                    <a:srgbClr val="7D7D7D">
                      <a:tint val="100000"/>
                      <a:shade val="100000"/>
                      <a:satMod val="110000"/>
                    </a:srgbClr>
                  </a:solidFill>
                  <a:prstDash val="solid"/>
                </a:ln>
                <a:solidFill>
                  <a:schemeClr val="tx1"/>
                </a:solidFill>
              </a:rPr>
              <a:t> </a:t>
            </a:r>
            <a:r>
              <a:rPr lang="en-US" sz="2400" b="1" dirty="0" err="1" smtClean="0">
                <a:ln w="10541" cmpd="sng">
                  <a:solidFill>
                    <a:srgbClr val="7D7D7D">
                      <a:tint val="100000"/>
                      <a:shade val="100000"/>
                      <a:satMod val="110000"/>
                    </a:srgbClr>
                  </a:solidFill>
                  <a:prstDash val="solid"/>
                </a:ln>
                <a:solidFill>
                  <a:schemeClr val="tx1"/>
                </a:solidFill>
              </a:rPr>
              <a:t>Bình</a:t>
            </a:r>
            <a:r>
              <a:rPr lang="en-US" sz="2400" b="1" dirty="0" smtClean="0">
                <a:ln w="10541" cmpd="sng">
                  <a:solidFill>
                    <a:srgbClr val="7D7D7D">
                      <a:tint val="100000"/>
                      <a:shade val="100000"/>
                      <a:satMod val="110000"/>
                    </a:srgbClr>
                  </a:solidFill>
                  <a:prstDash val="solid"/>
                </a:ln>
                <a:solidFill>
                  <a:schemeClr val="tx1"/>
                </a:solidFill>
              </a:rPr>
              <a:t> </a:t>
            </a:r>
            <a:r>
              <a:rPr lang="en-US" sz="2400" b="1" dirty="0" err="1" smtClean="0">
                <a:ln w="10541" cmpd="sng">
                  <a:solidFill>
                    <a:srgbClr val="7D7D7D">
                      <a:tint val="100000"/>
                      <a:shade val="100000"/>
                      <a:satMod val="110000"/>
                    </a:srgbClr>
                  </a:solidFill>
                  <a:prstDash val="solid"/>
                </a:ln>
                <a:solidFill>
                  <a:schemeClr val="tx1"/>
                </a:solidFill>
              </a:rPr>
              <a:t>Đẳng</a:t>
            </a:r>
            <a:r>
              <a:rPr lang="en-US" sz="2400" b="1" dirty="0" smtClean="0">
                <a:ln w="10541" cmpd="sng">
                  <a:solidFill>
                    <a:srgbClr val="7D7D7D">
                      <a:tint val="100000"/>
                      <a:shade val="100000"/>
                      <a:satMod val="110000"/>
                    </a:srgbClr>
                  </a:solidFill>
                  <a:prstDash val="solid"/>
                </a:ln>
                <a:solidFill>
                  <a:schemeClr val="tx1"/>
                </a:solidFill>
              </a:rPr>
              <a:t> </a:t>
            </a:r>
            <a:r>
              <a:rPr lang="en-US" sz="2400" b="1" dirty="0" err="1" smtClean="0">
                <a:ln w="10541" cmpd="sng">
                  <a:solidFill>
                    <a:srgbClr val="7D7D7D">
                      <a:tint val="100000"/>
                      <a:shade val="100000"/>
                      <a:satMod val="110000"/>
                    </a:srgbClr>
                  </a:solidFill>
                  <a:prstDash val="solid"/>
                </a:ln>
                <a:solidFill>
                  <a:schemeClr val="tx1"/>
                </a:solidFill>
              </a:rPr>
              <a:t>Xã</a:t>
            </a:r>
            <a:r>
              <a:rPr lang="en-US" sz="2400" b="1" dirty="0" smtClean="0">
                <a:ln w="10541" cmpd="sng">
                  <a:solidFill>
                    <a:srgbClr val="7D7D7D">
                      <a:tint val="100000"/>
                      <a:shade val="100000"/>
                      <a:satMod val="110000"/>
                    </a:srgbClr>
                  </a:solidFill>
                  <a:prstDash val="solid"/>
                </a:ln>
                <a:solidFill>
                  <a:schemeClr val="tx1"/>
                </a:solidFill>
              </a:rPr>
              <a:t> </a:t>
            </a:r>
            <a:r>
              <a:rPr lang="en-US" sz="2400" b="1" dirty="0" err="1" smtClean="0">
                <a:ln w="10541" cmpd="sng">
                  <a:solidFill>
                    <a:srgbClr val="7D7D7D">
                      <a:tint val="100000"/>
                      <a:shade val="100000"/>
                      <a:satMod val="110000"/>
                    </a:srgbClr>
                  </a:solidFill>
                  <a:prstDash val="solid"/>
                </a:ln>
                <a:solidFill>
                  <a:schemeClr val="tx1"/>
                </a:solidFill>
              </a:rPr>
              <a:t>Hội</a:t>
            </a:r>
            <a:r>
              <a:rPr lang="en-US" sz="2400" b="1" dirty="0" smtClean="0">
                <a:ln w="10541" cmpd="sng">
                  <a:solidFill>
                    <a:srgbClr val="7D7D7D">
                      <a:tint val="100000"/>
                      <a:shade val="100000"/>
                      <a:satMod val="110000"/>
                    </a:srgbClr>
                  </a:solidFill>
                  <a:prstDash val="solid"/>
                </a:ln>
                <a:solidFill>
                  <a:schemeClr val="tx1"/>
                </a:solidFill>
              </a:rPr>
              <a:t>:</a:t>
            </a:r>
          </a:p>
        </p:txBody>
      </p:sp>
      <p:sp>
        <p:nvSpPr>
          <p:cNvPr id="8" name="Subtitle 7"/>
          <p:cNvSpPr>
            <a:spLocks noGrp="1"/>
          </p:cNvSpPr>
          <p:nvPr>
            <p:ph type="subTitle" idx="1"/>
          </p:nvPr>
        </p:nvSpPr>
        <p:spPr>
          <a:xfrm>
            <a:off x="0" y="1412776"/>
            <a:ext cx="9144000" cy="5184576"/>
          </a:xfrm>
          <a:solidFill>
            <a:schemeClr val="bg1">
              <a:lumMod val="95000"/>
              <a:alpha val="80000"/>
            </a:schemeClr>
          </a:solidFill>
          <a:ln>
            <a:noFill/>
          </a:ln>
          <a:effectLst>
            <a:outerShdw blurRad="184150" dist="241300" dir="11520000" sx="110000" sy="110000" algn="ctr">
              <a:srgbClr val="000000">
                <a:alpha val="18000"/>
              </a:srgbClr>
            </a:outerShdw>
          </a:effectLst>
          <a:scene3d>
            <a:camera prst="obliqueTopRight"/>
            <a:lightRig rig="flood" dir="t">
              <a:rot lat="0" lon="0" rev="13800000"/>
            </a:lightRig>
          </a:scene3d>
          <a:sp3d extrusionH="107950" prstMaterial="plastic">
            <a:bevelT w="82550" h="63500" prst="divot"/>
            <a:bevelB/>
          </a:sp3d>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l"/>
            <a:r>
              <a:rPr lang="en-US" sz="2200" dirty="0" smtClean="0">
                <a:ln w="10541" cmpd="sng">
                  <a:solidFill>
                    <a:schemeClr val="tx1">
                      <a:lumMod val="95000"/>
                      <a:lumOff val="5000"/>
                    </a:schemeClr>
                  </a:solidFill>
                  <a:prstDash val="solid"/>
                </a:ln>
                <a:solidFill>
                  <a:schemeClr val="tx1">
                    <a:lumMod val="95000"/>
                    <a:lumOff val="5000"/>
                  </a:schemeClr>
                </a:solidFill>
              </a:rPr>
              <a:t>*</a:t>
            </a:r>
            <a:r>
              <a:rPr lang="en-US" sz="2200" i="1" dirty="0" err="1" smtClean="0">
                <a:ln w="10541" cmpd="sng">
                  <a:solidFill>
                    <a:schemeClr val="tx1">
                      <a:lumMod val="95000"/>
                      <a:lumOff val="5000"/>
                    </a:schemeClr>
                  </a:solidFill>
                  <a:prstDash val="solid"/>
                </a:ln>
                <a:solidFill>
                  <a:schemeClr val="tx1">
                    <a:lumMod val="95000"/>
                    <a:lumOff val="5000"/>
                  </a:schemeClr>
                </a:solidFill>
              </a:rPr>
              <a:t>còn</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rất</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nhiều</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việc</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chúng</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ta</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phải</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làm</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để</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đẩy</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lùi</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bất</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bình</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đẳng</a:t>
            </a:r>
            <a:r>
              <a:rPr lang="en-US" sz="2200" i="1" dirty="0" smtClean="0">
                <a:ln w="10541" cmpd="sng">
                  <a:solidFill>
                    <a:schemeClr val="tx1">
                      <a:lumMod val="95000"/>
                      <a:lumOff val="5000"/>
                    </a:schemeClr>
                  </a:solidFill>
                  <a:prstDash val="solid"/>
                </a:ln>
                <a:solidFill>
                  <a:schemeClr val="tx1">
                    <a:lumMod val="95000"/>
                    <a:lumOff val="5000"/>
                  </a:schemeClr>
                </a:solidFill>
              </a:rPr>
              <a:t> , </a:t>
            </a:r>
            <a:r>
              <a:rPr lang="en-US" sz="2200" i="1" dirty="0" err="1" smtClean="0">
                <a:ln w="10541" cmpd="sng">
                  <a:solidFill>
                    <a:schemeClr val="tx1">
                      <a:lumMod val="95000"/>
                      <a:lumOff val="5000"/>
                    </a:schemeClr>
                  </a:solidFill>
                  <a:prstDash val="solid"/>
                </a:ln>
                <a:solidFill>
                  <a:schemeClr val="tx1">
                    <a:lumMod val="95000"/>
                    <a:lumOff val="5000"/>
                  </a:schemeClr>
                </a:solidFill>
              </a:rPr>
              <a:t>đưa</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xã</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hội</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tới</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công</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bằng</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Nhưng</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dù</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là</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việc</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gì</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đi</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nữa</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cũng</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cần</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xuất</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phát</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từ</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tấm</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lòng</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sự</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hiểu</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biết</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và</a:t>
            </a:r>
            <a:r>
              <a:rPr lang="en-US" sz="2200" i="1" dirty="0" smtClean="0">
                <a:ln w="10541" cmpd="sng">
                  <a:solidFill>
                    <a:schemeClr val="tx1">
                      <a:lumMod val="95000"/>
                      <a:lumOff val="5000"/>
                    </a:schemeClr>
                  </a:solidFill>
                  <a:prstDash val="solid"/>
                </a:ln>
                <a:solidFill>
                  <a:schemeClr val="tx1">
                    <a:lumMod val="95000"/>
                    <a:lumOff val="5000"/>
                  </a:schemeClr>
                </a:solidFill>
              </a:rPr>
              <a:t> ý </a:t>
            </a:r>
            <a:r>
              <a:rPr lang="en-US" sz="2200" i="1" dirty="0" err="1" smtClean="0">
                <a:ln w="10541" cmpd="sng">
                  <a:solidFill>
                    <a:schemeClr val="tx1">
                      <a:lumMod val="95000"/>
                      <a:lumOff val="5000"/>
                    </a:schemeClr>
                  </a:solidFill>
                  <a:prstDash val="solid"/>
                </a:ln>
                <a:solidFill>
                  <a:schemeClr val="tx1">
                    <a:lumMod val="95000"/>
                    <a:lumOff val="5000"/>
                  </a:schemeClr>
                </a:solidFill>
              </a:rPr>
              <a:t>thức</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trách</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nhiệm</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của</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mỗi</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người</a:t>
            </a:r>
            <a:r>
              <a:rPr lang="en-US" sz="220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err="1" smtClean="0">
                <a:ln w="10541" cmpd="sng">
                  <a:solidFill>
                    <a:schemeClr val="tx1">
                      <a:lumMod val="95000"/>
                      <a:lumOff val="5000"/>
                    </a:schemeClr>
                  </a:solidFill>
                  <a:prstDash val="solid"/>
                </a:ln>
                <a:solidFill>
                  <a:schemeClr val="tx1">
                    <a:lumMod val="95000"/>
                    <a:lumOff val="5000"/>
                  </a:schemeClr>
                </a:solidFill>
              </a:rPr>
              <a:t>dân</a:t>
            </a:r>
            <a:r>
              <a:rPr lang="en-US" sz="2200" i="1" dirty="0" smtClean="0">
                <a:ln w="10541" cmpd="sng">
                  <a:solidFill>
                    <a:schemeClr val="tx1">
                      <a:lumMod val="95000"/>
                      <a:lumOff val="5000"/>
                    </a:schemeClr>
                  </a:solidFill>
                  <a:prstDash val="solid"/>
                </a:ln>
                <a:solidFill>
                  <a:schemeClr val="tx1">
                    <a:lumMod val="95000"/>
                    <a:lumOff val="5000"/>
                  </a:schemeClr>
                </a:solidFill>
              </a:rPr>
              <a:t>.</a:t>
            </a:r>
            <a:endParaRPr lang="en-US" sz="2200" dirty="0" smtClean="0">
              <a:ln w="10541" cmpd="sng">
                <a:solidFill>
                  <a:schemeClr val="tx1">
                    <a:lumMod val="95000"/>
                    <a:lumOff val="5000"/>
                  </a:schemeClr>
                </a:solidFill>
                <a:prstDash val="solid"/>
              </a:ln>
              <a:solidFill>
                <a:schemeClr val="tx1">
                  <a:lumMod val="95000"/>
                  <a:lumOff val="5000"/>
                </a:schemeClr>
              </a:solidFill>
            </a:endParaRPr>
          </a:p>
          <a:p>
            <a:pPr algn="l"/>
            <a:r>
              <a:rPr lang="en-US" sz="2200" i="1" dirty="0" smtClean="0">
                <a:ln w="10541" cmpd="sng">
                  <a:solidFill>
                    <a:schemeClr val="tx1">
                      <a:lumMod val="95000"/>
                      <a:lumOff val="5000"/>
                    </a:schemeClr>
                  </a:solidFill>
                  <a:prstDash val="solid"/>
                </a:ln>
                <a:solidFill>
                  <a:schemeClr val="tx1">
                    <a:lumMod val="95000"/>
                    <a:lumOff val="5000"/>
                  </a:schemeClr>
                </a:solidFill>
              </a:rPr>
              <a:t> </a:t>
            </a:r>
            <a:endParaRPr lang="en-US" sz="2200" dirty="0" smtClean="0">
              <a:ln w="10541" cmpd="sng">
                <a:solidFill>
                  <a:schemeClr val="tx1">
                    <a:lumMod val="95000"/>
                    <a:lumOff val="5000"/>
                  </a:schemeClr>
                </a:solidFill>
                <a:prstDash val="solid"/>
              </a:ln>
              <a:solidFill>
                <a:schemeClr val="tx1">
                  <a:lumMod val="95000"/>
                  <a:lumOff val="5000"/>
                </a:schemeClr>
              </a:solidFill>
            </a:endParaRPr>
          </a:p>
          <a:p>
            <a:pPr algn="l"/>
            <a:r>
              <a:rPr lang="en-US" sz="2150" i="1" dirty="0" smtClean="0">
                <a:ln w="10541" cmpd="sng">
                  <a:solidFill>
                    <a:schemeClr val="tx1">
                      <a:lumMod val="95000"/>
                      <a:lumOff val="5000"/>
                    </a:schemeClr>
                  </a:solidFill>
                  <a:prstDash val="solid"/>
                </a:ln>
                <a:solidFill>
                  <a:schemeClr val="tx1">
                    <a:lumMod val="95000"/>
                    <a:lumOff val="5000"/>
                  </a:schemeClr>
                </a:solidFill>
              </a:rPr>
              <a:t> </a:t>
            </a:r>
            <a:r>
              <a:rPr lang="en-US" sz="2200" i="1"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Ngay bây giờ</a:t>
            </a:r>
            <a:r>
              <a:rPr lang="en-US" sz="2200" i="1"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mỗi cá nhân cần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phải tuân</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thủ  theo  pháp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luật,lên</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án những hành vi sai trái gây “bất bình” trong xã hội, hãy tuyên  truyền , giáo dục mỗi cá nhân hiểu rõ hơn về nguyên nhân, hậu quả  của “bất bình đẳng” để từ đó không gây ra những hành vi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trái</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pháp</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luật</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 gây “bất bình” trong xã hội.</a:t>
            </a:r>
          </a:p>
          <a:p>
            <a:pPr algn="l"/>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 </a:t>
            </a:r>
            <a:r>
              <a:rPr lang="en-US" sz="220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cần</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đưa</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ra</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những</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hình</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thức</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giáo</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dục</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đạo</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đức</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tốt</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baseline="0" dirty="0" err="1"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hơn</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p>
          <a:p>
            <a:pPr algn="l"/>
            <a:r>
              <a:rPr lang="en-US" sz="215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15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Ngoài</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ra một cử chỉ cao đẹp của con người là chia sẻ </a:t>
            </a:r>
            <a:endPar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endParaRPr>
          </a:p>
          <a:p>
            <a:pPr algn="l"/>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lòng</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yêu thương,tình</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nhân ái đối với những người bất hạnh hơn cũng là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hành</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động</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hiệu quả để thu hẹp khoảng cách giàu nghèo,</a:t>
            </a:r>
            <a:r>
              <a:rPr lang="en-US" sz="215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tạo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nên</a:t>
            </a:r>
            <a:r>
              <a:rPr lang="en-US" sz="2200" baseline="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công</a:t>
            </a:r>
            <a:r>
              <a:rPr lang="en-US" sz="2200" dirty="0" smtClean="0">
                <a:ln w="10541" cmpd="sng">
                  <a:solidFill>
                    <a:schemeClr val="tx1">
                      <a:lumMod val="95000"/>
                      <a:lumOff val="5000"/>
                    </a:schemeClr>
                  </a:solidFill>
                  <a:prstDash val="solid"/>
                </a:ln>
                <a:solidFill>
                  <a:schemeClr val="tx1">
                    <a:lumMod val="95000"/>
                    <a:lumOff val="5000"/>
                  </a:schemeClr>
                </a:solidFill>
                <a:latin typeface="Times New Roman" pitchFamily="18" charset="0"/>
                <a:cs typeface="Times New Roman" pitchFamily="18" charset="0"/>
              </a:rPr>
              <a:t> bằng xã hội.	</a:t>
            </a:r>
          </a:p>
          <a:p>
            <a:r>
              <a:rPr lang="en-US" sz="2150" dirty="0" smtClean="0">
                <a:ln w="10541" cmpd="sng">
                  <a:solidFill>
                    <a:schemeClr val="tx1">
                      <a:lumMod val="95000"/>
                      <a:lumOff val="5000"/>
                    </a:schemeClr>
                  </a:solidFill>
                  <a:prstDash val="solid"/>
                </a:ln>
                <a:solidFill>
                  <a:schemeClr val="tx1">
                    <a:lumMod val="95000"/>
                    <a:lumOff val="5000"/>
                  </a:schemeClr>
                </a:solidFill>
              </a:rPr>
              <a:t> </a:t>
            </a:r>
          </a:p>
          <a:p>
            <a:endParaRPr lang="en-US"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r>
              <a:rPr lang="en-US"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en-US"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Cross 4"/>
          <p:cNvSpPr/>
          <p:nvPr/>
        </p:nvSpPr>
        <p:spPr bwMode="auto">
          <a:xfrm>
            <a:off x="0" y="260648"/>
            <a:ext cx="503040" cy="432048"/>
          </a:xfrm>
          <a:prstGeom prst="plus">
            <a:avLst/>
          </a:prstGeom>
          <a:solidFill>
            <a:srgbClr val="C00000"/>
          </a:soli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55000" dir="5400000" sy="-100000" algn="bl" rotWithShape="0"/>
          </a:effectLst>
          <a:scene3d>
            <a:camera prst="perspectiveBelow"/>
            <a:lightRig rig="balanced" dir="t">
              <a:rot lat="0" lon="0" rev="8700000"/>
            </a:lightRig>
          </a:scene3d>
          <a:sp3d>
            <a:bevelT w="190500" h="38100"/>
          </a:sp3d>
        </p:spPr>
        <p:style>
          <a:lnRef idx="0">
            <a:scrgbClr r="0" g="0" b="0"/>
          </a:lnRef>
          <a:fillRef idx="1003">
            <a:schemeClr val="dk2"/>
          </a:fillRef>
          <a:effectRef idx="0">
            <a:scrgbClr r="0" g="0" b="0"/>
          </a:effectRef>
          <a:fontRef idx="major"/>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6" name="Picture 5" descr="2.jpg"/>
          <p:cNvPicPr>
            <a:picLocks noChangeAspect="1"/>
          </p:cNvPicPr>
          <p:nvPr/>
        </p:nvPicPr>
        <p:blipFill>
          <a:blip r:embed="rId3" cstate="print"/>
          <a:stretch>
            <a:fillRect/>
          </a:stretch>
        </p:blipFill>
        <p:spPr>
          <a:xfrm>
            <a:off x="251520" y="188640"/>
            <a:ext cx="6728680" cy="5040000"/>
          </a:xfrm>
          <a:prstGeom prst="rect">
            <a:avLst/>
          </a:prstGeom>
          <a:ln w="38100" cap="sq">
            <a:noFill/>
            <a:prstDash val="solid"/>
            <a:miter lim="800000"/>
          </a:ln>
          <a:effectLst>
            <a:outerShdw blurRad="184150" dist="241300" dir="11520000" sx="110000" sy="110000" algn="ctr">
              <a:srgbClr val="000000">
                <a:alpha val="18000"/>
              </a:srgbClr>
            </a:outerShdw>
          </a:effectLst>
          <a:scene3d>
            <a:camera prst="perspectiveFront" fov="4800000">
              <a:rot lat="0" lon="21299992" rev="0"/>
            </a:camera>
            <a:lightRig rig="flood" dir="t">
              <a:rot lat="0" lon="0" rev="13800000"/>
            </a:lightRig>
          </a:scene3d>
          <a:sp3d extrusionH="107950" prstMaterial="plastic">
            <a:bevelT w="82550" h="63500" prst="divot"/>
            <a:bevelB/>
          </a:sp3d>
        </p:spPr>
      </p:pic>
      <p:pic>
        <p:nvPicPr>
          <p:cNvPr id="9" name="Picture 8" descr="1.jpg"/>
          <p:cNvPicPr>
            <a:picLocks noChangeAspect="1"/>
          </p:cNvPicPr>
          <p:nvPr/>
        </p:nvPicPr>
        <p:blipFill>
          <a:blip r:embed="rId4" cstate="print"/>
          <a:stretch>
            <a:fillRect/>
          </a:stretch>
        </p:blipFill>
        <p:spPr>
          <a:xfrm>
            <a:off x="395536" y="332656"/>
            <a:ext cx="6815760" cy="5040000"/>
          </a:xfrm>
          <a:prstGeom prst="rect">
            <a:avLst/>
          </a:prstGeom>
          <a:ln w="38100" cap="sq">
            <a:noFill/>
            <a:prstDash val="solid"/>
            <a:miter lim="800000"/>
          </a:ln>
          <a:effectLst>
            <a:outerShdw blurRad="184150" dist="241300" dir="11520000" sx="110000" sy="110000" algn="ctr">
              <a:srgbClr val="000000">
                <a:alpha val="18000"/>
              </a:srgbClr>
            </a:outerShdw>
          </a:effectLst>
          <a:scene3d>
            <a:camera prst="perspectiveFront" fov="4800000">
              <a:rot lat="0" lon="21299992" rev="0"/>
            </a:camera>
            <a:lightRig rig="flood" dir="t">
              <a:rot lat="0" lon="0" rev="13800000"/>
            </a:lightRig>
          </a:scene3d>
          <a:sp3d extrusionH="107950" prstMaterial="plastic">
            <a:bevelT w="82550" h="63500" prst="divot"/>
            <a:bevelB/>
          </a:sp3d>
        </p:spPr>
      </p:pic>
      <p:pic>
        <p:nvPicPr>
          <p:cNvPr id="10" name="Picture 9" descr="3.jpg"/>
          <p:cNvPicPr>
            <a:picLocks noChangeAspect="1"/>
          </p:cNvPicPr>
          <p:nvPr/>
        </p:nvPicPr>
        <p:blipFill>
          <a:blip r:embed="rId5" cstate="print"/>
          <a:stretch>
            <a:fillRect/>
          </a:stretch>
        </p:blipFill>
        <p:spPr>
          <a:xfrm>
            <a:off x="539478" y="476672"/>
            <a:ext cx="6912842" cy="5040000"/>
          </a:xfrm>
          <a:prstGeom prst="rect">
            <a:avLst/>
          </a:prstGeom>
          <a:ln w="38100" cap="sq">
            <a:noFill/>
            <a:prstDash val="solid"/>
            <a:miter lim="800000"/>
          </a:ln>
          <a:effectLst>
            <a:outerShdw blurRad="184150" dist="241300" dir="11520000" sx="110000" sy="110000" algn="ctr">
              <a:srgbClr val="000000">
                <a:alpha val="18000"/>
              </a:srgbClr>
            </a:outerShdw>
          </a:effectLst>
          <a:scene3d>
            <a:camera prst="perspectiveFront" fov="4800000">
              <a:rot lat="0" lon="21299992" rev="0"/>
            </a:camera>
            <a:lightRig rig="flood" dir="t">
              <a:rot lat="0" lon="0" rev="13800000"/>
            </a:lightRig>
          </a:scene3d>
          <a:sp3d extrusionH="107950" prstMaterial="plastic">
            <a:bevelT w="82550" h="63500" prst="divot"/>
            <a:bevelB/>
          </a:sp3d>
        </p:spPr>
      </p:pic>
      <p:pic>
        <p:nvPicPr>
          <p:cNvPr id="11" name="Picture 10" descr="4.jpg"/>
          <p:cNvPicPr>
            <a:picLocks noChangeAspect="1"/>
          </p:cNvPicPr>
          <p:nvPr/>
        </p:nvPicPr>
        <p:blipFill>
          <a:blip r:embed="rId6" cstate="print"/>
          <a:stretch>
            <a:fillRect/>
          </a:stretch>
        </p:blipFill>
        <p:spPr>
          <a:xfrm>
            <a:off x="683568" y="620688"/>
            <a:ext cx="6984776" cy="5040000"/>
          </a:xfrm>
          <a:prstGeom prst="rect">
            <a:avLst/>
          </a:prstGeom>
          <a:ln w="38100" cap="sq">
            <a:noFill/>
            <a:prstDash val="solid"/>
            <a:miter lim="800000"/>
          </a:ln>
          <a:effectLst>
            <a:outerShdw blurRad="184150" dist="241300" dir="11520000" sx="110000" sy="110000" algn="ctr">
              <a:srgbClr val="000000">
                <a:alpha val="18000"/>
              </a:srgbClr>
            </a:outerShdw>
          </a:effectLst>
          <a:scene3d>
            <a:camera prst="perspectiveFront" fov="4800000">
              <a:rot lat="0" lon="21299992" rev="0"/>
            </a:camera>
            <a:lightRig rig="flood" dir="t">
              <a:rot lat="0" lon="0" rev="13800000"/>
            </a:lightRig>
          </a:scene3d>
          <a:sp3d extrusionH="107950" prstMaterial="plastic">
            <a:bevelT w="82550" h="63500" prst="divot"/>
            <a:bevelB/>
          </a:sp3d>
        </p:spPr>
      </p:pic>
      <p:pic>
        <p:nvPicPr>
          <p:cNvPr id="12" name="Picture 11" descr="3.jpg"/>
          <p:cNvPicPr>
            <a:picLocks noChangeAspect="1"/>
          </p:cNvPicPr>
          <p:nvPr/>
        </p:nvPicPr>
        <p:blipFill>
          <a:blip r:embed="rId7" cstate="print"/>
          <a:stretch>
            <a:fillRect/>
          </a:stretch>
        </p:blipFill>
        <p:spPr>
          <a:xfrm>
            <a:off x="1378278" y="874161"/>
            <a:ext cx="6920949" cy="4896000"/>
          </a:xfrm>
          <a:prstGeom prst="rect">
            <a:avLst/>
          </a:prstGeom>
          <a:ln>
            <a:noFill/>
          </a:ln>
          <a:effectLst>
            <a:outerShdw blurRad="184150" dist="241300" dir="11520000" sx="110000" sy="110000" algn="ctr">
              <a:srgbClr val="000000">
                <a:alpha val="18000"/>
              </a:srgbClr>
            </a:outerShdw>
          </a:effectLst>
          <a:scene3d>
            <a:camera prst="perspectiveFront" fov="1500000">
              <a:rot lat="0" lon="2100000" rev="0"/>
            </a:camera>
            <a:lightRig rig="flood" dir="t">
              <a:rot lat="0" lon="0" rev="13800000"/>
            </a:lightRig>
          </a:scene3d>
          <a:sp3d extrusionH="107950" prstMaterial="plastic">
            <a:bevelT w="82550" h="63500" prst="divot"/>
            <a:bevelB/>
          </a:sp3d>
        </p:spPr>
      </p:pic>
      <p:pic>
        <p:nvPicPr>
          <p:cNvPr id="13" name="Picture 12" descr="6.jpg"/>
          <p:cNvPicPr>
            <a:picLocks noChangeAspect="1"/>
          </p:cNvPicPr>
          <p:nvPr/>
        </p:nvPicPr>
        <p:blipFill>
          <a:blip r:embed="rId8" cstate="print"/>
          <a:stretch>
            <a:fillRect/>
          </a:stretch>
        </p:blipFill>
        <p:spPr>
          <a:xfrm>
            <a:off x="1649415" y="1052736"/>
            <a:ext cx="7494585" cy="5004000"/>
          </a:xfrm>
          <a:prstGeom prst="rect">
            <a:avLst/>
          </a:prstGeom>
          <a:ln>
            <a:noFill/>
          </a:ln>
          <a:effectLst>
            <a:outerShdw blurRad="184150" dist="241300" dir="11520000" sx="110000" sy="110000" algn="ctr">
              <a:srgbClr val="000000">
                <a:alpha val="18000"/>
              </a:srgbClr>
            </a:outerShdw>
          </a:effectLst>
          <a:scene3d>
            <a:camera prst="perspectiveFront" fov="1500000">
              <a:rot lat="0" lon="2100000" rev="0"/>
            </a:camera>
            <a:lightRig rig="flood" dir="t">
              <a:rot lat="0" lon="0" rev="13800000"/>
            </a:lightRig>
          </a:scene3d>
          <a:sp3d extrusionH="107950" prstMaterial="plastic">
            <a:bevelT w="82550" h="63500" prst="divot"/>
            <a:bevelB/>
          </a:sp3d>
        </p:spPr>
      </p:pic>
      <p:pic>
        <p:nvPicPr>
          <p:cNvPr id="14" name="Picture 13" descr="4.jpg"/>
          <p:cNvPicPr>
            <a:picLocks noChangeAspect="1"/>
          </p:cNvPicPr>
          <p:nvPr/>
        </p:nvPicPr>
        <p:blipFill>
          <a:blip r:embed="rId9" cstate="print"/>
          <a:stretch>
            <a:fillRect/>
          </a:stretch>
        </p:blipFill>
        <p:spPr>
          <a:xfrm>
            <a:off x="1259632" y="404664"/>
            <a:ext cx="7668344" cy="5841649"/>
          </a:xfrm>
          <a:prstGeom prst="rect">
            <a:avLst/>
          </a:prstGeom>
          <a:ln>
            <a:noFill/>
          </a:ln>
          <a:effectLst>
            <a:outerShdw blurRad="184150" dist="241300" dir="11520000" sx="110000" sy="110000" algn="ctr">
              <a:srgbClr val="000000">
                <a:alpha val="18000"/>
              </a:srgbClr>
            </a:outerShdw>
          </a:effectLst>
          <a:scene3d>
            <a:camera prst="perspectiveFront" fov="5100000">
              <a:rot lat="0" lon="300000" rev="0"/>
            </a:camera>
            <a:lightRig rig="flood" dir="t">
              <a:rot lat="0" lon="0" rev="13800000"/>
            </a:lightRig>
          </a:scene3d>
          <a:sp3d extrusionH="107950" prstMaterial="plastic">
            <a:bevelT w="82550" h="63500" prst="divot"/>
            <a:bevelB/>
          </a:sp3d>
        </p:spPr>
      </p:pic>
      <p:sp>
        <p:nvSpPr>
          <p:cNvPr id="15" name="Right Arrow 14"/>
          <p:cNvSpPr/>
          <p:nvPr/>
        </p:nvSpPr>
        <p:spPr bwMode="auto">
          <a:xfrm>
            <a:off x="395536" y="2780928"/>
            <a:ext cx="1008112" cy="936104"/>
          </a:xfrm>
          <a:prstGeom prst="rightArrow">
            <a:avLst/>
          </a:prstGeom>
          <a:solidFill>
            <a:schemeClr val="tx1"/>
          </a:solidFill>
          <a:ln w="34925" cap="flat" cmpd="sng" algn="ctr">
            <a:solidFill>
              <a:srgbClr val="FFFFFF"/>
            </a:solidFill>
            <a:prstDash val="solid"/>
            <a:round/>
            <a:headEnd type="none" w="med" len="med"/>
            <a:tailEnd type="none" w="med" len="med"/>
          </a:ln>
          <a:effectLst>
            <a:outerShdw blurRad="1270000" sx="124000" sy="124000" algn="ctr">
              <a:srgbClr val="000000">
                <a:alpha val="62000"/>
              </a:srgbClr>
            </a:outerShdw>
          </a:effectLst>
          <a:scene3d>
            <a:camera prst="obliqueBottomLeft"/>
            <a:lightRig rig="threePt" dir="t">
              <a:rot lat="0" lon="0" rev="0"/>
            </a:lightRig>
          </a:scene3d>
          <a:sp3d extrusionH="38100" prstMaterial="clear">
            <a:bevelT w="260350" h="50800" prst="softRound"/>
            <a:bevelB prst="softRoun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25022580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Scale>
                                      <p:cBhvr>
                                        <p:cTn id="21" dur="1000" decel="50000" fill="hold">
                                          <p:stCondLst>
                                            <p:cond delay="0"/>
                                          </p:stCondLst>
                                        </p:cTn>
                                        <p:tgtEl>
                                          <p:spTgt spid="8">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bg/>
                                          </p:spTgt>
                                        </p:tgtEl>
                                        <p:attrNameLst>
                                          <p:attrName>ppt_x</p:attrName>
                                          <p:attrName>ppt_y</p:attrName>
                                        </p:attrNameLst>
                                      </p:cBhvr>
                                    </p:animMotion>
                                    <p:animEffect transition="in" filter="fade">
                                      <p:cBhvr>
                                        <p:cTn id="23" dur="1000"/>
                                        <p:tgtEl>
                                          <p:spTgt spid="8">
                                            <p:bg/>
                                          </p:spTgt>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Scale>
                                      <p:cBhvr>
                                        <p:cTn id="27" dur="1000" decel="50000" fill="hold">
                                          <p:stCondLst>
                                            <p:cond delay="0"/>
                                          </p:stCondLst>
                                        </p:cTn>
                                        <p:tgtEl>
                                          <p:spTgt spid="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8">
                                            <p:txEl>
                                              <p:pRg st="0" end="0"/>
                                            </p:txEl>
                                          </p:spTgt>
                                        </p:tgtEl>
                                        <p:attrNameLst>
                                          <p:attrName>ppt_x</p:attrName>
                                          <p:attrName>ppt_y</p:attrName>
                                        </p:attrNameLst>
                                      </p:cBhvr>
                                    </p:animMotion>
                                    <p:animEffect transition="in" filter="fade">
                                      <p:cBhvr>
                                        <p:cTn id="29" dur="1000"/>
                                        <p:tgtEl>
                                          <p:spTgt spid="8">
                                            <p:txEl>
                                              <p:pRg st="0" end="0"/>
                                            </p:txEl>
                                          </p:spTgt>
                                        </p:tgtEl>
                                      </p:cBhvr>
                                    </p:animEffect>
                                  </p:childTnLst>
                                </p:cTn>
                              </p:par>
                            </p:childTnLst>
                          </p:cTn>
                        </p:par>
                        <p:par>
                          <p:cTn id="30" fill="hold">
                            <p:stCondLst>
                              <p:cond delay="2000"/>
                            </p:stCondLst>
                            <p:childTnLst>
                              <p:par>
                                <p:cTn id="31" presetID="52" presetClass="entr" presetSubtype="0" fill="hold" grpId="0" nodeType="after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Scale>
                                      <p:cBhvr>
                                        <p:cTn id="33" dur="1000" decel="50000" fill="hold">
                                          <p:stCondLst>
                                            <p:cond delay="0"/>
                                          </p:stCondLst>
                                        </p:cTn>
                                        <p:tgtEl>
                                          <p:spTgt spid="8">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8">
                                            <p:txEl>
                                              <p:pRg st="1" end="1"/>
                                            </p:txEl>
                                          </p:spTgt>
                                        </p:tgtEl>
                                        <p:attrNameLst>
                                          <p:attrName>ppt_x</p:attrName>
                                          <p:attrName>ppt_y</p:attrName>
                                        </p:attrNameLst>
                                      </p:cBhvr>
                                    </p:animMotion>
                                    <p:animEffect transition="in" filter="fade">
                                      <p:cBhvr>
                                        <p:cTn id="35" dur="1000"/>
                                        <p:tgtEl>
                                          <p:spTgt spid="8">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grpId="0" nodeType="clickEffect">
                                  <p:stCondLst>
                                    <p:cond delay="0"/>
                                  </p:stCondLst>
                                  <p:childTnLst>
                                    <p:set>
                                      <p:cBhvr>
                                        <p:cTn id="39" dur="1" fill="hold">
                                          <p:stCondLst>
                                            <p:cond delay="0"/>
                                          </p:stCondLst>
                                        </p:cTn>
                                        <p:tgtEl>
                                          <p:spTgt spid="8">
                                            <p:txEl>
                                              <p:pRg st="2" end="2"/>
                                            </p:txEl>
                                          </p:spTgt>
                                        </p:tgtEl>
                                        <p:attrNameLst>
                                          <p:attrName>style.visibility</p:attrName>
                                        </p:attrNameLst>
                                      </p:cBhvr>
                                      <p:to>
                                        <p:strVal val="visible"/>
                                      </p:to>
                                    </p:set>
                                    <p:animScale>
                                      <p:cBhvr>
                                        <p:cTn id="40" dur="1000" decel="50000" fill="hold">
                                          <p:stCondLst>
                                            <p:cond delay="0"/>
                                          </p:stCondLst>
                                        </p:cTn>
                                        <p:tgtEl>
                                          <p:spTgt spid="8">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xEl>
                                              <p:pRg st="2" end="2"/>
                                            </p:txEl>
                                          </p:spTgt>
                                        </p:tgtEl>
                                        <p:attrNameLst>
                                          <p:attrName>ppt_x</p:attrName>
                                          <p:attrName>ppt_y</p:attrName>
                                        </p:attrNameLst>
                                      </p:cBhvr>
                                    </p:animMotion>
                                    <p:animEffect transition="in" filter="fade">
                                      <p:cBhvr>
                                        <p:cTn id="42" dur="1000"/>
                                        <p:tgtEl>
                                          <p:spTgt spid="8">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2"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Scale>
                                      <p:cBhvr>
                                        <p:cTn id="4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2"/>
                                        </p:tgtEl>
                                        <p:attrNameLst>
                                          <p:attrName>ppt_x</p:attrName>
                                          <p:attrName>ppt_y</p:attrName>
                                        </p:attrNameLst>
                                      </p:cBhvr>
                                    </p:animMotion>
                                    <p:animEffect transition="in" filter="fade">
                                      <p:cBhvr>
                                        <p:cTn id="49" dur="1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52"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Scale>
                                      <p:cBhvr>
                                        <p:cTn id="5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3"/>
                                        </p:tgtEl>
                                        <p:attrNameLst>
                                          <p:attrName>ppt_x</p:attrName>
                                          <p:attrName>ppt_y</p:attrName>
                                        </p:attrNameLst>
                                      </p:cBhvr>
                                    </p:animMotion>
                                    <p:animEffect transition="in" filter="fade">
                                      <p:cBhvr>
                                        <p:cTn id="56" dur="10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34" presetClass="entr" presetSubtype="0"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 from="(-#ppt_w/2)" to="(#ppt_x)" calcmode="lin" valueType="num">
                                      <p:cBhvr>
                                        <p:cTn id="61" dur="600" fill="hold">
                                          <p:stCondLst>
                                            <p:cond delay="0"/>
                                          </p:stCondLst>
                                        </p:cTn>
                                        <p:tgtEl>
                                          <p:spTgt spid="14"/>
                                        </p:tgtEl>
                                        <p:attrNameLst>
                                          <p:attrName>ppt_x</p:attrName>
                                        </p:attrNameLst>
                                      </p:cBhvr>
                                    </p:anim>
                                    <p:anim from="0" to="-1.0" calcmode="lin" valueType="num">
                                      <p:cBhvr>
                                        <p:cTn id="62" dur="200" decel="50000" autoRev="1" fill="hold">
                                          <p:stCondLst>
                                            <p:cond delay="600"/>
                                          </p:stCondLst>
                                        </p:cTn>
                                        <p:tgtEl>
                                          <p:spTgt spid="14"/>
                                        </p:tgtEl>
                                        <p:attrNameLst>
                                          <p:attrName>xshear</p:attrName>
                                        </p:attrNameLst>
                                      </p:cBhvr>
                                    </p:anim>
                                    <p:animScale>
                                      <p:cBhvr>
                                        <p:cTn id="63" dur="200" decel="100000" autoRev="1" fill="hold">
                                          <p:stCondLst>
                                            <p:cond delay="600"/>
                                          </p:stCondLst>
                                        </p:cTn>
                                        <p:tgtEl>
                                          <p:spTgt spid="14"/>
                                        </p:tgtEl>
                                      </p:cBhvr>
                                      <p:from x="100000" y="100000"/>
                                      <p:to x="80000" y="100000"/>
                                    </p:animScale>
                                    <p:anim by="(#ppt_h/3+#ppt_w*0.1)" calcmode="lin" valueType="num">
                                      <p:cBhvr additive="sum">
                                        <p:cTn id="64" dur="200" decel="100000" autoRev="1" fill="hold">
                                          <p:stCondLst>
                                            <p:cond delay="600"/>
                                          </p:stCondLst>
                                        </p:cTn>
                                        <p:tgtEl>
                                          <p:spTgt spid="14"/>
                                        </p:tgtEl>
                                        <p:attrNameLst>
                                          <p:attrName>ppt_x</p:attrName>
                                        </p:attrNameLst>
                                      </p:cBhvr>
                                    </p:anim>
                                  </p:childTnLst>
                                </p:cTn>
                              </p:par>
                              <p:par>
                                <p:cTn id="65" presetID="34"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from="(-#ppt_w/2)" to="(#ppt_x)" calcmode="lin" valueType="num">
                                      <p:cBhvr>
                                        <p:cTn id="67" dur="600" fill="hold">
                                          <p:stCondLst>
                                            <p:cond delay="0"/>
                                          </p:stCondLst>
                                        </p:cTn>
                                        <p:tgtEl>
                                          <p:spTgt spid="15"/>
                                        </p:tgtEl>
                                        <p:attrNameLst>
                                          <p:attrName>ppt_x</p:attrName>
                                        </p:attrNameLst>
                                      </p:cBhvr>
                                    </p:anim>
                                    <p:anim from="0" to="-1.0" calcmode="lin" valueType="num">
                                      <p:cBhvr>
                                        <p:cTn id="68" dur="200" decel="50000" autoRev="1" fill="hold">
                                          <p:stCondLst>
                                            <p:cond delay="600"/>
                                          </p:stCondLst>
                                        </p:cTn>
                                        <p:tgtEl>
                                          <p:spTgt spid="15"/>
                                        </p:tgtEl>
                                        <p:attrNameLst>
                                          <p:attrName>xshear</p:attrName>
                                        </p:attrNameLst>
                                      </p:cBhvr>
                                    </p:anim>
                                    <p:animScale>
                                      <p:cBhvr>
                                        <p:cTn id="69" dur="200" decel="100000" autoRev="1" fill="hold">
                                          <p:stCondLst>
                                            <p:cond delay="600"/>
                                          </p:stCondLst>
                                        </p:cTn>
                                        <p:tgtEl>
                                          <p:spTgt spid="15"/>
                                        </p:tgtEl>
                                      </p:cBhvr>
                                      <p:from x="100000" y="100000"/>
                                      <p:to x="80000" y="100000"/>
                                    </p:animScale>
                                    <p:anim by="(#ppt_h/3+#ppt_w*0.1)" calcmode="lin" valueType="num">
                                      <p:cBhvr additive="sum">
                                        <p:cTn id="70" dur="200" decel="100000" autoRev="1" fill="hold">
                                          <p:stCondLst>
                                            <p:cond delay="600"/>
                                          </p:stCondLst>
                                        </p:cTn>
                                        <p:tgtEl>
                                          <p:spTgt spid="15"/>
                                        </p:tgtEl>
                                        <p:attrNameLst>
                                          <p:attrName>ppt_x</p:attrName>
                                        </p:attrNameLst>
                                      </p:cBhvr>
                                    </p:anim>
                                  </p:childTnLst>
                                </p:cTn>
                              </p:par>
                            </p:childTnLst>
                          </p:cTn>
                        </p:par>
                      </p:childTnLst>
                    </p:cTn>
                  </p:par>
                  <p:par>
                    <p:cTn id="71" fill="hold">
                      <p:stCondLst>
                        <p:cond delay="indefinite"/>
                      </p:stCondLst>
                      <p:childTnLst>
                        <p:par>
                          <p:cTn id="72" fill="hold">
                            <p:stCondLst>
                              <p:cond delay="0"/>
                            </p:stCondLst>
                            <p:childTnLst>
                              <p:par>
                                <p:cTn id="73" presetID="21" presetClass="exit" presetSubtype="4" fill="hold" nodeType="clickEffect">
                                  <p:stCondLst>
                                    <p:cond delay="0"/>
                                  </p:stCondLst>
                                  <p:childTnLst>
                                    <p:animEffect transition="out" filter="wheel(4)">
                                      <p:cBhvr>
                                        <p:cTn id="74" dur="500"/>
                                        <p:tgtEl>
                                          <p:spTgt spid="13"/>
                                        </p:tgtEl>
                                      </p:cBhvr>
                                    </p:animEffect>
                                    <p:set>
                                      <p:cBhvr>
                                        <p:cTn id="75" dur="1" fill="hold">
                                          <p:stCondLst>
                                            <p:cond delay="499"/>
                                          </p:stCondLst>
                                        </p:cTn>
                                        <p:tgtEl>
                                          <p:spTgt spid="13"/>
                                        </p:tgtEl>
                                        <p:attrNameLst>
                                          <p:attrName>style.visibility</p:attrName>
                                        </p:attrNameLst>
                                      </p:cBhvr>
                                      <p:to>
                                        <p:strVal val="hidden"/>
                                      </p:to>
                                    </p:set>
                                  </p:childTnLst>
                                </p:cTn>
                              </p:par>
                              <p:par>
                                <p:cTn id="76" presetID="21" presetClass="exit" presetSubtype="4" fill="hold" nodeType="withEffect">
                                  <p:stCondLst>
                                    <p:cond delay="0"/>
                                  </p:stCondLst>
                                  <p:childTnLst>
                                    <p:animEffect transition="out" filter="wheel(4)">
                                      <p:cBhvr>
                                        <p:cTn id="77" dur="500"/>
                                        <p:tgtEl>
                                          <p:spTgt spid="12"/>
                                        </p:tgtEl>
                                      </p:cBhvr>
                                    </p:animEffect>
                                    <p:set>
                                      <p:cBhvr>
                                        <p:cTn id="78" dur="1" fill="hold">
                                          <p:stCondLst>
                                            <p:cond delay="499"/>
                                          </p:stCondLst>
                                        </p:cTn>
                                        <p:tgtEl>
                                          <p:spTgt spid="12"/>
                                        </p:tgtEl>
                                        <p:attrNameLst>
                                          <p:attrName>style.visibility</p:attrName>
                                        </p:attrNameLst>
                                      </p:cBhvr>
                                      <p:to>
                                        <p:strVal val="hidden"/>
                                      </p:to>
                                    </p:set>
                                  </p:childTnLst>
                                </p:cTn>
                              </p:par>
                              <p:par>
                                <p:cTn id="79" presetID="21" presetClass="exit" presetSubtype="4" fill="hold" nodeType="withEffect">
                                  <p:stCondLst>
                                    <p:cond delay="0"/>
                                  </p:stCondLst>
                                  <p:childTnLst>
                                    <p:animEffect transition="out" filter="wheel(4)">
                                      <p:cBhvr>
                                        <p:cTn id="80" dur="2000"/>
                                        <p:tgtEl>
                                          <p:spTgt spid="14"/>
                                        </p:tgtEl>
                                      </p:cBhvr>
                                    </p:animEffect>
                                    <p:set>
                                      <p:cBhvr>
                                        <p:cTn id="81" dur="1" fill="hold">
                                          <p:stCondLst>
                                            <p:cond delay="1999"/>
                                          </p:stCondLst>
                                        </p:cTn>
                                        <p:tgtEl>
                                          <p:spTgt spid="14"/>
                                        </p:tgtEl>
                                        <p:attrNameLst>
                                          <p:attrName>style.visibility</p:attrName>
                                        </p:attrNameLst>
                                      </p:cBhvr>
                                      <p:to>
                                        <p:strVal val="hidden"/>
                                      </p:to>
                                    </p:set>
                                  </p:childTnLst>
                                </p:cTn>
                              </p:par>
                              <p:par>
                                <p:cTn id="82" presetID="21" presetClass="exit" presetSubtype="4" fill="hold" grpId="1" nodeType="withEffect">
                                  <p:stCondLst>
                                    <p:cond delay="0"/>
                                  </p:stCondLst>
                                  <p:childTnLst>
                                    <p:animEffect transition="out" filter="wheel(4)">
                                      <p:cBhvr>
                                        <p:cTn id="83" dur="2000"/>
                                        <p:tgtEl>
                                          <p:spTgt spid="15"/>
                                        </p:tgtEl>
                                      </p:cBhvr>
                                    </p:animEffect>
                                    <p:set>
                                      <p:cBhvr>
                                        <p:cTn id="84" dur="1" fill="hold">
                                          <p:stCondLst>
                                            <p:cond delay="1999"/>
                                          </p:stCondLst>
                                        </p:cTn>
                                        <p:tgtEl>
                                          <p:spTgt spid="15"/>
                                        </p:tgtEl>
                                        <p:attrNameLst>
                                          <p:attrName>style.visibility</p:attrName>
                                        </p:attrNameLst>
                                      </p:cBhvr>
                                      <p:to>
                                        <p:strVal val="hidden"/>
                                      </p:to>
                                    </p:set>
                                  </p:childTnLst>
                                </p:cTn>
                              </p:par>
                            </p:childTnLst>
                          </p:cTn>
                        </p:par>
                        <p:par>
                          <p:cTn id="85" fill="hold">
                            <p:stCondLst>
                              <p:cond delay="2000"/>
                            </p:stCondLst>
                            <p:childTnLst>
                              <p:par>
                                <p:cTn id="86" presetID="52" presetClass="entr" presetSubtype="0" fill="hold" grpId="0" nodeType="afterEffect">
                                  <p:stCondLst>
                                    <p:cond delay="0"/>
                                  </p:stCondLst>
                                  <p:childTnLst>
                                    <p:set>
                                      <p:cBhvr>
                                        <p:cTn id="87" dur="1" fill="hold">
                                          <p:stCondLst>
                                            <p:cond delay="0"/>
                                          </p:stCondLst>
                                        </p:cTn>
                                        <p:tgtEl>
                                          <p:spTgt spid="8">
                                            <p:txEl>
                                              <p:pRg st="3" end="3"/>
                                            </p:txEl>
                                          </p:spTgt>
                                        </p:tgtEl>
                                        <p:attrNameLst>
                                          <p:attrName>style.visibility</p:attrName>
                                        </p:attrNameLst>
                                      </p:cBhvr>
                                      <p:to>
                                        <p:strVal val="visible"/>
                                      </p:to>
                                    </p:set>
                                    <p:animScale>
                                      <p:cBhvr>
                                        <p:cTn id="88" dur="1000" decel="50000" fill="hold">
                                          <p:stCondLst>
                                            <p:cond delay="0"/>
                                          </p:stCondLst>
                                        </p:cTn>
                                        <p:tgtEl>
                                          <p:spTgt spid="8">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8">
                                            <p:txEl>
                                              <p:pRg st="3" end="3"/>
                                            </p:txEl>
                                          </p:spTgt>
                                        </p:tgtEl>
                                        <p:attrNameLst>
                                          <p:attrName>ppt_x</p:attrName>
                                          <p:attrName>ppt_y</p:attrName>
                                        </p:attrNameLst>
                                      </p:cBhvr>
                                    </p:animMotion>
                                    <p:animEffect transition="in" filter="fade">
                                      <p:cBhvr>
                                        <p:cTn id="90" dur="1000"/>
                                        <p:tgtEl>
                                          <p:spTgt spid="8">
                                            <p:txEl>
                                              <p:pRg st="3" end="3"/>
                                            </p:txEl>
                                          </p:spTgt>
                                        </p:tgtEl>
                                      </p:cBhvr>
                                    </p:animEffect>
                                  </p:childTnLst>
                                </p:cTn>
                              </p:par>
                            </p:childTnLst>
                          </p:cTn>
                        </p:par>
                        <p:par>
                          <p:cTn id="91" fill="hold">
                            <p:stCondLst>
                              <p:cond delay="3000"/>
                            </p:stCondLst>
                            <p:childTnLst>
                              <p:par>
                                <p:cTn id="92" presetID="52" presetClass="entr" presetSubtype="0" fill="hold" grpId="0" nodeType="afterEffect">
                                  <p:stCondLst>
                                    <p:cond delay="0"/>
                                  </p:stCondLst>
                                  <p:childTnLst>
                                    <p:set>
                                      <p:cBhvr>
                                        <p:cTn id="93" dur="1" fill="hold">
                                          <p:stCondLst>
                                            <p:cond delay="0"/>
                                          </p:stCondLst>
                                        </p:cTn>
                                        <p:tgtEl>
                                          <p:spTgt spid="8">
                                            <p:txEl>
                                              <p:pRg st="4" end="4"/>
                                            </p:txEl>
                                          </p:spTgt>
                                        </p:tgtEl>
                                        <p:attrNameLst>
                                          <p:attrName>style.visibility</p:attrName>
                                        </p:attrNameLst>
                                      </p:cBhvr>
                                      <p:to>
                                        <p:strVal val="visible"/>
                                      </p:to>
                                    </p:set>
                                    <p:animScale>
                                      <p:cBhvr>
                                        <p:cTn id="94" dur="1000" decel="50000" fill="hold">
                                          <p:stCondLst>
                                            <p:cond delay="0"/>
                                          </p:stCondLst>
                                        </p:cTn>
                                        <p:tgtEl>
                                          <p:spTgt spid="8">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8">
                                            <p:txEl>
                                              <p:pRg st="4" end="4"/>
                                            </p:txEl>
                                          </p:spTgt>
                                        </p:tgtEl>
                                        <p:attrNameLst>
                                          <p:attrName>ppt_x</p:attrName>
                                          <p:attrName>ppt_y</p:attrName>
                                        </p:attrNameLst>
                                      </p:cBhvr>
                                    </p:animMotion>
                                    <p:animEffect transition="in" filter="fade">
                                      <p:cBhvr>
                                        <p:cTn id="96" dur="1000"/>
                                        <p:tgtEl>
                                          <p:spTgt spid="8">
                                            <p:txEl>
                                              <p:pRg st="4" end="4"/>
                                            </p:txEl>
                                          </p:spTgt>
                                        </p:tgtEl>
                                      </p:cBhvr>
                                    </p:animEffect>
                                  </p:childTnLst>
                                </p:cTn>
                              </p:par>
                            </p:childTnLst>
                          </p:cTn>
                        </p:par>
                        <p:par>
                          <p:cTn id="97" fill="hold">
                            <p:stCondLst>
                              <p:cond delay="4000"/>
                            </p:stCondLst>
                            <p:childTnLst>
                              <p:par>
                                <p:cTn id="98" presetID="52" presetClass="entr" presetSubtype="0" fill="hold" grpId="0" nodeType="afterEffect">
                                  <p:stCondLst>
                                    <p:cond delay="0"/>
                                  </p:stCondLst>
                                  <p:childTnLst>
                                    <p:set>
                                      <p:cBhvr>
                                        <p:cTn id="99" dur="1" fill="hold">
                                          <p:stCondLst>
                                            <p:cond delay="0"/>
                                          </p:stCondLst>
                                        </p:cTn>
                                        <p:tgtEl>
                                          <p:spTgt spid="8">
                                            <p:txEl>
                                              <p:pRg st="5" end="5"/>
                                            </p:txEl>
                                          </p:spTgt>
                                        </p:tgtEl>
                                        <p:attrNameLst>
                                          <p:attrName>style.visibility</p:attrName>
                                        </p:attrNameLst>
                                      </p:cBhvr>
                                      <p:to>
                                        <p:strVal val="visible"/>
                                      </p:to>
                                    </p:set>
                                    <p:animScale>
                                      <p:cBhvr>
                                        <p:cTn id="100" dur="1000" decel="50000" fill="hold">
                                          <p:stCondLst>
                                            <p:cond delay="0"/>
                                          </p:stCondLst>
                                        </p:cTn>
                                        <p:tgtEl>
                                          <p:spTgt spid="8">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1000" decel="50000" fill="hold">
                                          <p:stCondLst>
                                            <p:cond delay="0"/>
                                          </p:stCondLst>
                                        </p:cTn>
                                        <p:tgtEl>
                                          <p:spTgt spid="8">
                                            <p:txEl>
                                              <p:pRg st="5" end="5"/>
                                            </p:txEl>
                                          </p:spTgt>
                                        </p:tgtEl>
                                        <p:attrNameLst>
                                          <p:attrName>ppt_x</p:attrName>
                                          <p:attrName>ppt_y</p:attrName>
                                        </p:attrNameLst>
                                      </p:cBhvr>
                                    </p:animMotion>
                                    <p:animEffect transition="in" filter="fade">
                                      <p:cBhvr>
                                        <p:cTn id="102" dur="1000"/>
                                        <p:tgtEl>
                                          <p:spTgt spid="8">
                                            <p:txEl>
                                              <p:pRg st="5" end="5"/>
                                            </p:txEl>
                                          </p:spTgt>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8">
                                            <p:txEl>
                                              <p:pRg st="6" end="6"/>
                                            </p:txEl>
                                          </p:spTgt>
                                        </p:tgtEl>
                                        <p:attrNameLst>
                                          <p:attrName>style.visibility</p:attrName>
                                        </p:attrNameLst>
                                      </p:cBhvr>
                                      <p:to>
                                        <p:strVal val="visible"/>
                                      </p:to>
                                    </p:set>
                                    <p:animScale>
                                      <p:cBhvr>
                                        <p:cTn id="105" dur="1000" decel="50000" fill="hold">
                                          <p:stCondLst>
                                            <p:cond delay="0"/>
                                          </p:stCondLst>
                                        </p:cTn>
                                        <p:tgtEl>
                                          <p:spTgt spid="8">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8">
                                            <p:txEl>
                                              <p:pRg st="6" end="6"/>
                                            </p:txEl>
                                          </p:spTgt>
                                        </p:tgtEl>
                                        <p:attrNameLst>
                                          <p:attrName>ppt_x</p:attrName>
                                          <p:attrName>ppt_y</p:attrName>
                                        </p:attrNameLst>
                                      </p:cBhvr>
                                    </p:animMotion>
                                    <p:animEffect transition="in" filter="fade">
                                      <p:cBhvr>
                                        <p:cTn id="107" dur="1000"/>
                                        <p:tgtEl>
                                          <p:spTgt spid="8">
                                            <p:txEl>
                                              <p:pRg st="6" end="6"/>
                                            </p:txEl>
                                          </p:spTgt>
                                        </p:tgtEl>
                                      </p:cBhvr>
                                    </p:animEffect>
                                  </p:childTnLst>
                                </p:cTn>
                              </p:par>
                              <p:par>
                                <p:cTn id="108" presetID="52" presetClass="entr" presetSubtype="0" fill="hold" grpId="0" nodeType="withEffect">
                                  <p:stCondLst>
                                    <p:cond delay="0"/>
                                  </p:stCondLst>
                                  <p:childTnLst>
                                    <p:set>
                                      <p:cBhvr>
                                        <p:cTn id="109" dur="1" fill="hold">
                                          <p:stCondLst>
                                            <p:cond delay="0"/>
                                          </p:stCondLst>
                                        </p:cTn>
                                        <p:tgtEl>
                                          <p:spTgt spid="8">
                                            <p:txEl>
                                              <p:pRg st="8" end="8"/>
                                            </p:txEl>
                                          </p:spTgt>
                                        </p:tgtEl>
                                        <p:attrNameLst>
                                          <p:attrName>style.visibility</p:attrName>
                                        </p:attrNameLst>
                                      </p:cBhvr>
                                      <p:to>
                                        <p:strVal val="visible"/>
                                      </p:to>
                                    </p:set>
                                    <p:animScale>
                                      <p:cBhvr>
                                        <p:cTn id="110" dur="1000" decel="50000" fill="hold">
                                          <p:stCondLst>
                                            <p:cond delay="0"/>
                                          </p:stCondLst>
                                        </p:cTn>
                                        <p:tgtEl>
                                          <p:spTgt spid="8">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8">
                                            <p:txEl>
                                              <p:pRg st="8" end="8"/>
                                            </p:txEl>
                                          </p:spTgt>
                                        </p:tgtEl>
                                        <p:attrNameLst>
                                          <p:attrName>ppt_x</p:attrName>
                                          <p:attrName>ppt_y</p:attrName>
                                        </p:attrNameLst>
                                      </p:cBhvr>
                                    </p:animMotion>
                                    <p:animEffect transition="in" filter="fade">
                                      <p:cBhvr>
                                        <p:cTn id="112" dur="1000"/>
                                        <p:tgtEl>
                                          <p:spTgt spid="8">
                                            <p:txEl>
                                              <p:pRg st="8" end="8"/>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52" presetClass="entr" presetSubtype="0" fill="hold" nodeType="clickEffect">
                                  <p:stCondLst>
                                    <p:cond delay="0"/>
                                  </p:stCondLst>
                                  <p:childTnLst>
                                    <p:set>
                                      <p:cBhvr>
                                        <p:cTn id="116" dur="1" fill="hold">
                                          <p:stCondLst>
                                            <p:cond delay="0"/>
                                          </p:stCondLst>
                                        </p:cTn>
                                        <p:tgtEl>
                                          <p:spTgt spid="6"/>
                                        </p:tgtEl>
                                        <p:attrNameLst>
                                          <p:attrName>style.visibility</p:attrName>
                                        </p:attrNameLst>
                                      </p:cBhvr>
                                      <p:to>
                                        <p:strVal val="visible"/>
                                      </p:to>
                                    </p:set>
                                    <p:animScale>
                                      <p:cBhvr>
                                        <p:cTn id="1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6"/>
                                        </p:tgtEl>
                                        <p:attrNameLst>
                                          <p:attrName>ppt_x</p:attrName>
                                          <p:attrName>ppt_y</p:attrName>
                                        </p:attrNameLst>
                                      </p:cBhvr>
                                    </p:animMotion>
                                    <p:animEffect transition="in" filter="fade">
                                      <p:cBhvr>
                                        <p:cTn id="119" dur="1000"/>
                                        <p:tgtEl>
                                          <p:spTgt spid="6"/>
                                        </p:tgtEl>
                                      </p:cBhvr>
                                    </p:animEffect>
                                  </p:childTnLst>
                                </p:cTn>
                              </p:par>
                            </p:childTnLst>
                          </p:cTn>
                        </p:par>
                      </p:childTnLst>
                    </p:cTn>
                  </p:par>
                  <p:par>
                    <p:cTn id="120" fill="hold">
                      <p:stCondLst>
                        <p:cond delay="indefinite"/>
                      </p:stCondLst>
                      <p:childTnLst>
                        <p:par>
                          <p:cTn id="121" fill="hold">
                            <p:stCondLst>
                              <p:cond delay="0"/>
                            </p:stCondLst>
                            <p:childTnLst>
                              <p:par>
                                <p:cTn id="122" presetID="52" presetClass="entr" presetSubtype="0" fill="hold" nodeType="clickEffect">
                                  <p:stCondLst>
                                    <p:cond delay="0"/>
                                  </p:stCondLst>
                                  <p:childTnLst>
                                    <p:set>
                                      <p:cBhvr>
                                        <p:cTn id="123" dur="1" fill="hold">
                                          <p:stCondLst>
                                            <p:cond delay="0"/>
                                          </p:stCondLst>
                                        </p:cTn>
                                        <p:tgtEl>
                                          <p:spTgt spid="9"/>
                                        </p:tgtEl>
                                        <p:attrNameLst>
                                          <p:attrName>style.visibility</p:attrName>
                                        </p:attrNameLst>
                                      </p:cBhvr>
                                      <p:to>
                                        <p:strVal val="visible"/>
                                      </p:to>
                                    </p:set>
                                    <p:animScale>
                                      <p:cBhvr>
                                        <p:cTn id="12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9"/>
                                        </p:tgtEl>
                                        <p:attrNameLst>
                                          <p:attrName>ppt_x</p:attrName>
                                          <p:attrName>ppt_y</p:attrName>
                                        </p:attrNameLst>
                                      </p:cBhvr>
                                    </p:animMotion>
                                    <p:animEffect transition="in" filter="fade">
                                      <p:cBhvr>
                                        <p:cTn id="126" dur="1000"/>
                                        <p:tgtEl>
                                          <p:spTgt spid="9"/>
                                        </p:tgtEl>
                                      </p:cBhvr>
                                    </p:animEffect>
                                  </p:childTnLst>
                                </p:cTn>
                              </p:par>
                            </p:childTnLst>
                          </p:cTn>
                        </p:par>
                      </p:childTnLst>
                    </p:cTn>
                  </p:par>
                  <p:par>
                    <p:cTn id="127" fill="hold">
                      <p:stCondLst>
                        <p:cond delay="indefinite"/>
                      </p:stCondLst>
                      <p:childTnLst>
                        <p:par>
                          <p:cTn id="128" fill="hold">
                            <p:stCondLst>
                              <p:cond delay="0"/>
                            </p:stCondLst>
                            <p:childTnLst>
                              <p:par>
                                <p:cTn id="129" presetID="52" presetClass="entr" presetSubtype="0" fill="hold" nodeType="clickEffect">
                                  <p:stCondLst>
                                    <p:cond delay="0"/>
                                  </p:stCondLst>
                                  <p:childTnLst>
                                    <p:set>
                                      <p:cBhvr>
                                        <p:cTn id="130" dur="1" fill="hold">
                                          <p:stCondLst>
                                            <p:cond delay="0"/>
                                          </p:stCondLst>
                                        </p:cTn>
                                        <p:tgtEl>
                                          <p:spTgt spid="10"/>
                                        </p:tgtEl>
                                        <p:attrNameLst>
                                          <p:attrName>style.visibility</p:attrName>
                                        </p:attrNameLst>
                                      </p:cBhvr>
                                      <p:to>
                                        <p:strVal val="visible"/>
                                      </p:to>
                                    </p:set>
                                    <p:animScale>
                                      <p:cBhvr>
                                        <p:cTn id="13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2" dur="1000" decel="50000" fill="hold">
                                          <p:stCondLst>
                                            <p:cond delay="0"/>
                                          </p:stCondLst>
                                        </p:cTn>
                                        <p:tgtEl>
                                          <p:spTgt spid="10"/>
                                        </p:tgtEl>
                                        <p:attrNameLst>
                                          <p:attrName>ppt_x</p:attrName>
                                          <p:attrName>ppt_y</p:attrName>
                                        </p:attrNameLst>
                                      </p:cBhvr>
                                    </p:animMotion>
                                    <p:animEffect transition="in" filter="fade">
                                      <p:cBhvr>
                                        <p:cTn id="133" dur="1000"/>
                                        <p:tgtEl>
                                          <p:spTgt spid="10"/>
                                        </p:tgtEl>
                                      </p:cBhvr>
                                    </p:animEffect>
                                  </p:childTnLst>
                                </p:cTn>
                              </p:par>
                            </p:childTnLst>
                          </p:cTn>
                        </p:par>
                      </p:childTnLst>
                    </p:cTn>
                  </p:par>
                  <p:par>
                    <p:cTn id="134" fill="hold">
                      <p:stCondLst>
                        <p:cond delay="indefinite"/>
                      </p:stCondLst>
                      <p:childTnLst>
                        <p:par>
                          <p:cTn id="135" fill="hold">
                            <p:stCondLst>
                              <p:cond delay="0"/>
                            </p:stCondLst>
                            <p:childTnLst>
                              <p:par>
                                <p:cTn id="136" presetID="52" presetClass="entr" presetSubtype="0" fill="hold" nodeType="clickEffect">
                                  <p:stCondLst>
                                    <p:cond delay="0"/>
                                  </p:stCondLst>
                                  <p:childTnLst>
                                    <p:set>
                                      <p:cBhvr>
                                        <p:cTn id="137" dur="1" fill="hold">
                                          <p:stCondLst>
                                            <p:cond delay="0"/>
                                          </p:stCondLst>
                                        </p:cTn>
                                        <p:tgtEl>
                                          <p:spTgt spid="11"/>
                                        </p:tgtEl>
                                        <p:attrNameLst>
                                          <p:attrName>style.visibility</p:attrName>
                                        </p:attrNameLst>
                                      </p:cBhvr>
                                      <p:to>
                                        <p:strVal val="visible"/>
                                      </p:to>
                                    </p:set>
                                    <p:animScale>
                                      <p:cBhvr>
                                        <p:cTn id="13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11"/>
                                        </p:tgtEl>
                                        <p:attrNameLst>
                                          <p:attrName>ppt_x</p:attrName>
                                          <p:attrName>ppt_y</p:attrName>
                                        </p:attrNameLst>
                                      </p:cBhvr>
                                    </p:animMotion>
                                    <p:animEffect transition="in" filter="fade">
                                      <p:cBhvr>
                                        <p:cTn id="14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build="p" animBg="1"/>
      <p:bldP spid="15" grpId="0" animBg="1"/>
      <p:bldP spid="15"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755576" y="620688"/>
            <a:ext cx="7416824" cy="4104456"/>
          </a:xfrm>
          <a:prstGeom prst="roundRect">
            <a:avLst/>
          </a:prstGeom>
          <a:solidFill>
            <a:schemeClr val="bg1">
              <a:alpha val="75000"/>
            </a:schemeClr>
          </a:solidFill>
          <a:ln w="34925">
            <a:noFill/>
            <a:headEnd type="none" w="med" len="med"/>
            <a:tailEnd type="none" w="med" len="med"/>
          </a:ln>
          <a:effectLst>
            <a:outerShdw blurRad="184150" dist="241300" dir="11520000" sx="110000" sy="110000" algn="ctr">
              <a:srgbClr val="000000">
                <a:alpha val="18000"/>
              </a:srgbClr>
            </a:outerShdw>
          </a:effectLst>
          <a:scene3d>
            <a:camera prst="perspectiveRight"/>
            <a:lightRig rig="flood" dir="t">
              <a:rot lat="0" lon="0" rev="13800000"/>
            </a:lightRig>
          </a:scene3d>
          <a:sp3d extrusionH="107950" prstMaterial="plastic">
            <a:bevelT w="82550" h="63500" prst="divot"/>
            <a:bevelB/>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spcCol="0" rtlCol="0" anchor="t" anchorCtr="0" compatLnSpc="1">
            <a:prstTxWarp prst="textNoShape">
              <a:avLst/>
            </a:prstTxWarp>
            <a:sp3d extrusionH="57150">
              <a:bevelT w="38100" h="38100"/>
            </a:sp3d>
          </a:bodyPr>
          <a:lstStyle/>
          <a:p>
            <a:pPr algn="just">
              <a:buFont typeface="Arial" charset="0"/>
              <a:buChar char="•"/>
            </a:pPr>
            <a:r>
              <a:rPr kumimoji="0" lang="en-US" sz="3000" b="1" i="0" cap="all" normalizeH="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 </a:t>
            </a:r>
            <a:r>
              <a:rPr kumimoji="0" lang="en-US" sz="3000" b="1" i="0" cap="all" normalizeH="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Bất</a:t>
            </a:r>
            <a:r>
              <a:rPr kumimoji="0" lang="en-US" sz="3000" b="1" i="0" cap="all" normalizeH="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 </a:t>
            </a:r>
            <a:r>
              <a:rPr kumimoji="0" lang="en-US" sz="3000" b="1" i="0" cap="all" normalizeH="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bình</a:t>
            </a:r>
            <a:r>
              <a:rPr kumimoji="0" lang="en-US" sz="3000" b="1" i="0" cap="all" normalizeH="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 </a:t>
            </a:r>
            <a:r>
              <a:rPr kumimoji="0" lang="en-US" sz="3000" b="1" i="0" cap="all" normalizeH="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đẳng</a:t>
            </a:r>
            <a:r>
              <a:rPr kumimoji="0" lang="en-US" sz="3000" b="1" i="0" cap="all" normalizeH="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 </a:t>
            </a:r>
            <a:r>
              <a:rPr kumimoji="0" lang="en-US" sz="3000" b="1" i="0" cap="all" normalizeH="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giới</a:t>
            </a:r>
            <a:r>
              <a:rPr kumimoji="0" lang="en-US" sz="3000" b="1" i="0" cap="all" normalizeH="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50800" dist="38100" algn="l" rotWithShape="0">
                    <a:prstClr val="black">
                      <a:alpha val="40000"/>
                    </a:prstClr>
                  </a:outerShdw>
                  <a:reflection blurRad="6350" stA="55000" endA="300" endPos="45500" dir="5400000" sy="-100000" algn="bl" rotWithShape="0"/>
                </a:effectLst>
              </a:rPr>
              <a:t> :</a:t>
            </a:r>
          </a:p>
          <a:p>
            <a:r>
              <a:rPr lang="en-US" sz="3000" dirty="0" smtClean="0">
                <a:solidFill>
                  <a:schemeClr val="tx1"/>
                </a:solidFill>
                <a:effectLst>
                  <a:outerShdw blurRad="50800" dist="38100" algn="l" rotWithShape="0">
                    <a:prstClr val="black">
                      <a:alpha val="40000"/>
                    </a:prstClr>
                  </a:outerShdw>
                </a:effectLst>
              </a:rPr>
              <a:t>     + </a:t>
            </a:r>
            <a:r>
              <a:rPr lang="en-US" sz="3000" dirty="0" err="1" smtClean="0">
                <a:solidFill>
                  <a:schemeClr val="tx1"/>
                </a:solidFill>
                <a:effectLst>
                  <a:outerShdw blurRad="50800" dist="38100" algn="l" rotWithShape="0">
                    <a:prstClr val="black">
                      <a:alpha val="40000"/>
                    </a:prstClr>
                  </a:outerShdw>
                </a:effectLst>
              </a:rPr>
              <a:t>Nhà</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nước</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cần</a:t>
            </a:r>
            <a:r>
              <a:rPr lang="en-US" sz="3000" dirty="0" smtClean="0">
                <a:solidFill>
                  <a:schemeClr val="tx1"/>
                </a:solidFill>
                <a:effectLst>
                  <a:outerShdw blurRad="50800" dist="38100" algn="l" rotWithShape="0">
                    <a:prstClr val="black">
                      <a:alpha val="40000"/>
                    </a:prstClr>
                  </a:outerShdw>
                </a:effectLst>
              </a:rPr>
              <a:t> ban </a:t>
            </a:r>
            <a:r>
              <a:rPr lang="en-US" sz="3000" dirty="0" err="1" smtClean="0">
                <a:solidFill>
                  <a:schemeClr val="tx1"/>
                </a:solidFill>
                <a:effectLst>
                  <a:outerShdw blurRad="50800" dist="38100" algn="l" rotWithShape="0">
                    <a:prstClr val="black">
                      <a:alpha val="40000"/>
                    </a:prstClr>
                  </a:outerShdw>
                </a:effectLst>
              </a:rPr>
              <a:t>hành</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những</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luật</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lệ</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thuyết</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phục</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và</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khắt</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khe</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hơn</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trong</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vấn</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đề</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bạo</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lực</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gia</a:t>
            </a:r>
            <a:r>
              <a:rPr lang="en-US" sz="3000" dirty="0" smtClean="0">
                <a:solidFill>
                  <a:schemeClr val="tx1"/>
                </a:solidFill>
                <a:effectLst>
                  <a:outerShdw blurRad="50800" dist="38100" algn="l" rotWithShape="0">
                    <a:prstClr val="black">
                      <a:alpha val="40000"/>
                    </a:prstClr>
                  </a:outerShdw>
                </a:effectLst>
              </a:rPr>
              <a:t> </a:t>
            </a:r>
            <a:r>
              <a:rPr lang="en-US" sz="3000" dirty="0" err="1" smtClean="0">
                <a:solidFill>
                  <a:schemeClr val="tx1"/>
                </a:solidFill>
                <a:effectLst>
                  <a:outerShdw blurRad="50800" dist="38100" algn="l" rotWithShape="0">
                    <a:prstClr val="black">
                      <a:alpha val="40000"/>
                    </a:prstClr>
                  </a:outerShdw>
                </a:effectLst>
              </a:rPr>
              <a:t>đình</a:t>
            </a:r>
            <a:r>
              <a:rPr lang="en-US" sz="3000" dirty="0" smtClean="0">
                <a:solidFill>
                  <a:schemeClr val="tx1"/>
                </a:solidFill>
                <a:effectLst>
                  <a:outerShdw blurRad="50800" dist="38100" algn="l" rotWithShape="0">
                    <a:prstClr val="black">
                      <a:alpha val="40000"/>
                    </a:prstClr>
                  </a:outerShdw>
                </a:effectLst>
              </a:rPr>
              <a:t>.</a:t>
            </a:r>
          </a:p>
          <a:p>
            <a:pPr algn="just"/>
            <a:r>
              <a:rPr kumimoji="0" lang="en-US" sz="3000" b="0" i="0" cap="none" normalizeH="0" dirty="0" smtClean="0">
                <a:ln>
                  <a:noFill/>
                </a:ln>
                <a:solidFill>
                  <a:schemeClr val="tx1"/>
                </a:solidFill>
                <a:effectLst>
                  <a:outerShdw blurRad="50800" dist="38100" algn="l" rotWithShape="0">
                    <a:prstClr val="black">
                      <a:alpha val="40000"/>
                    </a:prstClr>
                  </a:outerShdw>
                </a:effectLst>
              </a:rPr>
              <a:t>     +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Tuyên</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truyền</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và</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vận</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động</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nhiều</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hơn</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về</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sũy</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nghĩ</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cũng</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như</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lối</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sống</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bình</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đẳng</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giữa</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nam</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và</a:t>
            </a:r>
            <a:r>
              <a:rPr kumimoji="0" lang="en-US" sz="3000" b="0" i="0" cap="none" normalizeH="0" dirty="0" smtClean="0">
                <a:ln>
                  <a:noFill/>
                </a:ln>
                <a:solidFill>
                  <a:schemeClr val="tx1"/>
                </a:solidFill>
                <a:effectLst>
                  <a:outerShdw blurRad="50800" dist="38100" algn="l" rotWithShape="0">
                    <a:prstClr val="black">
                      <a:alpha val="40000"/>
                    </a:prstClr>
                  </a:outerShdw>
                </a:effectLst>
              </a:rPr>
              <a:t> </a:t>
            </a:r>
            <a:r>
              <a:rPr kumimoji="0" lang="en-US" sz="3000" b="0" i="0" cap="none" normalizeH="0" dirty="0" err="1" smtClean="0">
                <a:ln>
                  <a:noFill/>
                </a:ln>
                <a:solidFill>
                  <a:schemeClr val="tx1"/>
                </a:solidFill>
                <a:effectLst>
                  <a:outerShdw blurRad="50800" dist="38100" algn="l" rotWithShape="0">
                    <a:prstClr val="black">
                      <a:alpha val="40000"/>
                    </a:prstClr>
                  </a:outerShdw>
                </a:effectLst>
              </a:rPr>
              <a:t>nữ</a:t>
            </a:r>
            <a:r>
              <a:rPr kumimoji="0" lang="en-US" sz="3000" b="0" i="0" cap="none" normalizeH="0" dirty="0" smtClean="0">
                <a:ln>
                  <a:noFill/>
                </a:ln>
                <a:solidFill>
                  <a:schemeClr val="tx1"/>
                </a:solidFill>
                <a:effectLst>
                  <a:outerShdw blurRad="50800" dist="38100" algn="l" rotWithShape="0">
                    <a:prstClr val="black">
                      <a:alpha val="40000"/>
                    </a:prstClr>
                  </a:outerShdw>
                </a:effectLst>
              </a:rPr>
              <a:t>.</a:t>
            </a:r>
          </a:p>
          <a:p>
            <a:pPr algn="just"/>
            <a:r>
              <a:rPr lang="en-US" sz="3000" baseline="0" dirty="0" smtClean="0">
                <a:solidFill>
                  <a:schemeClr val="tx1"/>
                </a:solidFill>
                <a:effectLst>
                  <a:outerShdw blurRad="50800" dist="38100" algn="l" rotWithShape="0">
                    <a:prstClr val="black">
                      <a:alpha val="40000"/>
                    </a:prstClr>
                  </a:outerShdw>
                </a:effectLst>
              </a:rPr>
              <a:t>    </a:t>
            </a:r>
            <a:endParaRPr kumimoji="0" lang="en-US" sz="3000" b="0" i="0" cap="none" normalizeH="0" baseline="0" dirty="0" smtClean="0">
              <a:ln>
                <a:noFill/>
              </a:ln>
              <a:solidFill>
                <a:schemeClr val="tx1"/>
              </a:solidFill>
              <a:effectLst>
                <a:outerShdw blurRad="50800" dist="38100" algn="l" rotWithShape="0">
                  <a:prstClr val="black">
                    <a:alpha val="40000"/>
                  </a:prstClr>
                </a:outerShdw>
              </a:effectLst>
            </a:endParaRPr>
          </a:p>
        </p:txBody>
      </p:sp>
      <p:pic>
        <p:nvPicPr>
          <p:cNvPr id="1038" name="Picture 14" descr="C:\Program Files\Microsoft Office\MEDIA\CAGCAT10\j0211949.wmf"/>
          <p:cNvPicPr>
            <a:picLocks noChangeAspect="1" noChangeArrowheads="1"/>
          </p:cNvPicPr>
          <p:nvPr/>
        </p:nvPicPr>
        <p:blipFill>
          <a:blip r:embed="rId3" cstate="print"/>
          <a:srcRect/>
          <a:stretch>
            <a:fillRect/>
          </a:stretch>
        </p:blipFill>
        <p:spPr bwMode="auto">
          <a:xfrm>
            <a:off x="6523797" y="4797152"/>
            <a:ext cx="2620203" cy="1597908"/>
          </a:xfrm>
          <a:prstGeom prst="rect">
            <a:avLst/>
          </a:prstGeom>
          <a:noFill/>
          <a:ln>
            <a:noFill/>
          </a:ln>
          <a:effectLst>
            <a:outerShdw blurRad="127000" dist="38100" dir="2700000" algn="ctr">
              <a:srgbClr val="000000">
                <a:alpha val="45000"/>
              </a:srgbClr>
            </a:outerShdw>
          </a:effectLst>
          <a:scene3d>
            <a:camera prst="obliqueBottomLeft"/>
            <a:lightRig rig="soft" dir="t">
              <a:rot lat="0" lon="0" rev="0"/>
            </a:lightRig>
          </a:scene3d>
          <a:sp3d prstMaterial="translucentPowder">
            <a:bevelT w="203200" h="50800" prst="softRound"/>
          </a:sp3d>
        </p:spPr>
      </p:pic>
      <p:pic>
        <p:nvPicPr>
          <p:cNvPr id="25" name="Picture 24" descr="imgres.jpg"/>
          <p:cNvPicPr>
            <a:picLocks noChangeAspect="1"/>
          </p:cNvPicPr>
          <p:nvPr/>
        </p:nvPicPr>
        <p:blipFill>
          <a:blip r:embed="rId4" cstate="print"/>
          <a:stretch>
            <a:fillRect/>
          </a:stretch>
        </p:blipFill>
        <p:spPr>
          <a:xfrm>
            <a:off x="2430113" y="764704"/>
            <a:ext cx="6713887" cy="4752527"/>
          </a:xfrm>
          <a:prstGeom prst="rect">
            <a:avLst/>
          </a:prstGeom>
          <a:ln w="38100" cap="sq">
            <a:noFill/>
            <a:prstDash val="solid"/>
            <a:miter lim="800000"/>
          </a:ln>
          <a:effectLst>
            <a:outerShdw blurRad="184150" dist="241300" dir="11520000" sx="110000" sy="110000" algn="ctr">
              <a:srgbClr val="000000">
                <a:alpha val="18000"/>
              </a:srgbClr>
            </a:outerShdw>
          </a:effectLst>
          <a:scene3d>
            <a:camera prst="perspectiveFront" fov="2100000">
              <a:rot lat="0" lon="2100000" rev="0"/>
            </a:camera>
            <a:lightRig rig="flood" dir="t">
              <a:rot lat="0" lon="0" rev="13800000"/>
            </a:lightRig>
          </a:scene3d>
          <a:sp3d extrusionH="107950" prstMaterial="plastic">
            <a:bevelT w="82550" h="63500" prst="divot"/>
            <a:bevelB/>
          </a:sp3d>
        </p:spPr>
      </p:pic>
      <p:pic>
        <p:nvPicPr>
          <p:cNvPr id="26" name="Picture 25" descr="images.jpg"/>
          <p:cNvPicPr>
            <a:picLocks noChangeAspect="1"/>
          </p:cNvPicPr>
          <p:nvPr/>
        </p:nvPicPr>
        <p:blipFill>
          <a:blip r:embed="rId5" cstate="print"/>
          <a:stretch>
            <a:fillRect/>
          </a:stretch>
        </p:blipFill>
        <p:spPr>
          <a:xfrm>
            <a:off x="1475656" y="836712"/>
            <a:ext cx="7344816" cy="5118352"/>
          </a:xfrm>
          <a:prstGeom prst="rect">
            <a:avLst/>
          </a:prstGeom>
          <a:ln w="38100" cap="sq">
            <a:noFill/>
            <a:prstDash val="solid"/>
            <a:miter lim="800000"/>
          </a:ln>
          <a:effectLst>
            <a:outerShdw blurRad="184150" dist="241300" dir="11520000" sx="110000" sy="110000" algn="ctr">
              <a:srgbClr val="000000">
                <a:alpha val="18000"/>
              </a:srgbClr>
            </a:outerShdw>
          </a:effectLst>
          <a:scene3d>
            <a:camera prst="perspectiveFront" fov="600000">
              <a:rot lat="0" lon="1800000" rev="0"/>
            </a:camera>
            <a:lightRig rig="flood" dir="t">
              <a:rot lat="0" lon="0" rev="13800000"/>
            </a:lightRig>
          </a:scene3d>
          <a:sp3d extrusionH="107950" prstMaterial="plastic">
            <a:bevelT w="82550" h="63500" prst="divot"/>
            <a:bevelB/>
          </a:sp3d>
        </p:spPr>
      </p:pic>
    </p:spTree>
    <p:extLst>
      <p:ext uri="{BB962C8B-B14F-4D97-AF65-F5344CB8AC3E}">
        <p14:creationId xmlns:p14="http://schemas.microsoft.com/office/powerpoint/2010/main" val="2084424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4" presetID="52" presetClass="entr" presetSubtype="0" fill="hold" nodeType="withEffect">
                                  <p:stCondLst>
                                    <p:cond delay="0"/>
                                  </p:stCondLst>
                                  <p:childTnLst>
                                    <p:set>
                                      <p:cBhvr>
                                        <p:cTn id="15" dur="1" fill="hold">
                                          <p:stCondLst>
                                            <p:cond delay="0"/>
                                          </p:stCondLst>
                                        </p:cTn>
                                        <p:tgtEl>
                                          <p:spTgt spid="1038"/>
                                        </p:tgtEl>
                                        <p:attrNameLst>
                                          <p:attrName>style.visibility</p:attrName>
                                        </p:attrNameLst>
                                      </p:cBhvr>
                                      <p:to>
                                        <p:strVal val="visible"/>
                                      </p:to>
                                    </p:set>
                                    <p:animScale>
                                      <p:cBhvr>
                                        <p:cTn id="16" dur="1000" decel="50000" fill="hold">
                                          <p:stCondLst>
                                            <p:cond delay="0"/>
                                          </p:stCondLst>
                                        </p:cTn>
                                        <p:tgtEl>
                                          <p:spTgt spid="10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038"/>
                                        </p:tgtEl>
                                        <p:attrNameLst>
                                          <p:attrName>ppt_x</p:attrName>
                                          <p:attrName>ppt_y</p:attrName>
                                        </p:attrNameLst>
                                      </p:cBhvr>
                                    </p:animMotion>
                                    <p:animEffect transition="in" filter="fade">
                                      <p:cBhvr>
                                        <p:cTn id="18" dur="1000"/>
                                        <p:tgtEl>
                                          <p:spTgt spid="1038"/>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5"/>
                                        </p:tgtEl>
                                        <p:attrNameLst>
                                          <p:attrName>ppt_x</p:attrName>
                                          <p:attrName>ppt_y</p:attrName>
                                        </p:attrNameLst>
                                      </p:cBhvr>
                                    </p:animMotion>
                                    <p:animEffect transition="in" filter="fade">
                                      <p:cBhvr>
                                        <p:cTn id="25" dur="10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5"/>
                                        </p:tgtEl>
                                        <p:attrNameLst>
                                          <p:attrName>ppt_x</p:attrName>
                                        </p:attrNameLst>
                                      </p:cBhvr>
                                      <p:tavLst>
                                        <p:tav tm="0">
                                          <p:val>
                                            <p:strVal val="ppt_x"/>
                                          </p:val>
                                        </p:tav>
                                        <p:tav tm="100000">
                                          <p:val>
                                            <p:strVal val="ppt_x"/>
                                          </p:val>
                                        </p:tav>
                                      </p:tavLst>
                                    </p:anim>
                                    <p:anim calcmode="lin" valueType="num">
                                      <p:cBhvr additive="base">
                                        <p:cTn id="30" dur="500"/>
                                        <p:tgtEl>
                                          <p:spTgt spid="25"/>
                                        </p:tgtEl>
                                        <p:attrNameLst>
                                          <p:attrName>ppt_y</p:attrName>
                                        </p:attrNameLst>
                                      </p:cBhvr>
                                      <p:tavLst>
                                        <p:tav tm="0">
                                          <p:val>
                                            <p:strVal val="ppt_y"/>
                                          </p:val>
                                        </p:tav>
                                        <p:tav tm="100000">
                                          <p:val>
                                            <p:strVal val="1+ppt_h/2"/>
                                          </p:val>
                                        </p:tav>
                                      </p:tavLst>
                                    </p:anim>
                                    <p:set>
                                      <p:cBhvr>
                                        <p:cTn id="31" dur="1" fill="hold">
                                          <p:stCondLst>
                                            <p:cond delay="499"/>
                                          </p:stCondLst>
                                        </p:cTn>
                                        <p:tgtEl>
                                          <p:spTgt spid="2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xEl>
                                              <p:pRg st="1" end="1"/>
                                            </p:txEl>
                                          </p:spTgt>
                                        </p:tgtEl>
                                        <p:attrNameLst>
                                          <p:attrName>style.visibility</p:attrName>
                                        </p:attrNameLst>
                                      </p:cBhvr>
                                      <p:to>
                                        <p:strVal val="visible"/>
                                      </p:to>
                                    </p:set>
                                    <p:anim calcmode="lin" valueType="num">
                                      <p:cBhvr additive="base">
                                        <p:cTn id="36"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38" fill="hold">
                            <p:stCondLst>
                              <p:cond delay="500"/>
                            </p:stCondLst>
                            <p:childTnLst>
                              <p:par>
                                <p:cTn id="39" presetID="2" presetClass="entr" presetSubtype="4" fill="hold" nodeType="afterEffect">
                                  <p:stCondLst>
                                    <p:cond delay="0"/>
                                  </p:stCondLst>
                                  <p:childTnLst>
                                    <p:set>
                                      <p:cBhvr>
                                        <p:cTn id="40" dur="1" fill="hold">
                                          <p:stCondLst>
                                            <p:cond delay="0"/>
                                          </p:stCondLst>
                                        </p:cTn>
                                        <p:tgtEl>
                                          <p:spTgt spid="7">
                                            <p:txEl>
                                              <p:pRg st="2" end="2"/>
                                            </p:txEl>
                                          </p:spTgt>
                                        </p:tgtEl>
                                        <p:attrNameLst>
                                          <p:attrName>style.visibility</p:attrName>
                                        </p:attrNameLst>
                                      </p:cBhvr>
                                      <p:to>
                                        <p:strVal val="visible"/>
                                      </p:to>
                                    </p:set>
                                    <p:anim calcmode="lin" valueType="num">
                                      <p:cBhvr additive="base">
                                        <p:cTn id="4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43" fill="hold">
                            <p:stCondLst>
                              <p:cond delay="1000"/>
                            </p:stCondLst>
                            <p:childTnLst>
                              <p:par>
                                <p:cTn id="44" presetID="2" presetClass="entr" presetSubtype="4" fill="hold" nodeType="afterEffect">
                                  <p:stCondLst>
                                    <p:cond delay="0"/>
                                  </p:stCondLst>
                                  <p:childTnLst>
                                    <p:set>
                                      <p:cBhvr>
                                        <p:cTn id="45" dur="1" fill="hold">
                                          <p:stCondLst>
                                            <p:cond delay="0"/>
                                          </p:stCondLst>
                                        </p:cTn>
                                        <p:tgtEl>
                                          <p:spTgt spid="7">
                                            <p:txEl>
                                              <p:pRg st="3" end="3"/>
                                            </p:txEl>
                                          </p:spTgt>
                                        </p:tgtEl>
                                        <p:attrNameLst>
                                          <p:attrName>style.visibility</p:attrName>
                                        </p:attrNameLst>
                                      </p:cBhvr>
                                      <p:to>
                                        <p:strVal val="visible"/>
                                      </p:to>
                                    </p:set>
                                    <p:anim calcmode="lin" valueType="num">
                                      <p:cBhvr additive="base">
                                        <p:cTn id="46"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381000" y="476672"/>
            <a:ext cx="8915400" cy="5616624"/>
          </a:xfrm>
          <a:prstGeom prst="roundRect">
            <a:avLst/>
          </a:prstGeom>
          <a:solidFill>
            <a:schemeClr val="bg1">
              <a:alpha val="75000"/>
            </a:schemeClr>
          </a:solidFill>
          <a:ln w="34925">
            <a:noFill/>
            <a:headEnd type="none" w="med" len="med"/>
            <a:tailEnd type="none" w="med" len="med"/>
          </a:ln>
          <a:effectLst>
            <a:outerShdw blurRad="184150" dist="241300" dir="11520000" sx="110000" sy="110000" algn="ctr">
              <a:srgbClr val="000000">
                <a:alpha val="18000"/>
              </a:srgbClr>
            </a:outerShdw>
          </a:effectLst>
          <a:scene3d>
            <a:camera prst="perspectiveRight"/>
            <a:lightRig rig="flood" dir="t">
              <a:rot lat="0" lon="0" rev="13800000"/>
            </a:lightRig>
          </a:scene3d>
          <a:sp3d extrusionH="107950" prstMaterial="plastic">
            <a:bevelT w="82550" h="63500" prst="divot"/>
            <a:bevelB/>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spcCol="0" rtlCol="0" anchor="t" anchorCtr="0" compatLnSpc="1">
            <a:prstTxWarp prst="textNoShape">
              <a:avLst/>
            </a:prstTxWarp>
          </a:bodyPr>
          <a:lstStyle/>
          <a:p>
            <a:r>
              <a:rPr lang="en-US" sz="2700" dirty="0" smtClean="0">
                <a:solidFill>
                  <a:schemeClr val="tx1"/>
                </a:solidFill>
              </a:rPr>
              <a:t>*</a:t>
            </a:r>
            <a:r>
              <a:rPr lang="en-US" sz="2700" dirty="0" err="1" smtClean="0">
                <a:solidFill>
                  <a:schemeClr val="tx1"/>
                </a:solidFill>
              </a:rPr>
              <a:t>tuy</a:t>
            </a:r>
            <a:r>
              <a:rPr lang="en-US" sz="2700" dirty="0" smtClean="0">
                <a:solidFill>
                  <a:schemeClr val="tx1"/>
                </a:solidFill>
              </a:rPr>
              <a:t> </a:t>
            </a:r>
            <a:r>
              <a:rPr lang="en-US" sz="2700" dirty="0" err="1" smtClean="0">
                <a:solidFill>
                  <a:schemeClr val="tx1"/>
                </a:solidFill>
              </a:rPr>
              <a:t>nhiên</a:t>
            </a:r>
            <a:r>
              <a:rPr lang="en-US" sz="2700" dirty="0" smtClean="0">
                <a:solidFill>
                  <a:schemeClr val="tx1"/>
                </a:solidFill>
              </a:rPr>
              <a:t> : </a:t>
            </a:r>
            <a:r>
              <a:rPr lang="en-US" sz="2700" dirty="0" err="1" smtClean="0">
                <a:solidFill>
                  <a:schemeClr val="tx1"/>
                </a:solidFill>
              </a:rPr>
              <a:t>để</a:t>
            </a:r>
            <a:r>
              <a:rPr lang="en-US" sz="2700" dirty="0" smtClean="0">
                <a:solidFill>
                  <a:schemeClr val="tx1"/>
                </a:solidFill>
              </a:rPr>
              <a:t> </a:t>
            </a:r>
            <a:r>
              <a:rPr lang="en-US" sz="2700" dirty="0" err="1" smtClean="0">
                <a:solidFill>
                  <a:schemeClr val="tx1"/>
                </a:solidFill>
              </a:rPr>
              <a:t>khắc</a:t>
            </a:r>
            <a:r>
              <a:rPr lang="en-US" sz="2700" dirty="0" smtClean="0">
                <a:solidFill>
                  <a:schemeClr val="tx1"/>
                </a:solidFill>
              </a:rPr>
              <a:t> </a:t>
            </a:r>
            <a:r>
              <a:rPr lang="en-US" sz="2700" dirty="0" err="1" smtClean="0">
                <a:solidFill>
                  <a:schemeClr val="tx1"/>
                </a:solidFill>
              </a:rPr>
              <a:t>phục</a:t>
            </a:r>
            <a:r>
              <a:rPr lang="en-US" sz="2700" dirty="0" smtClean="0">
                <a:solidFill>
                  <a:schemeClr val="tx1"/>
                </a:solidFill>
              </a:rPr>
              <a:t> </a:t>
            </a:r>
            <a:r>
              <a:rPr lang="en-US" sz="2700" dirty="0" err="1" smtClean="0">
                <a:solidFill>
                  <a:schemeClr val="tx1"/>
                </a:solidFill>
              </a:rPr>
              <a:t>nó</a:t>
            </a:r>
            <a:r>
              <a:rPr lang="en-US" sz="2700" dirty="0" smtClean="0">
                <a:solidFill>
                  <a:schemeClr val="tx1"/>
                </a:solidFill>
              </a:rPr>
              <a:t> </a:t>
            </a:r>
            <a:r>
              <a:rPr lang="en-US" sz="2700" dirty="0" err="1" smtClean="0">
                <a:solidFill>
                  <a:schemeClr val="tx1"/>
                </a:solidFill>
              </a:rPr>
              <a:t>cũng</a:t>
            </a:r>
            <a:r>
              <a:rPr lang="en-US" sz="2700" dirty="0" smtClean="0">
                <a:solidFill>
                  <a:schemeClr val="tx1"/>
                </a:solidFill>
              </a:rPr>
              <a:t> </a:t>
            </a:r>
            <a:r>
              <a:rPr lang="en-US" sz="2700" dirty="0" err="1" smtClean="0">
                <a:solidFill>
                  <a:schemeClr val="tx1"/>
                </a:solidFill>
              </a:rPr>
              <a:t>không</a:t>
            </a:r>
            <a:r>
              <a:rPr lang="en-US" sz="2700" dirty="0" smtClean="0">
                <a:solidFill>
                  <a:schemeClr val="tx1"/>
                </a:solidFill>
              </a:rPr>
              <a:t> </a:t>
            </a:r>
            <a:r>
              <a:rPr lang="en-US" sz="2700" dirty="0" err="1" smtClean="0">
                <a:solidFill>
                  <a:schemeClr val="tx1"/>
                </a:solidFill>
              </a:rPr>
              <a:t>thể</a:t>
            </a:r>
            <a:r>
              <a:rPr lang="en-US" sz="2700" dirty="0" smtClean="0">
                <a:solidFill>
                  <a:schemeClr val="tx1"/>
                </a:solidFill>
              </a:rPr>
              <a:t> </a:t>
            </a:r>
            <a:r>
              <a:rPr lang="en-US" sz="2700" dirty="0" err="1" smtClean="0">
                <a:solidFill>
                  <a:schemeClr val="tx1"/>
                </a:solidFill>
              </a:rPr>
              <a:t>là</a:t>
            </a:r>
            <a:r>
              <a:rPr lang="en-US" sz="2700" dirty="0" smtClean="0">
                <a:solidFill>
                  <a:schemeClr val="tx1"/>
                </a:solidFill>
              </a:rPr>
              <a:t> </a:t>
            </a:r>
            <a:r>
              <a:rPr lang="en-US" sz="2700" dirty="0" err="1" smtClean="0">
                <a:solidFill>
                  <a:schemeClr val="tx1"/>
                </a:solidFill>
              </a:rPr>
              <a:t>việc</a:t>
            </a:r>
            <a:r>
              <a:rPr lang="en-US" sz="2700" dirty="0" smtClean="0">
                <a:solidFill>
                  <a:schemeClr val="tx1"/>
                </a:solidFill>
              </a:rPr>
              <a:t> </a:t>
            </a:r>
            <a:r>
              <a:rPr lang="en-US" sz="2700" dirty="0" err="1" smtClean="0">
                <a:solidFill>
                  <a:schemeClr val="tx1"/>
                </a:solidFill>
              </a:rPr>
              <a:t>làm</a:t>
            </a:r>
            <a:r>
              <a:rPr lang="en-US" sz="2700" dirty="0" smtClean="0">
                <a:solidFill>
                  <a:schemeClr val="tx1"/>
                </a:solidFill>
              </a:rPr>
              <a:t> “</a:t>
            </a:r>
            <a:r>
              <a:rPr lang="en-US" sz="2700" dirty="0" err="1" smtClean="0">
                <a:solidFill>
                  <a:schemeClr val="tx1"/>
                </a:solidFill>
              </a:rPr>
              <a:t>một</a:t>
            </a:r>
            <a:r>
              <a:rPr lang="en-US" sz="2700" dirty="0" smtClean="0">
                <a:solidFill>
                  <a:schemeClr val="tx1"/>
                </a:solidFill>
              </a:rPr>
              <a:t> </a:t>
            </a:r>
            <a:r>
              <a:rPr lang="en-US" sz="2700" dirty="0" err="1" smtClean="0">
                <a:solidFill>
                  <a:schemeClr val="tx1"/>
                </a:solidFill>
              </a:rPr>
              <a:t>sớm</a:t>
            </a:r>
            <a:r>
              <a:rPr lang="en-US" sz="2700" dirty="0" smtClean="0">
                <a:solidFill>
                  <a:schemeClr val="tx1"/>
                </a:solidFill>
              </a:rPr>
              <a:t> </a:t>
            </a:r>
            <a:r>
              <a:rPr lang="en-US" sz="2700" dirty="0" err="1" smtClean="0">
                <a:solidFill>
                  <a:schemeClr val="tx1"/>
                </a:solidFill>
              </a:rPr>
              <a:t>một</a:t>
            </a:r>
            <a:r>
              <a:rPr lang="en-US" sz="2700" dirty="0" smtClean="0">
                <a:solidFill>
                  <a:schemeClr val="tx1"/>
                </a:solidFill>
              </a:rPr>
              <a:t> </a:t>
            </a:r>
            <a:r>
              <a:rPr lang="en-US" sz="2700" dirty="0" err="1" smtClean="0">
                <a:solidFill>
                  <a:schemeClr val="tx1"/>
                </a:solidFill>
              </a:rPr>
              <a:t>chiều</a:t>
            </a:r>
            <a:r>
              <a:rPr lang="en-US" sz="2700" dirty="0" smtClean="0">
                <a:solidFill>
                  <a:schemeClr val="tx1"/>
                </a:solidFill>
              </a:rPr>
              <a:t>”. con </a:t>
            </a:r>
            <a:r>
              <a:rPr lang="en-US" sz="2700" dirty="0" err="1" smtClean="0">
                <a:solidFill>
                  <a:schemeClr val="tx1"/>
                </a:solidFill>
              </a:rPr>
              <a:t>người</a:t>
            </a:r>
            <a:r>
              <a:rPr lang="en-US" sz="2700" dirty="0" smtClean="0">
                <a:solidFill>
                  <a:schemeClr val="tx1"/>
                </a:solidFill>
              </a:rPr>
              <a:t> </a:t>
            </a:r>
            <a:r>
              <a:rPr lang="en-US" sz="2700" dirty="0" err="1" smtClean="0">
                <a:solidFill>
                  <a:schemeClr val="tx1"/>
                </a:solidFill>
              </a:rPr>
              <a:t>luôn</a:t>
            </a:r>
            <a:r>
              <a:rPr lang="en-US" sz="2700" dirty="0" smtClean="0">
                <a:solidFill>
                  <a:schemeClr val="tx1"/>
                </a:solidFill>
              </a:rPr>
              <a:t> </a:t>
            </a:r>
          </a:p>
          <a:p>
            <a:r>
              <a:rPr lang="en-US" sz="2700" dirty="0" err="1" smtClean="0">
                <a:solidFill>
                  <a:schemeClr val="tx1"/>
                </a:solidFill>
              </a:rPr>
              <a:t>hướng</a:t>
            </a:r>
            <a:r>
              <a:rPr lang="en-US" sz="2700" dirty="0" smtClean="0">
                <a:solidFill>
                  <a:schemeClr val="tx1"/>
                </a:solidFill>
              </a:rPr>
              <a:t> </a:t>
            </a:r>
            <a:r>
              <a:rPr lang="en-US" sz="2700" dirty="0" err="1" smtClean="0">
                <a:solidFill>
                  <a:schemeClr val="tx1"/>
                </a:solidFill>
              </a:rPr>
              <a:t>tới</a:t>
            </a:r>
            <a:r>
              <a:rPr lang="en-US" sz="2700" dirty="0" smtClean="0">
                <a:solidFill>
                  <a:schemeClr val="tx1"/>
                </a:solidFill>
              </a:rPr>
              <a:t> </a:t>
            </a:r>
            <a:r>
              <a:rPr lang="en-US" sz="2700" dirty="0" err="1" smtClean="0">
                <a:solidFill>
                  <a:schemeClr val="tx1"/>
                </a:solidFill>
              </a:rPr>
              <a:t>một</a:t>
            </a:r>
            <a:r>
              <a:rPr lang="en-US" sz="2700" dirty="0" smtClean="0">
                <a:solidFill>
                  <a:schemeClr val="tx1"/>
                </a:solidFill>
              </a:rPr>
              <a:t> </a:t>
            </a:r>
            <a:r>
              <a:rPr lang="en-US" sz="2700" dirty="0" err="1" smtClean="0">
                <a:solidFill>
                  <a:schemeClr val="tx1"/>
                </a:solidFill>
              </a:rPr>
              <a:t>xã</a:t>
            </a:r>
            <a:r>
              <a:rPr lang="en-US" sz="2700" dirty="0" smtClean="0">
                <a:solidFill>
                  <a:schemeClr val="tx1"/>
                </a:solidFill>
              </a:rPr>
              <a:t> </a:t>
            </a:r>
            <a:r>
              <a:rPr lang="en-US" sz="2700" dirty="0" err="1" smtClean="0">
                <a:solidFill>
                  <a:schemeClr val="tx1"/>
                </a:solidFill>
              </a:rPr>
              <a:t>hội</a:t>
            </a:r>
            <a:r>
              <a:rPr lang="en-US" sz="2700" dirty="0" smtClean="0">
                <a:solidFill>
                  <a:schemeClr val="tx1"/>
                </a:solidFill>
              </a:rPr>
              <a:t> </a:t>
            </a:r>
            <a:r>
              <a:rPr lang="en-US" sz="2700" dirty="0" err="1" smtClean="0">
                <a:solidFill>
                  <a:schemeClr val="tx1"/>
                </a:solidFill>
              </a:rPr>
              <a:t>văn</a:t>
            </a:r>
            <a:r>
              <a:rPr lang="en-US" sz="2700" dirty="0" smtClean="0">
                <a:solidFill>
                  <a:schemeClr val="tx1"/>
                </a:solidFill>
              </a:rPr>
              <a:t> minh, </a:t>
            </a:r>
            <a:r>
              <a:rPr lang="en-US" sz="2700" dirty="0" err="1" smtClean="0">
                <a:solidFill>
                  <a:schemeClr val="tx1"/>
                </a:solidFill>
              </a:rPr>
              <a:t>hiện</a:t>
            </a:r>
            <a:r>
              <a:rPr lang="en-US" sz="2700" dirty="0" smtClean="0">
                <a:solidFill>
                  <a:schemeClr val="tx1"/>
                </a:solidFill>
              </a:rPr>
              <a:t> </a:t>
            </a:r>
            <a:r>
              <a:rPr lang="en-US" sz="2700" dirty="0" err="1" smtClean="0">
                <a:solidFill>
                  <a:schemeClr val="tx1"/>
                </a:solidFill>
              </a:rPr>
              <a:t>đại</a:t>
            </a:r>
            <a:r>
              <a:rPr lang="en-US" sz="2700" dirty="0" smtClean="0">
                <a:solidFill>
                  <a:schemeClr val="tx1"/>
                </a:solidFill>
              </a:rPr>
              <a:t> , </a:t>
            </a:r>
          </a:p>
          <a:p>
            <a:r>
              <a:rPr lang="en-US" sz="2700" dirty="0" err="1" smtClean="0">
                <a:solidFill>
                  <a:schemeClr val="tx1"/>
                </a:solidFill>
              </a:rPr>
              <a:t>không</a:t>
            </a:r>
            <a:r>
              <a:rPr lang="en-US" sz="2700" dirty="0" smtClean="0">
                <a:solidFill>
                  <a:schemeClr val="tx1"/>
                </a:solidFill>
              </a:rPr>
              <a:t> </a:t>
            </a:r>
            <a:r>
              <a:rPr lang="en-US" sz="2700" dirty="0" err="1" smtClean="0">
                <a:solidFill>
                  <a:schemeClr val="tx1"/>
                </a:solidFill>
              </a:rPr>
              <a:t>phân</a:t>
            </a:r>
            <a:r>
              <a:rPr lang="en-US" sz="2700" dirty="0" smtClean="0">
                <a:solidFill>
                  <a:schemeClr val="tx1"/>
                </a:solidFill>
              </a:rPr>
              <a:t> </a:t>
            </a:r>
            <a:r>
              <a:rPr lang="en-US" sz="2700" dirty="0" err="1" smtClean="0">
                <a:solidFill>
                  <a:schemeClr val="tx1"/>
                </a:solidFill>
              </a:rPr>
              <a:t>biệt</a:t>
            </a:r>
            <a:r>
              <a:rPr lang="en-US" sz="2700" dirty="0" smtClean="0">
                <a:solidFill>
                  <a:schemeClr val="tx1"/>
                </a:solidFill>
              </a:rPr>
              <a:t> </a:t>
            </a:r>
            <a:r>
              <a:rPr lang="en-US" sz="2700" dirty="0" err="1" smtClean="0">
                <a:solidFill>
                  <a:schemeClr val="tx1"/>
                </a:solidFill>
              </a:rPr>
              <a:t>giai</a:t>
            </a:r>
            <a:r>
              <a:rPr lang="en-US" sz="2700" dirty="0" smtClean="0">
                <a:solidFill>
                  <a:schemeClr val="tx1"/>
                </a:solidFill>
              </a:rPr>
              <a:t> </a:t>
            </a:r>
            <a:r>
              <a:rPr lang="en-US" sz="2700" dirty="0" err="1" smtClean="0">
                <a:solidFill>
                  <a:schemeClr val="tx1"/>
                </a:solidFill>
              </a:rPr>
              <a:t>cấp</a:t>
            </a:r>
            <a:r>
              <a:rPr lang="en-US" sz="2700" dirty="0" smtClean="0">
                <a:solidFill>
                  <a:schemeClr val="tx1"/>
                </a:solidFill>
              </a:rPr>
              <a:t>, </a:t>
            </a:r>
            <a:r>
              <a:rPr lang="en-US" sz="2700" dirty="0" err="1" smtClean="0">
                <a:solidFill>
                  <a:schemeClr val="tx1"/>
                </a:solidFill>
              </a:rPr>
              <a:t>hèn</a:t>
            </a:r>
            <a:r>
              <a:rPr lang="en-US" sz="2700" dirty="0" smtClean="0">
                <a:solidFill>
                  <a:schemeClr val="tx1"/>
                </a:solidFill>
              </a:rPr>
              <a:t> sang, </a:t>
            </a:r>
            <a:r>
              <a:rPr lang="en-US" sz="2700" dirty="0" err="1" smtClean="0">
                <a:solidFill>
                  <a:schemeClr val="tx1"/>
                </a:solidFill>
              </a:rPr>
              <a:t>một</a:t>
            </a:r>
            <a:r>
              <a:rPr lang="en-US" sz="2700" dirty="0" smtClean="0">
                <a:solidFill>
                  <a:schemeClr val="tx1"/>
                </a:solidFill>
              </a:rPr>
              <a:t> </a:t>
            </a:r>
            <a:r>
              <a:rPr lang="en-US" sz="2700" dirty="0" err="1" smtClean="0">
                <a:solidFill>
                  <a:schemeClr val="tx1"/>
                </a:solidFill>
              </a:rPr>
              <a:t>xã</a:t>
            </a:r>
            <a:r>
              <a:rPr lang="en-US" sz="2700" dirty="0" smtClean="0">
                <a:solidFill>
                  <a:schemeClr val="tx1"/>
                </a:solidFill>
              </a:rPr>
              <a:t> </a:t>
            </a:r>
            <a:r>
              <a:rPr lang="en-US" sz="2700" dirty="0" err="1" smtClean="0">
                <a:solidFill>
                  <a:schemeClr val="tx1"/>
                </a:solidFill>
              </a:rPr>
              <a:t>hội</a:t>
            </a:r>
            <a:r>
              <a:rPr lang="en-US" sz="2700" dirty="0" smtClean="0">
                <a:solidFill>
                  <a:schemeClr val="tx1"/>
                </a:solidFill>
              </a:rPr>
              <a:t> “</a:t>
            </a:r>
            <a:r>
              <a:rPr lang="en-US" sz="2700" dirty="0" err="1" smtClean="0">
                <a:solidFill>
                  <a:schemeClr val="tx1"/>
                </a:solidFill>
              </a:rPr>
              <a:t>không</a:t>
            </a:r>
            <a:r>
              <a:rPr lang="en-US" sz="2700" dirty="0" smtClean="0">
                <a:solidFill>
                  <a:schemeClr val="tx1"/>
                </a:solidFill>
              </a:rPr>
              <a:t> </a:t>
            </a:r>
            <a:r>
              <a:rPr lang="en-US" sz="2700" dirty="0" err="1" smtClean="0">
                <a:solidFill>
                  <a:schemeClr val="tx1"/>
                </a:solidFill>
              </a:rPr>
              <a:t>có</a:t>
            </a:r>
            <a:r>
              <a:rPr lang="en-US" sz="2700" dirty="0" smtClean="0">
                <a:solidFill>
                  <a:schemeClr val="tx1"/>
                </a:solidFill>
              </a:rPr>
              <a:t> </a:t>
            </a:r>
            <a:r>
              <a:rPr lang="en-US" sz="2700" dirty="0" err="1" smtClean="0">
                <a:solidFill>
                  <a:schemeClr val="tx1"/>
                </a:solidFill>
              </a:rPr>
              <a:t>quá</a:t>
            </a:r>
            <a:r>
              <a:rPr lang="en-US" sz="2700" dirty="0" smtClean="0">
                <a:solidFill>
                  <a:schemeClr val="tx1"/>
                </a:solidFill>
              </a:rPr>
              <a:t> </a:t>
            </a:r>
            <a:r>
              <a:rPr lang="en-US" sz="2700" dirty="0" err="1" smtClean="0">
                <a:solidFill>
                  <a:schemeClr val="tx1"/>
                </a:solidFill>
              </a:rPr>
              <a:t>ít</a:t>
            </a:r>
            <a:r>
              <a:rPr lang="en-US" sz="2700" dirty="0" smtClean="0">
                <a:solidFill>
                  <a:schemeClr val="tx1"/>
                </a:solidFill>
              </a:rPr>
              <a:t> </a:t>
            </a:r>
            <a:r>
              <a:rPr lang="en-US" sz="2700" dirty="0" err="1" smtClean="0">
                <a:solidFill>
                  <a:schemeClr val="tx1"/>
                </a:solidFill>
              </a:rPr>
              <a:t>người</a:t>
            </a:r>
            <a:r>
              <a:rPr lang="en-US" sz="2700" dirty="0" smtClean="0">
                <a:solidFill>
                  <a:schemeClr val="tx1"/>
                </a:solidFill>
              </a:rPr>
              <a:t> </a:t>
            </a:r>
            <a:r>
              <a:rPr lang="en-US" sz="2700" dirty="0" err="1" smtClean="0">
                <a:solidFill>
                  <a:schemeClr val="tx1"/>
                </a:solidFill>
              </a:rPr>
              <a:t>quá</a:t>
            </a:r>
            <a:r>
              <a:rPr lang="en-US" sz="2700" dirty="0" smtClean="0">
                <a:solidFill>
                  <a:schemeClr val="tx1"/>
                </a:solidFill>
              </a:rPr>
              <a:t> </a:t>
            </a:r>
            <a:r>
              <a:rPr lang="en-US" sz="2700" dirty="0" err="1" smtClean="0">
                <a:solidFill>
                  <a:schemeClr val="tx1"/>
                </a:solidFill>
              </a:rPr>
              <a:t>giàu</a:t>
            </a:r>
            <a:r>
              <a:rPr lang="en-US" sz="2700" dirty="0" smtClean="0">
                <a:solidFill>
                  <a:schemeClr val="tx1"/>
                </a:solidFill>
              </a:rPr>
              <a:t> </a:t>
            </a:r>
            <a:r>
              <a:rPr lang="en-US" sz="2700" dirty="0" err="1" smtClean="0">
                <a:solidFill>
                  <a:schemeClr val="tx1"/>
                </a:solidFill>
              </a:rPr>
              <a:t>và</a:t>
            </a:r>
            <a:r>
              <a:rPr lang="en-US" sz="2700" dirty="0" smtClean="0">
                <a:solidFill>
                  <a:schemeClr val="tx1"/>
                </a:solidFill>
              </a:rPr>
              <a:t> </a:t>
            </a:r>
          </a:p>
          <a:p>
            <a:r>
              <a:rPr lang="en-US" sz="2700" dirty="0" err="1" smtClean="0">
                <a:solidFill>
                  <a:schemeClr val="tx1"/>
                </a:solidFill>
              </a:rPr>
              <a:t>càng</a:t>
            </a:r>
            <a:r>
              <a:rPr lang="en-US" sz="2700" dirty="0" smtClean="0">
                <a:solidFill>
                  <a:schemeClr val="tx1"/>
                </a:solidFill>
              </a:rPr>
              <a:t> </a:t>
            </a:r>
            <a:r>
              <a:rPr lang="en-US" sz="2700" dirty="0" err="1" smtClean="0">
                <a:solidFill>
                  <a:schemeClr val="tx1"/>
                </a:solidFill>
              </a:rPr>
              <a:t>không</a:t>
            </a:r>
            <a:r>
              <a:rPr lang="en-US" sz="2700" dirty="0" smtClean="0">
                <a:solidFill>
                  <a:schemeClr val="tx1"/>
                </a:solidFill>
              </a:rPr>
              <a:t> </a:t>
            </a:r>
            <a:r>
              <a:rPr lang="en-US" sz="2700" dirty="0" err="1" smtClean="0">
                <a:solidFill>
                  <a:schemeClr val="tx1"/>
                </a:solidFill>
              </a:rPr>
              <a:t>có</a:t>
            </a:r>
            <a:r>
              <a:rPr lang="en-US" sz="2700" dirty="0" smtClean="0">
                <a:solidFill>
                  <a:schemeClr val="tx1"/>
                </a:solidFill>
              </a:rPr>
              <a:t> </a:t>
            </a:r>
            <a:r>
              <a:rPr lang="en-US" sz="2700" dirty="0" err="1" smtClean="0">
                <a:solidFill>
                  <a:schemeClr val="tx1"/>
                </a:solidFill>
              </a:rPr>
              <a:t>quá</a:t>
            </a:r>
            <a:r>
              <a:rPr lang="en-US" sz="2700" dirty="0" smtClean="0">
                <a:solidFill>
                  <a:schemeClr val="tx1"/>
                </a:solidFill>
              </a:rPr>
              <a:t> </a:t>
            </a:r>
            <a:r>
              <a:rPr lang="en-US" sz="2700" dirty="0" err="1" smtClean="0">
                <a:solidFill>
                  <a:schemeClr val="tx1"/>
                </a:solidFill>
              </a:rPr>
              <a:t>nhiều</a:t>
            </a:r>
            <a:r>
              <a:rPr lang="en-US" sz="2700" dirty="0" smtClean="0">
                <a:solidFill>
                  <a:schemeClr val="tx1"/>
                </a:solidFill>
              </a:rPr>
              <a:t> </a:t>
            </a:r>
            <a:r>
              <a:rPr lang="en-US" sz="2700" dirty="0" err="1" smtClean="0">
                <a:solidFill>
                  <a:schemeClr val="tx1"/>
                </a:solidFill>
              </a:rPr>
              <a:t>người</a:t>
            </a:r>
            <a:r>
              <a:rPr lang="en-US" sz="2700" dirty="0" smtClean="0">
                <a:solidFill>
                  <a:schemeClr val="tx1"/>
                </a:solidFill>
              </a:rPr>
              <a:t> </a:t>
            </a:r>
            <a:r>
              <a:rPr lang="en-US" sz="2700" dirty="0" err="1" smtClean="0">
                <a:solidFill>
                  <a:schemeClr val="tx1"/>
                </a:solidFill>
              </a:rPr>
              <a:t>quá</a:t>
            </a:r>
            <a:r>
              <a:rPr lang="en-US" sz="2700" dirty="0" smtClean="0">
                <a:solidFill>
                  <a:schemeClr val="tx1"/>
                </a:solidFill>
              </a:rPr>
              <a:t> </a:t>
            </a:r>
            <a:r>
              <a:rPr lang="en-US" sz="2700" dirty="0" err="1" smtClean="0">
                <a:solidFill>
                  <a:schemeClr val="tx1"/>
                </a:solidFill>
              </a:rPr>
              <a:t>nghèo</a:t>
            </a:r>
            <a:r>
              <a:rPr lang="en-US" sz="2700" dirty="0" smtClean="0">
                <a:solidFill>
                  <a:schemeClr val="tx1"/>
                </a:solidFill>
              </a:rPr>
              <a:t>”. </a:t>
            </a:r>
            <a:r>
              <a:rPr lang="en-US" sz="2700" dirty="0" err="1" smtClean="0">
                <a:solidFill>
                  <a:schemeClr val="tx1"/>
                </a:solidFill>
              </a:rPr>
              <a:t>đó</a:t>
            </a:r>
            <a:r>
              <a:rPr lang="en-US" sz="2700" dirty="0" smtClean="0">
                <a:solidFill>
                  <a:schemeClr val="tx1"/>
                </a:solidFill>
              </a:rPr>
              <a:t> </a:t>
            </a:r>
            <a:r>
              <a:rPr lang="en-US" sz="2700" dirty="0" err="1" smtClean="0">
                <a:solidFill>
                  <a:schemeClr val="tx1"/>
                </a:solidFill>
              </a:rPr>
              <a:t>sẽ</a:t>
            </a:r>
            <a:r>
              <a:rPr lang="en-US" sz="2700" dirty="0" smtClean="0">
                <a:solidFill>
                  <a:schemeClr val="tx1"/>
                </a:solidFill>
              </a:rPr>
              <a:t> </a:t>
            </a:r>
            <a:r>
              <a:rPr lang="en-US" sz="2700" dirty="0" err="1" smtClean="0">
                <a:solidFill>
                  <a:schemeClr val="tx1"/>
                </a:solidFill>
              </a:rPr>
              <a:t>thực</a:t>
            </a:r>
            <a:r>
              <a:rPr lang="en-US" sz="2700" dirty="0" smtClean="0">
                <a:solidFill>
                  <a:schemeClr val="tx1"/>
                </a:solidFill>
              </a:rPr>
              <a:t> </a:t>
            </a:r>
            <a:r>
              <a:rPr lang="en-US" sz="2700" dirty="0" err="1" smtClean="0">
                <a:solidFill>
                  <a:schemeClr val="tx1"/>
                </a:solidFill>
              </a:rPr>
              <a:t>sự</a:t>
            </a:r>
            <a:r>
              <a:rPr lang="en-US" sz="2700" dirty="0" smtClean="0">
                <a:solidFill>
                  <a:schemeClr val="tx1"/>
                </a:solidFill>
              </a:rPr>
              <a:t> </a:t>
            </a:r>
            <a:r>
              <a:rPr lang="en-US" sz="2700" dirty="0" err="1" smtClean="0">
                <a:solidFill>
                  <a:schemeClr val="tx1"/>
                </a:solidFill>
              </a:rPr>
              <a:t>là</a:t>
            </a:r>
            <a:r>
              <a:rPr lang="en-US" sz="2700" dirty="0" smtClean="0">
                <a:solidFill>
                  <a:schemeClr val="tx1"/>
                </a:solidFill>
              </a:rPr>
              <a:t> </a:t>
            </a:r>
            <a:r>
              <a:rPr lang="en-US" sz="2700" dirty="0" err="1" smtClean="0">
                <a:solidFill>
                  <a:schemeClr val="tx1"/>
                </a:solidFill>
              </a:rPr>
              <a:t>một</a:t>
            </a:r>
            <a:r>
              <a:rPr lang="en-US" sz="2700" dirty="0" smtClean="0">
                <a:solidFill>
                  <a:schemeClr val="tx1"/>
                </a:solidFill>
              </a:rPr>
              <a:t> </a:t>
            </a:r>
            <a:r>
              <a:rPr lang="en-US" sz="2700" dirty="0" err="1" smtClean="0">
                <a:solidFill>
                  <a:schemeClr val="tx1"/>
                </a:solidFill>
              </a:rPr>
              <a:t>quá</a:t>
            </a:r>
            <a:r>
              <a:rPr lang="en-US" sz="2700" dirty="0" smtClean="0">
                <a:solidFill>
                  <a:schemeClr val="tx1"/>
                </a:solidFill>
              </a:rPr>
              <a:t> </a:t>
            </a:r>
            <a:r>
              <a:rPr lang="en-US" sz="2700" dirty="0" err="1" smtClean="0">
                <a:solidFill>
                  <a:schemeClr val="tx1"/>
                </a:solidFill>
              </a:rPr>
              <a:t>trình</a:t>
            </a:r>
            <a:r>
              <a:rPr lang="en-US" sz="2700" dirty="0" smtClean="0">
                <a:solidFill>
                  <a:schemeClr val="tx1"/>
                </a:solidFill>
              </a:rPr>
              <a:t> </a:t>
            </a:r>
            <a:r>
              <a:rPr lang="en-US" sz="2700" dirty="0" err="1" smtClean="0">
                <a:solidFill>
                  <a:schemeClr val="tx1"/>
                </a:solidFill>
              </a:rPr>
              <a:t>dài</a:t>
            </a:r>
            <a:r>
              <a:rPr lang="en-US" sz="2700" dirty="0" smtClean="0">
                <a:solidFill>
                  <a:schemeClr val="tx1"/>
                </a:solidFill>
              </a:rPr>
              <a:t> , </a:t>
            </a:r>
            <a:r>
              <a:rPr lang="en-US" sz="2700" dirty="0" err="1" smtClean="0">
                <a:solidFill>
                  <a:schemeClr val="tx1"/>
                </a:solidFill>
              </a:rPr>
              <a:t>bền</a:t>
            </a:r>
            <a:r>
              <a:rPr lang="en-US" sz="2700" dirty="0" smtClean="0">
                <a:solidFill>
                  <a:schemeClr val="tx1"/>
                </a:solidFill>
              </a:rPr>
              <a:t> </a:t>
            </a:r>
          </a:p>
          <a:p>
            <a:r>
              <a:rPr lang="en-US" sz="2700" dirty="0" err="1" smtClean="0">
                <a:solidFill>
                  <a:schemeClr val="tx1"/>
                </a:solidFill>
              </a:rPr>
              <a:t>bỉ</a:t>
            </a:r>
            <a:r>
              <a:rPr lang="en-US" sz="2700" dirty="0" smtClean="0">
                <a:solidFill>
                  <a:schemeClr val="tx1"/>
                </a:solidFill>
              </a:rPr>
              <a:t> </a:t>
            </a:r>
            <a:r>
              <a:rPr lang="en-US" sz="2700" dirty="0" err="1" smtClean="0">
                <a:solidFill>
                  <a:schemeClr val="tx1"/>
                </a:solidFill>
              </a:rPr>
              <a:t>mà</a:t>
            </a:r>
            <a:r>
              <a:rPr lang="en-US" sz="2700" dirty="0" smtClean="0">
                <a:solidFill>
                  <a:schemeClr val="tx1"/>
                </a:solidFill>
              </a:rPr>
              <a:t> </a:t>
            </a:r>
            <a:r>
              <a:rPr lang="en-US" sz="2700" dirty="0" err="1" smtClean="0">
                <a:solidFill>
                  <a:schemeClr val="tx1"/>
                </a:solidFill>
              </a:rPr>
              <a:t>mỗi</a:t>
            </a:r>
            <a:r>
              <a:rPr lang="en-US" sz="2700" dirty="0" smtClean="0">
                <a:solidFill>
                  <a:schemeClr val="tx1"/>
                </a:solidFill>
              </a:rPr>
              <a:t> </a:t>
            </a:r>
            <a:r>
              <a:rPr lang="en-US" sz="2700" dirty="0" err="1" smtClean="0">
                <a:solidFill>
                  <a:schemeClr val="tx1"/>
                </a:solidFill>
              </a:rPr>
              <a:t>cá</a:t>
            </a:r>
            <a:r>
              <a:rPr lang="en-US" sz="2700" dirty="0" smtClean="0">
                <a:solidFill>
                  <a:schemeClr val="tx1"/>
                </a:solidFill>
              </a:rPr>
              <a:t> </a:t>
            </a:r>
            <a:r>
              <a:rPr lang="en-US" sz="2700" dirty="0" err="1" smtClean="0">
                <a:solidFill>
                  <a:schemeClr val="tx1"/>
                </a:solidFill>
              </a:rPr>
              <a:t>nhân</a:t>
            </a:r>
            <a:r>
              <a:rPr lang="en-US" sz="2700" dirty="0" smtClean="0">
                <a:solidFill>
                  <a:schemeClr val="tx1"/>
                </a:solidFill>
              </a:rPr>
              <a:t> </a:t>
            </a:r>
            <a:r>
              <a:rPr lang="en-US" sz="2700" dirty="0" err="1" smtClean="0">
                <a:solidFill>
                  <a:schemeClr val="tx1"/>
                </a:solidFill>
              </a:rPr>
              <a:t>bằng</a:t>
            </a:r>
            <a:r>
              <a:rPr lang="en-US" sz="2700" dirty="0" smtClean="0">
                <a:solidFill>
                  <a:schemeClr val="tx1"/>
                </a:solidFill>
              </a:rPr>
              <a:t> </a:t>
            </a:r>
            <a:r>
              <a:rPr lang="en-US" sz="2700" dirty="0" err="1" smtClean="0">
                <a:solidFill>
                  <a:schemeClr val="tx1"/>
                </a:solidFill>
              </a:rPr>
              <a:t>năng</a:t>
            </a:r>
            <a:r>
              <a:rPr lang="en-US" sz="2700" dirty="0" smtClean="0">
                <a:solidFill>
                  <a:schemeClr val="tx1"/>
                </a:solidFill>
              </a:rPr>
              <a:t> </a:t>
            </a:r>
            <a:r>
              <a:rPr lang="en-US" sz="2700" dirty="0" err="1" smtClean="0">
                <a:solidFill>
                  <a:schemeClr val="tx1"/>
                </a:solidFill>
              </a:rPr>
              <a:t>lực</a:t>
            </a:r>
            <a:r>
              <a:rPr lang="en-US" sz="2700" dirty="0" smtClean="0">
                <a:solidFill>
                  <a:schemeClr val="tx1"/>
                </a:solidFill>
              </a:rPr>
              <a:t>, </a:t>
            </a:r>
            <a:r>
              <a:rPr lang="en-US" sz="2700" dirty="0" err="1" smtClean="0">
                <a:solidFill>
                  <a:schemeClr val="tx1"/>
                </a:solidFill>
              </a:rPr>
              <a:t>hiểu</a:t>
            </a:r>
            <a:r>
              <a:rPr lang="en-US" sz="2700" dirty="0" smtClean="0">
                <a:solidFill>
                  <a:schemeClr val="tx1"/>
                </a:solidFill>
              </a:rPr>
              <a:t> </a:t>
            </a:r>
            <a:r>
              <a:rPr lang="en-US" sz="2700" dirty="0" err="1" smtClean="0">
                <a:solidFill>
                  <a:schemeClr val="tx1"/>
                </a:solidFill>
              </a:rPr>
              <a:t>biết</a:t>
            </a:r>
            <a:r>
              <a:rPr lang="en-US" sz="2700" dirty="0" smtClean="0">
                <a:solidFill>
                  <a:schemeClr val="tx1"/>
                </a:solidFill>
              </a:rPr>
              <a:t>, ý </a:t>
            </a:r>
            <a:r>
              <a:rPr lang="en-US" sz="2700" dirty="0" err="1" smtClean="0">
                <a:solidFill>
                  <a:schemeClr val="tx1"/>
                </a:solidFill>
              </a:rPr>
              <a:t>thức</a:t>
            </a:r>
            <a:r>
              <a:rPr lang="en-US" sz="2700" dirty="0" smtClean="0">
                <a:solidFill>
                  <a:schemeClr val="tx1"/>
                </a:solidFill>
              </a:rPr>
              <a:t> </a:t>
            </a:r>
            <a:r>
              <a:rPr lang="en-US" sz="2700" dirty="0" err="1" smtClean="0">
                <a:solidFill>
                  <a:schemeClr val="tx1"/>
                </a:solidFill>
              </a:rPr>
              <a:t>trách</a:t>
            </a:r>
            <a:r>
              <a:rPr lang="en-US" sz="2700" dirty="0" smtClean="0">
                <a:solidFill>
                  <a:schemeClr val="tx1"/>
                </a:solidFill>
              </a:rPr>
              <a:t> </a:t>
            </a:r>
            <a:r>
              <a:rPr lang="en-US" sz="2700" dirty="0" err="1" smtClean="0">
                <a:solidFill>
                  <a:schemeClr val="tx1"/>
                </a:solidFill>
              </a:rPr>
              <a:t>nhiệm</a:t>
            </a:r>
            <a:r>
              <a:rPr lang="en-US" sz="2700" dirty="0" smtClean="0">
                <a:solidFill>
                  <a:schemeClr val="tx1"/>
                </a:solidFill>
              </a:rPr>
              <a:t> </a:t>
            </a:r>
            <a:r>
              <a:rPr lang="en-US" sz="2700" dirty="0" err="1" smtClean="0">
                <a:solidFill>
                  <a:schemeClr val="tx1"/>
                </a:solidFill>
              </a:rPr>
              <a:t>và</a:t>
            </a:r>
            <a:r>
              <a:rPr lang="en-US" sz="2700" dirty="0" smtClean="0">
                <a:solidFill>
                  <a:schemeClr val="tx1"/>
                </a:solidFill>
              </a:rPr>
              <a:t> </a:t>
            </a:r>
            <a:r>
              <a:rPr lang="en-US" sz="2700" dirty="0" err="1" smtClean="0">
                <a:solidFill>
                  <a:schemeClr val="tx1"/>
                </a:solidFill>
              </a:rPr>
              <a:t>tấm</a:t>
            </a:r>
            <a:r>
              <a:rPr lang="en-US" sz="2700" dirty="0" smtClean="0">
                <a:solidFill>
                  <a:schemeClr val="tx1"/>
                </a:solidFill>
              </a:rPr>
              <a:t> </a:t>
            </a:r>
            <a:r>
              <a:rPr lang="en-US" sz="2700" dirty="0" err="1" smtClean="0">
                <a:solidFill>
                  <a:schemeClr val="tx1"/>
                </a:solidFill>
              </a:rPr>
              <a:t>lòng</a:t>
            </a:r>
            <a:r>
              <a:rPr lang="en-US" sz="2700" dirty="0" smtClean="0">
                <a:solidFill>
                  <a:schemeClr val="tx1"/>
                </a:solidFill>
              </a:rPr>
              <a:t> </a:t>
            </a:r>
            <a:r>
              <a:rPr lang="en-US" sz="2700" dirty="0" err="1" smtClean="0">
                <a:solidFill>
                  <a:schemeClr val="tx1"/>
                </a:solidFill>
              </a:rPr>
              <a:t>của</a:t>
            </a:r>
            <a:r>
              <a:rPr lang="en-US" sz="2700" dirty="0" smtClean="0">
                <a:solidFill>
                  <a:schemeClr val="tx1"/>
                </a:solidFill>
              </a:rPr>
              <a:t> </a:t>
            </a:r>
            <a:r>
              <a:rPr lang="en-US" sz="2700" dirty="0" err="1" smtClean="0">
                <a:solidFill>
                  <a:schemeClr val="tx1"/>
                </a:solidFill>
              </a:rPr>
              <a:t>mình</a:t>
            </a:r>
            <a:r>
              <a:rPr lang="en-US" sz="2700" dirty="0" smtClean="0">
                <a:solidFill>
                  <a:schemeClr val="tx1"/>
                </a:solidFill>
              </a:rPr>
              <a:t> </a:t>
            </a:r>
          </a:p>
          <a:p>
            <a:r>
              <a:rPr lang="en-US" sz="2700" dirty="0" err="1" smtClean="0">
                <a:solidFill>
                  <a:schemeClr val="tx1"/>
                </a:solidFill>
              </a:rPr>
              <a:t>sẽ</a:t>
            </a:r>
            <a:r>
              <a:rPr lang="en-US" sz="2700" dirty="0" smtClean="0">
                <a:solidFill>
                  <a:schemeClr val="tx1"/>
                </a:solidFill>
              </a:rPr>
              <a:t> </a:t>
            </a:r>
            <a:r>
              <a:rPr lang="en-US" sz="2700" dirty="0" err="1" smtClean="0">
                <a:solidFill>
                  <a:schemeClr val="tx1"/>
                </a:solidFill>
              </a:rPr>
              <a:t>phải</a:t>
            </a:r>
            <a:r>
              <a:rPr lang="en-US" sz="2700" dirty="0" smtClean="0">
                <a:solidFill>
                  <a:schemeClr val="tx1"/>
                </a:solidFill>
              </a:rPr>
              <a:t> </a:t>
            </a:r>
            <a:r>
              <a:rPr lang="en-US" sz="2800" dirty="0" err="1" smtClean="0">
                <a:solidFill>
                  <a:schemeClr val="tx1"/>
                </a:solidFill>
              </a:rPr>
              <a:t>làm</a:t>
            </a:r>
            <a:r>
              <a:rPr lang="en-US" sz="2800" dirty="0" smtClean="0">
                <a:solidFill>
                  <a:schemeClr val="tx1"/>
                </a:solidFill>
              </a:rPr>
              <a:t> </a:t>
            </a:r>
            <a:r>
              <a:rPr lang="en-US" sz="2800" dirty="0" err="1" smtClean="0">
                <a:solidFill>
                  <a:schemeClr val="tx1"/>
                </a:solidFill>
              </a:rPr>
              <a:t>để</a:t>
            </a:r>
            <a:r>
              <a:rPr lang="en-US" sz="2700" dirty="0" smtClean="0">
                <a:solidFill>
                  <a:schemeClr val="tx1"/>
                </a:solidFill>
              </a:rPr>
              <a:t> </a:t>
            </a:r>
            <a:r>
              <a:rPr lang="en-US" sz="2700" dirty="0" err="1" smtClean="0">
                <a:solidFill>
                  <a:schemeClr val="tx1"/>
                </a:solidFill>
              </a:rPr>
              <a:t>xóa</a:t>
            </a:r>
            <a:r>
              <a:rPr lang="en-US" sz="2700" dirty="0" smtClean="0">
                <a:solidFill>
                  <a:schemeClr val="tx1"/>
                </a:solidFill>
              </a:rPr>
              <a:t> </a:t>
            </a:r>
            <a:r>
              <a:rPr lang="en-US" sz="2700" dirty="0" err="1" smtClean="0">
                <a:solidFill>
                  <a:schemeClr val="tx1"/>
                </a:solidFill>
              </a:rPr>
              <a:t>dần</a:t>
            </a:r>
            <a:r>
              <a:rPr lang="en-US" sz="2700" dirty="0" smtClean="0">
                <a:solidFill>
                  <a:schemeClr val="tx1"/>
                </a:solidFill>
              </a:rPr>
              <a:t> </a:t>
            </a:r>
            <a:r>
              <a:rPr lang="en-US" sz="2700" dirty="0" err="1" smtClean="0">
                <a:solidFill>
                  <a:schemeClr val="tx1"/>
                </a:solidFill>
              </a:rPr>
              <a:t>đi</a:t>
            </a:r>
            <a:r>
              <a:rPr lang="en-US" sz="2700" dirty="0" smtClean="0">
                <a:solidFill>
                  <a:schemeClr val="tx1"/>
                </a:solidFill>
              </a:rPr>
              <a:t> </a:t>
            </a:r>
            <a:r>
              <a:rPr lang="en-US" sz="2700" dirty="0" err="1" smtClean="0">
                <a:solidFill>
                  <a:schemeClr val="tx1"/>
                </a:solidFill>
              </a:rPr>
              <a:t>bất</a:t>
            </a:r>
            <a:r>
              <a:rPr lang="en-US" sz="2700" dirty="0" smtClean="0">
                <a:solidFill>
                  <a:schemeClr val="tx1"/>
                </a:solidFill>
              </a:rPr>
              <a:t> </a:t>
            </a:r>
            <a:r>
              <a:rPr lang="en-US" sz="2700" dirty="0" err="1" smtClean="0">
                <a:solidFill>
                  <a:schemeClr val="tx1"/>
                </a:solidFill>
              </a:rPr>
              <a:t>công</a:t>
            </a:r>
            <a:r>
              <a:rPr lang="en-US" sz="2700" dirty="0" smtClean="0">
                <a:solidFill>
                  <a:schemeClr val="tx1"/>
                </a:solidFill>
              </a:rPr>
              <a:t> </a:t>
            </a:r>
            <a:r>
              <a:rPr lang="vi-VN" sz="2700" dirty="0" smtClean="0">
                <a:solidFill>
                  <a:schemeClr val="tx1"/>
                </a:solidFill>
              </a:rPr>
              <a:t>bằng , bất bình đẳng xã hội.</a:t>
            </a:r>
            <a:endParaRPr lang="en-US" sz="2700" dirty="0" smtClean="0">
              <a:solidFill>
                <a:schemeClr val="tx1"/>
              </a:solidFill>
            </a:endParaRPr>
          </a:p>
          <a:p>
            <a:pPr algn="just"/>
            <a:endParaRPr kumimoji="0" lang="en-US" sz="2700" b="0" i="0" cap="none" normalizeH="0" baseline="0" dirty="0" smtClean="0">
              <a:ln>
                <a:noFill/>
              </a:ln>
              <a:solidFill>
                <a:schemeClr val="tx1"/>
              </a:solidFill>
              <a:effectLst/>
            </a:endParaRPr>
          </a:p>
        </p:txBody>
      </p:sp>
    </p:spTree>
    <p:extLst>
      <p:ext uri="{BB962C8B-B14F-4D97-AF65-F5344CB8AC3E}">
        <p14:creationId xmlns:p14="http://schemas.microsoft.com/office/powerpoint/2010/main" val="3675119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 calcmode="lin" valueType="num">
                                      <p:cBhvr additive="base">
                                        <p:cTn id="18"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 calcmode="lin" valueType="num">
                                      <p:cBhvr additive="base">
                                        <p:cTn id="2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 calcmode="lin" valueType="num">
                                      <p:cBhvr additive="base">
                                        <p:cTn id="28"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 calcmode="lin" valueType="num">
                                      <p:cBhvr additive="base">
                                        <p:cTn id="3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2" presetClass="entr" presetSubtype="4" fill="hold" nodeType="after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 calcmode="lin" valueType="num">
                                      <p:cBhvr additive="base">
                                        <p:cTn id="38"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323528" y="332656"/>
            <a:ext cx="7296472" cy="648072"/>
          </a:xfrm>
          <a:prstGeom prst="roundRect">
            <a:avLst/>
          </a:prstGeom>
          <a:solidFill>
            <a:schemeClr val="bg1">
              <a:alpha val="80000"/>
            </a:schemeClr>
          </a:solidFill>
          <a:ln>
            <a:noFill/>
            <a:headEnd type="none" w="med" len="med"/>
            <a:tailEnd type="none" w="med" len="med"/>
          </a:ln>
          <a:effectLst>
            <a:outerShdw blurRad="184150" dist="241300" dir="11520000" sx="110000" sy="110000" algn="ctr">
              <a:srgbClr val="000000">
                <a:alpha val="18000"/>
              </a:srgbClr>
            </a:outerShdw>
          </a:effectLst>
          <a:scene3d>
            <a:camera prst="perspectiveRight" fov="3000000">
              <a:rot lat="21002297" lon="20404596" rev="21547171"/>
            </a:camera>
            <a:lightRig rig="flood" dir="t">
              <a:rot lat="0" lon="0" rev="13800000"/>
            </a:lightRig>
          </a:scene3d>
          <a:sp3d extrusionH="107950" prstMaterial="plastic">
            <a:bevelT w="82550" h="63500" prst="divot"/>
            <a:bevelB/>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r>
              <a:rPr lang="en-US" sz="2800" b="1" i="1" cap="all" dirty="0"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B . </a:t>
            </a:r>
            <a:r>
              <a:rPr lang="en-US" sz="2800" b="1" cap="all" dirty="0" err="1"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Giải</a:t>
            </a:r>
            <a:r>
              <a:rPr lang="en-US" sz="2800" b="1" cap="all" dirty="0"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 </a:t>
            </a:r>
            <a:r>
              <a:rPr lang="en-US" sz="2800" b="1" cap="all" dirty="0" err="1"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Pháp</a:t>
            </a:r>
            <a:r>
              <a:rPr lang="en-US" sz="2800" b="1" cap="all" dirty="0"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 </a:t>
            </a:r>
            <a:r>
              <a:rPr lang="en-US" sz="2800" b="1" cap="all" dirty="0" err="1"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Phân</a:t>
            </a:r>
            <a:r>
              <a:rPr lang="en-US" sz="2800" b="1" cap="all" dirty="0"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 </a:t>
            </a:r>
            <a:r>
              <a:rPr lang="en-US" sz="2800" b="1" cap="all" dirty="0" err="1"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Tầng</a:t>
            </a:r>
            <a:r>
              <a:rPr lang="en-US" sz="2800" b="1" cap="all" dirty="0"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 </a:t>
            </a:r>
            <a:r>
              <a:rPr lang="en-US" sz="2800" b="1" cap="all" dirty="0" err="1"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Xã</a:t>
            </a:r>
            <a:r>
              <a:rPr lang="en-US" sz="2800" b="1" cap="all" dirty="0"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 </a:t>
            </a:r>
            <a:r>
              <a:rPr lang="en-US" sz="2800" b="1" cap="all" dirty="0" err="1"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Hội</a:t>
            </a:r>
            <a:r>
              <a:rPr lang="en-US" sz="2800" b="1" cap="all" dirty="0" smtClean="0">
                <a:ln w="9000" cmpd="sng">
                  <a:solidFill>
                    <a:schemeClr val="tx1">
                      <a:lumMod val="95000"/>
                      <a:lumOff val="5000"/>
                    </a:schemeClr>
                  </a:solidFill>
                  <a:prstDash val="solid"/>
                </a:ln>
                <a:solidFill>
                  <a:schemeClr val="tx1">
                    <a:lumMod val="95000"/>
                    <a:lumOff val="5000"/>
                  </a:schemeClr>
                </a:solidFill>
                <a:effectLst>
                  <a:reflection blurRad="12700" stA="28000" endPos="45000" dist="1000" dir="5400000" sy="-100000" algn="bl" rotWithShape="0"/>
                </a:effectLst>
              </a:rPr>
              <a:t> </a:t>
            </a:r>
            <a:r>
              <a:rPr lang="en-US" b="1" dirty="0" smtClean="0">
                <a:ln>
                  <a:solidFill>
                    <a:schemeClr val="tx1">
                      <a:lumMod val="95000"/>
                      <a:lumOff val="5000"/>
                    </a:schemeClr>
                  </a:solidFill>
                </a:ln>
                <a:solidFill>
                  <a:schemeClr val="tx1">
                    <a:lumMod val="95000"/>
                    <a:lumOff val="5000"/>
                  </a:schemeClr>
                </a:solidFill>
              </a:rPr>
              <a:t>:</a:t>
            </a:r>
            <a:endParaRPr kumimoji="0" lang="en-US" sz="1800" b="0" i="0" u="none" strike="noStrike" cap="none" normalizeH="0" baseline="0" dirty="0" smtClean="0">
              <a:ln>
                <a:solidFill>
                  <a:schemeClr val="tx1">
                    <a:lumMod val="95000"/>
                    <a:lumOff val="5000"/>
                  </a:schemeClr>
                </a:solidFill>
              </a:ln>
              <a:solidFill>
                <a:schemeClr val="tx1">
                  <a:lumMod val="95000"/>
                  <a:lumOff val="5000"/>
                </a:schemeClr>
              </a:solidFill>
              <a:effectLst/>
              <a:latin typeface="Arial" charset="0"/>
            </a:endParaRPr>
          </a:p>
        </p:txBody>
      </p:sp>
      <p:sp>
        <p:nvSpPr>
          <p:cNvPr id="3" name="TextBox 2"/>
          <p:cNvSpPr txBox="1"/>
          <p:nvPr/>
        </p:nvSpPr>
        <p:spPr>
          <a:xfrm>
            <a:off x="323528" y="1196752"/>
            <a:ext cx="8820472" cy="5363007"/>
          </a:xfrm>
          <a:prstGeom prst="rect">
            <a:avLst/>
          </a:prstGeom>
          <a:solidFill>
            <a:schemeClr val="bg1">
              <a:alpha val="85000"/>
            </a:schemeClr>
          </a:solidFill>
          <a:ln w="34925">
            <a:noFill/>
          </a:ln>
          <a:effectLst>
            <a:outerShdw blurRad="184150" dist="241300" dir="11520000" sx="110000" sy="110000" algn="ctr">
              <a:srgbClr val="000000">
                <a:alpha val="18000"/>
              </a:srgbClr>
            </a:outerShdw>
          </a:effectLst>
          <a:scene3d>
            <a:camera prst="perspectiveRight" fov="2700000">
              <a:rot lat="0" lon="20399998" rev="0"/>
            </a:camera>
            <a:lightRig rig="flood" dir="t">
              <a:rot lat="0" lon="0" rev="13800000"/>
            </a:lightRig>
          </a:scene3d>
          <a:sp3d extrusionH="107950" prstMaterial="plastic">
            <a:bevelT w="82550" h="63500" prst="divot"/>
            <a:bevelB/>
          </a:sp3d>
        </p:spPr>
        <p:txBody>
          <a:bodyPr wrap="square" numCol="1" rtlCol="0">
            <a:spAutoFit/>
          </a:bodyPr>
          <a:lstStyle/>
          <a:p>
            <a:r>
              <a:rPr lang="en-US" sz="2150" b="1" i="1" dirty="0" smtClean="0"/>
              <a:t>1)</a:t>
            </a:r>
            <a:r>
              <a:rPr lang="en-US" sz="2150" b="1" i="1" dirty="0" err="1" smtClean="0"/>
              <a:t>Tạo</a:t>
            </a:r>
            <a:r>
              <a:rPr lang="en-US" sz="2150" b="1" i="1" dirty="0" smtClean="0"/>
              <a:t>  </a:t>
            </a:r>
            <a:r>
              <a:rPr lang="en-US" sz="2150" b="1" i="1" dirty="0" err="1" smtClean="0"/>
              <a:t>cơ</a:t>
            </a:r>
            <a:r>
              <a:rPr lang="en-US" sz="2150" b="1" i="1" dirty="0" smtClean="0"/>
              <a:t>  </a:t>
            </a:r>
            <a:r>
              <a:rPr lang="en-US" sz="2150" b="1" i="1" dirty="0" err="1" smtClean="0"/>
              <a:t>hội</a:t>
            </a:r>
            <a:r>
              <a:rPr lang="en-US" sz="2150" b="1" i="1" dirty="0" smtClean="0"/>
              <a:t>  </a:t>
            </a:r>
            <a:r>
              <a:rPr lang="en-US" sz="2150" b="1" i="1" dirty="0" err="1" smtClean="0"/>
              <a:t>bình</a:t>
            </a:r>
            <a:r>
              <a:rPr lang="en-US" sz="2150" b="1" i="1" dirty="0" smtClean="0"/>
              <a:t>  </a:t>
            </a:r>
            <a:r>
              <a:rPr lang="en-US" sz="2150" b="1" i="1" dirty="0" err="1" smtClean="0"/>
              <a:t>đẳng</a:t>
            </a:r>
            <a:r>
              <a:rPr lang="en-US" sz="2150" b="1" i="1" dirty="0" smtClean="0"/>
              <a:t>  </a:t>
            </a:r>
            <a:r>
              <a:rPr lang="en-US" sz="2150" b="1" i="1" dirty="0" err="1" smtClean="0"/>
              <a:t>cho</a:t>
            </a:r>
            <a:r>
              <a:rPr lang="en-US" sz="2150" b="1" i="1" dirty="0" smtClean="0"/>
              <a:t>  </a:t>
            </a:r>
            <a:r>
              <a:rPr lang="en-US" sz="2150" b="1" i="1" dirty="0" err="1" smtClean="0"/>
              <a:t>tất</a:t>
            </a:r>
            <a:r>
              <a:rPr lang="en-US" sz="2150" b="1" i="1" dirty="0" smtClean="0"/>
              <a:t>  </a:t>
            </a:r>
            <a:r>
              <a:rPr lang="en-US" sz="2150" b="1" i="1" dirty="0" err="1" smtClean="0"/>
              <a:t>cả</a:t>
            </a:r>
            <a:r>
              <a:rPr lang="en-US" sz="2150" b="1" i="1" dirty="0" smtClean="0"/>
              <a:t>  </a:t>
            </a:r>
            <a:r>
              <a:rPr lang="en-US" sz="2150" b="1" i="1" dirty="0" err="1" smtClean="0"/>
              <a:t>các</a:t>
            </a:r>
            <a:r>
              <a:rPr lang="en-US" sz="2150" b="1" i="1" dirty="0" smtClean="0"/>
              <a:t>  </a:t>
            </a:r>
            <a:r>
              <a:rPr lang="en-US" sz="2150" b="1" i="1" dirty="0" err="1" smtClean="0"/>
              <a:t>tầng</a:t>
            </a:r>
            <a:r>
              <a:rPr lang="en-US" sz="2150" b="1" i="1" dirty="0" smtClean="0"/>
              <a:t>  </a:t>
            </a:r>
            <a:r>
              <a:rPr lang="en-US" sz="2150" b="1" i="1" dirty="0" err="1" smtClean="0"/>
              <a:t>lớp</a:t>
            </a:r>
            <a:r>
              <a:rPr lang="en-US" sz="2150" b="1" i="1" dirty="0" smtClean="0"/>
              <a:t>  </a:t>
            </a:r>
            <a:r>
              <a:rPr lang="en-US" sz="2150" b="1" i="1" dirty="0" err="1" smtClean="0"/>
              <a:t>dân</a:t>
            </a:r>
            <a:r>
              <a:rPr lang="en-US" sz="2150" b="1" i="1" dirty="0" smtClean="0"/>
              <a:t>  </a:t>
            </a:r>
            <a:r>
              <a:rPr lang="en-US" sz="2150" b="1" i="1" dirty="0" err="1" smtClean="0"/>
              <a:t>cư</a:t>
            </a:r>
            <a:r>
              <a:rPr lang="en-US" sz="2150" b="1" i="1" dirty="0" smtClean="0"/>
              <a:t>, </a:t>
            </a:r>
          </a:p>
          <a:p>
            <a:r>
              <a:rPr lang="en-US" sz="2150" b="1" i="1" dirty="0" err="1" smtClean="0"/>
              <a:t>phát</a:t>
            </a:r>
            <a:r>
              <a:rPr lang="en-US" sz="2150" b="1" i="1" dirty="0" smtClean="0"/>
              <a:t>  </a:t>
            </a:r>
            <a:r>
              <a:rPr lang="en-US" sz="2150" b="1" i="1" dirty="0" err="1" smtClean="0"/>
              <a:t>triển</a:t>
            </a:r>
            <a:r>
              <a:rPr lang="en-US" sz="2150" b="1" i="1" dirty="0" smtClean="0"/>
              <a:t>  con </a:t>
            </a:r>
            <a:r>
              <a:rPr lang="en-US" sz="2150" b="1" i="1" dirty="0" err="1" smtClean="0"/>
              <a:t>người</a:t>
            </a:r>
            <a:r>
              <a:rPr lang="en-US" sz="2150" b="1" i="1" dirty="0" smtClean="0"/>
              <a:t> </a:t>
            </a:r>
            <a:r>
              <a:rPr lang="en-US" sz="2150" b="1" i="1" dirty="0" err="1" smtClean="0"/>
              <a:t>và</a:t>
            </a:r>
            <a:r>
              <a:rPr lang="en-US" sz="2150" b="1" i="1" dirty="0" smtClean="0"/>
              <a:t> </a:t>
            </a:r>
            <a:r>
              <a:rPr lang="en-US" sz="2150" b="1" i="1" dirty="0" err="1" smtClean="0"/>
              <a:t>phát</a:t>
            </a:r>
            <a:r>
              <a:rPr lang="en-US" sz="2150" b="1" i="1" dirty="0" smtClean="0"/>
              <a:t> </a:t>
            </a:r>
            <a:r>
              <a:rPr lang="en-US" sz="2150" b="1" i="1" dirty="0" err="1" smtClean="0"/>
              <a:t>triển</a:t>
            </a:r>
            <a:r>
              <a:rPr lang="en-US" sz="2150" b="1" i="1" dirty="0" smtClean="0"/>
              <a:t> </a:t>
            </a:r>
            <a:r>
              <a:rPr lang="en-US" sz="2150" b="1" i="1" dirty="0" err="1" smtClean="0"/>
              <a:t>nông</a:t>
            </a:r>
            <a:r>
              <a:rPr lang="en-US" sz="2150" b="1" i="1" dirty="0" smtClean="0"/>
              <a:t> </a:t>
            </a:r>
            <a:r>
              <a:rPr lang="en-US" sz="2150" b="1" i="1" dirty="0" err="1" smtClean="0"/>
              <a:t>thôn</a:t>
            </a:r>
            <a:r>
              <a:rPr lang="en-US" sz="2150" b="1" i="1" dirty="0" smtClean="0"/>
              <a:t> :</a:t>
            </a:r>
          </a:p>
          <a:p>
            <a:r>
              <a:rPr lang="en-US" sz="2150" b="1" i="1" dirty="0" smtClean="0"/>
              <a:t>     - </a:t>
            </a:r>
            <a:r>
              <a:rPr lang="en-US" sz="2150" dirty="0" err="1" smtClean="0"/>
              <a:t>Giải</a:t>
            </a:r>
            <a:r>
              <a:rPr lang="en-US" sz="2150" dirty="0" smtClean="0"/>
              <a:t> </a:t>
            </a:r>
            <a:r>
              <a:rPr lang="en-US" sz="2150" dirty="0" err="1" smtClean="0"/>
              <a:t>quyết</a:t>
            </a:r>
            <a:r>
              <a:rPr lang="en-US" sz="2150" dirty="0" smtClean="0"/>
              <a:t> </a:t>
            </a:r>
            <a:r>
              <a:rPr lang="en-US" sz="2150" dirty="0" err="1" smtClean="0"/>
              <a:t>vấn</a:t>
            </a:r>
            <a:r>
              <a:rPr lang="en-US" sz="2150" dirty="0" smtClean="0"/>
              <a:t> </a:t>
            </a:r>
            <a:r>
              <a:rPr lang="en-US" sz="2150" dirty="0" err="1" smtClean="0"/>
              <a:t>đề</a:t>
            </a:r>
            <a:r>
              <a:rPr lang="en-US" sz="2150" dirty="0" smtClean="0"/>
              <a:t> </a:t>
            </a:r>
            <a:r>
              <a:rPr lang="en-US" sz="2150" dirty="0" err="1" smtClean="0"/>
              <a:t>việc</a:t>
            </a:r>
            <a:r>
              <a:rPr lang="en-US" sz="2150" dirty="0" smtClean="0"/>
              <a:t> </a:t>
            </a:r>
            <a:r>
              <a:rPr lang="en-US" sz="2150" dirty="0" err="1" smtClean="0"/>
              <a:t>làm</a:t>
            </a:r>
            <a:r>
              <a:rPr lang="en-US" sz="2150" dirty="0" smtClean="0"/>
              <a:t> </a:t>
            </a:r>
          </a:p>
          <a:p>
            <a:r>
              <a:rPr lang="en-US" sz="2150" dirty="0" smtClean="0"/>
              <a:t>     - </a:t>
            </a:r>
            <a:r>
              <a:rPr lang="en-US" sz="2150" dirty="0" err="1" smtClean="0"/>
              <a:t>Cần</a:t>
            </a:r>
            <a:r>
              <a:rPr lang="en-US" sz="2150" dirty="0" smtClean="0"/>
              <a:t> </a:t>
            </a:r>
            <a:r>
              <a:rPr lang="en-US" sz="2150" dirty="0" err="1" smtClean="0"/>
              <a:t>tăng</a:t>
            </a:r>
            <a:r>
              <a:rPr lang="en-US" sz="2150" dirty="0" smtClean="0"/>
              <a:t> </a:t>
            </a:r>
            <a:r>
              <a:rPr lang="en-US" sz="2150" dirty="0" err="1" smtClean="0"/>
              <a:t>cường</a:t>
            </a:r>
            <a:r>
              <a:rPr lang="en-US" sz="2150" dirty="0" smtClean="0"/>
              <a:t> </a:t>
            </a:r>
            <a:r>
              <a:rPr lang="en-US" sz="2150" dirty="0" err="1" smtClean="0"/>
              <a:t>tính</a:t>
            </a:r>
            <a:r>
              <a:rPr lang="en-US" sz="2150" dirty="0" smtClean="0"/>
              <a:t> </a:t>
            </a:r>
            <a:r>
              <a:rPr lang="en-US" sz="2150" dirty="0" err="1" smtClean="0"/>
              <a:t>pháp</a:t>
            </a:r>
            <a:r>
              <a:rPr lang="en-US" sz="2150" dirty="0" smtClean="0"/>
              <a:t> </a:t>
            </a:r>
            <a:r>
              <a:rPr lang="en-US" sz="2150" dirty="0" err="1" smtClean="0"/>
              <a:t>lý</a:t>
            </a:r>
            <a:r>
              <a:rPr lang="en-US" sz="2150" dirty="0" smtClean="0"/>
              <a:t> </a:t>
            </a:r>
            <a:r>
              <a:rPr lang="en-US" sz="2150" dirty="0" err="1" smtClean="0"/>
              <a:t>đối</a:t>
            </a:r>
            <a:r>
              <a:rPr lang="en-US" sz="2150" dirty="0" smtClean="0"/>
              <a:t> </a:t>
            </a:r>
            <a:r>
              <a:rPr lang="en-US" sz="2150" dirty="0" err="1" smtClean="0"/>
              <a:t>với</a:t>
            </a:r>
            <a:r>
              <a:rPr lang="en-US" sz="2150" dirty="0" smtClean="0"/>
              <a:t> </a:t>
            </a:r>
            <a:r>
              <a:rPr lang="en-US" sz="2150" dirty="0" err="1" smtClean="0"/>
              <a:t>nên</a:t>
            </a:r>
            <a:r>
              <a:rPr lang="en-US" sz="2150" dirty="0" smtClean="0"/>
              <a:t> </a:t>
            </a:r>
            <a:r>
              <a:rPr lang="en-US" sz="2150" dirty="0" err="1" smtClean="0"/>
              <a:t>kt</a:t>
            </a:r>
            <a:r>
              <a:rPr lang="en-US" sz="2150" dirty="0" smtClean="0"/>
              <a:t> </a:t>
            </a:r>
            <a:r>
              <a:rPr lang="en-US" sz="2150" dirty="0" err="1" smtClean="0"/>
              <a:t>nước</a:t>
            </a:r>
            <a:r>
              <a:rPr lang="en-US" sz="2150" dirty="0" smtClean="0"/>
              <a:t> </a:t>
            </a:r>
            <a:r>
              <a:rPr lang="en-US" sz="2150" dirty="0" err="1" smtClean="0"/>
              <a:t>ta</a:t>
            </a:r>
            <a:r>
              <a:rPr lang="en-US" sz="2150" dirty="0" smtClean="0"/>
              <a:t> </a:t>
            </a:r>
            <a:r>
              <a:rPr lang="en-US" sz="2150" dirty="0" err="1" smtClean="0"/>
              <a:t>hiện</a:t>
            </a:r>
            <a:r>
              <a:rPr lang="en-US" sz="2150" dirty="0" smtClean="0"/>
              <a:t> nay.</a:t>
            </a:r>
          </a:p>
          <a:p>
            <a:r>
              <a:rPr lang="en-US" sz="2100" dirty="0" smtClean="0"/>
              <a:t>     - </a:t>
            </a:r>
            <a:r>
              <a:rPr lang="en-US" sz="2100" dirty="0" err="1" smtClean="0"/>
              <a:t>Môi</a:t>
            </a:r>
            <a:r>
              <a:rPr lang="en-US" sz="2100" dirty="0" smtClean="0"/>
              <a:t> </a:t>
            </a:r>
            <a:r>
              <a:rPr lang="en-US" sz="2100" dirty="0" err="1" smtClean="0"/>
              <a:t>trường</a:t>
            </a:r>
            <a:r>
              <a:rPr lang="en-US" sz="2100" dirty="0" smtClean="0"/>
              <a:t> </a:t>
            </a:r>
            <a:r>
              <a:rPr lang="en-US" sz="2100" dirty="0" err="1" smtClean="0"/>
              <a:t>kinh</a:t>
            </a:r>
            <a:r>
              <a:rPr lang="en-US" sz="2100" dirty="0" smtClean="0"/>
              <a:t> </a:t>
            </a:r>
            <a:r>
              <a:rPr lang="en-US" sz="2100" dirty="0" err="1" smtClean="0"/>
              <a:t>doanh</a:t>
            </a:r>
            <a:r>
              <a:rPr lang="en-US" sz="2100" dirty="0" smtClean="0"/>
              <a:t> </a:t>
            </a:r>
            <a:r>
              <a:rPr lang="en-US" sz="2100" dirty="0" err="1" smtClean="0"/>
              <a:t>bình</a:t>
            </a:r>
            <a:r>
              <a:rPr lang="en-US" sz="2100" dirty="0" smtClean="0"/>
              <a:t> </a:t>
            </a:r>
            <a:r>
              <a:rPr lang="en-US" sz="2100" dirty="0" err="1" smtClean="0"/>
              <a:t>đẳng</a:t>
            </a:r>
            <a:r>
              <a:rPr lang="en-US" sz="2100" dirty="0" smtClean="0"/>
              <a:t> </a:t>
            </a:r>
            <a:r>
              <a:rPr lang="en-US" sz="2100" dirty="0" err="1" smtClean="0"/>
              <a:t>trong</a:t>
            </a:r>
            <a:r>
              <a:rPr lang="en-US" sz="2100" dirty="0" smtClean="0"/>
              <a:t> </a:t>
            </a:r>
            <a:r>
              <a:rPr lang="en-US" sz="2100" dirty="0" err="1" smtClean="0"/>
              <a:t>một</a:t>
            </a:r>
            <a:r>
              <a:rPr lang="en-US" sz="2100" dirty="0" smtClean="0"/>
              <a:t> </a:t>
            </a:r>
            <a:r>
              <a:rPr lang="en-US" sz="2100" dirty="0" err="1" smtClean="0"/>
              <a:t>nền</a:t>
            </a:r>
            <a:r>
              <a:rPr lang="en-US" sz="2100" dirty="0" smtClean="0"/>
              <a:t> </a:t>
            </a:r>
            <a:r>
              <a:rPr lang="en-US" sz="2100" dirty="0" err="1" smtClean="0"/>
              <a:t>kinh</a:t>
            </a:r>
            <a:r>
              <a:rPr lang="en-US" sz="2100" dirty="0" smtClean="0"/>
              <a:t> </a:t>
            </a:r>
            <a:r>
              <a:rPr lang="en-US" sz="2100" dirty="0" err="1" smtClean="0"/>
              <a:t>tế</a:t>
            </a:r>
            <a:r>
              <a:rPr lang="en-US" sz="2100" dirty="0" smtClean="0"/>
              <a:t> </a:t>
            </a:r>
            <a:r>
              <a:rPr lang="en-US" sz="2100" dirty="0" err="1" smtClean="0"/>
              <a:t>thị</a:t>
            </a:r>
            <a:r>
              <a:rPr lang="en-US" sz="2100" dirty="0" smtClean="0"/>
              <a:t> </a:t>
            </a:r>
            <a:r>
              <a:rPr lang="en-US" sz="2100" dirty="0" err="1" smtClean="0"/>
              <a:t>trường</a:t>
            </a:r>
            <a:r>
              <a:rPr lang="en-US" sz="2100" dirty="0" smtClean="0"/>
              <a:t>.</a:t>
            </a:r>
          </a:p>
          <a:p>
            <a:r>
              <a:rPr lang="en-US" sz="2100" dirty="0" smtClean="0"/>
              <a:t>     - </a:t>
            </a:r>
            <a:r>
              <a:rPr lang="en-US" sz="2100" dirty="0" err="1" smtClean="0"/>
              <a:t>nhà</a:t>
            </a:r>
            <a:r>
              <a:rPr lang="en-US" sz="2100" dirty="0" smtClean="0"/>
              <a:t> </a:t>
            </a:r>
            <a:r>
              <a:rPr lang="en-US" sz="2100" dirty="0" err="1" smtClean="0"/>
              <a:t>nước</a:t>
            </a:r>
            <a:r>
              <a:rPr lang="en-US" sz="2100" dirty="0" smtClean="0"/>
              <a:t> </a:t>
            </a:r>
            <a:r>
              <a:rPr lang="en-US" sz="2100" dirty="0" err="1" smtClean="0"/>
              <a:t>cần</a:t>
            </a:r>
            <a:r>
              <a:rPr lang="en-US" sz="2100" dirty="0" smtClean="0"/>
              <a:t> </a:t>
            </a:r>
            <a:r>
              <a:rPr lang="en-US" sz="2100" dirty="0" err="1" smtClean="0"/>
              <a:t>có</a:t>
            </a:r>
            <a:r>
              <a:rPr lang="en-US" sz="2100" dirty="0" smtClean="0"/>
              <a:t> </a:t>
            </a:r>
            <a:r>
              <a:rPr lang="en-US" sz="2100" dirty="0" err="1" smtClean="0"/>
              <a:t>những</a:t>
            </a:r>
            <a:r>
              <a:rPr lang="en-US" sz="2100" dirty="0" smtClean="0"/>
              <a:t> </a:t>
            </a:r>
            <a:r>
              <a:rPr lang="en-US" sz="2100" dirty="0" err="1" smtClean="0"/>
              <a:t>chính</a:t>
            </a:r>
            <a:r>
              <a:rPr lang="en-US" sz="2100" dirty="0" smtClean="0"/>
              <a:t> </a:t>
            </a:r>
            <a:r>
              <a:rPr lang="en-US" sz="2100" dirty="0" err="1" smtClean="0"/>
              <a:t>sánh</a:t>
            </a:r>
            <a:r>
              <a:rPr lang="en-US" sz="2100" dirty="0" smtClean="0"/>
              <a:t> </a:t>
            </a:r>
            <a:r>
              <a:rPr lang="en-US" sz="2100" dirty="0" err="1" smtClean="0"/>
              <a:t>hỗ</a:t>
            </a:r>
            <a:r>
              <a:rPr lang="en-US" sz="2100" dirty="0" smtClean="0"/>
              <a:t> </a:t>
            </a:r>
            <a:r>
              <a:rPr lang="en-US" sz="2100" dirty="0" err="1" smtClean="0"/>
              <a:t>trợ</a:t>
            </a:r>
            <a:r>
              <a:rPr lang="en-US" sz="2100" dirty="0" smtClean="0"/>
              <a:t> </a:t>
            </a:r>
            <a:r>
              <a:rPr lang="en-US" sz="2100" dirty="0" err="1" smtClean="0"/>
              <a:t>cho</a:t>
            </a:r>
            <a:r>
              <a:rPr lang="en-US" sz="2100" dirty="0" smtClean="0"/>
              <a:t> </a:t>
            </a:r>
            <a:r>
              <a:rPr lang="en-US" sz="2100" dirty="0" err="1" smtClean="0"/>
              <a:t>doanh</a:t>
            </a:r>
            <a:r>
              <a:rPr lang="en-US" sz="2100" dirty="0" smtClean="0"/>
              <a:t> </a:t>
            </a:r>
            <a:r>
              <a:rPr lang="en-US" sz="2100" dirty="0" err="1" smtClean="0"/>
              <a:t>nghiệp</a:t>
            </a:r>
            <a:r>
              <a:rPr lang="en-US" sz="2100" dirty="0" smtClean="0"/>
              <a:t> , </a:t>
            </a:r>
            <a:r>
              <a:rPr lang="en-US" sz="2100" dirty="0" err="1" smtClean="0"/>
              <a:t>công</a:t>
            </a:r>
            <a:r>
              <a:rPr lang="en-US" sz="2100" dirty="0" smtClean="0"/>
              <a:t> </a:t>
            </a:r>
            <a:r>
              <a:rPr lang="en-US" sz="2100" dirty="0" err="1" smtClean="0"/>
              <a:t>nhân</a:t>
            </a:r>
            <a:r>
              <a:rPr lang="en-US" sz="2100" dirty="0" smtClean="0"/>
              <a:t> </a:t>
            </a:r>
            <a:r>
              <a:rPr lang="en-US" sz="2100" dirty="0" err="1" smtClean="0"/>
              <a:t>lao</a:t>
            </a:r>
            <a:r>
              <a:rPr lang="en-US" sz="2100" dirty="0" smtClean="0"/>
              <a:t> </a:t>
            </a:r>
            <a:r>
              <a:rPr lang="en-US" sz="2100" dirty="0" err="1" smtClean="0"/>
              <a:t>động</a:t>
            </a:r>
            <a:r>
              <a:rPr lang="en-US" sz="2100" dirty="0" smtClean="0"/>
              <a:t>.</a:t>
            </a:r>
          </a:p>
          <a:p>
            <a:r>
              <a:rPr lang="en-US" sz="2150" b="1" dirty="0" smtClean="0"/>
              <a:t>2</a:t>
            </a:r>
            <a:r>
              <a:rPr lang="en-US" sz="2150" dirty="0" smtClean="0"/>
              <a:t>) </a:t>
            </a:r>
            <a:r>
              <a:rPr lang="en-US" sz="2150" b="1" i="1" dirty="0" err="1" smtClean="0"/>
              <a:t>hoàn</a:t>
            </a:r>
            <a:r>
              <a:rPr lang="en-US" sz="2150" b="1" i="1" dirty="0" smtClean="0"/>
              <a:t> </a:t>
            </a:r>
            <a:r>
              <a:rPr lang="en-US" sz="2150" b="1" i="1" dirty="0" err="1" smtClean="0"/>
              <a:t>thiện</a:t>
            </a:r>
            <a:r>
              <a:rPr lang="en-US" sz="2150" b="1" i="1" dirty="0" smtClean="0"/>
              <a:t> </a:t>
            </a:r>
            <a:r>
              <a:rPr lang="en-US" sz="2150" b="1" i="1" dirty="0" err="1" smtClean="0"/>
              <a:t>các</a:t>
            </a:r>
            <a:r>
              <a:rPr lang="en-US" sz="2150" b="1" i="1" dirty="0" smtClean="0"/>
              <a:t> </a:t>
            </a:r>
            <a:r>
              <a:rPr lang="en-US" sz="2150" b="1" i="1" dirty="0" err="1" smtClean="0"/>
              <a:t>chính</a:t>
            </a:r>
            <a:r>
              <a:rPr lang="en-US" sz="2150" b="1" i="1" dirty="0" smtClean="0"/>
              <a:t> </a:t>
            </a:r>
            <a:r>
              <a:rPr lang="en-US" sz="2150" b="1" i="1" dirty="0" err="1" smtClean="0"/>
              <a:t>sách</a:t>
            </a:r>
            <a:r>
              <a:rPr lang="en-US" sz="2150" b="1" i="1" dirty="0" smtClean="0"/>
              <a:t> </a:t>
            </a:r>
            <a:r>
              <a:rPr lang="en-US" sz="2150" b="1" i="1" dirty="0" err="1" smtClean="0"/>
              <a:t>phân</a:t>
            </a:r>
            <a:r>
              <a:rPr lang="en-US" sz="2150" b="1" i="1" dirty="0" smtClean="0"/>
              <a:t> </a:t>
            </a:r>
            <a:r>
              <a:rPr lang="en-US" sz="2150" b="1" i="1" dirty="0" err="1" smtClean="0"/>
              <a:t>phối</a:t>
            </a:r>
            <a:r>
              <a:rPr lang="en-US" sz="2150" b="1" i="1" dirty="0" smtClean="0"/>
              <a:t> </a:t>
            </a:r>
            <a:r>
              <a:rPr lang="en-US" sz="2150" b="1" i="1" dirty="0" err="1" smtClean="0"/>
              <a:t>và</a:t>
            </a:r>
            <a:r>
              <a:rPr lang="en-US" sz="2150" b="1" i="1" dirty="0" smtClean="0"/>
              <a:t> </a:t>
            </a:r>
            <a:r>
              <a:rPr lang="en-US" sz="2150" b="1" i="1" dirty="0" err="1" smtClean="0"/>
              <a:t>phân</a:t>
            </a:r>
            <a:r>
              <a:rPr lang="en-US" sz="2150" b="1" i="1" dirty="0" smtClean="0"/>
              <a:t> </a:t>
            </a:r>
            <a:r>
              <a:rPr lang="en-US" sz="2150" b="1" i="1" dirty="0" err="1" smtClean="0"/>
              <a:t>phối</a:t>
            </a:r>
            <a:r>
              <a:rPr lang="en-US" sz="2150" b="1" i="1" dirty="0" smtClean="0"/>
              <a:t> </a:t>
            </a:r>
            <a:r>
              <a:rPr lang="en-US" sz="2150" b="1" i="1" dirty="0" err="1" smtClean="0"/>
              <a:t>lại</a:t>
            </a:r>
            <a:r>
              <a:rPr lang="en-US" sz="2150" b="1" i="1" dirty="0" smtClean="0"/>
              <a:t> :</a:t>
            </a:r>
            <a:endParaRPr lang="en-US" sz="2150" dirty="0" smtClean="0"/>
          </a:p>
          <a:p>
            <a:r>
              <a:rPr lang="en-US" sz="2150" b="1" i="1" dirty="0" smtClean="0"/>
              <a:t>  *</a:t>
            </a:r>
            <a:r>
              <a:rPr lang="en-US" sz="2150" b="1" i="1" dirty="0" err="1" smtClean="0"/>
              <a:t>Trong</a:t>
            </a:r>
            <a:r>
              <a:rPr lang="en-US" sz="2150" b="1" i="1" dirty="0" smtClean="0"/>
              <a:t> </a:t>
            </a:r>
            <a:r>
              <a:rPr lang="en-US" sz="2150" b="1" i="1" dirty="0" err="1" smtClean="0"/>
              <a:t>đó</a:t>
            </a:r>
            <a:r>
              <a:rPr lang="en-US" sz="2150" b="1" i="1" dirty="0" smtClean="0"/>
              <a:t> , </a:t>
            </a:r>
            <a:r>
              <a:rPr lang="en-US" sz="2150" b="1" i="1" dirty="0" err="1" smtClean="0"/>
              <a:t>có</a:t>
            </a:r>
            <a:r>
              <a:rPr lang="en-US" sz="2150" b="1" i="1" dirty="0" smtClean="0"/>
              <a:t> 2 </a:t>
            </a:r>
            <a:r>
              <a:rPr lang="en-US" sz="2150" b="1" i="1" dirty="0" err="1" smtClean="0"/>
              <a:t>chính</a:t>
            </a:r>
            <a:r>
              <a:rPr lang="en-US" sz="2150" b="1" i="1" dirty="0" smtClean="0"/>
              <a:t> </a:t>
            </a:r>
            <a:r>
              <a:rPr lang="en-US" sz="2150" b="1" i="1" dirty="0" err="1" smtClean="0"/>
              <a:t>sánh</a:t>
            </a:r>
            <a:r>
              <a:rPr lang="en-US" sz="2150" b="1" i="1" dirty="0" smtClean="0"/>
              <a:t> </a:t>
            </a:r>
            <a:r>
              <a:rPr lang="en-US" sz="2150" b="1" i="1" dirty="0" err="1" smtClean="0"/>
              <a:t>quan</a:t>
            </a:r>
            <a:r>
              <a:rPr lang="en-US" sz="2150" b="1" i="1" dirty="0" smtClean="0"/>
              <a:t> </a:t>
            </a:r>
            <a:r>
              <a:rPr lang="en-US" sz="2150" b="1" i="1" dirty="0" err="1" smtClean="0"/>
              <a:t>trọng</a:t>
            </a:r>
            <a:r>
              <a:rPr lang="en-US" sz="2150" b="1" i="1" dirty="0" smtClean="0"/>
              <a:t> </a:t>
            </a:r>
            <a:r>
              <a:rPr lang="en-US" sz="2150" b="1" i="1" dirty="0" err="1" smtClean="0"/>
              <a:t>là</a:t>
            </a:r>
            <a:r>
              <a:rPr lang="en-US" sz="2150" b="1" i="1" dirty="0" smtClean="0"/>
              <a:t> </a:t>
            </a:r>
            <a:r>
              <a:rPr lang="en-US" sz="2150" b="1" i="1" dirty="0" err="1" smtClean="0"/>
              <a:t>thuế</a:t>
            </a:r>
            <a:r>
              <a:rPr lang="en-US" sz="2150" b="1" i="1" dirty="0" smtClean="0"/>
              <a:t> </a:t>
            </a:r>
            <a:r>
              <a:rPr lang="en-US" sz="2150" b="1" i="1" dirty="0" err="1" smtClean="0"/>
              <a:t>và</a:t>
            </a:r>
            <a:r>
              <a:rPr lang="en-US" sz="2150" b="1" i="1" dirty="0" smtClean="0"/>
              <a:t> </a:t>
            </a:r>
            <a:r>
              <a:rPr lang="en-US" sz="2150" b="1" i="1" dirty="0" err="1" smtClean="0"/>
              <a:t>tiền</a:t>
            </a:r>
            <a:r>
              <a:rPr lang="en-US" sz="2150" b="1" i="1" dirty="0" smtClean="0"/>
              <a:t> </a:t>
            </a:r>
            <a:r>
              <a:rPr lang="en-US" sz="2150" b="1" i="1" dirty="0" err="1" smtClean="0"/>
              <a:t>lương</a:t>
            </a:r>
            <a:r>
              <a:rPr lang="en-US" sz="2150" b="1" i="1" dirty="0" smtClean="0"/>
              <a:t>:</a:t>
            </a:r>
            <a:endParaRPr lang="en-US" sz="2150" dirty="0" smtClean="0"/>
          </a:p>
          <a:p>
            <a:r>
              <a:rPr lang="en-US" sz="2150" dirty="0" smtClean="0"/>
              <a:t>    - </a:t>
            </a:r>
            <a:r>
              <a:rPr lang="en-US" sz="2150" dirty="0" err="1" smtClean="0"/>
              <a:t>Điều</a:t>
            </a:r>
            <a:r>
              <a:rPr lang="en-US" sz="2150" dirty="0" smtClean="0"/>
              <a:t> </a:t>
            </a:r>
            <a:r>
              <a:rPr lang="en-US" sz="2150" dirty="0" err="1" smtClean="0"/>
              <a:t>chỉnh</a:t>
            </a:r>
            <a:r>
              <a:rPr lang="en-US" sz="2150" dirty="0" smtClean="0"/>
              <a:t> </a:t>
            </a:r>
            <a:r>
              <a:rPr lang="en-US" sz="2150" dirty="0" err="1" smtClean="0"/>
              <a:t>lại</a:t>
            </a:r>
            <a:r>
              <a:rPr lang="en-US" sz="2150" dirty="0" smtClean="0"/>
              <a:t> </a:t>
            </a:r>
            <a:r>
              <a:rPr lang="en-US" sz="2150" dirty="0" err="1" smtClean="0"/>
              <a:t>các</a:t>
            </a:r>
            <a:r>
              <a:rPr lang="en-US" sz="2150" dirty="0" smtClean="0"/>
              <a:t> </a:t>
            </a:r>
            <a:r>
              <a:rPr lang="en-US" sz="2150" dirty="0" err="1" smtClean="0"/>
              <a:t>chính</a:t>
            </a:r>
            <a:r>
              <a:rPr lang="en-US" sz="2150" dirty="0" smtClean="0"/>
              <a:t> </a:t>
            </a:r>
            <a:r>
              <a:rPr lang="en-US" sz="2150" dirty="0" err="1" smtClean="0"/>
              <a:t>sánh</a:t>
            </a:r>
            <a:r>
              <a:rPr lang="en-US" sz="2150" dirty="0" smtClean="0"/>
              <a:t> </a:t>
            </a:r>
            <a:r>
              <a:rPr lang="en-US" sz="2150" dirty="0" err="1" smtClean="0"/>
              <a:t>thuế</a:t>
            </a:r>
            <a:r>
              <a:rPr lang="en-US" sz="2150" dirty="0" smtClean="0"/>
              <a:t> </a:t>
            </a:r>
            <a:r>
              <a:rPr lang="en-US" sz="2150" dirty="0" err="1" smtClean="0"/>
              <a:t>một</a:t>
            </a:r>
            <a:r>
              <a:rPr lang="en-US" sz="2150" dirty="0" smtClean="0"/>
              <a:t> </a:t>
            </a:r>
            <a:r>
              <a:rPr lang="en-US" sz="2150" dirty="0" err="1" smtClean="0"/>
              <a:t>cách</a:t>
            </a:r>
            <a:r>
              <a:rPr lang="en-US" sz="2150" dirty="0" smtClean="0"/>
              <a:t> </a:t>
            </a:r>
            <a:r>
              <a:rPr lang="en-US" sz="2150" dirty="0" err="1" smtClean="0"/>
              <a:t>hợp</a:t>
            </a:r>
            <a:r>
              <a:rPr lang="en-US" sz="2150" dirty="0" smtClean="0"/>
              <a:t> </a:t>
            </a:r>
            <a:r>
              <a:rPr lang="en-US" sz="2150" dirty="0" err="1" smtClean="0"/>
              <a:t>lý</a:t>
            </a:r>
            <a:r>
              <a:rPr lang="en-US" sz="2150" dirty="0" smtClean="0"/>
              <a:t>.</a:t>
            </a:r>
          </a:p>
          <a:p>
            <a:r>
              <a:rPr lang="en-US" sz="2150" dirty="0" smtClean="0"/>
              <a:t>    - </a:t>
            </a:r>
            <a:r>
              <a:rPr lang="en-US" sz="2150" dirty="0" err="1" smtClean="0"/>
              <a:t>Tiền</a:t>
            </a:r>
            <a:r>
              <a:rPr lang="en-US" sz="2150" dirty="0" smtClean="0"/>
              <a:t> </a:t>
            </a:r>
            <a:r>
              <a:rPr lang="en-US" sz="2150" dirty="0" err="1" smtClean="0"/>
              <a:t>lương</a:t>
            </a:r>
            <a:r>
              <a:rPr lang="en-US" sz="2150" dirty="0" smtClean="0"/>
              <a:t> </a:t>
            </a:r>
            <a:r>
              <a:rPr lang="en-US" sz="2150" dirty="0" err="1" smtClean="0"/>
              <a:t>cần</a:t>
            </a:r>
            <a:r>
              <a:rPr lang="en-US" sz="2150" dirty="0" smtClean="0"/>
              <a:t> </a:t>
            </a:r>
            <a:r>
              <a:rPr lang="en-US" sz="2150" dirty="0" err="1" smtClean="0"/>
              <a:t>phải</a:t>
            </a:r>
            <a:r>
              <a:rPr lang="en-US" sz="2150" dirty="0" smtClean="0"/>
              <a:t> </a:t>
            </a:r>
            <a:r>
              <a:rPr lang="en-US" sz="2150" dirty="0" err="1" smtClean="0"/>
              <a:t>được</a:t>
            </a:r>
            <a:r>
              <a:rPr lang="en-US" sz="2150" dirty="0" smtClean="0"/>
              <a:t> </a:t>
            </a:r>
            <a:r>
              <a:rPr lang="en-US" sz="2150" dirty="0" err="1" smtClean="0"/>
              <a:t>cải</a:t>
            </a:r>
            <a:r>
              <a:rPr lang="en-US" sz="2150" dirty="0" smtClean="0"/>
              <a:t> </a:t>
            </a:r>
            <a:r>
              <a:rPr lang="en-US" sz="2150" dirty="0" err="1" smtClean="0"/>
              <a:t>cách</a:t>
            </a:r>
            <a:r>
              <a:rPr lang="en-US" sz="2150" dirty="0" smtClean="0"/>
              <a:t> </a:t>
            </a:r>
            <a:r>
              <a:rPr lang="en-US" sz="2150" dirty="0" err="1" smtClean="0"/>
              <a:t>sao</a:t>
            </a:r>
            <a:r>
              <a:rPr lang="en-US" sz="2150" dirty="0" smtClean="0"/>
              <a:t> </a:t>
            </a:r>
            <a:r>
              <a:rPr lang="en-US" sz="2150" dirty="0" err="1" smtClean="0"/>
              <a:t>cho</a:t>
            </a:r>
            <a:r>
              <a:rPr lang="en-US" sz="2150" dirty="0" smtClean="0"/>
              <a:t> </a:t>
            </a:r>
            <a:r>
              <a:rPr lang="en-US" sz="2150" dirty="0" err="1" smtClean="0"/>
              <a:t>đúng</a:t>
            </a:r>
            <a:r>
              <a:rPr lang="en-US" sz="2150" dirty="0" smtClean="0"/>
              <a:t> </a:t>
            </a:r>
            <a:r>
              <a:rPr lang="en-US" sz="2150" dirty="0" err="1" smtClean="0"/>
              <a:t>với</a:t>
            </a:r>
            <a:r>
              <a:rPr lang="en-US" sz="2150" dirty="0" smtClean="0"/>
              <a:t> </a:t>
            </a:r>
            <a:r>
              <a:rPr lang="en-US" sz="2150" dirty="0" err="1" smtClean="0"/>
              <a:t>giá</a:t>
            </a:r>
            <a:r>
              <a:rPr lang="en-US" sz="2150" dirty="0" smtClean="0"/>
              <a:t> </a:t>
            </a:r>
            <a:r>
              <a:rPr lang="en-US" sz="2150" dirty="0" err="1" smtClean="0"/>
              <a:t>trị</a:t>
            </a:r>
            <a:r>
              <a:rPr lang="en-US" sz="2150" dirty="0" smtClean="0"/>
              <a:t> </a:t>
            </a:r>
            <a:r>
              <a:rPr lang="en-US" sz="2150" dirty="0" err="1" smtClean="0"/>
              <a:t>lao</a:t>
            </a:r>
            <a:r>
              <a:rPr lang="en-US" sz="2150" dirty="0" smtClean="0"/>
              <a:t> </a:t>
            </a:r>
            <a:r>
              <a:rPr lang="en-US" sz="2150" dirty="0" err="1" smtClean="0"/>
              <a:t>động</a:t>
            </a:r>
            <a:r>
              <a:rPr lang="en-US" sz="2150" dirty="0" smtClean="0"/>
              <a:t> </a:t>
            </a:r>
            <a:r>
              <a:rPr lang="en-US" sz="2150" dirty="0" err="1" smtClean="0"/>
              <a:t>và</a:t>
            </a:r>
            <a:r>
              <a:rPr lang="en-US" sz="2150" dirty="0" smtClean="0"/>
              <a:t> </a:t>
            </a:r>
            <a:r>
              <a:rPr lang="en-US" sz="2150" dirty="0" err="1" smtClean="0"/>
              <a:t>phù</a:t>
            </a:r>
            <a:r>
              <a:rPr lang="en-US" sz="2150" dirty="0" smtClean="0"/>
              <a:t> </a:t>
            </a:r>
            <a:r>
              <a:rPr lang="en-US" sz="2150" dirty="0" err="1" smtClean="0"/>
              <a:t>hợp</a:t>
            </a:r>
            <a:r>
              <a:rPr lang="en-US" sz="2150" dirty="0" smtClean="0"/>
              <a:t> </a:t>
            </a:r>
            <a:r>
              <a:rPr lang="en-US" sz="2150" dirty="0" err="1" smtClean="0"/>
              <a:t>với</a:t>
            </a:r>
            <a:r>
              <a:rPr lang="en-US" sz="2150" dirty="0" smtClean="0"/>
              <a:t> </a:t>
            </a:r>
            <a:r>
              <a:rPr lang="en-US" sz="2150" dirty="0" err="1" smtClean="0"/>
              <a:t>giá</a:t>
            </a:r>
            <a:r>
              <a:rPr lang="en-US" sz="2150" dirty="0" smtClean="0"/>
              <a:t> </a:t>
            </a:r>
            <a:r>
              <a:rPr lang="en-US" sz="2150" dirty="0" err="1" smtClean="0"/>
              <a:t>trị</a:t>
            </a:r>
            <a:r>
              <a:rPr lang="en-US" sz="2150" dirty="0" smtClean="0"/>
              <a:t> </a:t>
            </a:r>
            <a:r>
              <a:rPr lang="en-US" sz="2150" dirty="0" err="1" smtClean="0"/>
              <a:t>đồng</a:t>
            </a:r>
            <a:r>
              <a:rPr lang="en-US" sz="2150" dirty="0" smtClean="0"/>
              <a:t> </a:t>
            </a:r>
            <a:r>
              <a:rPr lang="en-US" sz="2150" dirty="0" err="1" smtClean="0"/>
              <a:t>tiền</a:t>
            </a:r>
            <a:r>
              <a:rPr lang="en-US" sz="2150" dirty="0" smtClean="0"/>
              <a:t> </a:t>
            </a:r>
            <a:r>
              <a:rPr lang="en-US" sz="2150" dirty="0" err="1" smtClean="0"/>
              <a:t>đôi</a:t>
            </a:r>
            <a:r>
              <a:rPr lang="en-US" sz="2150" dirty="0" smtClean="0"/>
              <a:t> </a:t>
            </a:r>
            <a:r>
              <a:rPr lang="en-US" sz="2150" dirty="0" err="1" smtClean="0"/>
              <a:t>với</a:t>
            </a:r>
            <a:r>
              <a:rPr lang="en-US" sz="2150" dirty="0" smtClean="0"/>
              <a:t> </a:t>
            </a:r>
            <a:r>
              <a:rPr lang="en-US" sz="2150" dirty="0" err="1" smtClean="0"/>
              <a:t>nền</a:t>
            </a:r>
            <a:r>
              <a:rPr lang="en-US" sz="2150" dirty="0" smtClean="0"/>
              <a:t> </a:t>
            </a:r>
            <a:r>
              <a:rPr lang="en-US" sz="2150" dirty="0" err="1" smtClean="0"/>
              <a:t>kinh</a:t>
            </a:r>
            <a:r>
              <a:rPr lang="en-US" sz="2150" dirty="0" smtClean="0"/>
              <a:t> </a:t>
            </a:r>
            <a:r>
              <a:rPr lang="en-US" sz="2150" dirty="0" err="1" smtClean="0"/>
              <a:t>tế</a:t>
            </a:r>
            <a:r>
              <a:rPr lang="en-US" sz="2150" dirty="0" smtClean="0"/>
              <a:t>.</a:t>
            </a:r>
          </a:p>
          <a:p>
            <a:r>
              <a:rPr lang="en-US" sz="2150" b="1" i="1" dirty="0" smtClean="0"/>
              <a:t>3)  </a:t>
            </a:r>
            <a:r>
              <a:rPr lang="en-US" sz="2150" b="1" i="1" dirty="0" err="1" smtClean="0"/>
              <a:t>hoàn</a:t>
            </a:r>
            <a:r>
              <a:rPr lang="en-US" sz="2150" b="1" i="1" dirty="0" smtClean="0"/>
              <a:t> </a:t>
            </a:r>
            <a:r>
              <a:rPr lang="en-US" sz="2150" b="1" i="1" dirty="0" err="1" smtClean="0"/>
              <a:t>thiện</a:t>
            </a:r>
            <a:r>
              <a:rPr lang="en-US" sz="2150" b="1" i="1" dirty="0" smtClean="0"/>
              <a:t> </a:t>
            </a:r>
            <a:r>
              <a:rPr lang="en-US" sz="2150" b="1" i="1" dirty="0" err="1" smtClean="0"/>
              <a:t>môi</a:t>
            </a:r>
            <a:r>
              <a:rPr lang="en-US" sz="2150" b="1" i="1" dirty="0" smtClean="0"/>
              <a:t> </a:t>
            </a:r>
            <a:r>
              <a:rPr lang="en-US" sz="2150" b="1" i="1" dirty="0" err="1" smtClean="0"/>
              <a:t>trường</a:t>
            </a:r>
            <a:r>
              <a:rPr lang="en-US" sz="2150" b="1" i="1" dirty="0" smtClean="0"/>
              <a:t> </a:t>
            </a:r>
            <a:r>
              <a:rPr lang="en-US" sz="2150" b="1" i="1" dirty="0" err="1" smtClean="0"/>
              <a:t>pháp</a:t>
            </a:r>
            <a:r>
              <a:rPr lang="en-US" sz="2150" b="1" i="1" dirty="0" smtClean="0"/>
              <a:t> </a:t>
            </a:r>
            <a:r>
              <a:rPr lang="en-US" sz="2150" b="1" i="1" dirty="0" err="1" smtClean="0"/>
              <a:t>lý</a:t>
            </a:r>
            <a:r>
              <a:rPr lang="en-US" sz="2150" b="1" i="1" dirty="0" smtClean="0"/>
              <a:t> </a:t>
            </a:r>
            <a:r>
              <a:rPr lang="en-US" sz="2150" b="1" i="1" dirty="0" err="1" smtClean="0"/>
              <a:t>để</a:t>
            </a:r>
            <a:r>
              <a:rPr lang="en-US" sz="2150" b="1" i="1" dirty="0" smtClean="0"/>
              <a:t> </a:t>
            </a:r>
            <a:r>
              <a:rPr lang="en-US" sz="2150" b="1" i="1" dirty="0" err="1" smtClean="0"/>
              <a:t>thể</a:t>
            </a:r>
            <a:r>
              <a:rPr lang="en-US" sz="2150" b="1" i="1" dirty="0" smtClean="0"/>
              <a:t> </a:t>
            </a:r>
            <a:r>
              <a:rPr lang="en-US" sz="2150" b="1" i="1" dirty="0" err="1" smtClean="0"/>
              <a:t>chế</a:t>
            </a:r>
            <a:r>
              <a:rPr lang="en-US" sz="2150" b="1" i="1" dirty="0" smtClean="0"/>
              <a:t> : </a:t>
            </a:r>
            <a:endParaRPr lang="en-US" sz="2150" dirty="0" smtClean="0"/>
          </a:p>
          <a:p>
            <a:r>
              <a:rPr lang="en-US" sz="2150" dirty="0" smtClean="0"/>
              <a:t>    - </a:t>
            </a:r>
            <a:r>
              <a:rPr lang="en-US" sz="2150" dirty="0" err="1" smtClean="0"/>
              <a:t>Cải</a:t>
            </a:r>
            <a:r>
              <a:rPr lang="en-US" sz="2150" dirty="0" smtClean="0"/>
              <a:t> </a:t>
            </a:r>
            <a:r>
              <a:rPr lang="en-US" sz="2150" dirty="0" err="1" smtClean="0"/>
              <a:t>cách</a:t>
            </a:r>
            <a:r>
              <a:rPr lang="en-US" sz="2150" dirty="0" smtClean="0"/>
              <a:t> </a:t>
            </a:r>
            <a:r>
              <a:rPr lang="en-US" sz="2150" dirty="0" err="1" smtClean="0"/>
              <a:t>hành</a:t>
            </a:r>
            <a:r>
              <a:rPr lang="en-US" sz="2150" dirty="0" smtClean="0"/>
              <a:t> </a:t>
            </a:r>
            <a:r>
              <a:rPr lang="en-US" sz="2150" dirty="0" err="1" smtClean="0"/>
              <a:t>chính</a:t>
            </a:r>
            <a:r>
              <a:rPr lang="en-US" sz="2150" dirty="0" smtClean="0"/>
              <a:t>, </a:t>
            </a:r>
            <a:r>
              <a:rPr lang="en-US" sz="2150" dirty="0" err="1" smtClean="0"/>
              <a:t>làm</a:t>
            </a:r>
            <a:r>
              <a:rPr lang="en-US" sz="2150" dirty="0" smtClean="0"/>
              <a:t> </a:t>
            </a:r>
            <a:r>
              <a:rPr lang="en-US" sz="2150" dirty="0" err="1" smtClean="0"/>
              <a:t>trong</a:t>
            </a:r>
            <a:r>
              <a:rPr lang="en-US" sz="2150" dirty="0" smtClean="0"/>
              <a:t> </a:t>
            </a:r>
            <a:r>
              <a:rPr lang="en-US" sz="2150" dirty="0" err="1" smtClean="0"/>
              <a:t>sạch</a:t>
            </a:r>
            <a:r>
              <a:rPr lang="en-US" sz="2150" dirty="0" smtClean="0"/>
              <a:t> </a:t>
            </a:r>
            <a:r>
              <a:rPr lang="en-US" sz="2150" dirty="0" err="1" smtClean="0"/>
              <a:t>bộ</a:t>
            </a:r>
            <a:r>
              <a:rPr lang="en-US" sz="2150" dirty="0" smtClean="0"/>
              <a:t>  </a:t>
            </a:r>
            <a:r>
              <a:rPr lang="en-US" sz="2150" dirty="0" err="1" smtClean="0"/>
              <a:t>máy</a:t>
            </a:r>
            <a:r>
              <a:rPr lang="en-US" sz="2150" dirty="0" smtClean="0"/>
              <a:t> </a:t>
            </a:r>
            <a:r>
              <a:rPr lang="en-US" sz="2150" dirty="0" err="1" smtClean="0"/>
              <a:t>nhà</a:t>
            </a:r>
            <a:r>
              <a:rPr lang="en-US" sz="2150" dirty="0" smtClean="0"/>
              <a:t> </a:t>
            </a:r>
            <a:r>
              <a:rPr lang="en-US" sz="2150" dirty="0" err="1" smtClean="0"/>
              <a:t>nước</a:t>
            </a:r>
            <a:r>
              <a:rPr lang="en-US" sz="2150" dirty="0" smtClean="0"/>
              <a:t> </a:t>
            </a:r>
            <a:r>
              <a:rPr lang="en-US" sz="2150" dirty="0" err="1" smtClean="0"/>
              <a:t>nhằm</a:t>
            </a:r>
            <a:r>
              <a:rPr lang="en-US" sz="2150" dirty="0" smtClean="0"/>
              <a:t> </a:t>
            </a:r>
            <a:r>
              <a:rPr lang="en-US" sz="2150" dirty="0" err="1" smtClean="0"/>
              <a:t>ngăn</a:t>
            </a:r>
            <a:r>
              <a:rPr lang="en-US" sz="2150" dirty="0" smtClean="0"/>
              <a:t> </a:t>
            </a:r>
            <a:r>
              <a:rPr lang="en-US" sz="2150" dirty="0" err="1" smtClean="0"/>
              <a:t>ngừa</a:t>
            </a:r>
            <a:r>
              <a:rPr lang="en-US" sz="2150" dirty="0" smtClean="0"/>
              <a:t> </a:t>
            </a:r>
            <a:r>
              <a:rPr lang="en-US" sz="2150" dirty="0" err="1" smtClean="0"/>
              <a:t>sự</a:t>
            </a:r>
            <a:r>
              <a:rPr lang="en-US" sz="2150" dirty="0" smtClean="0"/>
              <a:t> </a:t>
            </a:r>
            <a:r>
              <a:rPr lang="en-US" sz="2150" dirty="0" err="1" smtClean="0"/>
              <a:t>làm</a:t>
            </a:r>
            <a:r>
              <a:rPr lang="en-US" sz="2150" dirty="0" smtClean="0"/>
              <a:t> </a:t>
            </a:r>
            <a:r>
              <a:rPr lang="en-US" sz="2150" dirty="0" err="1" smtClean="0"/>
              <a:t>giàu</a:t>
            </a:r>
            <a:r>
              <a:rPr lang="en-US" sz="2150" dirty="0" smtClean="0"/>
              <a:t> </a:t>
            </a:r>
            <a:r>
              <a:rPr lang="en-US" sz="2150" dirty="0" err="1" smtClean="0"/>
              <a:t>bất</a:t>
            </a:r>
            <a:r>
              <a:rPr lang="en-US" sz="2150" dirty="0" smtClean="0"/>
              <a:t> </a:t>
            </a:r>
            <a:r>
              <a:rPr lang="en-US" sz="2150" dirty="0" err="1" smtClean="0"/>
              <a:t>hợp</a:t>
            </a:r>
            <a:r>
              <a:rPr lang="en-US" sz="2150" dirty="0" smtClean="0"/>
              <a:t> </a:t>
            </a:r>
            <a:r>
              <a:rPr lang="en-US" sz="2150" dirty="0" err="1" smtClean="0"/>
              <a:t>pháp</a:t>
            </a:r>
            <a:r>
              <a:rPr lang="en-US" sz="2150" dirty="0" smtClean="0"/>
              <a:t>; </a:t>
            </a:r>
            <a:r>
              <a:rPr lang="en-US" sz="2150" dirty="0" err="1" smtClean="0"/>
              <a:t>chống</a:t>
            </a:r>
            <a:r>
              <a:rPr lang="en-US" sz="2150" dirty="0" smtClean="0"/>
              <a:t> </a:t>
            </a:r>
            <a:r>
              <a:rPr lang="en-US" sz="2150" dirty="0" err="1" smtClean="0"/>
              <a:t>tham</a:t>
            </a:r>
            <a:r>
              <a:rPr lang="en-US" sz="2150" dirty="0" smtClean="0"/>
              <a:t> </a:t>
            </a:r>
            <a:r>
              <a:rPr lang="en-US" sz="2150" dirty="0" err="1" smtClean="0"/>
              <a:t>nhũng</a:t>
            </a:r>
            <a:r>
              <a:rPr lang="en-US" sz="2150" dirty="0" smtClean="0"/>
              <a:t> </a:t>
            </a:r>
            <a:r>
              <a:rPr lang="en-US" sz="2150" dirty="0" err="1" smtClean="0"/>
              <a:t>và</a:t>
            </a:r>
            <a:r>
              <a:rPr lang="en-US" sz="2150" dirty="0" smtClean="0"/>
              <a:t> </a:t>
            </a:r>
            <a:r>
              <a:rPr lang="en-US" sz="2150" dirty="0" err="1" smtClean="0"/>
              <a:t>phát</a:t>
            </a:r>
            <a:r>
              <a:rPr lang="en-US" sz="2150" dirty="0" smtClean="0"/>
              <a:t> </a:t>
            </a:r>
            <a:r>
              <a:rPr lang="en-US" sz="2150" dirty="0" err="1" smtClean="0"/>
              <a:t>huy</a:t>
            </a:r>
            <a:r>
              <a:rPr lang="en-US" sz="2150" dirty="0" smtClean="0"/>
              <a:t> </a:t>
            </a:r>
            <a:r>
              <a:rPr lang="en-US" sz="2150" dirty="0" err="1" smtClean="0"/>
              <a:t>tính</a:t>
            </a:r>
            <a:r>
              <a:rPr lang="en-US" sz="2150" dirty="0" smtClean="0"/>
              <a:t> </a:t>
            </a:r>
            <a:r>
              <a:rPr lang="en-US" sz="2150" dirty="0" err="1" smtClean="0"/>
              <a:t>dân</a:t>
            </a:r>
            <a:r>
              <a:rPr lang="en-US" sz="2150" dirty="0" smtClean="0"/>
              <a:t> </a:t>
            </a:r>
            <a:r>
              <a:rPr lang="en-US" sz="2150" dirty="0" err="1" smtClean="0"/>
              <a:t>chủ</a:t>
            </a:r>
            <a:r>
              <a:rPr lang="en-US" sz="2150" dirty="0" smtClean="0"/>
              <a:t>.</a:t>
            </a:r>
            <a:endParaRPr lang="en-US" sz="2150" dirty="0"/>
          </a:p>
        </p:txBody>
      </p:sp>
      <p:pic>
        <p:nvPicPr>
          <p:cNvPr id="4" name="Picture 3" descr="1.jpg"/>
          <p:cNvPicPr>
            <a:picLocks noChangeAspect="1"/>
          </p:cNvPicPr>
          <p:nvPr/>
        </p:nvPicPr>
        <p:blipFill>
          <a:blip r:embed="rId3" cstate="print"/>
          <a:stretch>
            <a:fillRect/>
          </a:stretch>
        </p:blipFill>
        <p:spPr>
          <a:xfrm>
            <a:off x="251520" y="260648"/>
            <a:ext cx="7992888" cy="5400600"/>
          </a:xfrm>
          <a:prstGeom prst="rect">
            <a:avLst/>
          </a:prstGeom>
          <a:solidFill>
            <a:schemeClr val="accent3"/>
          </a:solidFill>
          <a:ln>
            <a:noFill/>
          </a:ln>
          <a:effectLst>
            <a:outerShdw blurRad="184150" dist="241300" dir="11520000" sx="110000" sy="110000" algn="ctr">
              <a:srgbClr val="000000">
                <a:alpha val="18000"/>
              </a:srgbClr>
            </a:outerShdw>
          </a:effectLst>
          <a:scene3d>
            <a:camera prst="obliqueTopLeft"/>
            <a:lightRig rig="flood" dir="t">
              <a:rot lat="0" lon="0" rev="13800000"/>
            </a:lightRig>
          </a:scene3d>
          <a:sp3d extrusionH="107950" prstMaterial="plastic">
            <a:bevelT w="82550" h="63500" prst="divot"/>
            <a:bevelB/>
          </a:sp3d>
        </p:spPr>
      </p:pic>
      <p:pic>
        <p:nvPicPr>
          <p:cNvPr id="5" name="Picture 4" descr="2.jpg"/>
          <p:cNvPicPr>
            <a:picLocks noChangeAspect="1"/>
          </p:cNvPicPr>
          <p:nvPr/>
        </p:nvPicPr>
        <p:blipFill>
          <a:blip r:embed="rId4" cstate="print"/>
          <a:stretch>
            <a:fillRect/>
          </a:stretch>
        </p:blipFill>
        <p:spPr>
          <a:xfrm>
            <a:off x="395536" y="476672"/>
            <a:ext cx="4176464" cy="5400600"/>
          </a:xfrm>
          <a:prstGeom prst="rect">
            <a:avLst/>
          </a:prstGeom>
          <a:ln>
            <a:noFill/>
          </a:ln>
          <a:effectLst>
            <a:outerShdw blurRad="184150" dist="241300" dir="11520000" sx="110000" sy="110000" algn="ctr">
              <a:srgbClr val="000000">
                <a:alpha val="18000"/>
              </a:srgbClr>
            </a:outerShdw>
          </a:effectLst>
          <a:scene3d>
            <a:camera prst="obliqueTopLeft"/>
            <a:lightRig rig="flood" dir="t">
              <a:rot lat="0" lon="0" rev="13800000"/>
            </a:lightRig>
          </a:scene3d>
          <a:sp3d extrusionH="107950" prstMaterial="plastic">
            <a:bevelT w="82550" h="63500" prst="divot"/>
            <a:bevelB/>
          </a:sp3d>
        </p:spPr>
      </p:pic>
      <p:pic>
        <p:nvPicPr>
          <p:cNvPr id="6" name="Picture 5" descr="images.jpg"/>
          <p:cNvPicPr>
            <a:picLocks noChangeAspect="1"/>
          </p:cNvPicPr>
          <p:nvPr/>
        </p:nvPicPr>
        <p:blipFill>
          <a:blip r:embed="rId5" cstate="print"/>
          <a:stretch>
            <a:fillRect/>
          </a:stretch>
        </p:blipFill>
        <p:spPr>
          <a:xfrm>
            <a:off x="4572000" y="476672"/>
            <a:ext cx="3960440" cy="5400600"/>
          </a:xfrm>
          <a:prstGeom prst="rect">
            <a:avLst/>
          </a:prstGeom>
          <a:ln>
            <a:noFill/>
          </a:ln>
          <a:effectLst>
            <a:outerShdw blurRad="184150" dist="241300" dir="11520000" sx="110000" sy="110000" algn="ctr">
              <a:srgbClr val="000000">
                <a:alpha val="18000"/>
              </a:srgbClr>
            </a:outerShdw>
          </a:effectLst>
          <a:scene3d>
            <a:camera prst="obliqueTopLeft"/>
            <a:lightRig rig="flood" dir="t">
              <a:rot lat="0" lon="0" rev="13800000"/>
            </a:lightRig>
          </a:scene3d>
          <a:sp3d extrusionH="107950" prstMaterial="plastic">
            <a:bevelT w="82550" h="63500" prst="divot"/>
            <a:bevelB/>
          </a:sp3d>
        </p:spPr>
      </p:pic>
      <p:pic>
        <p:nvPicPr>
          <p:cNvPr id="8" name="Picture 7" descr="2.jpg"/>
          <p:cNvPicPr>
            <a:picLocks noChangeAspect="1"/>
          </p:cNvPicPr>
          <p:nvPr/>
        </p:nvPicPr>
        <p:blipFill>
          <a:blip r:embed="rId6" cstate="print"/>
          <a:stretch>
            <a:fillRect/>
          </a:stretch>
        </p:blipFill>
        <p:spPr>
          <a:xfrm>
            <a:off x="251520" y="260648"/>
            <a:ext cx="7992888" cy="5400600"/>
          </a:xfrm>
          <a:prstGeom prst="rect">
            <a:avLst/>
          </a:prstGeom>
          <a:ln w="38100" cap="sq">
            <a:noFill/>
            <a:prstDash val="solid"/>
            <a:miter lim="800000"/>
          </a:ln>
          <a:effectLst>
            <a:outerShdw blurRad="184150" dist="241300" dir="11520000" sx="110000" sy="110000" algn="ctr">
              <a:srgbClr val="000000">
                <a:alpha val="18000"/>
              </a:srgbClr>
            </a:outerShdw>
          </a:effectLst>
          <a:scene3d>
            <a:camera prst="obliqueTopLeft"/>
            <a:lightRig rig="flood" dir="t">
              <a:rot lat="0" lon="0" rev="13800000"/>
            </a:lightRig>
          </a:scene3d>
          <a:sp3d extrusionH="107950" prstMaterial="plastic">
            <a:bevelT w="82550" h="63500" prst="divot"/>
            <a:bevelB/>
          </a:sp3d>
        </p:spPr>
      </p:pic>
      <p:pic>
        <p:nvPicPr>
          <p:cNvPr id="9" name="Picture 8" descr="5.jpg"/>
          <p:cNvPicPr>
            <a:picLocks noChangeAspect="1"/>
          </p:cNvPicPr>
          <p:nvPr/>
        </p:nvPicPr>
        <p:blipFill>
          <a:blip r:embed="rId7" cstate="print"/>
          <a:stretch>
            <a:fillRect/>
          </a:stretch>
        </p:blipFill>
        <p:spPr>
          <a:xfrm>
            <a:off x="611560" y="836712"/>
            <a:ext cx="7920880" cy="5184576"/>
          </a:xfrm>
          <a:prstGeom prst="rect">
            <a:avLst/>
          </a:prstGeom>
          <a:ln>
            <a:noFill/>
          </a:ln>
          <a:effectLst>
            <a:outerShdw blurRad="184150" dist="241300" dir="11520000" sx="110000" sy="110000" algn="ctr">
              <a:srgbClr val="000000">
                <a:alpha val="18000"/>
              </a:srgbClr>
            </a:outerShdw>
          </a:effectLst>
          <a:scene3d>
            <a:camera prst="perspectiveFront" fov="5100000">
              <a:rot lat="0" lon="21599991" rev="0"/>
            </a:camera>
            <a:lightRig rig="flood" dir="t">
              <a:rot lat="0" lon="0" rev="13800000"/>
            </a:lightRig>
          </a:scene3d>
          <a:sp3d extrusionH="107950" prstMaterial="plastic">
            <a:bevelT w="82550" h="63500" prst="divot"/>
            <a:bevelB/>
          </a:sp3d>
        </p:spPr>
      </p:pic>
    </p:spTree>
    <p:extLst>
      <p:ext uri="{BB962C8B-B14F-4D97-AF65-F5344CB8AC3E}">
        <p14:creationId xmlns:p14="http://schemas.microsoft.com/office/powerpoint/2010/main" val="1530972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Scale>
                                      <p:cBhvr>
                                        <p:cTn id="13"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bg/>
                                          </p:spTgt>
                                        </p:tgtEl>
                                        <p:attrNameLst>
                                          <p:attrName>ppt_x</p:attrName>
                                          <p:attrName>ppt_y</p:attrName>
                                        </p:attrNameLst>
                                      </p:cBhvr>
                                    </p:animMotion>
                                    <p:animEffect transition="in" filter="fade">
                                      <p:cBhvr>
                                        <p:cTn id="15" dur="1000"/>
                                        <p:tgtEl>
                                          <p:spTgt spid="3">
                                            <p:bg/>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4" fill="hold" nodeType="after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2" presetClass="entr" presetSubtype="4" fill="hold"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nodeType="after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Scale>
                                      <p:cBhvr>
                                        <p:cTn id="4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4"/>
                                        </p:tgtEl>
                                        <p:attrNameLst>
                                          <p:attrName>ppt_x</p:attrName>
                                          <p:attrName>ppt_y</p:attrName>
                                        </p:attrNameLst>
                                      </p:cBhvr>
                                    </p:animMotion>
                                    <p:animEffect transition="in" filter="fade">
                                      <p:cBhvr>
                                        <p:cTn id="51" dur="1000"/>
                                        <p:tgtEl>
                                          <p:spTgt spid="4"/>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Scale>
                                      <p:cBhvr>
                                        <p:cTn id="5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5"/>
                                        </p:tgtEl>
                                        <p:attrNameLst>
                                          <p:attrName>ppt_x</p:attrName>
                                          <p:attrName>ppt_y</p:attrName>
                                        </p:attrNameLst>
                                      </p:cBhvr>
                                    </p:animMotion>
                                    <p:animEffect transition="in" filter="fade">
                                      <p:cBhvr>
                                        <p:cTn id="58" dur="1000"/>
                                        <p:tgtEl>
                                          <p:spTgt spid="5"/>
                                        </p:tgtEl>
                                      </p:cBhvr>
                                    </p:animEffect>
                                  </p:childTnLst>
                                </p:cTn>
                              </p:par>
                              <p:par>
                                <p:cTn id="59" presetID="52" presetClass="entr" presetSubtype="0"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Scale>
                                      <p:cBhvr>
                                        <p:cTn id="6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6"/>
                                        </p:tgtEl>
                                        <p:attrNameLst>
                                          <p:attrName>ppt_x</p:attrName>
                                          <p:attrName>ppt_y</p:attrName>
                                        </p:attrNameLst>
                                      </p:cBhvr>
                                    </p:animMotion>
                                    <p:animEffect transition="in" filter="fade">
                                      <p:cBhvr>
                                        <p:cTn id="63" dur="1000"/>
                                        <p:tgtEl>
                                          <p:spTgt spid="6"/>
                                        </p:tgtEl>
                                      </p:cBhvr>
                                    </p:animEffect>
                                  </p:childTnLst>
                                </p:cTn>
                              </p:par>
                            </p:childTnLst>
                          </p:cTn>
                        </p:par>
                      </p:childTnLst>
                    </p:cTn>
                  </p:par>
                  <p:par>
                    <p:cTn id="64" fill="hold">
                      <p:stCondLst>
                        <p:cond delay="indefinite"/>
                      </p:stCondLst>
                      <p:childTnLst>
                        <p:par>
                          <p:cTn id="65" fill="hold">
                            <p:stCondLst>
                              <p:cond delay="0"/>
                            </p:stCondLst>
                            <p:childTnLst>
                              <p:par>
                                <p:cTn id="66" presetID="52" presetClass="entr" presetSubtype="0" fill="hold" nodeType="clickEffect">
                                  <p:stCondLst>
                                    <p:cond delay="0"/>
                                  </p:stCondLst>
                                  <p:childTnLst>
                                    <p:set>
                                      <p:cBhvr>
                                        <p:cTn id="67" dur="1" fill="hold">
                                          <p:stCondLst>
                                            <p:cond delay="0"/>
                                          </p:stCondLst>
                                        </p:cTn>
                                        <p:tgtEl>
                                          <p:spTgt spid="9"/>
                                        </p:tgtEl>
                                        <p:attrNameLst>
                                          <p:attrName>style.visibility</p:attrName>
                                        </p:attrNameLst>
                                      </p:cBhvr>
                                      <p:to>
                                        <p:strVal val="visible"/>
                                      </p:to>
                                    </p:set>
                                    <p:animScale>
                                      <p:cBhvr>
                                        <p:cTn id="6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9"/>
                                        </p:tgtEl>
                                        <p:attrNameLst>
                                          <p:attrName>ppt_x</p:attrName>
                                          <p:attrName>ppt_y</p:attrName>
                                        </p:attrNameLst>
                                      </p:cBhvr>
                                    </p:animMotion>
                                    <p:animEffect transition="in" filter="fade">
                                      <p:cBhvr>
                                        <p:cTn id="70" dur="1000"/>
                                        <p:tgtEl>
                                          <p:spTgt spid="9"/>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xit" presetSubtype="4" fill="hold" nodeType="clickEffect">
                                  <p:stCondLst>
                                    <p:cond delay="0"/>
                                  </p:stCondLst>
                                  <p:childTnLst>
                                    <p:anim calcmode="lin" valueType="num">
                                      <p:cBhvr additive="base">
                                        <p:cTn id="74" dur="500"/>
                                        <p:tgtEl>
                                          <p:spTgt spid="5"/>
                                        </p:tgtEl>
                                        <p:attrNameLst>
                                          <p:attrName>ppt_x</p:attrName>
                                        </p:attrNameLst>
                                      </p:cBhvr>
                                      <p:tavLst>
                                        <p:tav tm="0">
                                          <p:val>
                                            <p:strVal val="ppt_x"/>
                                          </p:val>
                                        </p:tav>
                                        <p:tav tm="100000">
                                          <p:val>
                                            <p:strVal val="ppt_x"/>
                                          </p:val>
                                        </p:tav>
                                      </p:tavLst>
                                    </p:anim>
                                    <p:anim calcmode="lin" valueType="num">
                                      <p:cBhvr additive="base">
                                        <p:cTn id="75" dur="500"/>
                                        <p:tgtEl>
                                          <p:spTgt spid="5"/>
                                        </p:tgtEl>
                                        <p:attrNameLst>
                                          <p:attrName>ppt_y</p:attrName>
                                        </p:attrNameLst>
                                      </p:cBhvr>
                                      <p:tavLst>
                                        <p:tav tm="0">
                                          <p:val>
                                            <p:strVal val="ppt_y"/>
                                          </p:val>
                                        </p:tav>
                                        <p:tav tm="100000">
                                          <p:val>
                                            <p:strVal val="1+ppt_h/2"/>
                                          </p:val>
                                        </p:tav>
                                      </p:tavLst>
                                    </p:anim>
                                    <p:set>
                                      <p:cBhvr>
                                        <p:cTn id="76" dur="1" fill="hold">
                                          <p:stCondLst>
                                            <p:cond delay="499"/>
                                          </p:stCondLst>
                                        </p:cTn>
                                        <p:tgtEl>
                                          <p:spTgt spid="5"/>
                                        </p:tgtEl>
                                        <p:attrNameLst>
                                          <p:attrName>style.visibility</p:attrName>
                                        </p:attrNameLst>
                                      </p:cBhvr>
                                      <p:to>
                                        <p:strVal val="hidden"/>
                                      </p:to>
                                    </p:set>
                                  </p:childTnLst>
                                </p:cTn>
                              </p:par>
                              <p:par>
                                <p:cTn id="77" presetID="2" presetClass="exit" presetSubtype="4" fill="hold" nodeType="withEffect">
                                  <p:stCondLst>
                                    <p:cond delay="0"/>
                                  </p:stCondLst>
                                  <p:childTnLst>
                                    <p:anim calcmode="lin" valueType="num">
                                      <p:cBhvr additive="base">
                                        <p:cTn id="78" dur="500"/>
                                        <p:tgtEl>
                                          <p:spTgt spid="9"/>
                                        </p:tgtEl>
                                        <p:attrNameLst>
                                          <p:attrName>ppt_x</p:attrName>
                                        </p:attrNameLst>
                                      </p:cBhvr>
                                      <p:tavLst>
                                        <p:tav tm="0">
                                          <p:val>
                                            <p:strVal val="ppt_x"/>
                                          </p:val>
                                        </p:tav>
                                        <p:tav tm="100000">
                                          <p:val>
                                            <p:strVal val="ppt_x"/>
                                          </p:val>
                                        </p:tav>
                                      </p:tavLst>
                                    </p:anim>
                                    <p:anim calcmode="lin" valueType="num">
                                      <p:cBhvr additive="base">
                                        <p:cTn id="79" dur="500"/>
                                        <p:tgtEl>
                                          <p:spTgt spid="9"/>
                                        </p:tgtEl>
                                        <p:attrNameLst>
                                          <p:attrName>ppt_y</p:attrName>
                                        </p:attrNameLst>
                                      </p:cBhvr>
                                      <p:tavLst>
                                        <p:tav tm="0">
                                          <p:val>
                                            <p:strVal val="ppt_y"/>
                                          </p:val>
                                        </p:tav>
                                        <p:tav tm="100000">
                                          <p:val>
                                            <p:strVal val="1+ppt_h/2"/>
                                          </p:val>
                                        </p:tav>
                                      </p:tavLst>
                                    </p:anim>
                                    <p:set>
                                      <p:cBhvr>
                                        <p:cTn id="80" dur="1" fill="hold">
                                          <p:stCondLst>
                                            <p:cond delay="499"/>
                                          </p:stCondLst>
                                        </p:cTn>
                                        <p:tgtEl>
                                          <p:spTgt spid="9"/>
                                        </p:tgtEl>
                                        <p:attrNameLst>
                                          <p:attrName>style.visibility</p:attrName>
                                        </p:attrNameLst>
                                      </p:cBhvr>
                                      <p:to>
                                        <p:strVal val="hidden"/>
                                      </p:to>
                                    </p:set>
                                  </p:childTnLst>
                                </p:cTn>
                              </p:par>
                              <p:par>
                                <p:cTn id="81" presetID="2" presetClass="exit" presetSubtype="4" fill="hold" nodeType="withEffect">
                                  <p:stCondLst>
                                    <p:cond delay="0"/>
                                  </p:stCondLst>
                                  <p:childTnLst>
                                    <p:anim calcmode="lin" valueType="num">
                                      <p:cBhvr additive="base">
                                        <p:cTn id="82" dur="500"/>
                                        <p:tgtEl>
                                          <p:spTgt spid="4"/>
                                        </p:tgtEl>
                                        <p:attrNameLst>
                                          <p:attrName>ppt_x</p:attrName>
                                        </p:attrNameLst>
                                      </p:cBhvr>
                                      <p:tavLst>
                                        <p:tav tm="0">
                                          <p:val>
                                            <p:strVal val="ppt_x"/>
                                          </p:val>
                                        </p:tav>
                                        <p:tav tm="100000">
                                          <p:val>
                                            <p:strVal val="ppt_x"/>
                                          </p:val>
                                        </p:tav>
                                      </p:tavLst>
                                    </p:anim>
                                    <p:anim calcmode="lin" valueType="num">
                                      <p:cBhvr additive="base">
                                        <p:cTn id="83" dur="500"/>
                                        <p:tgtEl>
                                          <p:spTgt spid="4"/>
                                        </p:tgtEl>
                                        <p:attrNameLst>
                                          <p:attrName>ppt_y</p:attrName>
                                        </p:attrNameLst>
                                      </p:cBhvr>
                                      <p:tavLst>
                                        <p:tav tm="0">
                                          <p:val>
                                            <p:strVal val="ppt_y"/>
                                          </p:val>
                                        </p:tav>
                                        <p:tav tm="100000">
                                          <p:val>
                                            <p:strVal val="1+ppt_h/2"/>
                                          </p:val>
                                        </p:tav>
                                      </p:tavLst>
                                    </p:anim>
                                    <p:set>
                                      <p:cBhvr>
                                        <p:cTn id="84" dur="1" fill="hold">
                                          <p:stCondLst>
                                            <p:cond delay="499"/>
                                          </p:stCondLst>
                                        </p:cTn>
                                        <p:tgtEl>
                                          <p:spTgt spid="4"/>
                                        </p:tgtEl>
                                        <p:attrNameLst>
                                          <p:attrName>style.visibility</p:attrName>
                                        </p:attrNameLst>
                                      </p:cBhvr>
                                      <p:to>
                                        <p:strVal val="hidden"/>
                                      </p:to>
                                    </p:set>
                                  </p:childTnLst>
                                </p:cTn>
                              </p:par>
                              <p:par>
                                <p:cTn id="85" presetID="2" presetClass="exit" presetSubtype="4" fill="hold" nodeType="withEffect">
                                  <p:stCondLst>
                                    <p:cond delay="0"/>
                                  </p:stCondLst>
                                  <p:childTnLst>
                                    <p:anim calcmode="lin" valueType="num">
                                      <p:cBhvr additive="base">
                                        <p:cTn id="86" dur="500"/>
                                        <p:tgtEl>
                                          <p:spTgt spid="6"/>
                                        </p:tgtEl>
                                        <p:attrNameLst>
                                          <p:attrName>ppt_x</p:attrName>
                                        </p:attrNameLst>
                                      </p:cBhvr>
                                      <p:tavLst>
                                        <p:tav tm="0">
                                          <p:val>
                                            <p:strVal val="ppt_x"/>
                                          </p:val>
                                        </p:tav>
                                        <p:tav tm="100000">
                                          <p:val>
                                            <p:strVal val="ppt_x"/>
                                          </p:val>
                                        </p:tav>
                                      </p:tavLst>
                                    </p:anim>
                                    <p:anim calcmode="lin" valueType="num">
                                      <p:cBhvr additive="base">
                                        <p:cTn id="87" dur="500"/>
                                        <p:tgtEl>
                                          <p:spTgt spid="6"/>
                                        </p:tgtEl>
                                        <p:attrNameLst>
                                          <p:attrName>ppt_y</p:attrName>
                                        </p:attrNameLst>
                                      </p:cBhvr>
                                      <p:tavLst>
                                        <p:tav tm="0">
                                          <p:val>
                                            <p:strVal val="ppt_y"/>
                                          </p:val>
                                        </p:tav>
                                        <p:tav tm="100000">
                                          <p:val>
                                            <p:strVal val="1+ppt_h/2"/>
                                          </p:val>
                                        </p:tav>
                                      </p:tavLst>
                                    </p:anim>
                                    <p:set>
                                      <p:cBhvr>
                                        <p:cTn id="88" dur="1" fill="hold">
                                          <p:stCondLst>
                                            <p:cond delay="499"/>
                                          </p:stCondLst>
                                        </p:cTn>
                                        <p:tgtEl>
                                          <p:spTgt spid="6"/>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
                                            <p:txEl>
                                              <p:pRg st="6" end="6"/>
                                            </p:txEl>
                                          </p:spTgt>
                                        </p:tgtEl>
                                        <p:attrNameLst>
                                          <p:attrName>style.visibility</p:attrName>
                                        </p:attrNameLst>
                                      </p:cBhvr>
                                      <p:to>
                                        <p:strVal val="visible"/>
                                      </p:to>
                                    </p:set>
                                    <p:anim calcmode="lin" valueType="num">
                                      <p:cBhvr additive="base">
                                        <p:cTn id="9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
                                            <p:txEl>
                                              <p:pRg st="7" end="7"/>
                                            </p:txEl>
                                          </p:spTgt>
                                        </p:tgtEl>
                                        <p:attrNameLst>
                                          <p:attrName>style.visibility</p:attrName>
                                        </p:attrNameLst>
                                      </p:cBhvr>
                                      <p:to>
                                        <p:strVal val="visible"/>
                                      </p:to>
                                    </p:set>
                                    <p:anim calcmode="lin" valueType="num">
                                      <p:cBhvr additive="base">
                                        <p:cTn id="9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101" fill="hold">
                            <p:stCondLst>
                              <p:cond delay="500"/>
                            </p:stCondLst>
                            <p:childTnLst>
                              <p:par>
                                <p:cTn id="102" presetID="2" presetClass="entr" presetSubtype="4" fill="hold" nodeType="afterEffect">
                                  <p:stCondLst>
                                    <p:cond delay="0"/>
                                  </p:stCondLst>
                                  <p:childTnLst>
                                    <p:set>
                                      <p:cBhvr>
                                        <p:cTn id="103" dur="1" fill="hold">
                                          <p:stCondLst>
                                            <p:cond delay="0"/>
                                          </p:stCondLst>
                                        </p:cTn>
                                        <p:tgtEl>
                                          <p:spTgt spid="3">
                                            <p:txEl>
                                              <p:pRg st="8" end="8"/>
                                            </p:txEl>
                                          </p:spTgt>
                                        </p:tgtEl>
                                        <p:attrNameLst>
                                          <p:attrName>style.visibility</p:attrName>
                                        </p:attrNameLst>
                                      </p:cBhvr>
                                      <p:to>
                                        <p:strVal val="visible"/>
                                      </p:to>
                                    </p:set>
                                    <p:anim calcmode="lin" valueType="num">
                                      <p:cBhvr additive="base">
                                        <p:cTn id="104"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106" fill="hold">
                            <p:stCondLst>
                              <p:cond delay="1000"/>
                            </p:stCondLst>
                            <p:childTnLst>
                              <p:par>
                                <p:cTn id="107" presetID="2" presetClass="entr" presetSubtype="4" fill="hold" nodeType="afterEffect">
                                  <p:stCondLst>
                                    <p:cond delay="0"/>
                                  </p:stCondLst>
                                  <p:childTnLst>
                                    <p:set>
                                      <p:cBhvr>
                                        <p:cTn id="108" dur="1" fill="hold">
                                          <p:stCondLst>
                                            <p:cond delay="0"/>
                                          </p:stCondLst>
                                        </p:cTn>
                                        <p:tgtEl>
                                          <p:spTgt spid="3">
                                            <p:txEl>
                                              <p:pRg st="9" end="9"/>
                                            </p:txEl>
                                          </p:spTgt>
                                        </p:tgtEl>
                                        <p:attrNameLst>
                                          <p:attrName>style.visibility</p:attrName>
                                        </p:attrNameLst>
                                      </p:cBhvr>
                                      <p:to>
                                        <p:strVal val="visible"/>
                                      </p:to>
                                    </p:set>
                                    <p:anim calcmode="lin" valueType="num">
                                      <p:cBhvr additive="base">
                                        <p:cTn id="10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52" presetClass="entr" presetSubtype="0" fill="hold" nodeType="clickEffect">
                                  <p:stCondLst>
                                    <p:cond delay="0"/>
                                  </p:stCondLst>
                                  <p:childTnLst>
                                    <p:set>
                                      <p:cBhvr>
                                        <p:cTn id="114" dur="1" fill="hold">
                                          <p:stCondLst>
                                            <p:cond delay="0"/>
                                          </p:stCondLst>
                                        </p:cTn>
                                        <p:tgtEl>
                                          <p:spTgt spid="8"/>
                                        </p:tgtEl>
                                        <p:attrNameLst>
                                          <p:attrName>style.visibility</p:attrName>
                                        </p:attrNameLst>
                                      </p:cBhvr>
                                      <p:to>
                                        <p:strVal val="visible"/>
                                      </p:to>
                                    </p:set>
                                    <p:animScale>
                                      <p:cBhvr>
                                        <p:cTn id="11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1000" decel="50000" fill="hold">
                                          <p:stCondLst>
                                            <p:cond delay="0"/>
                                          </p:stCondLst>
                                        </p:cTn>
                                        <p:tgtEl>
                                          <p:spTgt spid="8"/>
                                        </p:tgtEl>
                                        <p:attrNameLst>
                                          <p:attrName>ppt_x</p:attrName>
                                          <p:attrName>ppt_y</p:attrName>
                                        </p:attrNameLst>
                                      </p:cBhvr>
                                    </p:animMotion>
                                    <p:animEffect transition="in" filter="fade">
                                      <p:cBhvr>
                                        <p:cTn id="117" dur="1000"/>
                                        <p:tgtEl>
                                          <p:spTgt spid="8"/>
                                        </p:tgtEl>
                                      </p:cBhvr>
                                    </p:animEffect>
                                  </p:childTnLst>
                                </p:cTn>
                              </p:par>
                            </p:childTnLst>
                          </p:cTn>
                        </p:par>
                      </p:childTnLst>
                    </p:cTn>
                  </p:par>
                  <p:par>
                    <p:cTn id="118" fill="hold">
                      <p:stCondLst>
                        <p:cond delay="indefinite"/>
                      </p:stCondLst>
                      <p:childTnLst>
                        <p:par>
                          <p:cTn id="119" fill="hold">
                            <p:stCondLst>
                              <p:cond delay="0"/>
                            </p:stCondLst>
                            <p:childTnLst>
                              <p:par>
                                <p:cTn id="120" presetID="2" presetClass="exit" presetSubtype="4" fill="hold" nodeType="clickEffect">
                                  <p:stCondLst>
                                    <p:cond delay="0"/>
                                  </p:stCondLst>
                                  <p:childTnLst>
                                    <p:anim calcmode="lin" valueType="num">
                                      <p:cBhvr additive="base">
                                        <p:cTn id="121" dur="500"/>
                                        <p:tgtEl>
                                          <p:spTgt spid="8"/>
                                        </p:tgtEl>
                                        <p:attrNameLst>
                                          <p:attrName>ppt_x</p:attrName>
                                        </p:attrNameLst>
                                      </p:cBhvr>
                                      <p:tavLst>
                                        <p:tav tm="0">
                                          <p:val>
                                            <p:strVal val="ppt_x"/>
                                          </p:val>
                                        </p:tav>
                                        <p:tav tm="100000">
                                          <p:val>
                                            <p:strVal val="ppt_x"/>
                                          </p:val>
                                        </p:tav>
                                      </p:tavLst>
                                    </p:anim>
                                    <p:anim calcmode="lin" valueType="num">
                                      <p:cBhvr additive="base">
                                        <p:cTn id="122" dur="500"/>
                                        <p:tgtEl>
                                          <p:spTgt spid="8"/>
                                        </p:tgtEl>
                                        <p:attrNameLst>
                                          <p:attrName>ppt_y</p:attrName>
                                        </p:attrNameLst>
                                      </p:cBhvr>
                                      <p:tavLst>
                                        <p:tav tm="0">
                                          <p:val>
                                            <p:strVal val="ppt_y"/>
                                          </p:val>
                                        </p:tav>
                                        <p:tav tm="100000">
                                          <p:val>
                                            <p:strVal val="1+ppt_h/2"/>
                                          </p:val>
                                        </p:tav>
                                      </p:tavLst>
                                    </p:anim>
                                    <p:set>
                                      <p:cBhvr>
                                        <p:cTn id="123" dur="1" fill="hold">
                                          <p:stCondLst>
                                            <p:cond delay="499"/>
                                          </p:stCondLst>
                                        </p:cTn>
                                        <p:tgtEl>
                                          <p:spTgt spid="8"/>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nodeType="clickEffect">
                                  <p:stCondLst>
                                    <p:cond delay="0"/>
                                  </p:stCondLst>
                                  <p:childTnLst>
                                    <p:set>
                                      <p:cBhvr>
                                        <p:cTn id="127" dur="1" fill="hold">
                                          <p:stCondLst>
                                            <p:cond delay="0"/>
                                          </p:stCondLst>
                                        </p:cTn>
                                        <p:tgtEl>
                                          <p:spTgt spid="3">
                                            <p:txEl>
                                              <p:pRg st="10" end="10"/>
                                            </p:txEl>
                                          </p:spTgt>
                                        </p:tgtEl>
                                        <p:attrNameLst>
                                          <p:attrName>style.visibility</p:attrName>
                                        </p:attrNameLst>
                                      </p:cBhvr>
                                      <p:to>
                                        <p:strVal val="visible"/>
                                      </p:to>
                                    </p:set>
                                    <p:anim calcmode="lin" valueType="num">
                                      <p:cBhvr additive="base">
                                        <p:cTn id="128"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29"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par>
                          <p:cTn id="130" fill="hold">
                            <p:stCondLst>
                              <p:cond delay="500"/>
                            </p:stCondLst>
                            <p:childTnLst>
                              <p:par>
                                <p:cTn id="131" presetID="2" presetClass="entr" presetSubtype="4" fill="hold" nodeType="afterEffect">
                                  <p:stCondLst>
                                    <p:cond delay="0"/>
                                  </p:stCondLst>
                                  <p:childTnLst>
                                    <p:set>
                                      <p:cBhvr>
                                        <p:cTn id="132" dur="1" fill="hold">
                                          <p:stCondLst>
                                            <p:cond delay="0"/>
                                          </p:stCondLst>
                                        </p:cTn>
                                        <p:tgtEl>
                                          <p:spTgt spid="3">
                                            <p:txEl>
                                              <p:pRg st="11" end="11"/>
                                            </p:txEl>
                                          </p:spTgt>
                                        </p:tgtEl>
                                        <p:attrNameLst>
                                          <p:attrName>style.visibility</p:attrName>
                                        </p:attrNameLst>
                                      </p:cBhvr>
                                      <p:to>
                                        <p:strVal val="visible"/>
                                      </p:to>
                                    </p:set>
                                    <p:anim calcmode="lin" valueType="num">
                                      <p:cBhvr additive="base">
                                        <p:cTn id="13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C:\Users\Pc\AppData\Local\Microsoft\Windows\Temporary Internet Files\Content.IE5\ZRB1YHWT\MC900254404[1].wmf"/>
          <p:cNvPicPr>
            <a:picLocks noChangeAspect="1" noChangeArrowheads="1"/>
          </p:cNvPicPr>
          <p:nvPr/>
        </p:nvPicPr>
        <p:blipFill>
          <a:blip r:embed="rId3" cstate="print"/>
          <a:srcRect/>
          <a:stretch>
            <a:fillRect/>
          </a:stretch>
        </p:blipFill>
        <p:spPr bwMode="auto">
          <a:xfrm rot="-4380000" flipH="1">
            <a:off x="6897696" y="3072313"/>
            <a:ext cx="2232249" cy="2600194"/>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pic>
        <p:nvPicPr>
          <p:cNvPr id="2057" name="Picture 9" descr="C:\Users\Pc\AppData\Local\Microsoft\Windows\Temporary Internet Files\Content.IE5\ZRB1YHWT\MC900439997[1].png"/>
          <p:cNvPicPr>
            <a:picLocks noChangeAspect="1" noChangeArrowheads="1"/>
          </p:cNvPicPr>
          <p:nvPr/>
        </p:nvPicPr>
        <p:blipFill>
          <a:blip r:embed="rId4" cstate="print"/>
          <a:srcRect/>
          <a:stretch>
            <a:fillRect/>
          </a:stretch>
        </p:blipFill>
        <p:spPr bwMode="auto">
          <a:xfrm rot="-1620000">
            <a:off x="757456" y="4493595"/>
            <a:ext cx="3619048" cy="2146032"/>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
        <p:nvSpPr>
          <p:cNvPr id="4" name="TextBox 3"/>
          <p:cNvSpPr txBox="1"/>
          <p:nvPr/>
        </p:nvSpPr>
        <p:spPr>
          <a:xfrm>
            <a:off x="1547664" y="908720"/>
            <a:ext cx="6696744" cy="2554545"/>
          </a:xfrm>
          <a:prstGeom prst="rect">
            <a:avLst/>
          </a:prstGeom>
          <a:noFill/>
          <a:ln w="34925">
            <a:solidFill>
              <a:srgbClr val="FFFFFF"/>
            </a:solidFill>
          </a:ln>
          <a:effectLst>
            <a:outerShdw blurRad="317500" dir="2700000" algn="ctr">
              <a:srgbClr val="000000">
                <a:alpha val="43000"/>
              </a:srgbClr>
            </a:outerShdw>
          </a:effectLst>
          <a:scene3d>
            <a:camera prst="perspectiveBelow"/>
            <a:lightRig rig="threePt" dir="t">
              <a:rot lat="0" lon="0" rev="0"/>
            </a:lightRig>
          </a:scene3d>
          <a:sp3d extrusionH="38100" prstMaterial="clear">
            <a:bevelT w="260350" h="50800" prst="softRound"/>
            <a:bevelB prst="softRound"/>
          </a:sp3d>
        </p:spPr>
        <p:txBody>
          <a:bodyPr wrap="square" rtlCol="0">
            <a:spAutoFit/>
            <a:scene3d>
              <a:camera prst="isometricOffAxis1Right"/>
              <a:lightRig rig="threePt" dir="t"/>
            </a:scene3d>
          </a:bodyPr>
          <a:lstStyle/>
          <a:p>
            <a:r>
              <a:rPr lang="en-US" sz="16000" b="1" dirty="0" smtClean="0">
                <a:ln w="17780" cmpd="sng">
                  <a:solidFill>
                    <a:schemeClr val="bg2">
                      <a:lumMod val="50000"/>
                    </a:schemeClr>
                  </a:solidFill>
                  <a:prstDash val="solid"/>
                  <a:miter lim="800000"/>
                </a:ln>
                <a:solidFill>
                  <a:schemeClr val="bg1">
                    <a:lumMod val="85000"/>
                  </a:schemeClr>
                </a:solidFill>
                <a:effectLst>
                  <a:outerShdw blurRad="50800" algn="tl" rotWithShape="0">
                    <a:srgbClr val="000000"/>
                  </a:outerShdw>
                  <a:reflection blurRad="6350" stA="55000" endA="50" endPos="85000" dir="5400000" sy="-100000" algn="bl" rotWithShape="0"/>
                </a:effectLst>
                <a:latin typeface="Blackadder ITC" pitchFamily="82" charset="0"/>
              </a:rPr>
              <a:t>The End</a:t>
            </a:r>
            <a:endParaRPr lang="en-US" sz="16000" b="1" dirty="0">
              <a:ln w="17780" cmpd="sng">
                <a:solidFill>
                  <a:schemeClr val="bg2">
                    <a:lumMod val="50000"/>
                  </a:schemeClr>
                </a:solidFill>
                <a:prstDash val="solid"/>
                <a:miter lim="800000"/>
              </a:ln>
              <a:solidFill>
                <a:schemeClr val="bg1">
                  <a:lumMod val="85000"/>
                </a:schemeClr>
              </a:solidFill>
              <a:effectLst>
                <a:outerShdw blurRad="50800" algn="tl" rotWithShape="0">
                  <a:srgbClr val="000000"/>
                </a:outerShdw>
                <a:reflection blurRad="6350" stA="55000" endA="50" endPos="85000" dir="5400000" sy="-100000" algn="bl" rotWithShape="0"/>
              </a:effectLst>
              <a:latin typeface="Blackadder ITC" pitchFamily="82" charset="0"/>
            </a:endParaRPr>
          </a:p>
        </p:txBody>
      </p:sp>
      <p:sp>
        <p:nvSpPr>
          <p:cNvPr id="6" name="Right Arrow 5"/>
          <p:cNvSpPr/>
          <p:nvPr/>
        </p:nvSpPr>
        <p:spPr bwMode="auto">
          <a:xfrm>
            <a:off x="179512" y="4221088"/>
            <a:ext cx="978408" cy="484632"/>
          </a:xfrm>
          <a:prstGeom prst="rightArrow">
            <a:avLst/>
          </a:prstGeom>
          <a:solidFill>
            <a:schemeClr val="accent1"/>
          </a:solidFill>
          <a:ln w="34925" cap="flat" cmpd="sng" algn="ctr">
            <a:solidFill>
              <a:srgbClr val="FFFFFF"/>
            </a:solidFill>
            <a:prstDash val="solid"/>
            <a:round/>
            <a:headEnd type="none" w="med" len="med"/>
            <a:tailEnd type="none" w="med" len="med"/>
          </a:ln>
          <a:effectLst>
            <a:outerShdw blurRad="317500" dir="2700000" algn="ctr">
              <a:srgbClr val="000000">
                <a:alpha val="43000"/>
              </a:srgbClr>
            </a:outerShdw>
          </a:effectLst>
          <a:scene3d>
            <a:camera prst="perspectiveRelaxed"/>
            <a:lightRig rig="threePt" dir="t">
              <a:rot lat="0" lon="0" rev="0"/>
            </a:lightRig>
          </a:scene3d>
          <a:sp3d extrusionH="38100" prstMaterial="clear">
            <a:bevelT w="260350" h="50800" prst="softRound"/>
            <a:bevelB prst="softRoun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TextBox 8"/>
          <p:cNvSpPr txBox="1"/>
          <p:nvPr/>
        </p:nvSpPr>
        <p:spPr>
          <a:xfrm>
            <a:off x="1043608" y="3861048"/>
            <a:ext cx="7812360" cy="2308324"/>
          </a:xfrm>
          <a:prstGeom prst="rect">
            <a:avLst/>
          </a:prstGeom>
          <a:noFill/>
          <a:ln>
            <a:noFill/>
          </a:ln>
          <a:effectLst>
            <a:outerShdw blurRad="127000" dist="38100" dir="2700000" algn="ctr">
              <a:srgbClr val="000000">
                <a:alpha val="45000"/>
              </a:srgbClr>
            </a:outerShdw>
          </a:effectLst>
          <a:scene3d>
            <a:camera prst="perspectiveRelaxed"/>
            <a:lightRig rig="soft" dir="t">
              <a:rot lat="0" lon="0" rev="0"/>
            </a:lightRig>
          </a:scene3d>
          <a:sp3d prstMaterial="translucentPowder">
            <a:bevelT w="203200" h="50800" prst="softRound"/>
          </a:sp3d>
        </p:spPr>
        <p:txBody>
          <a:bodyPr wrap="square" rtlCol="0">
            <a:spAutoFit/>
          </a:bodyPr>
          <a:lstStyle/>
          <a:p>
            <a:r>
              <a:rPr lang="en-US" sz="6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      </a:t>
            </a:r>
            <a:r>
              <a:rPr lang="en-US" sz="72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Cám</a:t>
            </a:r>
            <a:r>
              <a:rPr lang="en-US"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 </a:t>
            </a:r>
            <a:r>
              <a:rPr lang="en-US" sz="72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Ơn</a:t>
            </a:r>
            <a:r>
              <a:rPr lang="en-US"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 </a:t>
            </a:r>
          </a:p>
          <a:p>
            <a:r>
              <a:rPr lang="en-US" sz="72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Thầy</a:t>
            </a:r>
            <a:r>
              <a:rPr lang="en-US"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 </a:t>
            </a:r>
            <a:r>
              <a:rPr lang="en-US" sz="72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và</a:t>
            </a:r>
            <a:r>
              <a:rPr lang="en-US"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 </a:t>
            </a:r>
            <a:r>
              <a:rPr lang="en-US" sz="72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các</a:t>
            </a:r>
            <a:r>
              <a:rPr lang="en-US"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 </a:t>
            </a:r>
            <a:r>
              <a:rPr lang="en-US" sz="72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bạn</a:t>
            </a:r>
            <a:r>
              <a:rPr lang="en-US"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rPr>
              <a:t> </a:t>
            </a:r>
            <a:endParaRPr lang="en-US" sz="7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lgerian" pitchFamily="82" charset="0"/>
            </a:endParaRPr>
          </a:p>
        </p:txBody>
      </p:sp>
      <p:pic>
        <p:nvPicPr>
          <p:cNvPr id="2058" name="Picture 10" descr="C:\Users\Pc\AppData\Local\Microsoft\Windows\Temporary Internet Files\Content.IE5\ZRB1YHWT\MC900325936[1].wmf"/>
          <p:cNvPicPr>
            <a:picLocks noChangeAspect="1" noChangeArrowheads="1"/>
          </p:cNvPicPr>
          <p:nvPr/>
        </p:nvPicPr>
        <p:blipFill>
          <a:blip r:embed="rId5" cstate="print"/>
          <a:srcRect/>
          <a:stretch>
            <a:fillRect/>
          </a:stretch>
        </p:blipFill>
        <p:spPr bwMode="auto">
          <a:xfrm>
            <a:off x="7302398" y="0"/>
            <a:ext cx="1841602" cy="1849831"/>
          </a:xfrm>
          <a:prstGeom prst="rect">
            <a:avLst/>
          </a:prstGeom>
          <a:noFill/>
          <a:ln>
            <a:noFill/>
          </a:ln>
          <a:effectLst>
            <a:outerShdw blurRad="184150" dist="241300" dir="11520000" sx="110000" sy="110000" algn="ctr">
              <a:srgbClr val="000000">
                <a:alpha val="18000"/>
              </a:srgbClr>
            </a:outerShdw>
          </a:effectLst>
          <a:scene3d>
            <a:camera prst="perspectiveRelaxed"/>
            <a:lightRig rig="flood" dir="t">
              <a:rot lat="0" lon="0" rev="13800000"/>
            </a:lightRig>
          </a:scene3d>
          <a:sp3d extrusionH="107950" prstMaterial="plastic">
            <a:bevelT w="82550" h="63500" prst="divot"/>
            <a:bevelB/>
          </a:sp3d>
        </p:spPr>
      </p:pic>
      <p:pic>
        <p:nvPicPr>
          <p:cNvPr id="2062" name="Picture 14" descr="C:\Users\Pc\AppData\Local\Microsoft\Windows\Temporary Internet Files\Content.IE5\IR4RCX9M\MC900439784[1].png"/>
          <p:cNvPicPr>
            <a:picLocks noChangeAspect="1" noChangeArrowheads="1"/>
          </p:cNvPicPr>
          <p:nvPr/>
        </p:nvPicPr>
        <p:blipFill>
          <a:blip r:embed="rId6" cstate="print"/>
          <a:srcRect/>
          <a:stretch>
            <a:fillRect/>
          </a:stretch>
        </p:blipFill>
        <p:spPr bwMode="auto">
          <a:xfrm rot="-1080000" flipH="1">
            <a:off x="4177830" y="4836757"/>
            <a:ext cx="3071509" cy="3061860"/>
          </a:xfrm>
          <a:prstGeom prst="rect">
            <a:avLst/>
          </a:prstGeom>
          <a:noFill/>
          <a:ln w="34925">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Tree>
    <p:extLst>
      <p:ext uri="{BB962C8B-B14F-4D97-AF65-F5344CB8AC3E}">
        <p14:creationId xmlns:p14="http://schemas.microsoft.com/office/powerpoint/2010/main" val="1254400007"/>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4"/>
                                        </p:tgtEl>
                                        <p:attrNameLst>
                                          <p:attrName>r</p:attrName>
                                        </p:attrNameLst>
                                      </p:cBhvr>
                                    </p:animRot>
                                  </p:childTnLst>
                                </p:cTn>
                              </p:par>
                            </p:childTnLst>
                          </p:cTn>
                        </p:par>
                        <p:par>
                          <p:cTn id="7" fill="hold">
                            <p:stCondLst>
                              <p:cond delay="2000"/>
                            </p:stCondLst>
                            <p:childTnLst>
                              <p:par>
                                <p:cTn id="8" presetID="15"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4" fill="hold">
                            <p:stCondLst>
                              <p:cond delay="3000"/>
                            </p:stCondLst>
                            <p:childTnLst>
                              <p:par>
                                <p:cTn id="15" presetID="19" presetClass="entr" presetSubtype="1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0" fill="hold"/>
                                        <p:tgtEl>
                                          <p:spTgt spid="9"/>
                                        </p:tgtEl>
                                        <p:attrNameLst>
                                          <p:attrName>ppt_w</p:attrName>
                                        </p:attrNameLst>
                                      </p:cBhvr>
                                      <p:tavLst>
                                        <p:tav tm="0" fmla="#ppt_w*sin(2.5*pi*$)">
                                          <p:val>
                                            <p:fltVal val="0"/>
                                          </p:val>
                                        </p:tav>
                                        <p:tav tm="100000">
                                          <p:val>
                                            <p:fltVal val="1"/>
                                          </p:val>
                                        </p:tav>
                                      </p:tavLst>
                                    </p:anim>
                                    <p:anim calcmode="lin" valueType="num">
                                      <p:cBhvr>
                                        <p:cTn id="18" dur="5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76200"/>
            <a:ext cx="6781800" cy="884238"/>
          </a:xfrm>
        </p:spPr>
        <p:txBody>
          <a:bodyPr/>
          <a:lstStyle/>
          <a:p>
            <a:r>
              <a:rPr lang="en-US" dirty="0" smtClean="0"/>
              <a:t>XÃ HỘI NGUYÊN THỦY</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838200"/>
            <a:ext cx="6629400" cy="5276519"/>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13534554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990600"/>
            <a:ext cx="7315200" cy="4719851"/>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28121287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76200"/>
            <a:ext cx="6781800" cy="884238"/>
          </a:xfrm>
        </p:spPr>
        <p:txBody>
          <a:bodyPr/>
          <a:lstStyle/>
          <a:p>
            <a:r>
              <a:rPr lang="en-US" dirty="0" smtClean="0"/>
              <a:t>XÃ HỘI CHIẾM HỮU NÔ LỆ</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990600"/>
            <a:ext cx="7086600" cy="4906962"/>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737147205"/>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990601"/>
            <a:ext cx="7315200" cy="4800600"/>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4105316778"/>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76200"/>
            <a:ext cx="6781800" cy="762000"/>
          </a:xfrm>
        </p:spPr>
        <p:txBody>
          <a:bodyPr/>
          <a:lstStyle/>
          <a:p>
            <a:r>
              <a:rPr lang="en-US" dirty="0" smtClean="0"/>
              <a:t>XÃ HỘI PHONG KIẾN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914401"/>
            <a:ext cx="7391400" cy="4800600"/>
          </a:xfrm>
        </p:spPr>
      </p:pic>
      <p:sp>
        <p:nvSpPr>
          <p:cNvPr id="4" name="Footer Placeholder 3"/>
          <p:cNvSpPr>
            <a:spLocks noGrp="1"/>
          </p:cNvSpPr>
          <p:nvPr>
            <p:ph type="ftr" sz="quarter" idx="12"/>
          </p:nvPr>
        </p:nvSpPr>
        <p:spPr/>
        <p:txBody>
          <a:bodyPr/>
          <a:lstStyle/>
          <a:p>
            <a:r>
              <a:rPr lang="en-US" smtClean="0"/>
              <a:t>www.themegallery.com</a:t>
            </a:r>
            <a:endParaRPr lang="en-US"/>
          </a:p>
        </p:txBody>
      </p:sp>
    </p:spTree>
    <p:extLst>
      <p:ext uri="{BB962C8B-B14F-4D97-AF65-F5344CB8AC3E}">
        <p14:creationId xmlns:p14="http://schemas.microsoft.com/office/powerpoint/2010/main" val="3752985132"/>
      </p:ext>
    </p:extLst>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445TGp_tech_dark_ani">
  <a:themeElements>
    <a:clrScheme name="Stream 1">
      <a:dk1>
        <a:srgbClr val="000000"/>
      </a:dk1>
      <a:lt1>
        <a:srgbClr val="FFFFFF"/>
      </a:lt1>
      <a:dk2>
        <a:srgbClr val="445E7A"/>
      </a:dk2>
      <a:lt2>
        <a:srgbClr val="DDDDDD"/>
      </a:lt2>
      <a:accent1>
        <a:srgbClr val="417799"/>
      </a:accent1>
      <a:accent2>
        <a:srgbClr val="009999"/>
      </a:accent2>
      <a:accent3>
        <a:srgbClr val="B0B6BE"/>
      </a:accent3>
      <a:accent4>
        <a:srgbClr val="DADADA"/>
      </a:accent4>
      <a:accent5>
        <a:srgbClr val="B0BDCA"/>
      </a:accent5>
      <a:accent6>
        <a:srgbClr val="008A8A"/>
      </a:accent6>
      <a:hlink>
        <a:srgbClr val="C47C40"/>
      </a:hlink>
      <a:folHlink>
        <a:srgbClr val="E25832"/>
      </a:folHlink>
    </a:clrScheme>
    <a:fontScheme name="Stream">
      <a:majorFont>
        <a:latin typeface="Lucida Sans Unicode"/>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000"/>
        </a:dk1>
        <a:lt1>
          <a:srgbClr val="FFFFFF"/>
        </a:lt1>
        <a:dk2>
          <a:srgbClr val="445E7A"/>
        </a:dk2>
        <a:lt2>
          <a:srgbClr val="DDDDDD"/>
        </a:lt2>
        <a:accent1>
          <a:srgbClr val="417799"/>
        </a:accent1>
        <a:accent2>
          <a:srgbClr val="009999"/>
        </a:accent2>
        <a:accent3>
          <a:srgbClr val="B0B6BE"/>
        </a:accent3>
        <a:accent4>
          <a:srgbClr val="DADADA"/>
        </a:accent4>
        <a:accent5>
          <a:srgbClr val="B0BDCA"/>
        </a:accent5>
        <a:accent6>
          <a:srgbClr val="008A8A"/>
        </a:accent6>
        <a:hlink>
          <a:srgbClr val="C47C40"/>
        </a:hlink>
        <a:folHlink>
          <a:srgbClr val="E25832"/>
        </a:folHlink>
      </a:clrScheme>
      <a:clrMap bg1="dk2" tx1="lt1" bg2="dk1" tx2="lt2" accent1="accent1" accent2="accent2" accent3="accent3" accent4="accent4" accent5="accent5" accent6="accent6" hlink="hlink" folHlink="folHlink"/>
    </a:extraClrScheme>
    <a:extraClrScheme>
      <a:clrScheme name="Stream 2">
        <a:dk1>
          <a:srgbClr val="000514"/>
        </a:dk1>
        <a:lt1>
          <a:srgbClr val="FFFFFF"/>
        </a:lt1>
        <a:dk2>
          <a:srgbClr val="003399"/>
        </a:dk2>
        <a:lt2>
          <a:srgbClr val="E5E5FF"/>
        </a:lt2>
        <a:accent1>
          <a:srgbClr val="2A7CD6"/>
        </a:accent1>
        <a:accent2>
          <a:srgbClr val="A886E0"/>
        </a:accent2>
        <a:accent3>
          <a:srgbClr val="AAADCA"/>
        </a:accent3>
        <a:accent4>
          <a:srgbClr val="DADADA"/>
        </a:accent4>
        <a:accent5>
          <a:srgbClr val="ACBFE8"/>
        </a:accent5>
        <a:accent6>
          <a:srgbClr val="9879CB"/>
        </a:accent6>
        <a:hlink>
          <a:srgbClr val="25B9E7"/>
        </a:hlink>
        <a:folHlink>
          <a:srgbClr val="99CC00"/>
        </a:folHlink>
      </a:clrScheme>
      <a:clrMap bg1="dk2" tx1="lt1" bg2="dk1" tx2="lt2" accent1="accent1" accent2="accent2" accent3="accent3" accent4="accent4" accent5="accent5" accent6="accent6" hlink="hlink" folHlink="folHlink"/>
    </a:extraClrScheme>
    <a:extraClrScheme>
      <a:clrScheme name="Stream 3">
        <a:dk1>
          <a:srgbClr val="000000"/>
        </a:dk1>
        <a:lt1>
          <a:srgbClr val="FFFFFF"/>
        </a:lt1>
        <a:dk2>
          <a:srgbClr val="445E7A"/>
        </a:dk2>
        <a:lt2>
          <a:srgbClr val="DDDDDD"/>
        </a:lt2>
        <a:accent1>
          <a:srgbClr val="3468A6"/>
        </a:accent1>
        <a:accent2>
          <a:srgbClr val="E49D1C"/>
        </a:accent2>
        <a:accent3>
          <a:srgbClr val="B0B6BE"/>
        </a:accent3>
        <a:accent4>
          <a:srgbClr val="DADADA"/>
        </a:accent4>
        <a:accent5>
          <a:srgbClr val="AEB9D0"/>
        </a:accent5>
        <a:accent6>
          <a:srgbClr val="CF8E18"/>
        </a:accent6>
        <a:hlink>
          <a:srgbClr val="4EA5B6"/>
        </a:hlink>
        <a:folHlink>
          <a:srgbClr val="E2583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1463</TotalTime>
  <Words>2317</Words>
  <Application>Microsoft Office PowerPoint</Application>
  <PresentationFormat>On-screen Show (4:3)</PresentationFormat>
  <Paragraphs>219</Paragraphs>
  <Slides>47</Slides>
  <Notes>5</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445TGp_tech_dark_ani</vt:lpstr>
      <vt:lpstr>TRƯỜNG ĐH NÔNG LÂM TPHCM</vt:lpstr>
      <vt:lpstr>DANH SÁCH NHÓM 6</vt:lpstr>
      <vt:lpstr>PowerPoint Presentation</vt:lpstr>
      <vt:lpstr>PowerPoint Presentation</vt:lpstr>
      <vt:lpstr>XÃ HỘI NGUYÊN THỦY</vt:lpstr>
      <vt:lpstr>PowerPoint Presentation</vt:lpstr>
      <vt:lpstr>XÃ HỘI CHIẾM HỮU NÔ LỆ</vt:lpstr>
      <vt:lpstr>PowerPoint Presentation</vt:lpstr>
      <vt:lpstr>XÃ HỘI PHONG KIẾN</vt:lpstr>
      <vt:lpstr>PowerPoint Presentation</vt:lpstr>
      <vt:lpstr>XÃ HỘI TBCN</vt:lpstr>
      <vt:lpstr>XÃ HỘI CHỦ NGHĨA</vt:lpstr>
      <vt:lpstr>PowerPoint Presentation</vt:lpstr>
      <vt:lpstr>I.BẤT BÌNH ĐẲNG XÃ HỘI</vt:lpstr>
      <vt:lpstr>PowerPoint Presentation</vt:lpstr>
      <vt:lpstr>PowerPoint Presentation</vt:lpstr>
      <vt:lpstr>PowerPoint Presentation</vt:lpstr>
      <vt:lpstr>PowerPoint Presentation</vt:lpstr>
      <vt:lpstr>I. BẤT BÌNH ĐẲNG XÃ HỘI</vt:lpstr>
      <vt:lpstr>3. Các quan điểm về bất bình đẳng xã hội</vt:lpstr>
      <vt:lpstr>3.Các quan điểm về bất bình đẳng xã hội</vt:lpstr>
      <vt:lpstr>3.Các quan điểm về bất bình đẳng xã hội</vt:lpstr>
      <vt:lpstr>3.Các quan điểm về bất bình đẳng xã hội</vt:lpstr>
      <vt:lpstr>3.Các quan điểm về bất bình đẳng xã hội</vt:lpstr>
      <vt:lpstr>3.Các quan điểm về bất bình đẳng xã hội</vt:lpstr>
      <vt:lpstr>3.Các quan điểm về bất bình đẳng xã hội</vt:lpstr>
      <vt:lpstr>3.Các quan điểm về bất bình đẳng xã hội</vt:lpstr>
      <vt:lpstr>3.Các quan điểm về bất bình đẳng xã hội</vt:lpstr>
      <vt:lpstr>3.Các quan điểm về bất bình đẳng xã hội</vt:lpstr>
      <vt:lpstr>3.Các quan điểm về bất bình đẳng xã hội</vt:lpstr>
      <vt:lpstr>II. PHÂN TẦNG XÃ HỘI</vt:lpstr>
      <vt:lpstr>1.Phân tầng xã hội là gì?</vt:lpstr>
      <vt:lpstr>1.Phân tầng xã hội là gì?</vt:lpstr>
      <vt:lpstr>1.Phân tầng xã hội là gì?</vt:lpstr>
      <vt:lpstr>2.Nguyên nhân dẫn đến phân tầng xã hội</vt:lpstr>
      <vt:lpstr>2.Nguyên nhân dẫn đến phân tầng xã hội</vt:lpstr>
      <vt:lpstr>PowerPoint Presentation</vt:lpstr>
      <vt:lpstr>3.Các dạng phân tầng xã hội</vt:lpstr>
      <vt:lpstr>4.Một số kiến giải về phân tầng xã hội</vt:lpstr>
      <vt:lpstr>4.Một số kiến giải về phân tầng xã hội</vt:lpstr>
      <vt:lpstr>4.Một số kiến giải về phân tầng xã hội</vt:lpstr>
      <vt:lpstr>4.Một số kiến giải về phân tầng xã hội</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ĐH NÔNG LÂM TPHCM</dc:title>
  <dc:creator>Admin</dc:creator>
  <cp:lastModifiedBy>Admin</cp:lastModifiedBy>
  <cp:revision>97</cp:revision>
  <dcterms:created xsi:type="dcterms:W3CDTF">2013-11-09T01:49:52Z</dcterms:created>
  <dcterms:modified xsi:type="dcterms:W3CDTF">2013-11-23T07:55:49Z</dcterms:modified>
</cp:coreProperties>
</file>