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268" r:id="rId3"/>
    <p:sldId id="257" r:id="rId4"/>
    <p:sldId id="258" r:id="rId5"/>
    <p:sldId id="259" r:id="rId6"/>
    <p:sldId id="260" r:id="rId7"/>
    <p:sldId id="261" r:id="rId8"/>
    <p:sldId id="262" r:id="rId9"/>
    <p:sldId id="263" r:id="rId10"/>
    <p:sldId id="264" r:id="rId11"/>
    <p:sldId id="266" r:id="rId12"/>
    <p:sldId id="267"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358" r:id="rId27"/>
    <p:sldId id="296" r:id="rId28"/>
    <p:sldId id="298" r:id="rId29"/>
    <p:sldId id="299" r:id="rId30"/>
    <p:sldId id="300" r:id="rId31"/>
    <p:sldId id="302" r:id="rId32"/>
    <p:sldId id="303" r:id="rId33"/>
    <p:sldId id="305" r:id="rId34"/>
    <p:sldId id="306" r:id="rId35"/>
    <p:sldId id="307" r:id="rId36"/>
    <p:sldId id="308" r:id="rId37"/>
    <p:sldId id="310" r:id="rId38"/>
    <p:sldId id="311" r:id="rId39"/>
    <p:sldId id="313" r:id="rId40"/>
    <p:sldId id="315" r:id="rId41"/>
    <p:sldId id="317" r:id="rId42"/>
    <p:sldId id="318" r:id="rId43"/>
    <p:sldId id="319" r:id="rId44"/>
    <p:sldId id="320" r:id="rId45"/>
    <p:sldId id="322" r:id="rId46"/>
    <p:sldId id="324" r:id="rId47"/>
    <p:sldId id="326"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1" r:id="rId72"/>
    <p:sldId id="352" r:id="rId73"/>
    <p:sldId id="353" r:id="rId74"/>
    <p:sldId id="354" r:id="rId75"/>
    <p:sldId id="355" r:id="rId76"/>
    <p:sldId id="356" r:id="rId77"/>
    <p:sldId id="357" r:id="rId78"/>
    <p:sldId id="272" r:id="rId79"/>
    <p:sldId id="270" r:id="rId80"/>
    <p:sldId id="274" r:id="rId81"/>
    <p:sldId id="275" r:id="rId82"/>
    <p:sldId id="276" r:id="rId83"/>
    <p:sldId id="273" r:id="rId84"/>
    <p:sldId id="277" r:id="rId85"/>
    <p:sldId id="278" r:id="rId86"/>
    <p:sldId id="279" r:id="rId87"/>
    <p:sldId id="280"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30" autoAdjust="0"/>
    <p:restoredTop sz="94718" autoAdjust="0"/>
  </p:normalViewPr>
  <p:slideViewPr>
    <p:cSldViewPr>
      <p:cViewPr>
        <p:scale>
          <a:sx n="75" d="100"/>
          <a:sy n="75" d="100"/>
        </p:scale>
        <p:origin x="-123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0A206F-0F74-4FF3-9CA1-41E14CDF3345}" type="datetimeFigureOut">
              <a:rPr lang="en-US" smtClean="0"/>
              <a:t>12/19/2013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5881F8-511A-4EA6-B734-24F8E01E7E7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65881F8-511A-4EA6-B734-24F8E01E7E76}" type="slidenum">
              <a:rPr lang="en-US" smtClean="0"/>
              <a:t>44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C77193-93FB-4E28-AA18-B1DE937048F4}" type="datetimeFigureOut">
              <a:rPr lang="en-US" smtClean="0"/>
              <a:pPr/>
              <a:t>12/19/2013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A00F35-7470-4E96-8038-79C36DAF629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C77193-93FB-4E28-AA18-B1DE937048F4}" type="datetimeFigureOut">
              <a:rPr lang="en-US" smtClean="0"/>
              <a:pPr/>
              <a:t>12/19/2013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A00F35-7470-4E96-8038-79C36DAF629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Andes" TargetMode="External"/><Relationship Id="rId2" Type="http://schemas.openxmlformats.org/officeDocument/2006/relationships/hyperlink" Target="http://en.wikipedia.org/wiki/South_America"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en.wikipedia.org/wiki/Spanish_colonization_of_the_Americas" TargetMode="External"/><Relationship Id="rId4" Type="http://schemas.openxmlformats.org/officeDocument/2006/relationships/hyperlink" Target="http://en.wikipedia.org/wiki/Mexico"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en.wikipedia.org/wiki/Southeast_Asia" TargetMode="External"/><Relationship Id="rId3" Type="http://schemas.openxmlformats.org/officeDocument/2006/relationships/hyperlink" Target="http://en.wikipedia.org/wiki/Florida" TargetMode="External"/><Relationship Id="rId7" Type="http://schemas.openxmlformats.org/officeDocument/2006/relationships/hyperlink" Target="http://en.wikipedia.org/wiki/Philippines" TargetMode="External"/><Relationship Id="rId2" Type="http://schemas.openxmlformats.org/officeDocument/2006/relationships/hyperlink" Target="http://en.wikipedia.org/wiki/Sun_Belt" TargetMode="External"/><Relationship Id="rId1" Type="http://schemas.openxmlformats.org/officeDocument/2006/relationships/slideLayout" Target="../slideLayouts/slideLayout2.xml"/><Relationship Id="rId6" Type="http://schemas.openxmlformats.org/officeDocument/2006/relationships/hyperlink" Target="http://en.wikipedia.org/wiki/Caribbean" TargetMode="External"/><Relationship Id="rId5" Type="http://schemas.openxmlformats.org/officeDocument/2006/relationships/hyperlink" Target="http://en.wikipedia.org/wiki/Mediterranean_climate" TargetMode="External"/><Relationship Id="rId4" Type="http://schemas.openxmlformats.org/officeDocument/2006/relationships/hyperlink" Target="http://en.wikipedia.org/wiki/California" TargetMode="External"/><Relationship Id="rId9"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4" name="Picture 3" descr="941529_146637835519393_1870991800_n.jpg"/>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1066800" y="3581400"/>
            <a:ext cx="6868886" cy="2185214"/>
          </a:xfrm>
          <a:prstGeom prst="rect">
            <a:avLst/>
          </a:prstGeom>
          <a:noFill/>
        </p:spPr>
        <p:txBody>
          <a:bodyPr wrap="square" rtlCol="0">
            <a:spAutoFit/>
          </a:bodyPr>
          <a:lstStyle/>
          <a:p>
            <a:pPr algn="ctr"/>
            <a:r>
              <a:rPr lang="en-US" sz="8000" b="1" dirty="0" smtClean="0">
                <a:solidFill>
                  <a:schemeClr val="bg1"/>
                </a:solidFill>
              </a:rPr>
              <a:t>TOMATO</a:t>
            </a:r>
          </a:p>
          <a:p>
            <a:endParaRPr lang="en-US" sz="2800" b="1" dirty="0" smtClean="0">
              <a:solidFill>
                <a:schemeClr val="bg1"/>
              </a:solidFill>
            </a:endParaRPr>
          </a:p>
          <a:p>
            <a:pPr algn="ctr"/>
            <a:r>
              <a:rPr lang="en-US" sz="2800" b="1" dirty="0" smtClean="0">
                <a:solidFill>
                  <a:schemeClr val="bg1"/>
                </a:solidFill>
              </a:rPr>
              <a:t>Production by: Lu Hiep - Pham Tan - Le Vu</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Autofit/>
          </a:bodyPr>
          <a:lstStyle/>
          <a:p>
            <a:pPr algn="l" fontAlgn="base"/>
            <a:r>
              <a:rPr lang="en-US" sz="2000" b="1" dirty="0" smtClean="0">
                <a:latin typeface="Arial" pitchFamily="34" charset="0"/>
                <a:cs typeface="Arial" pitchFamily="34" charset="0"/>
              </a:rPr>
              <a:t>2. </a:t>
            </a:r>
            <a:r>
              <a:rPr lang="en-US" sz="2000" b="1" dirty="0">
                <a:latin typeface="Arial" pitchFamily="34" charset="0"/>
                <a:cs typeface="Arial" pitchFamily="34" charset="0"/>
              </a:rPr>
              <a:t>1.Filter </a:t>
            </a:r>
            <a:r>
              <a:rPr lang="en-US" sz="2000" b="1" dirty="0" smtClean="0">
                <a:latin typeface="Arial" pitchFamily="34" charset="0"/>
                <a:cs typeface="Arial" pitchFamily="34" charset="0"/>
              </a:rPr>
              <a:t>machine</a:t>
            </a:r>
            <a:br>
              <a:rPr lang="en-US" sz="2000" b="1" dirty="0" smtClean="0">
                <a:latin typeface="Arial" pitchFamily="34" charset="0"/>
                <a:cs typeface="Arial" pitchFamily="34" charset="0"/>
              </a:rPr>
            </a:br>
            <a:r>
              <a:rPr lang="en-US" sz="2000" dirty="0" smtClean="0">
                <a:latin typeface="Arial" pitchFamily="34" charset="0"/>
                <a:cs typeface="Arial" pitchFamily="34" charset="0"/>
              </a:rPr>
              <a:t>Filter impurities</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b="1" dirty="0" smtClean="0">
                <a:latin typeface="Arial" pitchFamily="34" charset="0"/>
                <a:cs typeface="Arial" pitchFamily="34" charset="0"/>
              </a:rPr>
              <a:t>2.2.Ferlilizer and Water System </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It creates a uniform solution of water and nutrients. With ECpH fuzzy logic control, NetaJet responds immediately to required changes in concentration or flow, and enables easy switching between nutrigation recipes for different crops. </a:t>
            </a:r>
            <a:br>
              <a:rPr lang="en-US" sz="2000" dirty="0" smtClean="0">
                <a:latin typeface="Arial" pitchFamily="34" charset="0"/>
                <a:cs typeface="Arial" pitchFamily="34" charset="0"/>
              </a:rPr>
            </a:br>
            <a:r>
              <a:rPr lang="en-US" sz="2000" dirty="0" smtClean="0">
                <a:latin typeface="Arial" pitchFamily="34" charset="0"/>
                <a:cs typeface="Arial" pitchFamily="34" charset="0"/>
              </a:rPr>
              <a:t>- Provides fast and accurate fertilizer and acid control </a:t>
            </a:r>
            <a:br>
              <a:rPr lang="en-US" sz="2000" dirty="0" smtClean="0">
                <a:latin typeface="Arial" pitchFamily="34" charset="0"/>
                <a:cs typeface="Arial" pitchFamily="34" charset="0"/>
              </a:rPr>
            </a:br>
            <a:r>
              <a:rPr lang="en-US" sz="2000" dirty="0" smtClean="0">
                <a:latin typeface="Arial" pitchFamily="34" charset="0"/>
                <a:cs typeface="Arial" pitchFamily="34" charset="0"/>
              </a:rPr>
              <a:t>- Guaranteed EC and pH control </a:t>
            </a:r>
            <a:r>
              <a:rPr lang="en-US" sz="2000" dirty="0">
                <a:latin typeface="Arial" pitchFamily="34" charset="0"/>
                <a:cs typeface="Arial" pitchFamily="34" charset="0"/>
              </a:rPr>
              <a:t/>
            </a:r>
            <a:br>
              <a:rPr lang="en-US" sz="2000" dirty="0">
                <a:latin typeface="Arial" pitchFamily="34" charset="0"/>
                <a:cs typeface="Arial" pitchFamily="34" charset="0"/>
              </a:rPr>
            </a:br>
            <a:r>
              <a:rPr lang="en-US" sz="2000" dirty="0">
                <a:latin typeface="Arial" pitchFamily="34" charset="0"/>
                <a:cs typeface="Arial" pitchFamily="34" charset="0"/>
              </a:rPr>
              <a:t/>
            </a:r>
            <a:br>
              <a:rPr lang="en-US" sz="2000" dirty="0">
                <a:latin typeface="Arial" pitchFamily="34" charset="0"/>
                <a:cs typeface="Arial" pitchFamily="34" charset="0"/>
              </a:rPr>
            </a:br>
            <a:r>
              <a:rPr lang="en-US" sz="2000" dirty="0">
                <a:latin typeface="Arial" pitchFamily="34" charset="0"/>
                <a:cs typeface="Arial" pitchFamily="34" charset="0"/>
              </a:rPr>
              <a:t/>
            </a:r>
            <a:br>
              <a:rPr lang="en-US" sz="2000" dirty="0">
                <a:latin typeface="Arial" pitchFamily="34" charset="0"/>
                <a:cs typeface="Arial" pitchFamily="34" charset="0"/>
              </a:rPr>
            </a:br>
            <a:r>
              <a:rPr lang="en-US" sz="2000" dirty="0">
                <a:latin typeface="Arial" pitchFamily="34" charset="0"/>
                <a:cs typeface="Arial" pitchFamily="34" charset="0"/>
              </a:rPr>
              <a:t/>
            </a:r>
            <a:br>
              <a:rPr lang="en-US" sz="2000" dirty="0">
                <a:latin typeface="Arial" pitchFamily="34" charset="0"/>
                <a:cs typeface="Arial" pitchFamily="34" charset="0"/>
              </a:rPr>
            </a:br>
            <a:endParaRPr lang="en-US" sz="2000" dirty="0">
              <a:latin typeface="Arial" pitchFamily="34" charset="0"/>
              <a:cs typeface="Arial" pitchFamily="34" charset="0"/>
            </a:endParaRPr>
          </a:p>
        </p:txBody>
      </p:sp>
      <p:pic>
        <p:nvPicPr>
          <p:cNvPr id="5" name="Picture 4" descr="Automatic Disc Filters"/>
          <p:cNvPicPr/>
          <p:nvPr/>
        </p:nvPicPr>
        <p:blipFill>
          <a:blip r:embed="rId2"/>
          <a:srcRect/>
          <a:stretch>
            <a:fillRect/>
          </a:stretch>
        </p:blipFill>
        <p:spPr bwMode="auto">
          <a:xfrm>
            <a:off x="6172200" y="914400"/>
            <a:ext cx="1981200" cy="990600"/>
          </a:xfrm>
          <a:prstGeom prst="rect">
            <a:avLst/>
          </a:prstGeom>
          <a:noFill/>
          <a:ln w="9525">
            <a:noFill/>
            <a:miter lim="800000"/>
            <a:headEnd/>
            <a:tailEnd/>
          </a:ln>
        </p:spPr>
      </p:pic>
      <p:pic>
        <p:nvPicPr>
          <p:cNvPr id="6" name="Picture 5" descr="Inline ST front.jpg"/>
          <p:cNvPicPr>
            <a:picLocks noChangeAspect="1"/>
          </p:cNvPicPr>
          <p:nvPr/>
        </p:nvPicPr>
        <p:blipFill>
          <a:blip r:embed="rId3"/>
          <a:stretch>
            <a:fillRect/>
          </a:stretch>
        </p:blipFill>
        <p:spPr>
          <a:xfrm>
            <a:off x="6179488" y="4419600"/>
            <a:ext cx="2964512" cy="2438400"/>
          </a:xfrm>
          <a:prstGeom prst="rect">
            <a:avLst/>
          </a:prstGeom>
        </p:spPr>
      </p:pic>
      <p:sp>
        <p:nvSpPr>
          <p:cNvPr id="7" name="TextBox 6"/>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2.3.Dripper</a:t>
            </a:r>
            <a:r>
              <a:rPr lang="en-US" sz="2000" dirty="0"/>
              <a:t/>
            </a:r>
            <a:br>
              <a:rPr lang="en-US" sz="2000" dirty="0"/>
            </a:br>
            <a:r>
              <a:rPr lang="en-US" sz="2000" dirty="0" smtClean="0"/>
              <a:t>- </a:t>
            </a:r>
            <a:r>
              <a:rPr lang="en-US" sz="2000" b="1" dirty="0" smtClean="0"/>
              <a:t>Spiders</a:t>
            </a:r>
            <a:br>
              <a:rPr lang="en-US" sz="2000" b="1" dirty="0" smtClean="0"/>
            </a:br>
            <a:r>
              <a:rPr lang="en-US" sz="2000" b="1" dirty="0" smtClean="0"/>
              <a:t>- Dripper</a:t>
            </a:r>
            <a:r>
              <a:rPr lang="en-US" sz="2000" dirty="0"/>
              <a:t/>
            </a:r>
            <a:br>
              <a:rPr lang="en-US" sz="2000" dirty="0"/>
            </a:br>
            <a:endParaRPr lang="en-US" sz="2000" dirty="0"/>
          </a:p>
        </p:txBody>
      </p:sp>
      <p:pic>
        <p:nvPicPr>
          <p:cNvPr id="4" name="Picture 3" descr="http://www.netafim.com/Data/Uploads/Spider_content.jpg"/>
          <p:cNvPicPr/>
          <p:nvPr/>
        </p:nvPicPr>
        <p:blipFill>
          <a:blip r:embed="rId2"/>
          <a:srcRect/>
          <a:stretch>
            <a:fillRect/>
          </a:stretch>
        </p:blipFill>
        <p:spPr bwMode="auto">
          <a:xfrm>
            <a:off x="5410200" y="2057400"/>
            <a:ext cx="1714057" cy="1297172"/>
          </a:xfrm>
          <a:prstGeom prst="rect">
            <a:avLst/>
          </a:prstGeom>
          <a:noFill/>
          <a:ln w="9525">
            <a:noFill/>
            <a:miter lim="800000"/>
            <a:headEnd/>
            <a:tailEnd/>
          </a:ln>
        </p:spPr>
      </p:pic>
      <p:pic>
        <p:nvPicPr>
          <p:cNvPr id="5" name="Picture 4" descr="bb.jpg"/>
          <p:cNvPicPr/>
          <p:nvPr/>
        </p:nvPicPr>
        <p:blipFill>
          <a:blip r:embed="rId3" cstate="print"/>
          <a:stretch>
            <a:fillRect/>
          </a:stretch>
        </p:blipFill>
        <p:spPr>
          <a:xfrm>
            <a:off x="2819400" y="3657600"/>
            <a:ext cx="2766680" cy="2041451"/>
          </a:xfrm>
          <a:prstGeom prst="rect">
            <a:avLst/>
          </a:prstGeom>
        </p:spPr>
      </p:pic>
      <p:pic>
        <p:nvPicPr>
          <p:cNvPr id="6" name="Picture 5" descr="PC Dripper"/>
          <p:cNvPicPr/>
          <p:nvPr/>
        </p:nvPicPr>
        <p:blipFill>
          <a:blip r:embed="rId4"/>
          <a:srcRect/>
          <a:stretch>
            <a:fillRect/>
          </a:stretch>
        </p:blipFill>
        <p:spPr bwMode="auto">
          <a:xfrm>
            <a:off x="1600200" y="1752600"/>
            <a:ext cx="1547495" cy="1219200"/>
          </a:xfrm>
          <a:prstGeom prst="rect">
            <a:avLst/>
          </a:prstGeom>
          <a:noFill/>
          <a:ln w="9525">
            <a:noFill/>
            <a:miter lim="800000"/>
            <a:headEnd/>
            <a:tailEnd/>
          </a:ln>
        </p:spPr>
      </p:pic>
      <p:sp>
        <p:nvSpPr>
          <p:cNvPr id="8" name="TextBox 7"/>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11762"/>
          </a:xfrm>
        </p:spPr>
        <p:txBody>
          <a:bodyPr>
            <a:noAutofit/>
          </a:bodyPr>
          <a:lstStyle/>
          <a:p>
            <a:pPr algn="l" fontAlgn="base"/>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latin typeface="Arial" pitchFamily="34" charset="0"/>
                <a:cs typeface="Arial" pitchFamily="34" charset="0"/>
              </a:rPr>
              <a:t>3. Climate Control</a:t>
            </a:r>
            <a:br>
              <a:rPr lang="en-US" sz="2000" b="1" dirty="0" smtClean="0">
                <a:latin typeface="Arial" pitchFamily="34" charset="0"/>
                <a:cs typeface="Arial" pitchFamily="34" charset="0"/>
              </a:rPr>
            </a:br>
            <a:r>
              <a:rPr lang="en-US" sz="2000" dirty="0" smtClean="0">
                <a:latin typeface="Arial" pitchFamily="34" charset="0"/>
                <a:cs typeface="Arial" pitchFamily="34" charset="0"/>
              </a:rPr>
              <a:t>Humidity treatment.</a:t>
            </a:r>
            <a:br>
              <a:rPr lang="en-US" sz="2000" dirty="0" smtClean="0">
                <a:latin typeface="Arial" pitchFamily="34" charset="0"/>
                <a:cs typeface="Arial" pitchFamily="34" charset="0"/>
              </a:rPr>
            </a:br>
            <a:r>
              <a:rPr lang="en-US" sz="2000" dirty="0" smtClean="0">
                <a:latin typeface="Arial" pitchFamily="34" charset="0"/>
                <a:cs typeface="Arial" pitchFamily="34" charset="0"/>
              </a:rPr>
              <a:t>Special ventilation process.</a:t>
            </a:r>
            <a:br>
              <a:rPr lang="en-US" sz="2000" dirty="0" smtClean="0">
                <a:latin typeface="Arial" pitchFamily="34" charset="0"/>
                <a:cs typeface="Arial" pitchFamily="34" charset="0"/>
              </a:rPr>
            </a:br>
            <a:r>
              <a:rPr lang="en-US" sz="2000" dirty="0" smtClean="0">
                <a:latin typeface="Arial" pitchFamily="34" charset="0"/>
                <a:cs typeface="Arial" pitchFamily="34" charset="0"/>
              </a:rPr>
              <a:t>Fresh air treatment.</a:t>
            </a:r>
            <a:br>
              <a:rPr lang="en-US" sz="2000" dirty="0" smtClean="0">
                <a:latin typeface="Arial" pitchFamily="34" charset="0"/>
                <a:cs typeface="Arial" pitchFamily="34" charset="0"/>
              </a:rPr>
            </a:br>
            <a:r>
              <a:rPr lang="en-US" sz="2000" dirty="0" smtClean="0">
                <a:latin typeface="Arial" pitchFamily="34" charset="0"/>
                <a:cs typeface="Arial" pitchFamily="34" charset="0"/>
              </a:rPr>
              <a:t>Emergency program.</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b="1" dirty="0" smtClean="0">
                <a:latin typeface="Arial" pitchFamily="34" charset="0"/>
                <a:cs typeface="Arial" pitchFamily="34" charset="0"/>
              </a:rPr>
              <a:t>4.Other</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Curtain and fan,….</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t/>
            </a:r>
            <a:br>
              <a:rPr lang="en-US" sz="2000" dirty="0" smtClean="0"/>
            </a:br>
            <a:r>
              <a:rPr lang="en-US" sz="2000" b="1" dirty="0" smtClean="0"/>
              <a:t/>
            </a:r>
            <a:br>
              <a:rPr lang="en-US" sz="2000" b="1" dirty="0" smtClean="0"/>
            </a:br>
            <a:r>
              <a:rPr lang="en-US" sz="2000" dirty="0"/>
              <a:t/>
            </a:r>
            <a:br>
              <a:rPr lang="en-US" sz="2000" dirty="0"/>
            </a:br>
            <a:r>
              <a:rPr lang="en-US" sz="2000" dirty="0"/>
              <a:t/>
            </a:r>
            <a:br>
              <a:rPr lang="en-US" sz="2000" dirty="0"/>
            </a:br>
            <a:endParaRPr lang="en-US" sz="2000" dirty="0"/>
          </a:p>
        </p:txBody>
      </p:sp>
      <p:pic>
        <p:nvPicPr>
          <p:cNvPr id="1026" name="Picture 2"/>
          <p:cNvPicPr>
            <a:picLocks noChangeAspect="1" noChangeArrowheads="1"/>
          </p:cNvPicPr>
          <p:nvPr/>
        </p:nvPicPr>
        <p:blipFill>
          <a:blip r:embed="rId2"/>
          <a:srcRect/>
          <a:stretch>
            <a:fillRect/>
          </a:stretch>
        </p:blipFill>
        <p:spPr bwMode="auto">
          <a:xfrm>
            <a:off x="3886200" y="762000"/>
            <a:ext cx="4900613" cy="2538180"/>
          </a:xfrm>
          <a:prstGeom prst="rect">
            <a:avLst/>
          </a:prstGeom>
          <a:noFill/>
          <a:ln w="9525">
            <a:noFill/>
            <a:miter lim="800000"/>
            <a:headEnd/>
            <a:tailEnd/>
          </a:ln>
          <a:effectLst/>
        </p:spPr>
      </p:pic>
      <p:pic>
        <p:nvPicPr>
          <p:cNvPr id="7" name="Picture 6" descr="Curtain and fan greenhouse.JPG"/>
          <p:cNvPicPr>
            <a:picLocks noChangeAspect="1"/>
          </p:cNvPicPr>
          <p:nvPr/>
        </p:nvPicPr>
        <p:blipFill>
          <a:blip r:embed="rId3"/>
          <a:stretch>
            <a:fillRect/>
          </a:stretch>
        </p:blipFill>
        <p:spPr>
          <a:xfrm>
            <a:off x="3810000" y="3352800"/>
            <a:ext cx="4876800" cy="3238866"/>
          </a:xfrm>
          <a:prstGeom prst="rect">
            <a:avLst/>
          </a:prstGeom>
        </p:spPr>
      </p:pic>
      <p:sp>
        <p:nvSpPr>
          <p:cNvPr id="8" name="TextBox 7"/>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020762"/>
          </a:xfrm>
        </p:spPr>
        <p:txBody>
          <a:bodyPr>
            <a:normAutofit fontScale="90000"/>
          </a:bodyPr>
          <a:lstStyle/>
          <a:p>
            <a:pPr algn="l"/>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1. Seeding</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077200" cy="2743200"/>
          </a:xfrm>
        </p:spPr>
        <p:txBody>
          <a:bodyPr/>
          <a:lstStyle/>
          <a:p>
            <a:r>
              <a:rPr lang="en-US" sz="2600" dirty="0" smtClean="0">
                <a:latin typeface="Times New Roman" pitchFamily="18" charset="0"/>
                <a:cs typeface="Times New Roman" pitchFamily="18" charset="0"/>
              </a:rPr>
              <a:t>Tomatoes are normally transplanted because much better results are gained when seedlings are raised in a nursery.</a:t>
            </a:r>
          </a:p>
          <a:p>
            <a:r>
              <a:rPr lang="en-US" sz="2600" dirty="0" smtClean="0">
                <a:latin typeface="Times New Roman" pitchFamily="18" charset="0"/>
                <a:cs typeface="Times New Roman" pitchFamily="18" charset="0"/>
              </a:rPr>
              <a:t> Two methods of raising seedling in nurseries can be used:</a:t>
            </a:r>
          </a:p>
          <a:p>
            <a:endParaRPr lang="en-US" dirty="0"/>
          </a:p>
        </p:txBody>
      </p:sp>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3454146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Sowing </a:t>
            </a:r>
            <a:r>
              <a:rPr lang="en-US" dirty="0">
                <a:latin typeface="Times New Roman" pitchFamily="18" charset="0"/>
                <a:cs typeface="Times New Roman" pitchFamily="18" charset="0"/>
              </a:rPr>
              <a:t>in seedbed</a:t>
            </a:r>
          </a:p>
        </p:txBody>
      </p:sp>
      <p:pic>
        <p:nvPicPr>
          <p:cNvPr id="2050" name="Picture 2" descr="C:\Users\Panda\Desktop\images.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3401" y="1828800"/>
            <a:ext cx="3809999" cy="3590925"/>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Panda\Desktop\tải xuốn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00600" y="1828800"/>
            <a:ext cx="3976688" cy="35909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47983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lgn="l"/>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200" dirty="0">
                <a:latin typeface="Times New Roman" pitchFamily="18" charset="0"/>
                <a:cs typeface="Times New Roman" pitchFamily="18" charset="0"/>
              </a:rPr>
              <a:t>S</a:t>
            </a:r>
            <a:r>
              <a:rPr lang="en-US" sz="3200" dirty="0" smtClean="0">
                <a:latin typeface="Times New Roman" pitchFamily="18" charset="0"/>
                <a:cs typeface="Times New Roman" pitchFamily="18" charset="0"/>
              </a:rPr>
              <a:t>owing </a:t>
            </a:r>
            <a:r>
              <a:rPr lang="en-US" sz="3200" dirty="0">
                <a:latin typeface="Times New Roman" pitchFamily="18" charset="0"/>
                <a:cs typeface="Times New Roman" pitchFamily="18" charset="0"/>
              </a:rPr>
              <a:t>in seedling </a:t>
            </a:r>
            <a:r>
              <a:rPr lang="en-US" sz="3200" dirty="0" smtClean="0">
                <a:latin typeface="Times New Roman" pitchFamily="18" charset="0"/>
                <a:cs typeface="Times New Roman" pitchFamily="18" charset="0"/>
              </a:rPr>
              <a:t>tray</a:t>
            </a: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4" name="Content Placeholder 3" descr="C:\Users\Panda\Desktop\17679685-tomato-seedling-in-plastic-tray-20-day-after-sowing.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514350" y="2671572"/>
            <a:ext cx="4286250" cy="2905125"/>
          </a:xfrm>
          <a:prstGeom prst="rect">
            <a:avLst/>
          </a:prstGeom>
          <a:noFill/>
          <a:ln>
            <a:noFill/>
          </a:ln>
        </p:spPr>
      </p:pic>
      <p:sp>
        <p:nvSpPr>
          <p:cNvPr id="6" name="TextBox 5"/>
          <p:cNvSpPr txBox="1"/>
          <p:nvPr/>
        </p:nvSpPr>
        <p:spPr>
          <a:xfrm>
            <a:off x="4800600" y="1524000"/>
            <a:ext cx="3886200" cy="923330"/>
          </a:xfrm>
          <a:prstGeom prst="rect">
            <a:avLst/>
          </a:prstGeom>
          <a:noFill/>
        </p:spPr>
        <p:txBody>
          <a:bodyPr wrap="square" rtlCol="0">
            <a:spAutoFit/>
          </a:bodyPr>
          <a:lstStyle/>
          <a:p>
            <a:pPr marL="285750" indent="-285750">
              <a:buFont typeface="Arial" pitchFamily="34" charset="0"/>
              <a:buChar char="•"/>
            </a:pPr>
            <a:r>
              <a:rPr lang="en-US" dirty="0" smtClean="0"/>
              <a:t>This is often method in greenhouse </a:t>
            </a:r>
          </a:p>
          <a:p>
            <a:pPr marL="285750" indent="-285750">
              <a:buFont typeface="Arial" pitchFamily="34" charset="0"/>
              <a:buChar char="•"/>
            </a:pPr>
            <a:r>
              <a:rPr lang="en-US" dirty="0" smtClean="0"/>
              <a:t>Control pest and disease easily</a:t>
            </a:r>
          </a:p>
          <a:p>
            <a:pPr marL="285750" indent="-285750">
              <a:buFont typeface="Arial" pitchFamily="34" charset="0"/>
              <a:buChar char="•"/>
            </a:pPr>
            <a:r>
              <a:rPr lang="en-US" dirty="0" smtClean="0"/>
              <a:t>Plants equally</a:t>
            </a:r>
            <a:endParaRPr lang="en-US" dirty="0"/>
          </a:p>
        </p:txBody>
      </p:sp>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1680892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200" b="1" dirty="0" smtClean="0"/>
              <a:t/>
            </a:r>
            <a:br>
              <a:rPr lang="en-US" sz="3200" b="1" dirty="0" smtClean="0"/>
            </a:br>
            <a:r>
              <a:rPr lang="en-US" sz="3200" b="1" dirty="0" smtClean="0"/>
              <a:t/>
            </a:r>
            <a:br>
              <a:rPr lang="en-US" sz="3200" b="1" dirty="0" smtClean="0"/>
            </a:br>
            <a:r>
              <a:rPr lang="en-US" sz="3200" b="1" dirty="0" smtClean="0"/>
              <a:t>2.Land </a:t>
            </a:r>
            <a:r>
              <a:rPr lang="en-US" sz="3200" b="1" dirty="0"/>
              <a:t>preparation</a:t>
            </a: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err="1"/>
              <a:t>Ploughing</a:t>
            </a:r>
            <a:r>
              <a:rPr lang="en-US" dirty="0"/>
              <a:t> (or digging) is necessary to prepare the land for a new crop.</a:t>
            </a:r>
          </a:p>
          <a:p>
            <a:pPr lvl="1"/>
            <a:r>
              <a:rPr lang="en-US" dirty="0"/>
              <a:t>It improves the structure </a:t>
            </a:r>
          </a:p>
          <a:p>
            <a:pPr lvl="1"/>
            <a:r>
              <a:rPr lang="en-US" dirty="0"/>
              <a:t>water holding capacity</a:t>
            </a:r>
          </a:p>
          <a:p>
            <a:pPr lvl="1"/>
            <a:r>
              <a:rPr lang="en-US" dirty="0"/>
              <a:t>prevent </a:t>
            </a:r>
            <a:r>
              <a:rPr lang="en-US" dirty="0" err="1"/>
              <a:t>desease</a:t>
            </a:r>
            <a:r>
              <a:rPr lang="en-US" dirty="0"/>
              <a:t> </a:t>
            </a:r>
          </a:p>
          <a:p>
            <a:pPr marL="0" indent="0">
              <a:buNone/>
            </a:pPr>
            <a:endParaRPr lang="en-US" dirty="0"/>
          </a:p>
        </p:txBody>
      </p:sp>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754015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3.Fencing</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sz="2600" dirty="0">
                <a:latin typeface="Times New Roman" pitchFamily="18" charset="0"/>
                <a:cs typeface="Times New Roman" pitchFamily="18" charset="0"/>
              </a:rPr>
              <a:t>It is useful to make fencing (see Figure 4) of sticks and rope or wire </a:t>
            </a:r>
            <a:r>
              <a:rPr lang="en-US" sz="2600" dirty="0" smtClean="0">
                <a:latin typeface="Times New Roman" pitchFamily="18" charset="0"/>
                <a:cs typeface="Times New Roman" pitchFamily="18" charset="0"/>
              </a:rPr>
              <a:t>to support </a:t>
            </a:r>
            <a:r>
              <a:rPr lang="en-US" sz="2600" dirty="0">
                <a:latin typeface="Times New Roman" pitchFamily="18" charset="0"/>
                <a:cs typeface="Times New Roman" pitchFamily="18" charset="0"/>
              </a:rPr>
              <a:t>tomato plants (tall type) for several reasons:</a:t>
            </a:r>
          </a:p>
          <a:p>
            <a:pPr lvl="1"/>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prevents stem from breaking</a:t>
            </a:r>
          </a:p>
          <a:p>
            <a:pPr lvl="1"/>
            <a:r>
              <a:rPr lang="en-US" sz="2400" dirty="0" smtClean="0">
                <a:latin typeface="Times New Roman" pitchFamily="18" charset="0"/>
                <a:cs typeface="Times New Roman" pitchFamily="18" charset="0"/>
              </a:rPr>
              <a:t>less </a:t>
            </a:r>
            <a:r>
              <a:rPr lang="en-US" sz="2400" dirty="0">
                <a:latin typeface="Times New Roman" pitchFamily="18" charset="0"/>
                <a:cs typeface="Times New Roman" pitchFamily="18" charset="0"/>
              </a:rPr>
              <a:t>chance of spreading diseases, especially</a:t>
            </a:r>
          </a:p>
          <a:p>
            <a:pPr lvl="1"/>
            <a:r>
              <a:rPr lang="en-US" sz="2400" dirty="0">
                <a:latin typeface="Times New Roman" pitchFamily="18" charset="0"/>
                <a:cs typeface="Times New Roman" pitchFamily="18" charset="0"/>
              </a:rPr>
              <a:t>in humid areas or seasons</a:t>
            </a:r>
          </a:p>
          <a:p>
            <a:pPr lvl="1"/>
            <a:r>
              <a:rPr lang="en-US" sz="2400" dirty="0">
                <a:latin typeface="Times New Roman" pitchFamily="18" charset="0"/>
                <a:cs typeface="Times New Roman" pitchFamily="18" charset="0"/>
              </a:rPr>
              <a:t>preventing contact between fruits and soil means fruits will not rot</a:t>
            </a:r>
          </a:p>
          <a:p>
            <a:pPr lvl="1"/>
            <a:r>
              <a:rPr lang="en-US" sz="2400" dirty="0">
                <a:latin typeface="Times New Roman" pitchFamily="18" charset="0"/>
                <a:cs typeface="Times New Roman" pitchFamily="18" charset="0"/>
              </a:rPr>
              <a:t>it is possible to plant more plants per hectare</a:t>
            </a:r>
          </a:p>
          <a:p>
            <a:endParaRPr lang="en-US" dirty="0"/>
          </a:p>
        </p:txBody>
      </p:sp>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3286907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Fencing</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914400" y="1600200"/>
            <a:ext cx="4733657" cy="4476191"/>
          </a:xfrm>
          <a:prstGeom prst="rect">
            <a:avLst/>
          </a:prstGeom>
          <a:noFill/>
        </p:spPr>
      </p:pic>
      <p:pic>
        <p:nvPicPr>
          <p:cNvPr id="5" name="Picture 4"/>
          <p:cNvPicPr/>
          <p:nvPr/>
        </p:nvPicPr>
        <p:blipFill>
          <a:blip r:embed="rId3">
            <a:extLst>
              <a:ext uri="{28A0092B-C50C-407E-A947-70E740481C1C}">
                <a14:useLocalDpi xmlns:a14="http://schemas.microsoft.com/office/drawing/2010/main" xmlns="" val="0"/>
              </a:ext>
            </a:extLst>
          </a:blip>
          <a:srcRect/>
          <a:stretch>
            <a:fillRect/>
          </a:stretch>
        </p:blipFill>
        <p:spPr bwMode="auto">
          <a:xfrm>
            <a:off x="5638800" y="249382"/>
            <a:ext cx="3168015" cy="3411855"/>
          </a:xfrm>
          <a:prstGeom prst="rect">
            <a:avLst/>
          </a:prstGeom>
          <a:noFill/>
          <a:ln>
            <a:noFill/>
          </a:ln>
        </p:spPr>
      </p:pic>
    </p:spTree>
    <p:extLst>
      <p:ext uri="{BB962C8B-B14F-4D97-AF65-F5344CB8AC3E}">
        <p14:creationId xmlns:p14="http://schemas.microsoft.com/office/powerpoint/2010/main" xmlns="" val="849678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pPr algn="l"/>
            <a:r>
              <a:rPr lang="en-US" dirty="0" smtClean="0"/>
              <a:t/>
            </a:r>
            <a:br>
              <a:rPr lang="en-US" dirty="0" smtClean="0"/>
            </a:br>
            <a:r>
              <a:rPr lang="en-US" b="1" dirty="0" smtClean="0"/>
              <a:t>Prunning</a:t>
            </a:r>
            <a:endParaRPr lang="en-US" b="1"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85309" y="1143001"/>
            <a:ext cx="2857500" cy="48005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descr="C:\Users\Panda\Desktop\tomato_side_shoo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 y="1233485"/>
            <a:ext cx="4724400" cy="5029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2163786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89466"/>
            <a:ext cx="2895600" cy="838200"/>
          </a:xfrm>
        </p:spPr>
        <p:txBody>
          <a:bodyPr>
            <a:normAutofit fontScale="90000"/>
          </a:bodyPr>
          <a:lstStyle/>
          <a:p>
            <a:pPr algn="l"/>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Watering</a:t>
            </a:r>
            <a:r>
              <a:rPr lang="en-US" dirty="0"/>
              <a:t/>
            </a:r>
            <a:br>
              <a:rPr lang="en-US" dirty="0"/>
            </a:br>
            <a:endParaRPr lang="en-US" dirty="0"/>
          </a:p>
        </p:txBody>
      </p:sp>
      <p:pic>
        <p:nvPicPr>
          <p:cNvPr id="4" name="Content Placeholder 3" descr="C:\Users\Panda\Desktop\4 (1) - Copy.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153791" y="1600200"/>
            <a:ext cx="5704210" cy="4525963"/>
          </a:xfrm>
          <a:prstGeom prst="rect">
            <a:avLst/>
          </a:prstGeom>
          <a:noFill/>
          <a:ln>
            <a:noFill/>
          </a:ln>
        </p:spPr>
      </p:pic>
      <p:sp>
        <p:nvSpPr>
          <p:cNvPr id="7" name="Rectangle 6"/>
          <p:cNvSpPr/>
          <p:nvPr/>
        </p:nvSpPr>
        <p:spPr>
          <a:xfrm>
            <a:off x="2895600" y="1142999"/>
            <a:ext cx="3886200" cy="492443"/>
          </a:xfrm>
          <a:prstGeom prst="rect">
            <a:avLst/>
          </a:prstGeom>
        </p:spPr>
        <p:txBody>
          <a:bodyPr wrap="square">
            <a:spAutoFit/>
          </a:bodyPr>
          <a:lstStyle/>
          <a:p>
            <a:r>
              <a:rPr lang="en-US" sz="2600" dirty="0">
                <a:latin typeface="Times New Roman" pitchFamily="18" charset="0"/>
                <a:cs typeface="Times New Roman" pitchFamily="18" charset="0"/>
              </a:rPr>
              <a:t>Uses drip irrigation system</a:t>
            </a:r>
          </a:p>
        </p:txBody>
      </p:sp>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105728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
            </a:r>
            <a:br>
              <a:rPr lang="en-US" b="1" dirty="0" smtClean="0"/>
            </a:br>
            <a:r>
              <a:rPr lang="en-US" b="1" dirty="0" smtClean="0"/>
              <a:t>3.Fertilisers</a:t>
            </a:r>
            <a:r>
              <a:rPr lang="en-US" dirty="0" smtClean="0"/>
              <a:t/>
            </a:r>
            <a:br>
              <a:rPr lang="en-US" dirty="0" smtClean="0"/>
            </a:br>
            <a:endParaRPr lang="en-US" dirty="0"/>
          </a:p>
        </p:txBody>
      </p:sp>
      <p:sp>
        <p:nvSpPr>
          <p:cNvPr id="3" name="Content Placeholder 2"/>
          <p:cNvSpPr>
            <a:spLocks noGrp="1"/>
          </p:cNvSpPr>
          <p:nvPr>
            <p:ph idx="1"/>
          </p:nvPr>
        </p:nvSpPr>
        <p:spPr>
          <a:xfrm>
            <a:off x="457200" y="1371600"/>
            <a:ext cx="3962399" cy="5105400"/>
          </a:xfrm>
        </p:spPr>
        <p:txBody>
          <a:bodyPr>
            <a:normAutofit/>
          </a:bodyPr>
          <a:lstStyle/>
          <a:p>
            <a:pPr>
              <a:buNone/>
            </a:pPr>
            <a:r>
              <a:rPr lang="en-US" sz="2000" b="1" dirty="0" smtClean="0">
                <a:latin typeface="Times New Roman" pitchFamily="18" charset="0"/>
                <a:cs typeface="Times New Roman" pitchFamily="18" charset="0"/>
              </a:rPr>
              <a:t>Manure</a:t>
            </a:r>
          </a:p>
          <a:p>
            <a:pPr>
              <a:buNone/>
            </a:pPr>
            <a:r>
              <a:rPr lang="en-US" sz="2000" dirty="0" smtClean="0">
                <a:latin typeface="Times New Roman" pitchFamily="18" charset="0"/>
                <a:cs typeface="Times New Roman" pitchFamily="18" charset="0"/>
              </a:rPr>
              <a:t>To </a:t>
            </a:r>
            <a:r>
              <a:rPr lang="en-US" sz="2000" dirty="0">
                <a:latin typeface="Times New Roman" pitchFamily="18" charset="0"/>
                <a:cs typeface="Times New Roman" pitchFamily="18" charset="0"/>
              </a:rPr>
              <a:t>get high yields, tomatoes </a:t>
            </a:r>
            <a:r>
              <a:rPr lang="en-US" sz="2000" dirty="0" smtClean="0">
                <a:latin typeface="Times New Roman" pitchFamily="18" charset="0"/>
                <a:cs typeface="Times New Roman" pitchFamily="18" charset="0"/>
              </a:rPr>
              <a:t>need</a:t>
            </a:r>
          </a:p>
          <a:p>
            <a:pPr>
              <a:buNone/>
            </a:pPr>
            <a:r>
              <a:rPr lang="en-US" sz="2000" dirty="0" smtClean="0">
                <a:latin typeface="Times New Roman" pitchFamily="18" charset="0"/>
                <a:cs typeface="Times New Roman" pitchFamily="18" charset="0"/>
              </a:rPr>
              <a:t>to </a:t>
            </a:r>
            <a:r>
              <a:rPr lang="en-US" sz="2000" dirty="0">
                <a:latin typeface="Times New Roman" pitchFamily="18" charset="0"/>
                <a:cs typeface="Times New Roman" pitchFamily="18" charset="0"/>
              </a:rPr>
              <a:t>be fertilised. There are </a:t>
            </a:r>
            <a:r>
              <a:rPr lang="en-US" sz="2000" dirty="0" smtClean="0">
                <a:latin typeface="Times New Roman" pitchFamily="18" charset="0"/>
                <a:cs typeface="Times New Roman" pitchFamily="18" charset="0"/>
              </a:rPr>
              <a:t>two</a:t>
            </a:r>
          </a:p>
          <a:p>
            <a:pPr>
              <a:buNone/>
            </a:pPr>
            <a:r>
              <a:rPr lang="en-US" sz="2000" dirty="0" smtClean="0">
                <a:latin typeface="Times New Roman" pitchFamily="18" charset="0"/>
                <a:cs typeface="Times New Roman" pitchFamily="18" charset="0"/>
              </a:rPr>
              <a:t>groups </a:t>
            </a:r>
            <a:r>
              <a:rPr lang="en-US" sz="2000" dirty="0">
                <a:latin typeface="Times New Roman" pitchFamily="18" charset="0"/>
                <a:cs typeface="Times New Roman" pitchFamily="18" charset="0"/>
              </a:rPr>
              <a:t>of crop nutrients: </a:t>
            </a:r>
            <a:r>
              <a:rPr lang="en-US" sz="2000" dirty="0" smtClean="0">
                <a:latin typeface="Times New Roman" pitchFamily="18" charset="0"/>
                <a:cs typeface="Times New Roman" pitchFamily="18" charset="0"/>
              </a:rPr>
              <a:t>organic</a:t>
            </a:r>
          </a:p>
          <a:p>
            <a:pPr>
              <a:buNone/>
            </a:pPr>
            <a:r>
              <a:rPr lang="en-US" sz="2000" dirty="0" smtClean="0">
                <a:latin typeface="Times New Roman" pitchFamily="18" charset="0"/>
                <a:cs typeface="Times New Roman" pitchFamily="18" charset="0"/>
              </a:rPr>
              <a:t>manures </a:t>
            </a:r>
            <a:r>
              <a:rPr lang="en-US" sz="2000" dirty="0">
                <a:latin typeface="Times New Roman" pitchFamily="18" charset="0"/>
                <a:cs typeface="Times New Roman" pitchFamily="18" charset="0"/>
              </a:rPr>
              <a:t>and chemical fertilisers.</a:t>
            </a:r>
          </a:p>
          <a:p>
            <a:pPr marL="0" indent="0">
              <a:buNone/>
            </a:pPr>
            <a:endParaRPr lang="en-US" sz="2000" b="1" dirty="0" smtClean="0"/>
          </a:p>
          <a:p>
            <a:pPr marL="0" indent="0">
              <a:buNone/>
            </a:pPr>
            <a:r>
              <a:rPr lang="en-US" sz="2000" b="1" dirty="0" smtClean="0"/>
              <a:t>Organic manures</a:t>
            </a:r>
            <a:r>
              <a:rPr lang="en-US" sz="2000" dirty="0" smtClean="0"/>
              <a:t>Farmyard manure, poultry manure and compost are three types of organic</a:t>
            </a:r>
          </a:p>
          <a:p>
            <a:endParaRPr lang="en-US" sz="2000" dirty="0"/>
          </a:p>
        </p:txBody>
      </p:sp>
      <p:pic>
        <p:nvPicPr>
          <p:cNvPr id="5122" name="Picture 2" descr="C:\Users\Panda\Desktop\images (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19599" y="2667000"/>
            <a:ext cx="4428195"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258096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533400"/>
            <a:ext cx="3581400" cy="717550"/>
          </a:xfrm>
        </p:spPr>
        <p:txBody>
          <a:bodyPr>
            <a:noAutofit/>
          </a:bodyPr>
          <a:lstStyle/>
          <a:p>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Chemical fertiliser</a:t>
            </a:r>
            <a:endParaRPr lang="en-US" sz="3200" dirty="0">
              <a:latin typeface="Times New Roman" pitchFamily="18" charset="0"/>
              <a:cs typeface="Times New Roman" pitchFamily="18" charset="0"/>
            </a:endParaRPr>
          </a:p>
        </p:txBody>
      </p:sp>
      <p:sp>
        <p:nvSpPr>
          <p:cNvPr id="6" name="Text Placeholder 5"/>
          <p:cNvSpPr>
            <a:spLocks noGrp="1"/>
          </p:cNvSpPr>
          <p:nvPr>
            <p:ph type="body" sz="half" idx="2"/>
          </p:nvPr>
        </p:nvSpPr>
        <p:spPr>
          <a:xfrm>
            <a:off x="457200" y="1435100"/>
            <a:ext cx="3505200" cy="4691063"/>
          </a:xfrm>
        </p:spPr>
        <p:txBody>
          <a:bodyPr/>
          <a:lstStyle/>
          <a:p>
            <a:pPr lvl="1" indent="-457200">
              <a:buFont typeface="Arial" pitchFamily="34" charset="0"/>
              <a:buChar char="•"/>
            </a:pPr>
            <a:r>
              <a:rPr lang="en-US" sz="2600" dirty="0" smtClean="0">
                <a:latin typeface="Times New Roman" pitchFamily="18" charset="0"/>
                <a:cs typeface="Times New Roman" pitchFamily="18" charset="0"/>
              </a:rPr>
              <a:t>Chemical </a:t>
            </a:r>
            <a:r>
              <a:rPr lang="en-US" sz="2600" dirty="0" err="1" smtClean="0">
                <a:latin typeface="Times New Roman" pitchFamily="18" charset="0"/>
                <a:cs typeface="Times New Roman" pitchFamily="18" charset="0"/>
              </a:rPr>
              <a:t>fertiliser</a:t>
            </a:r>
            <a:r>
              <a:rPr lang="en-US" sz="2600" dirty="0" smtClean="0">
                <a:latin typeface="Times New Roman" pitchFamily="18" charset="0"/>
                <a:cs typeface="Times New Roman" pitchFamily="18" charset="0"/>
              </a:rPr>
              <a:t> does not improve the soil structure but Chemical fertilizer is relatively expensive . </a:t>
            </a:r>
          </a:p>
          <a:p>
            <a:pPr lvl="1" indent="-457200">
              <a:buFont typeface="Arial" pitchFamily="34" charset="0"/>
              <a:buChar char="•"/>
            </a:pPr>
            <a:r>
              <a:rPr lang="en-US" sz="2600" dirty="0" smtClean="0">
                <a:latin typeface="Times New Roman" pitchFamily="18" charset="0"/>
                <a:cs typeface="Times New Roman" pitchFamily="18" charset="0"/>
              </a:rPr>
              <a:t>Chemical </a:t>
            </a:r>
            <a:r>
              <a:rPr lang="en-US" sz="2600" dirty="0" err="1" smtClean="0">
                <a:latin typeface="Times New Roman" pitchFamily="18" charset="0"/>
                <a:cs typeface="Times New Roman" pitchFamily="18" charset="0"/>
              </a:rPr>
              <a:t>fertilisers</a:t>
            </a:r>
            <a:r>
              <a:rPr lang="en-US" sz="2600" dirty="0" smtClean="0">
                <a:latin typeface="Times New Roman" pitchFamily="18" charset="0"/>
                <a:cs typeface="Times New Roman" pitchFamily="18" charset="0"/>
              </a:rPr>
              <a:t> two groups: compound </a:t>
            </a:r>
            <a:r>
              <a:rPr lang="en-US" sz="2600" dirty="0" err="1" smtClean="0">
                <a:latin typeface="Times New Roman" pitchFamily="18" charset="0"/>
                <a:cs typeface="Times New Roman" pitchFamily="18" charset="0"/>
              </a:rPr>
              <a:t>fertilisers</a:t>
            </a:r>
            <a:r>
              <a:rPr lang="en-US" sz="2600" dirty="0" smtClean="0">
                <a:latin typeface="Times New Roman" pitchFamily="18" charset="0"/>
                <a:cs typeface="Times New Roman" pitchFamily="18" charset="0"/>
              </a:rPr>
              <a:t> and simple </a:t>
            </a:r>
            <a:r>
              <a:rPr lang="en-US" sz="2600" dirty="0" err="1" smtClean="0">
                <a:latin typeface="Times New Roman" pitchFamily="18" charset="0"/>
                <a:cs typeface="Times New Roman" pitchFamily="18" charset="0"/>
              </a:rPr>
              <a:t>fertilisers</a:t>
            </a:r>
            <a:r>
              <a:rPr lang="en-US" sz="2000" dirty="0" smtClean="0">
                <a:latin typeface="Times New Roman" pitchFamily="18" charset="0"/>
                <a:cs typeface="Times New Roman" pitchFamily="18" charset="0"/>
              </a:rPr>
              <a:t>.</a:t>
            </a:r>
          </a:p>
          <a:p>
            <a:endParaRPr lang="en-US" dirty="0"/>
          </a:p>
        </p:txBody>
      </p:sp>
      <p:pic>
        <p:nvPicPr>
          <p:cNvPr id="6147" name="Picture 3" descr="C:\Users\Panda\Desktop\Magnisal-140113.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00600" y="609600"/>
            <a:ext cx="3352801" cy="3352800"/>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Panda\Desktop\tải xuống (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29200" y="3733800"/>
            <a:ext cx="3054928" cy="289559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674229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l"/>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4. Nutrient </a:t>
            </a:r>
            <a:r>
              <a:rPr lang="en-US" sz="3600" b="1" dirty="0">
                <a:latin typeface="Times New Roman" pitchFamily="18" charset="0"/>
                <a:cs typeface="Times New Roman" pitchFamily="18" charset="0"/>
              </a:rPr>
              <a:t>Deficiency Symptoms</a:t>
            </a:r>
            <a:r>
              <a:rPr lang="en-US" dirty="0"/>
              <a:t/>
            </a:r>
            <a:br>
              <a:rPr lang="en-US" dirty="0"/>
            </a:br>
            <a:endParaRPr lang="en-US" dirty="0"/>
          </a:p>
        </p:txBody>
      </p:sp>
      <p:sp>
        <p:nvSpPr>
          <p:cNvPr id="6" name="Content Placeholder 5"/>
          <p:cNvSpPr>
            <a:spLocks noGrp="1"/>
          </p:cNvSpPr>
          <p:nvPr>
            <p:ph idx="1"/>
          </p:nvPr>
        </p:nvSpPr>
        <p:spPr>
          <a:xfrm>
            <a:off x="457200" y="1295400"/>
            <a:ext cx="3771496" cy="4830763"/>
          </a:xfrm>
        </p:spPr>
        <p:txBody>
          <a:bodyPr/>
          <a:lstStyle/>
          <a:p>
            <a:pPr lvl="0">
              <a:buNone/>
            </a:pPr>
            <a:r>
              <a:rPr lang="en-US" sz="2600" b="1" dirty="0" smtClean="0">
                <a:latin typeface="Times New Roman" pitchFamily="18" charset="0"/>
                <a:cs typeface="Times New Roman" pitchFamily="18" charset="0"/>
              </a:rPr>
              <a:t>Nitrogen</a:t>
            </a:r>
          </a:p>
          <a:p>
            <a:pPr lvl="0"/>
            <a:r>
              <a:rPr lang="en-US" sz="2600" dirty="0" smtClean="0">
                <a:latin typeface="Times New Roman" pitchFamily="18" charset="0"/>
                <a:cs typeface="Times New Roman" pitchFamily="18" charset="0"/>
              </a:rPr>
              <a:t>color</a:t>
            </a:r>
            <a:r>
              <a:rPr lang="en-US" sz="2600" dirty="0">
                <a:latin typeface="Times New Roman" pitchFamily="18" charset="0"/>
                <a:cs typeface="Times New Roman" pitchFamily="18" charset="0"/>
              </a:rPr>
              <a:t>: green &gt; green paler &gt; yellow</a:t>
            </a:r>
          </a:p>
          <a:p>
            <a:pPr lvl="0"/>
            <a:r>
              <a:rPr lang="en-US" sz="2600" dirty="0">
                <a:latin typeface="Times New Roman" pitchFamily="18" charset="0"/>
                <a:cs typeface="Times New Roman" pitchFamily="18" charset="0"/>
              </a:rPr>
              <a:t>Often in old leave</a:t>
            </a:r>
          </a:p>
          <a:p>
            <a:endParaRPr lang="en-US" dirty="0"/>
          </a:p>
        </p:txBody>
      </p:sp>
      <p:pic>
        <p:nvPicPr>
          <p:cNvPr id="7" name="Picture 6" descr="C:\Users\Panda\Desktop\nito.jpg"/>
          <p:cNvPicPr/>
          <p:nvPr/>
        </p:nvPicPr>
        <p:blipFill>
          <a:blip r:embed="rId2">
            <a:extLst>
              <a:ext uri="{28A0092B-C50C-407E-A947-70E740481C1C}">
                <a14:useLocalDpi xmlns:a14="http://schemas.microsoft.com/office/drawing/2010/main" xmlns="" val="0"/>
              </a:ext>
            </a:extLst>
          </a:blip>
          <a:srcRect/>
          <a:stretch>
            <a:fillRect/>
          </a:stretch>
        </p:blipFill>
        <p:spPr bwMode="auto">
          <a:xfrm>
            <a:off x="4073611" y="2057400"/>
            <a:ext cx="5070389" cy="4114800"/>
          </a:xfrm>
          <a:prstGeom prst="rect">
            <a:avLst/>
          </a:prstGeom>
          <a:noFill/>
          <a:ln>
            <a:noFill/>
          </a:ln>
        </p:spPr>
      </p:pic>
      <p:sp>
        <p:nvSpPr>
          <p:cNvPr id="8" name="TextBox 7"/>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24294801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latin typeface="Times New Roman" pitchFamily="18" charset="0"/>
                <a:cs typeface="Times New Roman" pitchFamily="18" charset="0"/>
              </a:rPr>
              <a:t>Phosphorus</a:t>
            </a:r>
            <a:r>
              <a:rPr lang="en-US" dirty="0" smtClean="0"/>
              <a:t/>
            </a:r>
            <a:br>
              <a:rPr lang="en-US" dirty="0" smtClean="0"/>
            </a:br>
            <a:endParaRPr lang="en-US" dirty="0"/>
          </a:p>
        </p:txBody>
      </p:sp>
      <p:sp>
        <p:nvSpPr>
          <p:cNvPr id="6" name="Text Placeholder 5"/>
          <p:cNvSpPr>
            <a:spLocks noGrp="1"/>
          </p:cNvSpPr>
          <p:nvPr>
            <p:ph type="body" sz="half" idx="2"/>
          </p:nvPr>
        </p:nvSpPr>
        <p:spPr/>
        <p:txBody>
          <a:bodyPr/>
          <a:lstStyle/>
          <a:p>
            <a:pPr lvl="0"/>
            <a:r>
              <a:rPr lang="en-US" sz="2600" dirty="0" smtClean="0">
                <a:latin typeface="Times New Roman" pitchFamily="18" charset="0"/>
                <a:cs typeface="Times New Roman" pitchFamily="18" charset="0"/>
              </a:rPr>
              <a:t>The </a:t>
            </a:r>
            <a:r>
              <a:rPr lang="en-US" sz="2600" dirty="0">
                <a:latin typeface="Times New Roman" pitchFamily="18" charset="0"/>
                <a:cs typeface="Times New Roman" pitchFamily="18" charset="0"/>
              </a:rPr>
              <a:t>necrotic spots on the leaves on Fig</a:t>
            </a:r>
          </a:p>
          <a:p>
            <a:pPr lvl="0"/>
            <a:r>
              <a:rPr lang="en-US" sz="2600" dirty="0">
                <a:latin typeface="Times New Roman" pitchFamily="18" charset="0"/>
                <a:cs typeface="Times New Roman" pitchFamily="18" charset="0"/>
              </a:rPr>
              <a:t>The plants are dwarfed or stunted</a:t>
            </a:r>
          </a:p>
          <a:p>
            <a:pPr lvl="0"/>
            <a:r>
              <a:rPr lang="en-US" sz="2600" b="1" dirty="0">
                <a:latin typeface="Times New Roman" pitchFamily="18" charset="0"/>
                <a:cs typeface="Times New Roman" pitchFamily="18" charset="0"/>
              </a:rPr>
              <a:t>Part of plant</a:t>
            </a:r>
            <a:r>
              <a:rPr lang="en-US" sz="2600" dirty="0">
                <a:latin typeface="Times New Roman" pitchFamily="18" charset="0"/>
                <a:cs typeface="Times New Roman" pitchFamily="18" charset="0"/>
              </a:rPr>
              <a:t>: Often in old leaves</a:t>
            </a:r>
          </a:p>
          <a:p>
            <a:pPr lvl="0"/>
            <a:r>
              <a:rPr lang="en-US" sz="2600" b="1" dirty="0">
                <a:latin typeface="Times New Roman" pitchFamily="18" charset="0"/>
                <a:cs typeface="Times New Roman" pitchFamily="18" charset="0"/>
              </a:rPr>
              <a:t>Color</a:t>
            </a:r>
            <a:r>
              <a:rPr lang="en-US" sz="2600" dirty="0">
                <a:latin typeface="Times New Roman" pitchFamily="18" charset="0"/>
                <a:cs typeface="Times New Roman" pitchFamily="18" charset="0"/>
              </a:rPr>
              <a:t> :Under leaves have brown</a:t>
            </a:r>
          </a:p>
          <a:p>
            <a:endParaRPr lang="en-US" dirty="0"/>
          </a:p>
        </p:txBody>
      </p:sp>
      <p:pic>
        <p:nvPicPr>
          <p:cNvPr id="7" name="Content Placeholder 6" descr="C:\Users\Panda\Desktop\character_phasphor_03.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962400" y="1066800"/>
            <a:ext cx="4618038" cy="4648200"/>
          </a:xfrm>
          <a:prstGeom prst="rect">
            <a:avLst/>
          </a:prstGeom>
          <a:noFill/>
          <a:ln>
            <a:noFill/>
          </a:ln>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3807380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Times New Roman" pitchFamily="18" charset="0"/>
                <a:cs typeface="Times New Roman" pitchFamily="18" charset="0"/>
              </a:rPr>
              <a:t>Potassium </a:t>
            </a:r>
            <a:r>
              <a:rPr lang="en-US" dirty="0"/>
              <a:t/>
            </a:r>
            <a:br>
              <a:rPr lang="en-US" dirty="0"/>
            </a:br>
            <a:endParaRPr lang="en-US" dirty="0"/>
          </a:p>
        </p:txBody>
      </p:sp>
      <p:sp>
        <p:nvSpPr>
          <p:cNvPr id="4" name="Text Placeholder 3"/>
          <p:cNvSpPr>
            <a:spLocks noGrp="1"/>
          </p:cNvSpPr>
          <p:nvPr>
            <p:ph type="body" sz="half" idx="2"/>
          </p:nvPr>
        </p:nvSpPr>
        <p:spPr/>
        <p:txBody>
          <a:bodyPr>
            <a:normAutofit/>
          </a:bodyPr>
          <a:lstStyle/>
          <a:p>
            <a:r>
              <a:rPr lang="en-US" sz="2600" dirty="0">
                <a:latin typeface="Times New Roman" pitchFamily="18" charset="0"/>
                <a:cs typeface="Times New Roman" pitchFamily="18" charset="0"/>
              </a:rPr>
              <a:t>Part of plant: old leaves and leave edges</a:t>
            </a:r>
          </a:p>
          <a:p>
            <a:r>
              <a:rPr lang="en-US" sz="2600" dirty="0">
                <a:latin typeface="Times New Roman" pitchFamily="18" charset="0"/>
                <a:cs typeface="Times New Roman" pitchFamily="18" charset="0"/>
              </a:rPr>
              <a:t>Color :yellow</a:t>
            </a:r>
          </a:p>
          <a:p>
            <a:r>
              <a:rPr lang="en-US" sz="2600" dirty="0">
                <a:latin typeface="Times New Roman" pitchFamily="18" charset="0"/>
                <a:cs typeface="Times New Roman" pitchFamily="18" charset="0"/>
              </a:rPr>
              <a:t>young leaves in the case of extreme deficiency</a:t>
            </a:r>
          </a:p>
          <a:p>
            <a:r>
              <a:rPr lang="en-US" sz="2600" dirty="0">
                <a:latin typeface="Times New Roman" pitchFamily="18" charset="0"/>
                <a:cs typeface="Times New Roman" pitchFamily="18" charset="0"/>
              </a:rPr>
              <a:t> </a:t>
            </a:r>
          </a:p>
          <a:p>
            <a:endParaRPr lang="en-US" dirty="0"/>
          </a:p>
        </p:txBody>
      </p:sp>
      <p:pic>
        <p:nvPicPr>
          <p:cNvPr id="5" name="Content Placeholder 4" descr="C:\Users\Panda\Desktop\character_pottasium_03.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429000" y="838200"/>
            <a:ext cx="4840287" cy="4572000"/>
          </a:xfrm>
          <a:prstGeom prst="rect">
            <a:avLst/>
          </a:prstGeom>
          <a:noFill/>
          <a:ln>
            <a:noFill/>
          </a:ln>
        </p:spPr>
      </p:pic>
      <p:sp>
        <p:nvSpPr>
          <p:cNvPr id="6" name="TextBox 5"/>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extLst>
      <p:ext uri="{BB962C8B-B14F-4D97-AF65-F5344CB8AC3E}">
        <p14:creationId xmlns:p14="http://schemas.microsoft.com/office/powerpoint/2010/main" xmlns="" val="3658629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819400"/>
            <a:ext cx="4913313" cy="1162050"/>
          </a:xfrm>
        </p:spPr>
        <p:txBody>
          <a:bodyPr>
            <a:noAutofit/>
          </a:bodyPr>
          <a:lstStyle/>
          <a:p>
            <a:pPr algn="ctr"/>
            <a:r>
              <a:rPr lang="en-US" sz="3600" dirty="0" smtClean="0"/>
              <a:t>PEST AND DESEASE</a:t>
            </a:r>
            <a:endParaRPr lang="en-US" sz="3600" dirty="0"/>
          </a:p>
        </p:txBody>
      </p:sp>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PRODUCTION</a:t>
            </a:r>
          </a:p>
          <a:p>
            <a:pPr algn="ctr"/>
            <a:endParaRPr lang="en-US" b="1" dirty="0">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09600"/>
            <a:ext cx="3962400" cy="609600"/>
          </a:xfrm>
        </p:spPr>
        <p:txBody>
          <a:bodyPr>
            <a:normAutofit fontScale="90000"/>
          </a:bodyPr>
          <a:lstStyle/>
          <a:p>
            <a:r>
              <a:rPr lang="vi-VN" b="1" dirty="0" smtClean="0"/>
              <a:t>I.  Nematodes </a:t>
            </a:r>
            <a:endParaRPr lang="vi-VN" dirty="0"/>
          </a:p>
        </p:txBody>
      </p:sp>
      <p:sp>
        <p:nvSpPr>
          <p:cNvPr id="6" name="Rectangle 5"/>
          <p:cNvSpPr/>
          <p:nvPr/>
        </p:nvSpPr>
        <p:spPr>
          <a:xfrm>
            <a:off x="609600" y="1295400"/>
            <a:ext cx="3200400" cy="2400657"/>
          </a:xfrm>
          <a:prstGeom prst="rect">
            <a:avLst/>
          </a:prstGeom>
        </p:spPr>
        <p:txBody>
          <a:bodyPr wrap="square">
            <a:spAutoFit/>
          </a:bodyPr>
          <a:lstStyle/>
          <a:p>
            <a:pPr>
              <a:lnSpc>
                <a:spcPct val="150000"/>
              </a:lnSpc>
            </a:pPr>
            <a:r>
              <a:rPr lang="en-US" sz="2000" dirty="0" smtClean="0"/>
              <a:t>Nematodes are very small worms living in the soil that feed on plant roots. it is not possible to see them with the naked eye.</a:t>
            </a:r>
            <a:endParaRPr lang="vi-VN" sz="2000" dirty="0"/>
          </a:p>
        </p:txBody>
      </p:sp>
      <p:pic>
        <p:nvPicPr>
          <p:cNvPr id="7" name="Picture 6" descr="http://www.daviddarling.info/images/nematode.jpg"/>
          <p:cNvPicPr/>
          <p:nvPr/>
        </p:nvPicPr>
        <p:blipFill>
          <a:blip r:embed="rId2"/>
          <a:srcRect/>
          <a:stretch>
            <a:fillRect/>
          </a:stretch>
        </p:blipFill>
        <p:spPr bwMode="auto">
          <a:xfrm>
            <a:off x="4724400" y="762000"/>
            <a:ext cx="3657600" cy="1981200"/>
          </a:xfrm>
          <a:prstGeom prst="rect">
            <a:avLst/>
          </a:prstGeom>
          <a:noFill/>
          <a:ln w="9525">
            <a:noFill/>
            <a:miter lim="800000"/>
            <a:headEnd/>
            <a:tailEnd/>
          </a:ln>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pic>
        <p:nvPicPr>
          <p:cNvPr id="8" name="Picture 7" descr="http://plpnemweb.ucdavis.edu/nemaplex/images/Lecture15/slide414.jpg"/>
          <p:cNvPicPr/>
          <p:nvPr/>
        </p:nvPicPr>
        <p:blipFill>
          <a:blip r:embed="rId3" cstate="print"/>
          <a:srcRect/>
          <a:stretch>
            <a:fillRect/>
          </a:stretch>
        </p:blipFill>
        <p:spPr bwMode="auto">
          <a:xfrm>
            <a:off x="4724400" y="2743200"/>
            <a:ext cx="3657600" cy="1676400"/>
          </a:xfrm>
          <a:prstGeom prst="rect">
            <a:avLst/>
          </a:prstGeom>
          <a:noFill/>
          <a:ln w="9525">
            <a:noFill/>
            <a:miter lim="800000"/>
            <a:headEnd/>
            <a:tailEnd/>
          </a:ln>
        </p:spPr>
      </p:pic>
      <p:pic>
        <p:nvPicPr>
          <p:cNvPr id="9" name="Picture 8" descr="http://upload.wikimedia.org/wikipedia/commons/e/e0/Nematode_nodules.jpg"/>
          <p:cNvPicPr/>
          <p:nvPr/>
        </p:nvPicPr>
        <p:blipFill>
          <a:blip r:embed="rId4"/>
          <a:srcRect/>
          <a:stretch>
            <a:fillRect/>
          </a:stretch>
        </p:blipFill>
        <p:spPr bwMode="auto">
          <a:xfrm>
            <a:off x="4724400" y="4419600"/>
            <a:ext cx="3657600" cy="2209800"/>
          </a:xfrm>
          <a:prstGeom prst="rect">
            <a:avLst/>
          </a:prstGeom>
          <a:noFill/>
          <a:ln w="9525">
            <a:noFill/>
            <a:miter lim="800000"/>
            <a:headEnd/>
            <a:tailEnd/>
          </a:ln>
        </p:spPr>
      </p:pic>
      <p:sp>
        <p:nvSpPr>
          <p:cNvPr id="10" name="Rectangle 9"/>
          <p:cNvSpPr/>
          <p:nvPr/>
        </p:nvSpPr>
        <p:spPr>
          <a:xfrm>
            <a:off x="457200" y="4076343"/>
            <a:ext cx="3962400" cy="2400657"/>
          </a:xfrm>
          <a:prstGeom prst="rect">
            <a:avLst/>
          </a:prstGeom>
        </p:spPr>
        <p:txBody>
          <a:bodyPr wrap="square">
            <a:spAutoFit/>
          </a:bodyPr>
          <a:lstStyle/>
          <a:p>
            <a:pPr>
              <a:lnSpc>
                <a:spcPct val="150000"/>
              </a:lnSpc>
            </a:pPr>
            <a:r>
              <a:rPr lang="en-US" sz="2000" dirty="0" smtClean="0"/>
              <a:t>They cause galls (infected swellings) on plant roots. Nematodes cause yield losses of about 30% in tomato in the tropics.</a:t>
            </a:r>
            <a:endParaRPr lang="vi-VN" sz="2000" dirty="0" smtClean="0"/>
          </a:p>
          <a:p>
            <a:pPr>
              <a:lnSpc>
                <a:spcPct val="150000"/>
              </a:lnSpc>
            </a:pPr>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03237"/>
            <a:ext cx="8458200" cy="5592763"/>
          </a:xfrm>
        </p:spPr>
        <p:txBody>
          <a:bodyPr>
            <a:normAutofit lnSpcReduction="10000"/>
          </a:bodyPr>
          <a:lstStyle/>
          <a:p>
            <a:pPr>
              <a:lnSpc>
                <a:spcPct val="150000"/>
              </a:lnSpc>
              <a:buNone/>
            </a:pPr>
            <a:r>
              <a:rPr lang="en-US" sz="3500" b="1" dirty="0" smtClean="0">
                <a:latin typeface="Times New Roman" pitchFamily="18" charset="0"/>
                <a:cs typeface="Times New Roman" pitchFamily="18" charset="0"/>
              </a:rPr>
              <a:t>Management:</a:t>
            </a:r>
          </a:p>
          <a:p>
            <a:pPr>
              <a:lnSpc>
                <a:spcPct val="150000"/>
              </a:lnSpc>
              <a:buNone/>
            </a:pPr>
            <a:r>
              <a:rPr lang="vi-VN" sz="3500" dirty="0" smtClean="0"/>
              <a:t>+  </a:t>
            </a:r>
            <a:r>
              <a:rPr lang="vi-VN" sz="3500" dirty="0" smtClean="0"/>
              <a:t>Rotate tomato with other crops such as cereals, cabbage, onion, ground nut, cassava, sesame, etc. Do not rotate with cucumber or pumpkin, or papaya.</a:t>
            </a:r>
          </a:p>
          <a:p>
            <a:pPr>
              <a:lnSpc>
                <a:spcPct val="150000"/>
              </a:lnSpc>
              <a:buNone/>
            </a:pPr>
            <a:r>
              <a:rPr lang="en-US" sz="3500" dirty="0" smtClean="0"/>
              <a:t>+  </a:t>
            </a:r>
            <a:r>
              <a:rPr lang="vi-VN" sz="3500" dirty="0" smtClean="0"/>
              <a:t> Remove weeds and plant remains (rotten leaves and fruit).</a:t>
            </a:r>
          </a:p>
          <a:p>
            <a:pPr>
              <a:lnSpc>
                <a:spcPct val="150000"/>
              </a:lnSpc>
            </a:pPr>
            <a:endParaRPr lang="vi-VN" sz="3500" dirty="0"/>
          </a:p>
        </p:txBody>
      </p:sp>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077200" cy="1173162"/>
          </a:xfrm>
        </p:spPr>
        <p:txBody>
          <a:bodyPr>
            <a:normAutofit fontScale="90000"/>
          </a:bodyPr>
          <a:lstStyle/>
          <a:p>
            <a:pPr lvl="0"/>
            <a:r>
              <a:rPr lang="en-US" b="1" dirty="0" smtClean="0"/>
              <a:t/>
            </a:r>
            <a:br>
              <a:rPr lang="en-US" b="1" dirty="0" smtClean="0"/>
            </a:br>
            <a:r>
              <a:rPr lang="vi-VN" b="1" dirty="0" smtClean="0"/>
              <a:t>II</a:t>
            </a:r>
            <a:r>
              <a:rPr lang="vi-VN" b="1" dirty="0" smtClean="0"/>
              <a:t>.  Insects</a:t>
            </a:r>
            <a:endParaRPr lang="vi-VN" dirty="0"/>
          </a:p>
        </p:txBody>
      </p:sp>
      <p:sp>
        <p:nvSpPr>
          <p:cNvPr id="4" name="Rectangle 3"/>
          <p:cNvSpPr/>
          <p:nvPr/>
        </p:nvSpPr>
        <p:spPr>
          <a:xfrm>
            <a:off x="381000" y="1066800"/>
            <a:ext cx="4572000" cy="5262979"/>
          </a:xfrm>
          <a:prstGeom prst="rect">
            <a:avLst/>
          </a:prstGeom>
        </p:spPr>
        <p:txBody>
          <a:bodyPr wrap="square">
            <a:spAutoFit/>
          </a:bodyPr>
          <a:lstStyle/>
          <a:p>
            <a:pPr>
              <a:lnSpc>
                <a:spcPct val="150000"/>
              </a:lnSpc>
            </a:pPr>
            <a:r>
              <a:rPr lang="vi-VN" sz="3200" b="1" dirty="0" smtClean="0"/>
              <a:t>1.  Aphids</a:t>
            </a:r>
            <a:r>
              <a:rPr lang="vi-VN" sz="3200" dirty="0" smtClean="0"/>
              <a:t>   </a:t>
            </a:r>
            <a:br>
              <a:rPr lang="vi-VN" sz="3200" dirty="0" smtClean="0"/>
            </a:br>
            <a:r>
              <a:rPr lang="en-US" sz="3200" dirty="0" smtClean="0"/>
              <a:t> 	Aphids are soft, oblong insects about 2.5 mm in length. Causing leaves to curl and turn yellow. aphids also transmit several viruses.</a:t>
            </a:r>
            <a:endParaRPr lang="vi-VN" sz="3200" dirty="0"/>
          </a:p>
        </p:txBody>
      </p:sp>
      <p:pic>
        <p:nvPicPr>
          <p:cNvPr id="5" name="Picture 4" descr="aphids on tomato plant"/>
          <p:cNvPicPr/>
          <p:nvPr/>
        </p:nvPicPr>
        <p:blipFill>
          <a:blip r:embed="rId2"/>
          <a:srcRect/>
          <a:stretch>
            <a:fillRect/>
          </a:stretch>
        </p:blipFill>
        <p:spPr bwMode="auto">
          <a:xfrm>
            <a:off x="4876800" y="1447800"/>
            <a:ext cx="3962400" cy="2438400"/>
          </a:xfrm>
          <a:prstGeom prst="rect">
            <a:avLst/>
          </a:prstGeom>
          <a:noFill/>
          <a:ln w="9525">
            <a:noFill/>
            <a:miter lim="800000"/>
            <a:headEnd/>
            <a:tailEnd/>
          </a:ln>
        </p:spPr>
      </p:pic>
      <p:pic>
        <p:nvPicPr>
          <p:cNvPr id="6" name="Picture 5" descr="http://www.hipchickdigs.com/wp-content/uploads/2012/07/aphid-currant.gif"/>
          <p:cNvPicPr/>
          <p:nvPr/>
        </p:nvPicPr>
        <p:blipFill>
          <a:blip r:embed="rId3"/>
          <a:srcRect/>
          <a:stretch>
            <a:fillRect/>
          </a:stretch>
        </p:blipFill>
        <p:spPr bwMode="auto">
          <a:xfrm>
            <a:off x="4876800" y="3886200"/>
            <a:ext cx="4038600" cy="2438400"/>
          </a:xfrm>
          <a:prstGeom prst="rect">
            <a:avLst/>
          </a:prstGeom>
          <a:noFill/>
          <a:ln w="9525">
            <a:noFill/>
            <a:miter lim="800000"/>
            <a:headEnd/>
            <a:tailEnd/>
          </a:ln>
        </p:spPr>
      </p:pic>
      <p:sp>
        <p:nvSpPr>
          <p:cNvPr id="7" name="TextBox 6"/>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229600" cy="3581400"/>
          </a:xfrm>
        </p:spPr>
        <p:txBody>
          <a:bodyPr>
            <a:noAutofit/>
          </a:bodyPr>
          <a:lstStyle/>
          <a:p>
            <a:pPr algn="l"/>
            <a:r>
              <a:rPr lang="en-US" sz="3200" b="1" dirty="0">
                <a:latin typeface="Arial" pitchFamily="34" charset="0"/>
                <a:cs typeface="Arial" pitchFamily="34" charset="0"/>
              </a:rPr>
              <a:t>I</a:t>
            </a:r>
            <a:r>
              <a:rPr lang="en-US" sz="3200" b="1" dirty="0" smtClean="0">
                <a:latin typeface="Arial" pitchFamily="34" charset="0"/>
                <a:cs typeface="Arial" pitchFamily="34" charset="0"/>
              </a:rPr>
              <a:t>.Introduction</a:t>
            </a:r>
            <a:br>
              <a:rPr lang="en-US" sz="3200" b="1" dirty="0" smtClean="0">
                <a:latin typeface="Arial" pitchFamily="34" charset="0"/>
                <a:cs typeface="Arial" pitchFamily="34" charset="0"/>
              </a:rPr>
            </a:br>
            <a:r>
              <a:rPr lang="en-US" sz="3200" b="1" dirty="0" smtClean="0">
                <a:latin typeface="Arial" pitchFamily="34" charset="0"/>
                <a:cs typeface="Arial" pitchFamily="34" charset="0"/>
              </a:rPr>
              <a:t/>
            </a:r>
            <a:br>
              <a:rPr lang="en-US" sz="3200" b="1" dirty="0" smtClean="0">
                <a:latin typeface="Arial" pitchFamily="34" charset="0"/>
                <a:cs typeface="Arial" pitchFamily="34" charset="0"/>
              </a:rPr>
            </a:br>
            <a:r>
              <a:rPr lang="en-US" sz="3200" b="1" dirty="0" smtClean="0">
                <a:latin typeface="Arial" pitchFamily="34" charset="0"/>
                <a:cs typeface="Arial" pitchFamily="34" charset="0"/>
              </a:rPr>
              <a:t>II.Greenhouse system</a:t>
            </a:r>
            <a:br>
              <a:rPr lang="en-US" sz="3200" b="1" dirty="0" smtClean="0">
                <a:latin typeface="Arial" pitchFamily="34" charset="0"/>
                <a:cs typeface="Arial" pitchFamily="34" charset="0"/>
              </a:rPr>
            </a:br>
            <a:r>
              <a:rPr lang="en-US" sz="3200" b="1" dirty="0">
                <a:latin typeface="Arial" pitchFamily="34" charset="0"/>
                <a:cs typeface="Arial" pitchFamily="34" charset="0"/>
              </a:rPr>
              <a:t/>
            </a:r>
            <a:br>
              <a:rPr lang="en-US" sz="3200" b="1" dirty="0">
                <a:latin typeface="Arial" pitchFamily="34" charset="0"/>
                <a:cs typeface="Arial" pitchFamily="34" charset="0"/>
              </a:rPr>
            </a:br>
            <a:r>
              <a:rPr lang="en-US" sz="3200" b="1" dirty="0" smtClean="0">
                <a:latin typeface="Arial" pitchFamily="34" charset="0"/>
                <a:cs typeface="Arial" pitchFamily="34" charset="0"/>
              </a:rPr>
              <a:t>III.Production</a:t>
            </a:r>
            <a:br>
              <a:rPr lang="en-US" sz="3200" b="1" dirty="0" smtClean="0">
                <a:latin typeface="Arial" pitchFamily="34" charset="0"/>
                <a:cs typeface="Arial" pitchFamily="34" charset="0"/>
              </a:rPr>
            </a:br>
            <a:r>
              <a:rPr lang="en-US" sz="3200" b="1" dirty="0" smtClean="0">
                <a:latin typeface="Arial" pitchFamily="34" charset="0"/>
                <a:cs typeface="Arial" pitchFamily="34" charset="0"/>
              </a:rPr>
              <a:t/>
            </a:r>
            <a:br>
              <a:rPr lang="en-US" sz="3200" b="1" dirty="0" smtClean="0">
                <a:latin typeface="Arial" pitchFamily="34" charset="0"/>
                <a:cs typeface="Arial" pitchFamily="34" charset="0"/>
              </a:rPr>
            </a:br>
            <a:r>
              <a:rPr lang="en-US" sz="3200" b="1" dirty="0" smtClean="0">
                <a:latin typeface="Arial" pitchFamily="34" charset="0"/>
                <a:cs typeface="Arial" pitchFamily="34" charset="0"/>
              </a:rPr>
              <a:t>IV.Market</a:t>
            </a:r>
            <a:endParaRPr lang="en-US" sz="3200" b="1" dirty="0">
              <a:latin typeface="Arial" pitchFamily="34" charset="0"/>
              <a:cs typeface="Arial" pitchFamily="34" charset="0"/>
            </a:endParaRPr>
          </a:p>
        </p:txBody>
      </p:sp>
      <p:pic>
        <p:nvPicPr>
          <p:cNvPr id="4" name="Picture 3" descr="tomato-hands.jpg"/>
          <p:cNvPicPr>
            <a:picLocks noChangeAspect="1"/>
          </p:cNvPicPr>
          <p:nvPr/>
        </p:nvPicPr>
        <p:blipFill>
          <a:blip r:embed="rId2"/>
          <a:stretch>
            <a:fillRect/>
          </a:stretch>
        </p:blipFill>
        <p:spPr>
          <a:xfrm>
            <a:off x="5181600" y="838200"/>
            <a:ext cx="3251118" cy="37338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2"/>
          </a:xfrm>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Management</a:t>
            </a:r>
            <a:r>
              <a:rPr lang="vi-VN" dirty="0" smtClean="0"/>
              <a:t/>
            </a:r>
            <a:br>
              <a:rPr lang="vi-VN" dirty="0" smtClean="0"/>
            </a:br>
            <a:endParaRPr lang="vi-VN" dirty="0"/>
          </a:p>
        </p:txBody>
      </p:sp>
      <p:sp>
        <p:nvSpPr>
          <p:cNvPr id="3" name="Content Placeholder 2"/>
          <p:cNvSpPr>
            <a:spLocks noGrp="1"/>
          </p:cNvSpPr>
          <p:nvPr>
            <p:ph idx="1"/>
          </p:nvPr>
        </p:nvSpPr>
        <p:spPr>
          <a:xfrm>
            <a:off x="152400" y="1371600"/>
            <a:ext cx="8229600" cy="1600200"/>
          </a:xfrm>
        </p:spPr>
        <p:txBody>
          <a:bodyPr>
            <a:noAutofit/>
          </a:bodyPr>
          <a:lstStyle/>
          <a:p>
            <a:pPr>
              <a:lnSpc>
                <a:spcPct val="160000"/>
              </a:lnSpc>
            </a:pPr>
            <a:r>
              <a:rPr lang="en-US" sz="2000" dirty="0" smtClean="0"/>
              <a:t>Exclusion and sanitation are important in avoiding aphid infestations.</a:t>
            </a:r>
          </a:p>
          <a:p>
            <a:pPr>
              <a:lnSpc>
                <a:spcPct val="160000"/>
              </a:lnSpc>
            </a:pPr>
            <a:r>
              <a:rPr lang="en-US" sz="2000" dirty="0" smtClean="0"/>
              <a:t>Use natural enemies as:</a:t>
            </a:r>
            <a:endParaRPr lang="vi-VN" sz="2000" dirty="0"/>
          </a:p>
        </p:txBody>
      </p:sp>
      <p:sp>
        <p:nvSpPr>
          <p:cNvPr id="4" name="Rectangle 3"/>
          <p:cNvSpPr/>
          <p:nvPr/>
        </p:nvSpPr>
        <p:spPr>
          <a:xfrm>
            <a:off x="1219200" y="2798058"/>
            <a:ext cx="2116285" cy="630942"/>
          </a:xfrm>
          <a:prstGeom prst="rect">
            <a:avLst/>
          </a:prstGeom>
        </p:spPr>
        <p:txBody>
          <a:bodyPr wrap="none">
            <a:spAutoFit/>
          </a:bodyPr>
          <a:lstStyle/>
          <a:p>
            <a:r>
              <a:rPr lang="en-US" sz="3500" dirty="0" smtClean="0"/>
              <a:t>Ladybirds </a:t>
            </a:r>
            <a:endParaRPr lang="vi-VN" sz="3500" dirty="0"/>
          </a:p>
        </p:txBody>
      </p:sp>
      <p:pic>
        <p:nvPicPr>
          <p:cNvPr id="5" name="Picture 4" descr="http://www.ladybugindoorgardens.com/image/tnail/ladybug.jpg"/>
          <p:cNvPicPr/>
          <p:nvPr/>
        </p:nvPicPr>
        <p:blipFill>
          <a:blip r:embed="rId2" cstate="print"/>
          <a:srcRect/>
          <a:stretch>
            <a:fillRect/>
          </a:stretch>
        </p:blipFill>
        <p:spPr bwMode="auto">
          <a:xfrm>
            <a:off x="4419600" y="2057400"/>
            <a:ext cx="3657600" cy="2438400"/>
          </a:xfrm>
          <a:prstGeom prst="rect">
            <a:avLst/>
          </a:prstGeom>
          <a:noFill/>
          <a:ln w="9525">
            <a:noFill/>
            <a:miter lim="800000"/>
            <a:headEnd/>
            <a:tailEnd/>
          </a:ln>
        </p:spPr>
      </p:pic>
      <p:sp>
        <p:nvSpPr>
          <p:cNvPr id="6" name="TextBox 5"/>
          <p:cNvSpPr txBox="1"/>
          <p:nvPr/>
        </p:nvSpPr>
        <p:spPr>
          <a:xfrm>
            <a:off x="12192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pic>
        <p:nvPicPr>
          <p:cNvPr id="7" name="Picture 6" descr="Green lacewing larva preying on aphids"/>
          <p:cNvPicPr/>
          <p:nvPr/>
        </p:nvPicPr>
        <p:blipFill>
          <a:blip r:embed="rId3"/>
          <a:srcRect/>
          <a:stretch>
            <a:fillRect/>
          </a:stretch>
        </p:blipFill>
        <p:spPr bwMode="auto">
          <a:xfrm>
            <a:off x="609600" y="4495800"/>
            <a:ext cx="3973830" cy="2133600"/>
          </a:xfrm>
          <a:prstGeom prst="rect">
            <a:avLst/>
          </a:prstGeom>
          <a:noFill/>
          <a:ln w="9525">
            <a:noFill/>
            <a:miter lim="800000"/>
            <a:headEnd/>
            <a:tailEnd/>
          </a:ln>
        </p:spPr>
      </p:pic>
      <p:sp>
        <p:nvSpPr>
          <p:cNvPr id="8" name="Rectangle 7"/>
          <p:cNvSpPr/>
          <p:nvPr/>
        </p:nvSpPr>
        <p:spPr>
          <a:xfrm>
            <a:off x="5257800" y="5373469"/>
            <a:ext cx="2099614" cy="646331"/>
          </a:xfrm>
          <a:prstGeom prst="rect">
            <a:avLst/>
          </a:prstGeom>
        </p:spPr>
        <p:txBody>
          <a:bodyPr wrap="none">
            <a:spAutoFit/>
          </a:bodyPr>
          <a:lstStyle/>
          <a:p>
            <a:r>
              <a:rPr lang="en-US" sz="3600" dirty="0" smtClean="0"/>
              <a:t>Lacewings</a:t>
            </a:r>
            <a:endParaRPr lang="vi-VN" sz="3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55638"/>
            <a:ext cx="8305800" cy="2087562"/>
          </a:xfrm>
        </p:spPr>
        <p:txBody>
          <a:bodyPr>
            <a:noAutofit/>
          </a:bodyPr>
          <a:lstStyle/>
          <a:p>
            <a:pPr algn="l">
              <a:lnSpc>
                <a:spcPct val="150000"/>
              </a:lnSpc>
            </a:pPr>
            <a:r>
              <a:rPr lang="en-US" sz="2400" dirty="0" smtClean="0"/>
              <a:t>	Use </a:t>
            </a:r>
            <a:r>
              <a:rPr lang="en-US" sz="2400" dirty="0" err="1" smtClean="0"/>
              <a:t>biopesticide</a:t>
            </a:r>
            <a:r>
              <a:rPr lang="en-US" sz="2400" dirty="0" smtClean="0"/>
              <a:t> </a:t>
            </a:r>
            <a:r>
              <a:rPr lang="en-US" sz="2400" dirty="0" err="1" smtClean="0"/>
              <a:t>Beauvaria</a:t>
            </a:r>
            <a:r>
              <a:rPr lang="en-US" sz="2400" dirty="0" smtClean="0"/>
              <a:t> </a:t>
            </a:r>
            <a:r>
              <a:rPr lang="en-US" sz="2400" dirty="0" err="1" smtClean="0"/>
              <a:t>bassianais</a:t>
            </a:r>
            <a:r>
              <a:rPr lang="en-US" sz="2400" dirty="0" smtClean="0"/>
              <a:t> a fungal disease that infects aphids or:</a:t>
            </a:r>
            <a:br>
              <a:rPr lang="en-US" sz="2400" dirty="0" smtClean="0"/>
            </a:br>
            <a:endParaRPr lang="vi-VN" sz="2400" dirty="0"/>
          </a:p>
        </p:txBody>
      </p:sp>
      <p:pic>
        <p:nvPicPr>
          <p:cNvPr id="4" name="Picture 3" descr="http://www.bighydro.com/images/704605.jpg"/>
          <p:cNvPicPr/>
          <p:nvPr/>
        </p:nvPicPr>
        <p:blipFill>
          <a:blip r:embed="rId2"/>
          <a:srcRect/>
          <a:stretch>
            <a:fillRect/>
          </a:stretch>
        </p:blipFill>
        <p:spPr bwMode="auto">
          <a:xfrm>
            <a:off x="4191000" y="2057400"/>
            <a:ext cx="4495800" cy="4572000"/>
          </a:xfrm>
          <a:prstGeom prst="rect">
            <a:avLst/>
          </a:prstGeom>
          <a:noFill/>
          <a:ln w="9525">
            <a:noFill/>
            <a:miter lim="800000"/>
            <a:headEnd/>
            <a:tailEnd/>
          </a:ln>
        </p:spPr>
      </p:pic>
      <p:pic>
        <p:nvPicPr>
          <p:cNvPr id="5" name="Picture 4" descr="http://www.arbico-organics.com/images/uploads/1332802-m.jpg"/>
          <p:cNvPicPr/>
          <p:nvPr/>
        </p:nvPicPr>
        <p:blipFill>
          <a:blip r:embed="rId3"/>
          <a:srcRect/>
          <a:stretch>
            <a:fillRect/>
          </a:stretch>
        </p:blipFill>
        <p:spPr bwMode="auto">
          <a:xfrm>
            <a:off x="0" y="2133600"/>
            <a:ext cx="4953000" cy="4343400"/>
          </a:xfrm>
          <a:prstGeom prst="rect">
            <a:avLst/>
          </a:prstGeom>
          <a:noFill/>
          <a:ln w="9525">
            <a:noFill/>
            <a:miter lim="800000"/>
            <a:headEnd/>
            <a:tailEnd/>
          </a:ln>
        </p:spPr>
      </p:pic>
      <p:sp>
        <p:nvSpPr>
          <p:cNvPr id="6" name="TextBox 5"/>
          <p:cNvSpPr txBox="1"/>
          <p:nvPr/>
        </p:nvSpPr>
        <p:spPr>
          <a:xfrm>
            <a:off x="12192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0"/>
            <a:ext cx="8305800" cy="3886200"/>
          </a:xfrm>
        </p:spPr>
        <p:txBody>
          <a:bodyPr>
            <a:normAutofit/>
          </a:bodyPr>
          <a:lstStyle/>
          <a:p>
            <a:pPr algn="l">
              <a:lnSpc>
                <a:spcPct val="150000"/>
              </a:lnSpc>
            </a:pPr>
            <a:r>
              <a:rPr lang="en-US" sz="3600" dirty="0" smtClean="0"/>
              <a:t>		</a:t>
            </a:r>
            <a:r>
              <a:rPr lang="en-US" sz="3600" b="1" dirty="0" smtClean="0"/>
              <a:t>	2.  </a:t>
            </a:r>
            <a:r>
              <a:rPr lang="en-US" sz="3600" b="1" dirty="0" smtClean="0"/>
              <a:t>Thrips</a:t>
            </a:r>
            <a:br>
              <a:rPr lang="en-US" sz="3600" b="1" dirty="0" smtClean="0"/>
            </a:br>
            <a:r>
              <a:rPr lang="en-US" sz="3600" b="1" dirty="0" smtClean="0"/>
              <a:t/>
            </a:r>
            <a:br>
              <a:rPr lang="en-US" sz="3600" b="1" dirty="0" smtClean="0"/>
            </a:br>
            <a:r>
              <a:rPr lang="en-US" sz="3600" dirty="0" smtClean="0"/>
              <a:t/>
            </a:r>
            <a:br>
              <a:rPr lang="en-US" sz="3600" dirty="0" smtClean="0"/>
            </a:br>
            <a:r>
              <a:rPr lang="en-US" sz="2000" dirty="0" smtClean="0"/>
              <a:t>Thrips are tiny </a:t>
            </a:r>
            <a:r>
              <a:rPr lang="en-US" sz="2000" dirty="0" smtClean="0"/>
              <a:t>insects</a:t>
            </a:r>
            <a:r>
              <a:rPr lang="en-US" sz="2000" dirty="0" smtClean="0"/>
              <a:t>.</a:t>
            </a:r>
            <a:endParaRPr lang="vi-VN" sz="2000" dirty="0"/>
          </a:p>
        </p:txBody>
      </p:sp>
      <p:sp>
        <p:nvSpPr>
          <p:cNvPr id="1026" name="AutoShape 2" descr="data:image/jpeg;base64,/9j/4AAQSkZJRgABAQAAAQABAAD/2wCEAAkGBw8PEBAPDw8PFA8PDw8PDw8PDw8PDw0PFBQWFhQUFBQYHCggGBolHBQUITEhJSkrLi4wFx8zODMsNygtLisBCgoKDg0OFxAQFCwcHBwsLCwsLCwsLCwsLCwsLCwsLCwsLCwsLCwsLCwsLCwsLCwsLCwsLCwsLCwsLCwsLCwsLP/AABEIAMIBAwMBIgACEQEDEQH/xAAcAAACAwEBAQEAAAAAAAAAAAABAgADBQQGBwj/xAA6EAACAQMCBAMFBgUDBQAAAAAAAQIDBBEFEiExQVEGYZETIjOCshQjMnGBsQdSYqHBQkNTNHKi0eH/xAAZAQEBAQEBAQAAAAAAAAAAAAAAAQIEAwX/xAAkEQEAAwACAgEDBQAAAAAAAAAAAQIRAyESMUEUUXEEEyJhgf/aAAwDAQACEQMRAD8A+iJDImApFYQZESGSACGQUgpBQCHBMAAZECAAjIhQpMDEwQVzbSeFl44LuVW85yy5Rx5Z4nQTBmaz5ROrvWYUDHAzSEYrQ7AyKrYo7QrAVlcmWMrkJFeQZI0BmdAbEbGAxoRgGwTAgVSQYoZxJFFRvaUvuYfN9TINpfwo/N9TIVXAMkBDIIZBIglEQwEHAECkRBSAAUHBAIQgUgqBwQIAwDASAKBjsXAQuBWMxWwpWVsM5CZMqDEYzEYQrQuCxitBSYI0MkNtIiraFRLNpNpRU4i7S1iSYRt6Z8KPzfUyE0x/dR+b6mQquFIZACGTIKFQyCiFACigoYBAGRMATDkKhCMGQDkIoUQEZCjFAkJlDVEU4AZlci1lNQzKqZsWLBUBTeTG9tHBgZsbBtlXgm0t2k2hFSiNtH2hwWBW0LgsYrCKpIpqI6JFciTA1tK+DD5vqZB9NX3Ufm+pkDThQSIJpgUFAQSKIRckyA4MgyAKfJNxU5A3DRduBuKtwUyaqxyDFiDRQ0WIcSKHKiCszNT1+3oNxcnKov8AbprdJfn0X6s8P4h/ihRopwS99rGynJTqLPd/hi/Uz5xuR3LfhObL6PJmZf6xbUVmrWpx54zJZf5LqfD9S8fajdRVGlN0acVte1tza/rqdX5IyKl6qacpzc6neTE6REPsd34+sKfGc5qPSWyWJPy4HJU/iPp9Np+0lJNcoQllN9OJ8M1DUZ1nxbwuSLdEsKtzWhRpRzOckk3xUfM1HF8yeUPuWheMKt/dYo2slaxXv15vjnoklyPbRmmZPhHSo2dvCh/rivfl/wAkurNzaPwkzvwTAcDYDgMkwBodoVhFbQki1lcgK2I0OxWQbGm/Cj831MhNN+FH5vqYSq4EEVBKyYmRQNkUWwbhWxWyNLFMZyOfcFTJoeTBkGQIinTGQqQ6QHNY3sasqkE1vpScZR8ujNCCMGNOnbXcqjeHc7I444bXD9/3PQxRKTrV4zP7MeK1/wAW0qbqe1qqnbQlKnKUX95OUc7lDzzwXqeg8S67RsLedxVedqxGC/FUm/wxX5n5vv41birKpWeKbnOpsUm/xy3NLs+PNltG/OFeu8aPiXxhK7bo2VJ0aGXzk5VqvnKX+n8l/cxKVlGDTl70uLx3Z1SlCnFYil7uM9cf5M26u3L3YJ8evVo1XvqsZBafvOytuLxRW1YWOi5Iz5SlN9X5I66GmybzPh5dTcsdMUPeaeEs5w+Xcu1qzkyyNN0OrWa6J9XzPr/8OfB0KMo1n721PDkur6oTwj4RqXCjVqxlChzSl7s6n6dvQ+n0KEKUUlhRjHySSS5skzafZ1HUI6S9ORn3eu2tG4o2dStH7TcN+zorMp4UW90kvwr3XxfP1PP3nie41CpK10RRlGL2XGqVFm2tn1VFf7s8fpy5p5Wx4a8LW9gpSg51bmrxuLyu99xXk+eZPlH+ldlnL4lZbWADAYCtCscVlQjK5FrRW0QUtFckdDQjiSYGrpvwo/N9TINpy+7j831MgVm5DkUDZWTNitgbEciS0LYrYGyGdVGBMOAqJFFFkULGJasLmAUixIWMl3Rn+JtTdpbTrRTcuEYJfzS4JvyGxEasVm0xEfKvxFUtlCPtqkYTg99Ljme5do82eT13x3WcY07VKEmnvqTSk12UY9/N8snnKtzOqt73SnLLqTk2232b6I47+UafB/iWHtxxWevkcc88zP8AGH0a/pq1yLTqnVNVr1/drVJycW5R3vPHyXJfojzV3dKPu4bm3wilx9On6npK1Gmo+1UXKUuKWeS6t45L8mZys97UoR4vntXPzff9jfFfy7eXNx+PpnVaMKtClF0XTrQlUdSs6spq4jL8MVDGI448iUbenSWfwrpKWMvyR329lXr1VQtqcqlaT25xiMc93y/wein/AA5uKWyV/XTTfu0KPGUuXXkuOFyfM6ZtObM5DmyN69vMaUqlzW9hbUZzqPq08fn5fm2fYPCfgGNHZVvZ+2rQ404Zbo0OvBPm89Ta8JeHaVjRUYUoRnL3p7VxXaOebx/7OfxD4vVGr9hsaX2vUpLhbweKdsuGZ3FTlBLK4c+K5ZTN1z3EY85mfWtXXtatdPouvdVY06a4RXOdSX8sI85P8v14HlY6bfa21O+VS00zOYWMZON1ex6O5kvwRf8AIv8ACkaeg+EHGsr7Uqv2rUH+GT/6ayX8lvTfLH8zWevBt59U0Vlz2dpToU40qNOEKUFthThFRjFeSRaxmKwFYrGBgBQMZgYFbFaLGhWgitoRosYrA1NP+HH5vqZCWHw4/N9TIFZQjYzYjJKJkVkCjKgkHAyiOojFIoliiNGJZGJcNVtYM27jXqvbT91fzdjY2HBq+r0bSOaj95/gpx4zn+S/yZtkR3LVd3qO3jfFUPYY3Vm6ueEIN5XnJ9vIyrzW691QlSlP3I4eIx5uL4ZfMTUbl3NaU1BtVJZalJZhw5N8lwXMCuaVGMXGmpbuOVN5XFriv0yfG5OW0zPj1D7fFxRWsTMbZfW0e3rWEKtNS9vb7p3KVRLMd3BKPR4/ZmFp2mR2KdVSzUl7lPptxzeeL44Xqb2naNc3EatW0bi0kpQUnFzz0WeHI09H8I3c9v2iKhjhulLOFnok+Z78VL2rGQzy81KxMeXz/v4ebt9Mqzlsp03LL24jF/r5ev8A8PoPhTwrG3hurU6bqSef5lBdFlri/PgaNTw5SVv7GDamuMavKSmuT4dPI4bWlqm6NKW32cZJyrOScmuy7nbTj8PjXzeTk/c+cPqXhZOt9ot9sZSXvweYx3L/AFxa5SO6laKmvtV7Vh9xB+9NxjToxXOcnyzy4sr8QeJLbTacPbznUrVHtoW9OO+5uZ9FCC8+GXw/XgYlr4bu9UnG51rEKEZKdvpNKbdGHVSuZL4k/Ll+WXE9orG7jwm85iuesXust0tMcrbTsuNXVJxlGtXS4SjaQeGu294xx5NYfqPDvh+10+l7G2p7U3mpUk91avPrOpPnJ8X5LPBI1IQUUoxSUYpRjGKSjGK5JJckc2pahRtqbrXFWnSpRwnUqSUYpvksvr5G2HQyHjK3iq7cZahRpW9XSaVWcJyhKpK8qUqc3Crcwx7myLjJ7ebis5WT11vXhVhCpTlGVOpGM4Ti8xnCSymn1TTAdijAaAVgCTACgYQMIVisZisqEZXItZXIkq1LD4cfm/dkDp/w4/N+7AFY7FHaIoklC4Gih1EZRJgEYj8lkMUOkXFZ09Zt4ycZTacVl5jLCX54Oinqdu5KCqw3NJqOeLT5cDs2oDoQfFxi33aTYNhS76io7nVp7eW7fHCf5nyjWtKnPUqt5Ku5xckqS47VTxhLzX9up9TqaNayjtdCk4uW5x2LDa6tGLc6RG8q16ez2VOlGFOnUhFJzm022vJcEeXLW1qzWJ9vXivWlvKY9PG3FSnGH3E3OpWap1Kai8Rhn8LTWXJvby6Z7s07PwbUS31mo0ox3y5OeOeEu5t+D/AlDTnOo5yrVZvdvmklF8eKXfjzOnVaVzd1I06UvZ2yl97LCbnh8lk5vpK199un6u0+uvuo8F2M4TqyacaSjGMO8nz493jHqetbKrShGnBQgvdiuvFvu35lGralQtKM7i5qxp0YLMpzfoklxlJ9EstnXx08a45eS/naZdmTx2reLqterOx0anC4uocK1zNv7FY+c5r8cv6Vnk+eGjhzfa5y9rZaRLr+C+1GHl/xUn/dd0+HstI0uhaUo29tSjTpQXuwiuvVyb4yk+rfFm2GV4Y8JUrOcrmtUnc6hV+NeVuM/wDtpR5U4dMLpw5YS9KUQuIOcqSnF1IRhOdNSW+EZtqLa6J7ZejKdYdyqFV2ipO5Ud1KNZP2c2mm4PDWG1lJ9G02VCa3qv2aMNtGrWrVpuFGhRUd9SSi5SblJqMYpJtyb/c8bqOsKpWttVaquztKs7bULKtGDqaVcYlBXLh/Tvw2m/dkmvLl0jS07W31jTlOep0U1qNOtKo6t9NLbd0Kik/cqp5cOHDEVjDWPVW+lUrivS1OhJwhd22y7oVKTxfUZQ+69pBtbZxzjOHmLceQFemaXVtLyX2WMZ6bfbqtSnGUFGyudufaU1n3qdVYzFZxLjyZ2S0r7BbSo2KUdk6lWNOo3KEN8nJwhx92Ky8JGpZ2tOhThSpRUKdKMYU4R5QjFYSQtem+eG03nd1T7GbDN0OrcyjGdzHFSXBwjhRS6SXY1zmsrhz3f0Zjx55zho6GywgMAWKaAAxhWEKxGWMrkAkitljEZBq6f8OPzfUwEsPhx+b6mQjTKGSIhkVkYoZIEUOkAUgogUgGQQJDICu4qqEJTlwUIuTfklk5tDoONGLk25TzUblzzN7sf3K9cqLZCjwbuKkaW19Y85/+KZpxjhYXJcF5EztrehwVuOC1Hh73xFd6jUnaaMttOnN07nVK0H7Gi1wlC3i/iVPPkvyakWYGl4j8W0rOUbenCdxf1V9zZUeNSXaVR8qcPN9Mvo8cWleEqtxVhfazOFe5i80LSGfsVj22wfxJ95PP64TNTw14XttPjL2SlOtVe6vdVpe0uLiXVzm+nkuH68TfiiQFaJgZi5A8ZrOg3kLq41a3cZXVJ0oULZSkoXVhCmva0J8OFSU3OUXxw4w78PU6PqlK8oU7mhLNOrHKzwlF8pRkukk0013R1ZOTTtMoW8q0qNNQdxWdesot7Z1mkpT28k3tWcc3xKEtNGpUrmvdU5TjK5hTVakmvYzqQzirtxlVMNRbzxSXDPE0gIIQGKxmKwFwQjAygMAQMIDYMgYQAytjsUCtlci1lckQamn/AA4/N9TITT/hx+b6mQNM1IZCodBk0Su6U3B+zaU8cM8sliHQQltu2revexx/MuQAoYohAggUztYyqQqSSzTUlDycsZfov3OlChRVMSMUuCSSy3hJLi3lv9W2yIIEwMgEIFkhGiwDJgrGigpBQiFMiAIVEYowChGALFYEAyACIKwgYCsRjsRkCiyGEZUamn/Dj831MgdP+HH5vqYCNwzUOitMdBg6GQiGRQ6GQiYyYDIIoQopjJiByA4Sqm5cd2OfDHYsTIGyDIBWwHyBgQWFRBEyHIgMTIuQZKhskyLkDYEYGTIGwIAjFbAIGQVsANiMLFYAYkmGTEbJo19P+HH5vqZAac/u4/N9TIRplodMqUh0ysLUMmVpjJgWBTETCmBYERMOSh8kFyLuCrEMmVpjZIHTJgXJMlNOAXIMgFkTA2JJkFmQZKlMbcXQ+QZFyDIDAbFyDIQWwZBkmQC2K2BsXJAWxGyNithQYkiNitgbOnfCj831MgNN+FH5vqYQ05PZx7L0Q6guy9EQhEMoLsvRDbF2XoAhQyguy9Btq7L0IQIjguy9CbV2XoEgEcV2XoDauy9CEAaMV2XoMorsvQBAo7V2XoTauy9CECJtXZegNq7L0IQqptXZegsorsvQhCCvYuy9BowXZehCEgNtXZegNq7L0IQoG1dl6E2rsvQhAibF2XoBwXZehCCQNi7L0A4LsvRAIFBwXZeiF2LsvRBIEJsj2XogOnHsvREIBo2UVsjwXX92QhA0/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vi-VN"/>
          </a:p>
        </p:txBody>
      </p:sp>
      <p:pic>
        <p:nvPicPr>
          <p:cNvPr id="1028" name="Picture 4" descr="http://ag.arizona.edu/yavapai/diagnostics/Assets/Images/Insects/thrips.JPG"/>
          <p:cNvPicPr>
            <a:picLocks noChangeAspect="1" noChangeArrowheads="1"/>
          </p:cNvPicPr>
          <p:nvPr/>
        </p:nvPicPr>
        <p:blipFill>
          <a:blip r:embed="rId2" cstate="print"/>
          <a:srcRect/>
          <a:stretch>
            <a:fillRect/>
          </a:stretch>
        </p:blipFill>
        <p:spPr bwMode="auto">
          <a:xfrm>
            <a:off x="3200400" y="1334710"/>
            <a:ext cx="4114800" cy="2782848"/>
          </a:xfrm>
          <a:prstGeom prst="rect">
            <a:avLst/>
          </a:prstGeom>
          <a:noFill/>
        </p:spPr>
      </p:pic>
      <p:sp>
        <p:nvSpPr>
          <p:cNvPr id="5" name="TextBox 4"/>
          <p:cNvSpPr txBox="1"/>
          <p:nvPr/>
        </p:nvSpPr>
        <p:spPr>
          <a:xfrm>
            <a:off x="12192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pic>
        <p:nvPicPr>
          <p:cNvPr id="6" name="Picture 5" descr="http://www.insectimages.org/images/768x512/5357439.jpg"/>
          <p:cNvPicPr/>
          <p:nvPr/>
        </p:nvPicPr>
        <p:blipFill>
          <a:blip r:embed="rId3"/>
          <a:srcRect/>
          <a:stretch>
            <a:fillRect/>
          </a:stretch>
        </p:blipFill>
        <p:spPr bwMode="auto">
          <a:xfrm>
            <a:off x="4572000" y="4114800"/>
            <a:ext cx="3733800" cy="2366514"/>
          </a:xfrm>
          <a:prstGeom prst="rect">
            <a:avLst/>
          </a:prstGeom>
          <a:noFill/>
          <a:ln w="9525">
            <a:noFill/>
            <a:miter lim="800000"/>
            <a:headEnd/>
            <a:tailEnd/>
          </a:ln>
        </p:spPr>
      </p:pic>
      <p:sp>
        <p:nvSpPr>
          <p:cNvPr id="7" name="Rectangle 6"/>
          <p:cNvSpPr/>
          <p:nvPr/>
        </p:nvSpPr>
        <p:spPr>
          <a:xfrm>
            <a:off x="381000" y="4876800"/>
            <a:ext cx="3886200" cy="923330"/>
          </a:xfrm>
          <a:prstGeom prst="rect">
            <a:avLst/>
          </a:prstGeom>
        </p:spPr>
        <p:txBody>
          <a:bodyPr wrap="square">
            <a:spAutoFit/>
          </a:bodyPr>
          <a:lstStyle/>
          <a:p>
            <a:pPr>
              <a:lnSpc>
                <a:spcPct val="150000"/>
              </a:lnSpc>
              <a:buNone/>
            </a:pPr>
            <a:r>
              <a:rPr lang="en-US" dirty="0" smtClean="0"/>
              <a:t>Thrips </a:t>
            </a:r>
            <a:r>
              <a:rPr lang="en-US" dirty="0" smtClean="0"/>
              <a:t>can scar and distort fruit by feeding on young fruit.</a:t>
            </a:r>
            <a:endParaRPr lang="vi-VN" dirty="0"/>
          </a:p>
        </p:txBody>
      </p:sp>
      <p:sp>
        <p:nvSpPr>
          <p:cNvPr id="8" name="TextBox 7"/>
          <p:cNvSpPr txBox="1"/>
          <p:nvPr/>
        </p:nvSpPr>
        <p:spPr>
          <a:xfrm>
            <a:off x="9906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4.bp.blogspot.com/-tZhfx04vEJU/UV20zHJl7lI/AAAAAAAAAxg/tFpz30C44s0/s1600/3+thrips-movement1.jpg"/>
          <p:cNvPicPr/>
          <p:nvPr/>
        </p:nvPicPr>
        <p:blipFill>
          <a:blip r:embed="rId2"/>
          <a:srcRect/>
          <a:stretch>
            <a:fillRect/>
          </a:stretch>
        </p:blipFill>
        <p:spPr bwMode="auto">
          <a:xfrm>
            <a:off x="457200" y="838200"/>
            <a:ext cx="8305800" cy="5638800"/>
          </a:xfrm>
          <a:prstGeom prst="rect">
            <a:avLst/>
          </a:prstGeom>
          <a:noFill/>
          <a:ln w="9525">
            <a:noFill/>
            <a:miter lim="800000"/>
            <a:headEnd/>
            <a:tailEnd/>
          </a:ln>
        </p:spPr>
      </p:pic>
      <p:sp>
        <p:nvSpPr>
          <p:cNvPr id="6" name="TextBox 5"/>
          <p:cNvSpPr txBox="1"/>
          <p:nvPr/>
        </p:nvSpPr>
        <p:spPr>
          <a:xfrm>
            <a:off x="990600" y="115669"/>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609600"/>
          </a:xfrm>
        </p:spPr>
        <p:txBody>
          <a:bodyPr>
            <a:normAutofit/>
          </a:bodyPr>
          <a:lstStyle/>
          <a:p>
            <a:r>
              <a:rPr lang="en-US" sz="2400" dirty="0" smtClean="0"/>
              <a:t>Control options such as </a:t>
            </a:r>
            <a:r>
              <a:rPr lang="en-US" sz="2400" i="1" dirty="0" err="1" smtClean="0"/>
              <a:t>Beauveria</a:t>
            </a:r>
            <a:r>
              <a:rPr lang="en-US" sz="2400" i="1" dirty="0" smtClean="0"/>
              <a:t> </a:t>
            </a:r>
            <a:r>
              <a:rPr lang="en-US" sz="2400" i="1" dirty="0" err="1" smtClean="0"/>
              <a:t>bassiana</a:t>
            </a:r>
            <a:r>
              <a:rPr lang="en-US" sz="2400" dirty="0" smtClean="0"/>
              <a:t> </a:t>
            </a:r>
            <a:endParaRPr lang="vi-VN" sz="2400" dirty="0"/>
          </a:p>
        </p:txBody>
      </p:sp>
      <p:pic>
        <p:nvPicPr>
          <p:cNvPr id="4" name="Picture 3" descr="http://biocontrol.ucr.edu/photos/wft/beauveria.jpg"/>
          <p:cNvPicPr/>
          <p:nvPr/>
        </p:nvPicPr>
        <p:blipFill>
          <a:blip r:embed="rId2" cstate="print"/>
          <a:srcRect/>
          <a:stretch>
            <a:fillRect/>
          </a:stretch>
        </p:blipFill>
        <p:spPr bwMode="auto">
          <a:xfrm>
            <a:off x="1219200" y="2133600"/>
            <a:ext cx="6858000" cy="4495800"/>
          </a:xfrm>
          <a:prstGeom prst="rect">
            <a:avLst/>
          </a:prstGeom>
          <a:noFill/>
          <a:ln w="9525">
            <a:noFill/>
            <a:miter lim="800000"/>
            <a:headEnd/>
            <a:tailEnd/>
          </a:ln>
        </p:spPr>
      </p:pic>
      <p:sp>
        <p:nvSpPr>
          <p:cNvPr id="5" name="TextBox 4"/>
          <p:cNvSpPr txBox="1"/>
          <p:nvPr/>
        </p:nvSpPr>
        <p:spPr>
          <a:xfrm>
            <a:off x="9906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III. </a:t>
            </a:r>
            <a:r>
              <a:rPr lang="en-US" b="1" dirty="0" smtClean="0"/>
              <a:t>PEST AND DESEASE</a:t>
            </a:r>
            <a:endParaRPr lang="en-US" b="1" dirty="0" smtClean="0">
              <a:latin typeface="Arial" pitchFamily="34" charset="0"/>
              <a:cs typeface="Arial" pitchFamily="34" charset="0"/>
            </a:endParaRPr>
          </a:p>
          <a:p>
            <a:pPr algn="ctr"/>
            <a:endParaRPr lang="en-US" b="1" dirty="0">
              <a:latin typeface="Arial" pitchFamily="34" charset="0"/>
              <a:cs typeface="Arial" pitchFamily="34" charset="0"/>
            </a:endParaRPr>
          </a:p>
        </p:txBody>
      </p:sp>
      <p:sp>
        <p:nvSpPr>
          <p:cNvPr id="6" name="Rectangle 5"/>
          <p:cNvSpPr/>
          <p:nvPr/>
        </p:nvSpPr>
        <p:spPr>
          <a:xfrm>
            <a:off x="3200400" y="685800"/>
            <a:ext cx="4572000" cy="1200329"/>
          </a:xfrm>
          <a:prstGeom prst="rect">
            <a:avLst/>
          </a:prstGeom>
        </p:spPr>
        <p:txBody>
          <a:bodyPr>
            <a:spAutoFit/>
          </a:bodyPr>
          <a:lstStyle/>
          <a:p>
            <a:r>
              <a:rPr lang="en-US" sz="3600" b="1" dirty="0" smtClean="0"/>
              <a:t>Management</a:t>
            </a:r>
            <a:r>
              <a:rPr lang="vi-VN" sz="3600" dirty="0" smtClean="0"/>
              <a:t/>
            </a:r>
            <a:br>
              <a:rPr lang="vi-VN" sz="3600" dirty="0" smtClean="0"/>
            </a:br>
            <a:endParaRPr lang="en-US" sz="36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Use</a:t>
            </a:r>
            <a:r>
              <a:rPr lang="en-US" dirty="0" smtClean="0"/>
              <a:t> some </a:t>
            </a:r>
            <a:r>
              <a:rPr lang="en-US" dirty="0" err="1" smtClean="0"/>
              <a:t>biopesticide</a:t>
            </a:r>
            <a:r>
              <a:rPr lang="en-US" dirty="0" smtClean="0"/>
              <a:t> as: </a:t>
            </a:r>
            <a:endParaRPr lang="vi-VN" dirty="0"/>
          </a:p>
        </p:txBody>
      </p:sp>
      <p:pic>
        <p:nvPicPr>
          <p:cNvPr id="4" name="Picture 3" descr="http://www.bioworksinc.com/images/products/botanigard-es1.jpg"/>
          <p:cNvPicPr/>
          <p:nvPr/>
        </p:nvPicPr>
        <p:blipFill>
          <a:blip r:embed="rId2"/>
          <a:srcRect/>
          <a:stretch>
            <a:fillRect/>
          </a:stretch>
        </p:blipFill>
        <p:spPr bwMode="auto">
          <a:xfrm>
            <a:off x="5486401" y="1676400"/>
            <a:ext cx="2286000" cy="3657600"/>
          </a:xfrm>
          <a:prstGeom prst="rect">
            <a:avLst/>
          </a:prstGeom>
          <a:noFill/>
          <a:ln w="9525">
            <a:noFill/>
            <a:miter lim="800000"/>
            <a:headEnd/>
            <a:tailEnd/>
          </a:ln>
        </p:spPr>
      </p:pic>
      <p:pic>
        <p:nvPicPr>
          <p:cNvPr id="5" name="Picture 4" descr="http://www.forestrydistributing.com/content/images/thumbs/0000250_pyganic-crop-protection-ec-50ii-insecticide-omri-listed.jpg"/>
          <p:cNvPicPr/>
          <p:nvPr/>
        </p:nvPicPr>
        <p:blipFill>
          <a:blip r:embed="rId3"/>
          <a:srcRect/>
          <a:stretch>
            <a:fillRect/>
          </a:stretch>
        </p:blipFill>
        <p:spPr bwMode="auto">
          <a:xfrm>
            <a:off x="685800" y="1447800"/>
            <a:ext cx="3200400" cy="4038600"/>
          </a:xfrm>
          <a:prstGeom prst="rect">
            <a:avLst/>
          </a:prstGeom>
          <a:noFill/>
          <a:ln w="9525">
            <a:noFill/>
            <a:miter lim="800000"/>
            <a:headEnd/>
            <a:tailEnd/>
          </a:ln>
        </p:spPr>
      </p:pic>
      <p:sp>
        <p:nvSpPr>
          <p:cNvPr id="21505" name="Rectangle 1"/>
          <p:cNvSpPr>
            <a:spLocks noChangeArrowheads="1"/>
          </p:cNvSpPr>
          <p:nvPr/>
        </p:nvSpPr>
        <p:spPr bwMode="auto">
          <a:xfrm>
            <a:off x="609600" y="5562600"/>
            <a:ext cx="3353803"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BotaniGard ES</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vi-VN" sz="28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Beauveria bassiana</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5562600" y="5562600"/>
            <a:ext cx="2388795" cy="954107"/>
          </a:xfrm>
          <a:prstGeom prst="rect">
            <a:avLst/>
          </a:prstGeom>
        </p:spPr>
        <p:txBody>
          <a:bodyPr wrap="none">
            <a:spAutoFit/>
          </a:bodyPr>
          <a:lstStyle/>
          <a:p>
            <a:r>
              <a:rPr lang="vi-VN" sz="2800" dirty="0" smtClean="0">
                <a:latin typeface="Times New Roman" pitchFamily="18" charset="0"/>
                <a:ea typeface="Times New Roman" pitchFamily="18" charset="0"/>
                <a:cs typeface="Times New Roman" pitchFamily="18" charset="0"/>
              </a:rPr>
              <a:t>Pyganic (King)</a:t>
            </a:r>
            <a:endParaRPr lang="en-US" sz="2800" dirty="0" smtClean="0">
              <a:latin typeface="Times New Roman" pitchFamily="18" charset="0"/>
              <a:ea typeface="Times New Roman" pitchFamily="18" charset="0"/>
              <a:cs typeface="Times New Roman" pitchFamily="18" charset="0"/>
            </a:endParaRPr>
          </a:p>
          <a:p>
            <a:pPr algn="ctr"/>
            <a:r>
              <a:rPr lang="en-US" sz="2800" dirty="0" smtClean="0">
                <a:latin typeface="Times New Roman" pitchFamily="18" charset="0"/>
                <a:ea typeface="Times New Roman" pitchFamily="18" charset="0"/>
                <a:cs typeface="Times New Roman" pitchFamily="18" charset="0"/>
              </a:rPr>
              <a:t>(</a:t>
            </a:r>
            <a:r>
              <a:rPr lang="vi-VN" sz="2800" dirty="0" smtClean="0">
                <a:latin typeface="Times New Roman" pitchFamily="18" charset="0"/>
                <a:ea typeface="Times New Roman" pitchFamily="18" charset="0"/>
                <a:cs typeface="Times New Roman" pitchFamily="18" charset="0"/>
              </a:rPr>
              <a:t> </a:t>
            </a:r>
            <a:r>
              <a:rPr lang="vi-VN" sz="2800" i="1" dirty="0" smtClean="0">
                <a:latin typeface="Times New Roman" pitchFamily="18" charset="0"/>
                <a:ea typeface="Times New Roman" pitchFamily="18" charset="0"/>
                <a:cs typeface="Times New Roman" pitchFamily="18" charset="0"/>
              </a:rPr>
              <a:t>Pyrethrins</a:t>
            </a:r>
            <a:r>
              <a:rPr lang="vi-VN" sz="2800" dirty="0" smtClean="0">
                <a:latin typeface="Times New Roman" pitchFamily="18" charset="0"/>
                <a:ea typeface="Times New Roman" pitchFamily="18" charset="0"/>
                <a:cs typeface="Times New Roman" pitchFamily="18" charset="0"/>
              </a:rPr>
              <a:t>)</a:t>
            </a:r>
            <a:endParaRPr lang="vi-VN"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03238"/>
            <a:ext cx="8229600" cy="715962"/>
          </a:xfrm>
        </p:spPr>
        <p:txBody>
          <a:bodyPr>
            <a:normAutofit fontScale="90000"/>
          </a:bodyPr>
          <a:lstStyle/>
          <a:p>
            <a:pPr lvl="0"/>
            <a:r>
              <a:rPr lang="en-US" b="1" dirty="0" smtClean="0"/>
              <a:t>3.  Whiteflies</a:t>
            </a:r>
            <a:r>
              <a:rPr lang="vi-VN" dirty="0" smtClean="0"/>
              <a:t/>
            </a:r>
            <a:br>
              <a:rPr lang="vi-VN" dirty="0" smtClean="0"/>
            </a:br>
            <a:endParaRPr lang="vi-VN" dirty="0"/>
          </a:p>
        </p:txBody>
      </p:sp>
      <p:sp>
        <p:nvSpPr>
          <p:cNvPr id="3" name="Content Placeholder 2"/>
          <p:cNvSpPr>
            <a:spLocks noGrp="1"/>
          </p:cNvSpPr>
          <p:nvPr>
            <p:ph idx="1"/>
          </p:nvPr>
        </p:nvSpPr>
        <p:spPr>
          <a:xfrm>
            <a:off x="0" y="1295400"/>
            <a:ext cx="4191000" cy="5333999"/>
          </a:xfrm>
        </p:spPr>
        <p:txBody>
          <a:bodyPr>
            <a:normAutofit/>
          </a:bodyPr>
          <a:lstStyle/>
          <a:p>
            <a:pPr>
              <a:lnSpc>
                <a:spcPct val="150000"/>
              </a:lnSpc>
            </a:pPr>
            <a:r>
              <a:rPr lang="en-US" sz="2000" dirty="0" smtClean="0"/>
              <a:t>Two most common species in greenhouse tomatoes are greenhouse whitefly and </a:t>
            </a:r>
            <a:r>
              <a:rPr lang="en-US" sz="2000" dirty="0" err="1" smtClean="0"/>
              <a:t>silverleaf</a:t>
            </a:r>
            <a:r>
              <a:rPr lang="en-US" sz="2000" dirty="0" smtClean="0"/>
              <a:t> whitefly. </a:t>
            </a:r>
            <a:r>
              <a:rPr lang="en-US" sz="2000" dirty="0" err="1" smtClean="0"/>
              <a:t>Silverleaf</a:t>
            </a:r>
            <a:r>
              <a:rPr lang="en-US" sz="2000" dirty="0" smtClean="0"/>
              <a:t> whitefly is the bigger threat .</a:t>
            </a:r>
            <a:endParaRPr lang="vi-VN" sz="2000" dirty="0"/>
          </a:p>
        </p:txBody>
      </p:sp>
      <p:pic>
        <p:nvPicPr>
          <p:cNvPr id="4" name="Picture 3" descr="http://1.bp.blogspot.com/_MCmkNmNdoPc/TQTRsTPre0I/AAAAAAAAACw/x0kpVlQqurY/s1600/Whitefly_on_tomato.jpg"/>
          <p:cNvPicPr/>
          <p:nvPr/>
        </p:nvPicPr>
        <p:blipFill>
          <a:blip r:embed="rId2"/>
          <a:srcRect/>
          <a:stretch>
            <a:fillRect/>
          </a:stretch>
        </p:blipFill>
        <p:spPr bwMode="auto">
          <a:xfrm>
            <a:off x="4495800" y="1295400"/>
            <a:ext cx="4267200" cy="2819400"/>
          </a:xfrm>
          <a:prstGeom prst="rect">
            <a:avLst/>
          </a:prstGeom>
          <a:noFill/>
          <a:ln w="9525">
            <a:noFill/>
            <a:miter lim="800000"/>
            <a:headEnd/>
            <a:tailEnd/>
          </a:ln>
        </p:spPr>
      </p:pic>
      <p:pic>
        <p:nvPicPr>
          <p:cNvPr id="6" name="Picture 5" descr="http://www2.ca.uky.edu/ENTOMOLOGY/entfacts/images/ef320a.jpg"/>
          <p:cNvPicPr/>
          <p:nvPr/>
        </p:nvPicPr>
        <p:blipFill>
          <a:blip r:embed="rId3"/>
          <a:srcRect/>
          <a:stretch>
            <a:fillRect/>
          </a:stretch>
        </p:blipFill>
        <p:spPr bwMode="auto">
          <a:xfrm>
            <a:off x="1" y="4114800"/>
            <a:ext cx="4876800" cy="2743200"/>
          </a:xfrm>
          <a:prstGeom prst="rect">
            <a:avLst/>
          </a:prstGeom>
          <a:noFill/>
          <a:ln w="9525">
            <a:noFill/>
            <a:miter lim="800000"/>
            <a:headEnd/>
            <a:tailEnd/>
          </a:ln>
        </p:spPr>
      </p:pic>
      <p:sp>
        <p:nvSpPr>
          <p:cNvPr id="7" name="Rectangle 6"/>
          <p:cNvSpPr/>
          <p:nvPr/>
        </p:nvSpPr>
        <p:spPr>
          <a:xfrm>
            <a:off x="5105400" y="5159514"/>
            <a:ext cx="3581400" cy="707886"/>
          </a:xfrm>
          <a:prstGeom prst="rect">
            <a:avLst/>
          </a:prstGeom>
        </p:spPr>
        <p:txBody>
          <a:bodyPr wrap="square">
            <a:spAutoFit/>
          </a:bodyPr>
          <a:lstStyle/>
          <a:p>
            <a:r>
              <a:rPr lang="en-US" sz="2000" dirty="0" smtClean="0"/>
              <a:t>They also cause a problem known as irregular ripening.</a:t>
            </a:r>
            <a:endParaRPr lang="en-US"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839200" cy="1554162"/>
          </a:xfrm>
        </p:spPr>
        <p:txBody>
          <a:bodyPr>
            <a:normAutofit fontScale="90000"/>
          </a:bodyPr>
          <a:lstStyle/>
          <a:p>
            <a:pPr>
              <a:lnSpc>
                <a:spcPct val="150000"/>
              </a:lnSpc>
            </a:pPr>
            <a:r>
              <a:rPr lang="en-US" dirty="0" err="1" smtClean="0"/>
              <a:t>Silverleaf</a:t>
            </a:r>
            <a:r>
              <a:rPr lang="en-US" dirty="0" smtClean="0"/>
              <a:t> whiteflies can transmit several significant tomato viral diseases</a:t>
            </a:r>
            <a:endParaRPr lang="vi-VN" dirty="0"/>
          </a:p>
        </p:txBody>
      </p:sp>
      <p:pic>
        <p:nvPicPr>
          <p:cNvPr id="4" name="Picture 3" descr="Tomato foliage showing characteristic yellowing and leaf curling associated with infection by Bemisia-vectored tomato yellow leaf curl virus. (Bemisia = sweetpotato whitefly B biotype, Bemisia tabaci (Gennadius), or silverleaf whitefly, Bemisia argentifolii Bellows &amp; Perring)."/>
          <p:cNvPicPr/>
          <p:nvPr/>
        </p:nvPicPr>
        <p:blipFill>
          <a:blip r:embed="rId2"/>
          <a:srcRect/>
          <a:stretch>
            <a:fillRect/>
          </a:stretch>
        </p:blipFill>
        <p:spPr bwMode="auto">
          <a:xfrm>
            <a:off x="1524000" y="2057400"/>
            <a:ext cx="7239000" cy="4114800"/>
          </a:xfrm>
          <a:prstGeom prst="rect">
            <a:avLst/>
          </a:prstGeom>
          <a:noFill/>
          <a:ln w="9525">
            <a:noFill/>
            <a:miter lim="800000"/>
            <a:headEnd/>
            <a:tailEnd/>
          </a:ln>
        </p:spPr>
      </p:pic>
      <p:sp>
        <p:nvSpPr>
          <p:cNvPr id="25601" name="Rectangle 1"/>
          <p:cNvSpPr>
            <a:spLocks noChangeArrowheads="1"/>
          </p:cNvSpPr>
          <p:nvPr/>
        </p:nvSpPr>
        <p:spPr bwMode="auto">
          <a:xfrm>
            <a:off x="3810000" y="6258580"/>
            <a:ext cx="232627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800" b="0" i="1" u="none" strike="noStrike" cap="none" normalizeH="0" baseline="0" dirty="0" smtClean="0">
                <a:ln>
                  <a:noFill/>
                </a:ln>
                <a:solidFill>
                  <a:srgbClr val="000000"/>
                </a:solidFill>
                <a:effectLst/>
                <a:latin typeface="+mj-lt"/>
                <a:ea typeface="Times New Roman" pitchFamily="18" charset="0"/>
                <a:cs typeface="Times New Roman" pitchFamily="18" charset="0"/>
              </a:rPr>
              <a:t>Bemisia tabaci</a:t>
            </a:r>
            <a:endParaRPr kumimoji="0" lang="vi-VN" sz="28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Management</a:t>
            </a:r>
            <a:r>
              <a:rPr lang="vi-VN" dirty="0" smtClean="0"/>
              <a:t/>
            </a:r>
            <a:br>
              <a:rPr lang="vi-VN" dirty="0" smtClean="0"/>
            </a:br>
            <a:endParaRPr lang="vi-VN" dirty="0"/>
          </a:p>
        </p:txBody>
      </p:sp>
      <p:sp>
        <p:nvSpPr>
          <p:cNvPr id="3" name="Content Placeholder 2"/>
          <p:cNvSpPr>
            <a:spLocks noGrp="1"/>
          </p:cNvSpPr>
          <p:nvPr>
            <p:ph idx="1"/>
          </p:nvPr>
        </p:nvSpPr>
        <p:spPr>
          <a:xfrm>
            <a:off x="533400" y="1219200"/>
            <a:ext cx="3429000" cy="2590800"/>
          </a:xfrm>
        </p:spPr>
        <p:txBody>
          <a:bodyPr>
            <a:normAutofit/>
          </a:bodyPr>
          <a:lstStyle/>
          <a:p>
            <a:pPr>
              <a:lnSpc>
                <a:spcPct val="150000"/>
              </a:lnSpc>
            </a:pPr>
            <a:r>
              <a:rPr lang="en-US" sz="2000" dirty="0" smtClean="0"/>
              <a:t>Yellow sticky cards placed in the upper plant canopy are useful for monitoring whitefly populations.</a:t>
            </a:r>
            <a:endParaRPr lang="vi-VN" sz="2000" dirty="0"/>
          </a:p>
        </p:txBody>
      </p:sp>
      <p:pic>
        <p:nvPicPr>
          <p:cNvPr id="4" name="Picture 3" descr="http://www.ghorganics.com/_borders/YStickyTrap.jpg"/>
          <p:cNvPicPr/>
          <p:nvPr/>
        </p:nvPicPr>
        <p:blipFill>
          <a:blip r:embed="rId2"/>
          <a:srcRect/>
          <a:stretch>
            <a:fillRect/>
          </a:stretch>
        </p:blipFill>
        <p:spPr bwMode="auto">
          <a:xfrm>
            <a:off x="4191000" y="1143000"/>
            <a:ext cx="2057400" cy="2971800"/>
          </a:xfrm>
          <a:prstGeom prst="rect">
            <a:avLst/>
          </a:prstGeom>
          <a:noFill/>
          <a:ln w="9525">
            <a:noFill/>
            <a:miter lim="800000"/>
            <a:headEnd/>
            <a:tailEnd/>
          </a:ln>
        </p:spPr>
      </p:pic>
      <p:pic>
        <p:nvPicPr>
          <p:cNvPr id="5" name="Picture 4" descr="http://cdn.c.photoshelter.com/img-get/I0000Ew06QAP4YAM/s/900/900/Sticky-traps-LB0907-6587.jpg"/>
          <p:cNvPicPr/>
          <p:nvPr/>
        </p:nvPicPr>
        <p:blipFill>
          <a:blip r:embed="rId3" cstate="print"/>
          <a:srcRect/>
          <a:stretch>
            <a:fillRect/>
          </a:stretch>
        </p:blipFill>
        <p:spPr bwMode="auto">
          <a:xfrm>
            <a:off x="6248400" y="1066800"/>
            <a:ext cx="2743200" cy="3429000"/>
          </a:xfrm>
          <a:prstGeom prst="rect">
            <a:avLst/>
          </a:prstGeom>
          <a:noFill/>
          <a:ln w="9525">
            <a:noFill/>
            <a:miter lim="800000"/>
            <a:headEnd/>
            <a:tailEnd/>
          </a:ln>
        </p:spPr>
      </p:pic>
      <p:pic>
        <p:nvPicPr>
          <p:cNvPr id="6" name="Picture 5" descr="http://3.bp.blogspot.com/_XDfgvcXci_E/Swop5J2ORbI/AAAAAAAAAEE/hX4ryOtCgBQ/s320/wfeflc.jpg"/>
          <p:cNvPicPr/>
          <p:nvPr/>
        </p:nvPicPr>
        <p:blipFill>
          <a:blip r:embed="rId4"/>
          <a:srcRect/>
          <a:stretch>
            <a:fillRect/>
          </a:stretch>
        </p:blipFill>
        <p:spPr bwMode="auto">
          <a:xfrm>
            <a:off x="304800" y="3505200"/>
            <a:ext cx="3886200" cy="3048000"/>
          </a:xfrm>
          <a:prstGeom prst="rect">
            <a:avLst/>
          </a:prstGeom>
          <a:noFill/>
          <a:ln w="9525">
            <a:noFill/>
            <a:miter lim="800000"/>
            <a:headEnd/>
            <a:tailEnd/>
          </a:ln>
        </p:spPr>
      </p:pic>
      <p:sp>
        <p:nvSpPr>
          <p:cNvPr id="7" name="Rectangle 6"/>
          <p:cNvSpPr/>
          <p:nvPr/>
        </p:nvSpPr>
        <p:spPr>
          <a:xfrm>
            <a:off x="4648200" y="5083314"/>
            <a:ext cx="4572000" cy="707886"/>
          </a:xfrm>
          <a:prstGeom prst="rect">
            <a:avLst/>
          </a:prstGeom>
        </p:spPr>
        <p:txBody>
          <a:bodyPr>
            <a:spAutoFit/>
          </a:bodyPr>
          <a:lstStyle/>
          <a:p>
            <a:r>
              <a:rPr lang="en-US" sz="2000" dirty="0" smtClean="0"/>
              <a:t>Use natural enemies as:</a:t>
            </a:r>
            <a:r>
              <a:rPr lang="vi-VN" sz="2000" dirty="0" smtClean="0"/>
              <a:t/>
            </a:r>
            <a:br>
              <a:rPr lang="vi-VN" sz="2000" dirty="0" smtClean="0"/>
            </a:br>
            <a:r>
              <a:rPr lang="en-US" sz="2000" i="1" dirty="0" smtClean="0"/>
              <a:t> Eretmoceruswasps</a:t>
            </a:r>
            <a:endParaRPr lang="en-US" sz="2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990600"/>
            <a:ext cx="3886200" cy="990600"/>
          </a:xfrm>
        </p:spPr>
        <p:txBody>
          <a:bodyPr>
            <a:normAutofit/>
          </a:bodyPr>
          <a:lstStyle/>
          <a:p>
            <a:r>
              <a:rPr lang="en-US" sz="2800" dirty="0" smtClean="0"/>
              <a:t>Lady beetle (</a:t>
            </a:r>
            <a:r>
              <a:rPr lang="en-US" sz="2800" i="1" dirty="0" err="1" smtClean="0"/>
              <a:t>Delphastuspusillus</a:t>
            </a:r>
            <a:r>
              <a:rPr lang="en-US" sz="2800" i="1" dirty="0" smtClean="0"/>
              <a:t> )</a:t>
            </a:r>
            <a:endParaRPr lang="vi-VN" sz="2800" dirty="0"/>
          </a:p>
        </p:txBody>
      </p:sp>
      <p:pic>
        <p:nvPicPr>
          <p:cNvPr id="4" name="Picture 3" descr="http://www.gardenwarriors.net/media/catalog/product/cache/1/image/9df78eab33525d08d6e5fb8d27136e95/w/h/whitefly.jpg"/>
          <p:cNvPicPr/>
          <p:nvPr/>
        </p:nvPicPr>
        <p:blipFill>
          <a:blip r:embed="rId2"/>
          <a:srcRect/>
          <a:stretch>
            <a:fillRect/>
          </a:stretch>
        </p:blipFill>
        <p:spPr bwMode="auto">
          <a:xfrm>
            <a:off x="3886200" y="533400"/>
            <a:ext cx="5181600" cy="3048000"/>
          </a:xfrm>
          <a:prstGeom prst="rect">
            <a:avLst/>
          </a:prstGeom>
          <a:noFill/>
          <a:ln w="9525">
            <a:noFill/>
            <a:miter lim="800000"/>
            <a:headEnd/>
            <a:tailEnd/>
          </a:ln>
        </p:spPr>
      </p:pic>
      <p:pic>
        <p:nvPicPr>
          <p:cNvPr id="5" name="Content Placeholder 3" descr="http://www.rv-orchidworks.com/orchidtalk/attachments/new-growers-ask-senior-members/13377d1218113893-3-questions-oil.jpg"/>
          <p:cNvPicPr>
            <a:picLocks noGrp="1"/>
          </p:cNvPicPr>
          <p:nvPr>
            <p:ph idx="1"/>
          </p:nvPr>
        </p:nvPicPr>
        <p:blipFill>
          <a:blip r:embed="rId3"/>
          <a:srcRect/>
          <a:stretch>
            <a:fillRect/>
          </a:stretch>
        </p:blipFill>
        <p:spPr bwMode="auto">
          <a:xfrm>
            <a:off x="457200" y="2438400"/>
            <a:ext cx="3352800" cy="4114800"/>
          </a:xfrm>
          <a:prstGeom prst="rect">
            <a:avLst/>
          </a:prstGeom>
          <a:noFill/>
          <a:ln w="9525">
            <a:noFill/>
            <a:miter lim="800000"/>
            <a:headEnd/>
            <a:tailEnd/>
          </a:ln>
        </p:spPr>
      </p:pic>
      <p:sp>
        <p:nvSpPr>
          <p:cNvPr id="6" name="Rectangle 5"/>
          <p:cNvSpPr/>
          <p:nvPr/>
        </p:nvSpPr>
        <p:spPr>
          <a:xfrm>
            <a:off x="4114800" y="4648200"/>
            <a:ext cx="4572000" cy="707886"/>
          </a:xfrm>
          <a:prstGeom prst="rect">
            <a:avLst/>
          </a:prstGeom>
        </p:spPr>
        <p:txBody>
          <a:bodyPr>
            <a:spAutoFit/>
          </a:bodyPr>
          <a:lstStyle/>
          <a:p>
            <a:r>
              <a:rPr lang="vi-VN" sz="2000" dirty="0" smtClean="0">
                <a:latin typeface="+mj-lt"/>
              </a:rPr>
              <a:t>BotaniGard ES</a:t>
            </a:r>
            <a:r>
              <a:rPr lang="en-US" sz="2000" dirty="0" smtClean="0">
                <a:latin typeface="+mj-lt"/>
              </a:rPr>
              <a:t> (</a:t>
            </a:r>
            <a:r>
              <a:rPr lang="vi-VN" sz="2000" i="1" dirty="0" smtClean="0">
                <a:latin typeface="+mj-lt"/>
              </a:rPr>
              <a:t>Beauveria bassiana</a:t>
            </a:r>
            <a:r>
              <a:rPr lang="en-US" sz="2000" dirty="0" smtClean="0">
                <a:latin typeface="+mj-lt"/>
              </a:rPr>
              <a:t>)</a:t>
            </a:r>
            <a:br>
              <a:rPr lang="en-US" sz="2000" dirty="0" smtClean="0">
                <a:latin typeface="+mj-lt"/>
              </a:rPr>
            </a:br>
            <a:r>
              <a:rPr lang="en-US" sz="2000" dirty="0" smtClean="0">
                <a:latin typeface="+mj-lt"/>
              </a:rPr>
              <a:t>Ultra-Fine Oil (Paraffinic oil 98.8%),</a:t>
            </a:r>
            <a:endParaRPr lang="en-US" sz="2000"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752600"/>
          </a:xfrm>
        </p:spPr>
        <p:txBody>
          <a:bodyPr>
            <a:normAutofit fontScale="90000"/>
          </a:bodyPr>
          <a:lstStyle/>
          <a:p>
            <a:pPr algn="l"/>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1. Origination</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200" dirty="0">
                <a:latin typeface="Arial" pitchFamily="34" charset="0"/>
                <a:cs typeface="Arial" pitchFamily="34" charset="0"/>
              </a:rPr>
              <a:t>The species originated in the </a:t>
            </a:r>
            <a:r>
              <a:rPr lang="en-US" sz="2200" dirty="0">
                <a:latin typeface="Arial" pitchFamily="34" charset="0"/>
                <a:cs typeface="Arial" pitchFamily="34" charset="0"/>
                <a:hlinkClick r:id="rId2" tooltip="South America"/>
              </a:rPr>
              <a:t>South American</a:t>
            </a:r>
            <a:r>
              <a:rPr lang="en-US" sz="2200" dirty="0">
                <a:latin typeface="Arial" pitchFamily="34" charset="0"/>
                <a:cs typeface="Arial" pitchFamily="34" charset="0"/>
              </a:rPr>
              <a:t> </a:t>
            </a:r>
            <a:r>
              <a:rPr lang="en-US" sz="2200" dirty="0">
                <a:latin typeface="Arial" pitchFamily="34" charset="0"/>
                <a:cs typeface="Arial" pitchFamily="34" charset="0"/>
                <a:hlinkClick r:id="rId3" tooltip="Andes"/>
              </a:rPr>
              <a:t>Andes</a:t>
            </a:r>
            <a:r>
              <a:rPr lang="en-US" sz="2200" dirty="0">
                <a:latin typeface="Arial" pitchFamily="34" charset="0"/>
                <a:cs typeface="Arial" pitchFamily="34" charset="0"/>
              </a:rPr>
              <a:t> and its use as a food originated in </a:t>
            </a:r>
            <a:r>
              <a:rPr lang="en-US" sz="2200" dirty="0">
                <a:latin typeface="Arial" pitchFamily="34" charset="0"/>
                <a:cs typeface="Arial" pitchFamily="34" charset="0"/>
                <a:hlinkClick r:id="rId4" tooltip="Mexico"/>
              </a:rPr>
              <a:t>Mexico</a:t>
            </a:r>
            <a:r>
              <a:rPr lang="en-US" sz="2200" dirty="0">
                <a:latin typeface="Arial" pitchFamily="34" charset="0"/>
                <a:cs typeface="Arial" pitchFamily="34" charset="0"/>
              </a:rPr>
              <a:t>, and spread throughout the world following the </a:t>
            </a:r>
            <a:r>
              <a:rPr lang="en-US" sz="2200" dirty="0">
                <a:latin typeface="Arial" pitchFamily="34" charset="0"/>
                <a:cs typeface="Arial" pitchFamily="34" charset="0"/>
                <a:hlinkClick r:id="rId5" tooltip="Spanish colonization of the Americas"/>
              </a:rPr>
              <a:t>Spanish colonization of the Americas</a:t>
            </a:r>
            <a:r>
              <a:rPr lang="en-US" sz="2200" dirty="0">
                <a:latin typeface="Arial" pitchFamily="34" charset="0"/>
                <a:cs typeface="Arial" pitchFamily="34" charset="0"/>
              </a:rPr>
              <a:t>.</a:t>
            </a:r>
          </a:p>
        </p:txBody>
      </p:sp>
      <p:pic>
        <p:nvPicPr>
          <p:cNvPr id="1026" name="Picture 2" descr="F:\TRƯỜNG NÔNG\Tin nông nghiệp\Vegetable\Tomato\1.Originantion\Production Countries.png"/>
          <p:cNvPicPr>
            <a:picLocks noChangeAspect="1" noChangeArrowheads="1"/>
          </p:cNvPicPr>
          <p:nvPr/>
        </p:nvPicPr>
        <p:blipFill>
          <a:blip r:embed="rId6"/>
          <a:srcRect/>
          <a:stretch>
            <a:fillRect/>
          </a:stretch>
        </p:blipFill>
        <p:spPr bwMode="auto">
          <a:xfrm>
            <a:off x="1752600" y="2209800"/>
            <a:ext cx="5557838" cy="4187696"/>
          </a:xfrm>
          <a:prstGeom prst="rect">
            <a:avLst/>
          </a:prstGeom>
          <a:noFill/>
        </p:spPr>
      </p:pic>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I.INTRODUCTION</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4.  </a:t>
            </a:r>
            <a:r>
              <a:rPr lang="en-US" b="1" dirty="0" err="1" smtClean="0"/>
              <a:t>Leafminers</a:t>
            </a:r>
            <a:r>
              <a:rPr lang="vi-VN" dirty="0" smtClean="0"/>
              <a:t/>
            </a:r>
            <a:br>
              <a:rPr lang="vi-VN" dirty="0" smtClean="0"/>
            </a:br>
            <a:endParaRPr lang="vi-VN" dirty="0"/>
          </a:p>
        </p:txBody>
      </p:sp>
      <p:sp>
        <p:nvSpPr>
          <p:cNvPr id="3" name="Content Placeholder 2"/>
          <p:cNvSpPr>
            <a:spLocks noGrp="1"/>
          </p:cNvSpPr>
          <p:nvPr>
            <p:ph idx="1"/>
          </p:nvPr>
        </p:nvSpPr>
        <p:spPr>
          <a:xfrm>
            <a:off x="228600" y="1066800"/>
            <a:ext cx="7848600" cy="2362200"/>
          </a:xfrm>
        </p:spPr>
        <p:txBody>
          <a:bodyPr>
            <a:normAutofit/>
          </a:bodyPr>
          <a:lstStyle/>
          <a:p>
            <a:pPr>
              <a:lnSpc>
                <a:spcPct val="150000"/>
              </a:lnSpc>
              <a:buNone/>
            </a:pPr>
            <a:r>
              <a:rPr lang="en-US" sz="2000" dirty="0" smtClean="0"/>
              <a:t>	Leafminer </a:t>
            </a:r>
            <a:r>
              <a:rPr lang="en-US" sz="2000" dirty="0" smtClean="0"/>
              <a:t>feeding results in serpentine mines (slender, white, winding trails</a:t>
            </a:r>
            <a:r>
              <a:rPr lang="en-US" sz="2000" dirty="0" smtClean="0"/>
              <a:t>), Heavily mined leaflets have large whitish blotches.</a:t>
            </a:r>
            <a:endParaRPr lang="vi-VN" sz="2000" dirty="0" smtClean="0"/>
          </a:p>
          <a:p>
            <a:pPr>
              <a:lnSpc>
                <a:spcPct val="150000"/>
              </a:lnSpc>
              <a:buNone/>
            </a:pPr>
            <a:endParaRPr lang="vi-VN" sz="2000" dirty="0"/>
          </a:p>
        </p:txBody>
      </p:sp>
      <p:pic>
        <p:nvPicPr>
          <p:cNvPr id="4" name="Picture 3" descr="http://aggie-horticulture.tamu.edu/vegetable/files/2012/01/leafminer21.jpg"/>
          <p:cNvPicPr/>
          <p:nvPr/>
        </p:nvPicPr>
        <p:blipFill>
          <a:blip r:embed="rId2"/>
          <a:srcRect/>
          <a:stretch>
            <a:fillRect/>
          </a:stretch>
        </p:blipFill>
        <p:spPr bwMode="auto">
          <a:xfrm>
            <a:off x="4495800" y="2133600"/>
            <a:ext cx="3962400" cy="2590800"/>
          </a:xfrm>
          <a:prstGeom prst="rect">
            <a:avLst/>
          </a:prstGeom>
          <a:noFill/>
          <a:ln w="9525">
            <a:noFill/>
            <a:miter lim="800000"/>
            <a:headEnd/>
            <a:tailEnd/>
          </a:ln>
        </p:spPr>
      </p:pic>
      <p:pic>
        <p:nvPicPr>
          <p:cNvPr id="6" name="Picture 5" descr="http://www.forestryimages.org/images/768x512/0660020.jpg"/>
          <p:cNvPicPr/>
          <p:nvPr/>
        </p:nvPicPr>
        <p:blipFill>
          <a:blip r:embed="rId3"/>
          <a:srcRect/>
          <a:stretch>
            <a:fillRect/>
          </a:stretch>
        </p:blipFill>
        <p:spPr bwMode="auto">
          <a:xfrm>
            <a:off x="304801" y="3124200"/>
            <a:ext cx="3733800" cy="2907877"/>
          </a:xfrm>
          <a:prstGeom prst="rect">
            <a:avLst/>
          </a:prstGeom>
          <a:noFill/>
          <a:ln w="9525">
            <a:noFill/>
            <a:miter lim="800000"/>
            <a:headEnd/>
            <a:tailEnd/>
          </a:ln>
        </p:spPr>
      </p:pic>
      <p:sp>
        <p:nvSpPr>
          <p:cNvPr id="7" name="Rectangle 6"/>
          <p:cNvSpPr/>
          <p:nvPr/>
        </p:nvSpPr>
        <p:spPr>
          <a:xfrm>
            <a:off x="0" y="2286000"/>
            <a:ext cx="4572000" cy="1077218"/>
          </a:xfrm>
          <a:prstGeom prst="rect">
            <a:avLst/>
          </a:prstGeom>
        </p:spPr>
        <p:txBody>
          <a:bodyPr wrap="square">
            <a:spAutoFit/>
          </a:bodyPr>
          <a:lstStyle/>
          <a:p>
            <a:pPr algn="ctr"/>
            <a:r>
              <a:rPr lang="en-US" sz="3200" b="1" dirty="0" smtClean="0"/>
              <a:t>Management</a:t>
            </a:r>
            <a:r>
              <a:rPr lang="vi-VN" sz="3200" dirty="0" smtClean="0"/>
              <a:t/>
            </a:r>
            <a:br>
              <a:rPr lang="vi-VN" sz="3200" dirty="0" smtClean="0"/>
            </a:br>
            <a:endParaRPr lang="en-US" sz="3200" dirty="0"/>
          </a:p>
        </p:txBody>
      </p:sp>
      <p:sp>
        <p:nvSpPr>
          <p:cNvPr id="8" name="Rectangle 7"/>
          <p:cNvSpPr/>
          <p:nvPr/>
        </p:nvSpPr>
        <p:spPr>
          <a:xfrm>
            <a:off x="4343400" y="5049365"/>
            <a:ext cx="4572000" cy="1427635"/>
          </a:xfrm>
          <a:prstGeom prst="rect">
            <a:avLst/>
          </a:prstGeom>
        </p:spPr>
        <p:txBody>
          <a:bodyPr>
            <a:spAutoFit/>
          </a:bodyPr>
          <a:lstStyle/>
          <a:p>
            <a:pPr>
              <a:lnSpc>
                <a:spcPct val="150000"/>
              </a:lnSpc>
            </a:pPr>
            <a:r>
              <a:rPr lang="en-US" sz="2000" dirty="0" smtClean="0"/>
              <a:t>Biological Control: Several species of parasitic wasps, particularly </a:t>
            </a:r>
            <a:r>
              <a:rPr lang="en-US" sz="2000" i="1" dirty="0" smtClean="0"/>
              <a:t>Chrysocharis parksi </a:t>
            </a:r>
            <a:r>
              <a:rPr lang="en-US" sz="2000" dirty="0" smtClean="0"/>
              <a:t>and </a:t>
            </a:r>
            <a:r>
              <a:rPr lang="en-US" sz="2000" i="1" dirty="0" smtClean="0"/>
              <a:t>Diglyphus begini</a:t>
            </a:r>
            <a:endParaRPr lang="vi-VN"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t>Insecticides for </a:t>
            </a:r>
            <a:r>
              <a:rPr lang="en-US" dirty="0" err="1" smtClean="0"/>
              <a:t>Leafminer</a:t>
            </a:r>
            <a:r>
              <a:rPr lang="en-US" dirty="0" smtClean="0"/>
              <a:t> Control: Trade name:</a:t>
            </a:r>
            <a:endParaRPr lang="vi-VN" dirty="0"/>
          </a:p>
        </p:txBody>
      </p:sp>
      <p:pic>
        <p:nvPicPr>
          <p:cNvPr id="4" name="Content Placeholder 3" descr="http://www.syngenta.com/country/ma/SiteCollectionImages/Products/Emballage/Trigard.jpg"/>
          <p:cNvPicPr>
            <a:picLocks noGrp="1"/>
          </p:cNvPicPr>
          <p:nvPr>
            <p:ph idx="1"/>
          </p:nvPr>
        </p:nvPicPr>
        <p:blipFill>
          <a:blip r:embed="rId2"/>
          <a:srcRect/>
          <a:stretch>
            <a:fillRect/>
          </a:stretch>
        </p:blipFill>
        <p:spPr bwMode="auto">
          <a:xfrm>
            <a:off x="4267200" y="2209801"/>
            <a:ext cx="4393692" cy="4648199"/>
          </a:xfrm>
          <a:prstGeom prst="rect">
            <a:avLst/>
          </a:prstGeom>
          <a:noFill/>
          <a:ln w="9525">
            <a:noFill/>
            <a:miter lim="800000"/>
            <a:headEnd/>
            <a:tailEnd/>
          </a:ln>
        </p:spPr>
      </p:pic>
      <p:sp>
        <p:nvSpPr>
          <p:cNvPr id="5" name="Rectangle 4"/>
          <p:cNvSpPr/>
          <p:nvPr/>
        </p:nvSpPr>
        <p:spPr>
          <a:xfrm>
            <a:off x="457200" y="4191000"/>
            <a:ext cx="3884397" cy="584775"/>
          </a:xfrm>
          <a:prstGeom prst="rect">
            <a:avLst/>
          </a:prstGeom>
        </p:spPr>
        <p:txBody>
          <a:bodyPr wrap="none">
            <a:spAutoFit/>
          </a:bodyPr>
          <a:lstStyle/>
          <a:p>
            <a:r>
              <a:rPr lang="en-US" sz="3200" dirty="0" err="1" smtClean="0"/>
              <a:t>Trigard</a:t>
            </a:r>
            <a:r>
              <a:rPr lang="en-US" sz="3200" dirty="0" smtClean="0"/>
              <a:t> (</a:t>
            </a:r>
            <a:r>
              <a:rPr lang="en-US" sz="3200" dirty="0" err="1" smtClean="0"/>
              <a:t>Cyromazine</a:t>
            </a:r>
            <a:r>
              <a:rPr lang="en-US" sz="3200" dirty="0" smtClean="0"/>
              <a:t>).</a:t>
            </a:r>
            <a:endParaRPr lang="vi-VN" sz="32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1" dirty="0" smtClean="0"/>
              <a:t>5.  Large Caterpillars</a:t>
            </a:r>
            <a:endParaRPr lang="vi-VN" dirty="0"/>
          </a:p>
        </p:txBody>
      </p:sp>
      <p:sp>
        <p:nvSpPr>
          <p:cNvPr id="3" name="Content Placeholder 2"/>
          <p:cNvSpPr>
            <a:spLocks noGrp="1"/>
          </p:cNvSpPr>
          <p:nvPr>
            <p:ph idx="1"/>
          </p:nvPr>
        </p:nvSpPr>
        <p:spPr>
          <a:xfrm>
            <a:off x="457200" y="1600201"/>
            <a:ext cx="8229600" cy="1295400"/>
          </a:xfrm>
        </p:spPr>
        <p:txBody>
          <a:bodyPr/>
          <a:lstStyle/>
          <a:p>
            <a:r>
              <a:rPr lang="en-US" dirty="0" smtClean="0"/>
              <a:t>The hatched larvae feed on leaves, flowers, fruit and even the roots.</a:t>
            </a:r>
            <a:endParaRPr lang="vi-VN" dirty="0"/>
          </a:p>
        </p:txBody>
      </p:sp>
      <p:pic>
        <p:nvPicPr>
          <p:cNvPr id="4" name="Picture 3" descr="http://www.iranicaonline.org/uploads/files/Pests_Agricultural/pests_agric_fig_25b.jpg"/>
          <p:cNvPicPr/>
          <p:nvPr/>
        </p:nvPicPr>
        <p:blipFill>
          <a:blip r:embed="rId2" cstate="print"/>
          <a:srcRect/>
          <a:stretch>
            <a:fillRect/>
          </a:stretch>
        </p:blipFill>
        <p:spPr bwMode="auto">
          <a:xfrm>
            <a:off x="4953000" y="3048000"/>
            <a:ext cx="3733800" cy="3352800"/>
          </a:xfrm>
          <a:prstGeom prst="rect">
            <a:avLst/>
          </a:prstGeom>
          <a:noFill/>
          <a:ln w="9525">
            <a:noFill/>
            <a:miter lim="800000"/>
            <a:headEnd/>
            <a:tailEnd/>
          </a:ln>
        </p:spPr>
      </p:pic>
      <p:pic>
        <p:nvPicPr>
          <p:cNvPr id="5" name="Picture 4" descr="http://www.ent.uga.edu/veg/solanaceous/images/43tomato-fruit-damage-large.jpg"/>
          <p:cNvPicPr/>
          <p:nvPr/>
        </p:nvPicPr>
        <p:blipFill>
          <a:blip r:embed="rId3" cstate="print"/>
          <a:srcRect/>
          <a:stretch>
            <a:fillRect/>
          </a:stretch>
        </p:blipFill>
        <p:spPr bwMode="auto">
          <a:xfrm>
            <a:off x="533400" y="3124200"/>
            <a:ext cx="3733800" cy="33528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20762"/>
          </a:xfrm>
        </p:spPr>
        <p:txBody>
          <a:bodyPr>
            <a:normAutofit/>
          </a:bodyPr>
          <a:lstStyle/>
          <a:p>
            <a:r>
              <a:rPr lang="en-US" b="1" dirty="0" smtClean="0"/>
              <a:t>Management</a:t>
            </a:r>
            <a:endParaRPr lang="vi-VN" dirty="0"/>
          </a:p>
        </p:txBody>
      </p:sp>
      <p:sp>
        <p:nvSpPr>
          <p:cNvPr id="3" name="Content Placeholder 2"/>
          <p:cNvSpPr>
            <a:spLocks noGrp="1"/>
          </p:cNvSpPr>
          <p:nvPr>
            <p:ph idx="1"/>
          </p:nvPr>
        </p:nvSpPr>
        <p:spPr>
          <a:xfrm>
            <a:off x="457200" y="1295400"/>
            <a:ext cx="8229600" cy="1371600"/>
          </a:xfrm>
        </p:spPr>
        <p:txBody>
          <a:bodyPr/>
          <a:lstStyle/>
          <a:p>
            <a:r>
              <a:rPr lang="en-US" dirty="0" smtClean="0"/>
              <a:t>Spray </a:t>
            </a:r>
            <a:r>
              <a:rPr lang="en-US" i="1" dirty="0" smtClean="0"/>
              <a:t>Bacillus </a:t>
            </a:r>
            <a:r>
              <a:rPr lang="en-US" i="1" dirty="0" err="1" smtClean="0"/>
              <a:t>thuringiensis</a:t>
            </a:r>
            <a:r>
              <a:rPr lang="en-US" dirty="0" smtClean="0"/>
              <a:t>, a biological insecticide.</a:t>
            </a:r>
            <a:endParaRPr lang="vi-VN" dirty="0" smtClean="0"/>
          </a:p>
          <a:p>
            <a:endParaRPr lang="vi-VN" dirty="0"/>
          </a:p>
        </p:txBody>
      </p:sp>
      <p:pic>
        <p:nvPicPr>
          <p:cNvPr id="4" name="Picture 3" descr="http://www.biofa-profi.de/assets/images/big/xentari_dose_pulver_klein.jpg"/>
          <p:cNvPicPr/>
          <p:nvPr/>
        </p:nvPicPr>
        <p:blipFill>
          <a:blip r:embed="rId2" cstate="print"/>
          <a:srcRect/>
          <a:stretch>
            <a:fillRect/>
          </a:stretch>
        </p:blipFill>
        <p:spPr bwMode="auto">
          <a:xfrm>
            <a:off x="1219200" y="2743200"/>
            <a:ext cx="3658235" cy="3902919"/>
          </a:xfrm>
          <a:prstGeom prst="rect">
            <a:avLst/>
          </a:prstGeom>
          <a:noFill/>
          <a:ln w="9525">
            <a:noFill/>
            <a:miter lim="800000"/>
            <a:headEnd/>
            <a:tailEnd/>
          </a:ln>
        </p:spPr>
      </p:pic>
      <p:pic>
        <p:nvPicPr>
          <p:cNvPr id="5" name="Picture 4" descr="http://lghttp.17653.nexcesscdn.net/808B16/cdn_images/media/catalog/product/cache/1/thumbnail/9df78eab33525d08d6e5fb8d27136e95/p/b/pbi265_1.jpg"/>
          <p:cNvPicPr/>
          <p:nvPr/>
        </p:nvPicPr>
        <p:blipFill>
          <a:blip r:embed="rId3" cstate="print"/>
          <a:srcRect/>
          <a:stretch>
            <a:fillRect/>
          </a:stretch>
        </p:blipFill>
        <p:spPr bwMode="auto">
          <a:xfrm>
            <a:off x="5029200" y="2438400"/>
            <a:ext cx="3556635" cy="401383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III.  Diseases</a:t>
            </a:r>
            <a:endParaRPr lang="vi-VN" dirty="0"/>
          </a:p>
        </p:txBody>
      </p:sp>
      <p:sp>
        <p:nvSpPr>
          <p:cNvPr id="3" name="Content Placeholder 2"/>
          <p:cNvSpPr>
            <a:spLocks noGrp="1"/>
          </p:cNvSpPr>
          <p:nvPr>
            <p:ph idx="1"/>
          </p:nvPr>
        </p:nvSpPr>
        <p:spPr>
          <a:xfrm>
            <a:off x="152400" y="1341437"/>
            <a:ext cx="4267200" cy="4525963"/>
          </a:xfrm>
        </p:spPr>
        <p:txBody>
          <a:bodyPr>
            <a:normAutofit/>
          </a:bodyPr>
          <a:lstStyle/>
          <a:p>
            <a:pPr lvl="0">
              <a:lnSpc>
                <a:spcPct val="150000"/>
              </a:lnSpc>
              <a:buNone/>
            </a:pPr>
            <a:r>
              <a:rPr lang="en-US" b="1" dirty="0" smtClean="0"/>
              <a:t>	3.1.1</a:t>
            </a:r>
            <a:r>
              <a:rPr lang="en-US" b="1" dirty="0" smtClean="0"/>
              <a:t>.  Leaf mold (</a:t>
            </a:r>
            <a:r>
              <a:rPr lang="en-US" b="1" i="1" dirty="0" err="1" smtClean="0"/>
              <a:t>Fulvia</a:t>
            </a:r>
            <a:r>
              <a:rPr lang="en-US" b="1" i="1" dirty="0" smtClean="0"/>
              <a:t> </a:t>
            </a:r>
            <a:r>
              <a:rPr lang="en-US" b="1" i="1" dirty="0" err="1" smtClean="0"/>
              <a:t>fulva</a:t>
            </a:r>
            <a:r>
              <a:rPr lang="en-US" b="1" i="1" dirty="0" smtClean="0"/>
              <a:t>)</a:t>
            </a:r>
            <a:endParaRPr lang="vi-VN" i="1" dirty="0" smtClean="0"/>
          </a:p>
          <a:p>
            <a:pPr>
              <a:lnSpc>
                <a:spcPct val="150000"/>
              </a:lnSpc>
            </a:pPr>
            <a:r>
              <a:rPr lang="vi-VN" sz="2000" dirty="0" smtClean="0">
                <a:latin typeface="+mj-lt"/>
              </a:rPr>
              <a:t>White spots enlarge and Furniture Rapidly Become yellow appear on the upper surfaces of older leaves</a:t>
            </a:r>
            <a:endParaRPr lang="vi-VN" sz="2000" dirty="0">
              <a:latin typeface="+mj-lt"/>
            </a:endParaRPr>
          </a:p>
        </p:txBody>
      </p:sp>
      <p:sp>
        <p:nvSpPr>
          <p:cNvPr id="4" name="Rectangle 3"/>
          <p:cNvSpPr/>
          <p:nvPr/>
        </p:nvSpPr>
        <p:spPr>
          <a:xfrm>
            <a:off x="457200" y="762000"/>
            <a:ext cx="2492991" cy="707886"/>
          </a:xfrm>
          <a:prstGeom prst="rect">
            <a:avLst/>
          </a:prstGeom>
        </p:spPr>
        <p:txBody>
          <a:bodyPr wrap="none">
            <a:spAutoFit/>
          </a:bodyPr>
          <a:lstStyle/>
          <a:p>
            <a:pPr lvl="0" algn="ctr">
              <a:buNone/>
            </a:pPr>
            <a:r>
              <a:rPr lang="en-US" sz="4000" b="1" dirty="0" smtClean="0"/>
              <a:t>3.1.  Fungi</a:t>
            </a:r>
          </a:p>
        </p:txBody>
      </p:sp>
      <p:pic>
        <p:nvPicPr>
          <p:cNvPr id="5" name="Picture 4" descr="http://www.ctahr.hawaii.edu/UHMG/FAQ/FAQ-img/large/top-leaf-mold-Fulva-fulvea-WN.jpg"/>
          <p:cNvPicPr/>
          <p:nvPr/>
        </p:nvPicPr>
        <p:blipFill>
          <a:blip r:embed="rId3"/>
          <a:srcRect/>
          <a:stretch>
            <a:fillRect/>
          </a:stretch>
        </p:blipFill>
        <p:spPr bwMode="auto">
          <a:xfrm>
            <a:off x="4572000" y="1371600"/>
            <a:ext cx="3962400" cy="2590800"/>
          </a:xfrm>
          <a:prstGeom prst="rect">
            <a:avLst/>
          </a:prstGeom>
          <a:noFill/>
          <a:ln w="9525">
            <a:noFill/>
            <a:miter lim="800000"/>
            <a:headEnd/>
            <a:tailEnd/>
          </a:ln>
        </p:spPr>
      </p:pic>
      <p:pic>
        <p:nvPicPr>
          <p:cNvPr id="6" name="Content Placeholder 3" descr="Tomato leaf mold, underside. Photo: Dr. Wayne Nishijima"/>
          <p:cNvPicPr>
            <a:picLocks/>
          </p:cNvPicPr>
          <p:nvPr/>
        </p:nvPicPr>
        <p:blipFill>
          <a:blip r:embed="rId4"/>
          <a:srcRect/>
          <a:stretch>
            <a:fillRect/>
          </a:stretch>
        </p:blipFill>
        <p:spPr bwMode="auto">
          <a:xfrm>
            <a:off x="4572000" y="3962400"/>
            <a:ext cx="3962400" cy="2514600"/>
          </a:xfrm>
          <a:prstGeom prst="rect">
            <a:avLst/>
          </a:prstGeom>
          <a:noFill/>
          <a:ln w="9525">
            <a:noFill/>
            <a:miter lim="800000"/>
            <a:headEnd/>
            <a:tailEnd/>
          </a:ln>
        </p:spPr>
      </p:pic>
      <p:sp>
        <p:nvSpPr>
          <p:cNvPr id="7" name="Rectangle 6"/>
          <p:cNvSpPr/>
          <p:nvPr/>
        </p:nvSpPr>
        <p:spPr>
          <a:xfrm>
            <a:off x="228600" y="4585713"/>
            <a:ext cx="3810000" cy="1891287"/>
          </a:xfrm>
          <a:prstGeom prst="rect">
            <a:avLst/>
          </a:prstGeom>
        </p:spPr>
        <p:txBody>
          <a:bodyPr wrap="square">
            <a:spAutoFit/>
          </a:bodyPr>
          <a:lstStyle/>
          <a:p>
            <a:pPr>
              <a:lnSpc>
                <a:spcPct val="150000"/>
              </a:lnSpc>
              <a:buFont typeface="Arial" pitchFamily="34" charset="0"/>
              <a:buChar char="•"/>
            </a:pPr>
            <a:r>
              <a:rPr lang="en-US" sz="2000" dirty="0" smtClean="0"/>
              <a:t>    When </a:t>
            </a:r>
            <a:r>
              <a:rPr lang="en-US" sz="2000" dirty="0" smtClean="0"/>
              <a:t>the disease is severe, substantial foliage is killed, and the crop is greatly reduced.</a:t>
            </a:r>
            <a:r>
              <a:rPr lang="vi-VN" sz="2000" dirty="0" smtClean="0"/>
              <a:t/>
            </a:r>
            <a:br>
              <a:rPr lang="vi-VN" sz="2000" dirty="0" smtClean="0"/>
            </a:br>
            <a:endParaRPr lang="en-US" sz="2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fontScale="90000"/>
          </a:bodyPr>
          <a:lstStyle/>
          <a:p>
            <a:pPr lvl="0"/>
            <a:r>
              <a:rPr lang="vi-VN" b="1" dirty="0" smtClean="0"/>
              <a:t>3.1.2.  Late Bligh</a:t>
            </a:r>
            <a:r>
              <a:rPr lang="en-US" b="1" dirty="0" smtClean="0"/>
              <a:t>t (</a:t>
            </a:r>
            <a:r>
              <a:rPr lang="en-US" b="1" i="1" dirty="0" err="1" smtClean="0"/>
              <a:t>Phytophthora</a:t>
            </a:r>
            <a:r>
              <a:rPr lang="en-US" b="1" i="1" dirty="0" smtClean="0"/>
              <a:t> </a:t>
            </a:r>
            <a:r>
              <a:rPr lang="en-US" b="1" i="1" dirty="0" err="1" smtClean="0"/>
              <a:t>infestans</a:t>
            </a:r>
            <a:r>
              <a:rPr lang="en-US" b="1" dirty="0" smtClean="0"/>
              <a:t>)</a:t>
            </a:r>
            <a:r>
              <a:rPr lang="vi-VN" dirty="0" smtClean="0"/>
              <a:t/>
            </a:r>
            <a:br>
              <a:rPr lang="vi-VN" dirty="0" smtClean="0"/>
            </a:br>
            <a:endParaRPr lang="vi-VN" dirty="0"/>
          </a:p>
        </p:txBody>
      </p:sp>
      <p:sp>
        <p:nvSpPr>
          <p:cNvPr id="3" name="Content Placeholder 2"/>
          <p:cNvSpPr>
            <a:spLocks noGrp="1"/>
          </p:cNvSpPr>
          <p:nvPr>
            <p:ph idx="1"/>
          </p:nvPr>
        </p:nvSpPr>
        <p:spPr>
          <a:xfrm>
            <a:off x="381000" y="1600201"/>
            <a:ext cx="8458200" cy="990599"/>
          </a:xfrm>
        </p:spPr>
        <p:txBody>
          <a:bodyPr>
            <a:normAutofit lnSpcReduction="10000"/>
          </a:bodyPr>
          <a:lstStyle/>
          <a:p>
            <a:pPr>
              <a:lnSpc>
                <a:spcPct val="150000"/>
              </a:lnSpc>
            </a:pPr>
            <a:r>
              <a:rPr lang="en-US" sz="2000" dirty="0" smtClean="0"/>
              <a:t>Appear as dark brown, sunken lesions, lesions expand rapidly and eventually surround the entire tomato fruit.</a:t>
            </a:r>
            <a:endParaRPr lang="vi-VN" sz="2000" dirty="0" smtClean="0"/>
          </a:p>
        </p:txBody>
      </p:sp>
      <p:sp>
        <p:nvSpPr>
          <p:cNvPr id="4" name="Rectangle 3"/>
          <p:cNvSpPr/>
          <p:nvPr/>
        </p:nvSpPr>
        <p:spPr>
          <a:xfrm>
            <a:off x="3429000" y="2667000"/>
            <a:ext cx="1749197" cy="820674"/>
          </a:xfrm>
          <a:prstGeom prst="rect">
            <a:avLst/>
          </a:prstGeom>
        </p:spPr>
        <p:txBody>
          <a:bodyPr wrap="none">
            <a:spAutoFit/>
          </a:bodyPr>
          <a:lstStyle/>
          <a:p>
            <a:pPr>
              <a:lnSpc>
                <a:spcPct val="150000"/>
              </a:lnSpc>
            </a:pPr>
            <a:r>
              <a:rPr lang="vi-VN" sz="3600" b="1" dirty="0" smtClean="0"/>
              <a:t>Leaves</a:t>
            </a:r>
            <a:endParaRPr lang="vi-VN" sz="3600" b="1" dirty="0"/>
          </a:p>
        </p:txBody>
      </p:sp>
      <p:pic>
        <p:nvPicPr>
          <p:cNvPr id="5" name="Picture 4" descr="http://uconnladybug.files.wordpress.com/2010/06/late_blight_hort-cornell-edu1.jpg"/>
          <p:cNvPicPr/>
          <p:nvPr/>
        </p:nvPicPr>
        <p:blipFill>
          <a:blip r:embed="rId2"/>
          <a:srcRect/>
          <a:stretch>
            <a:fillRect/>
          </a:stretch>
        </p:blipFill>
        <p:spPr bwMode="auto">
          <a:xfrm>
            <a:off x="5257800" y="2209800"/>
            <a:ext cx="3255645" cy="2133600"/>
          </a:xfrm>
          <a:prstGeom prst="rect">
            <a:avLst/>
          </a:prstGeom>
          <a:noFill/>
          <a:ln w="9525">
            <a:noFill/>
            <a:miter lim="800000"/>
            <a:headEnd/>
            <a:tailEnd/>
          </a:ln>
        </p:spPr>
      </p:pic>
      <p:pic>
        <p:nvPicPr>
          <p:cNvPr id="6" name="Content Placeholder 3" descr="http://laplantpath.files.wordpress.com/2010/06/dscn2431cropped.jpg"/>
          <p:cNvPicPr>
            <a:picLocks/>
          </p:cNvPicPr>
          <p:nvPr/>
        </p:nvPicPr>
        <p:blipFill>
          <a:blip r:embed="rId3" cstate="print"/>
          <a:srcRect/>
          <a:stretch>
            <a:fillRect/>
          </a:stretch>
        </p:blipFill>
        <p:spPr bwMode="auto">
          <a:xfrm>
            <a:off x="5257800" y="4419600"/>
            <a:ext cx="3276600" cy="2133600"/>
          </a:xfrm>
          <a:prstGeom prst="rect">
            <a:avLst/>
          </a:prstGeom>
          <a:noFill/>
          <a:ln w="9525">
            <a:noFill/>
            <a:miter lim="800000"/>
            <a:headEnd/>
            <a:tailEnd/>
          </a:ln>
        </p:spPr>
      </p:pic>
      <p:pic>
        <p:nvPicPr>
          <p:cNvPr id="7" name="Picture 6" descr="http://upload.wikimedia.org/wikipedia/commons/d/d9/Tomato_with_Phytophthora_infestans_(late_blight).jpg"/>
          <p:cNvPicPr/>
          <p:nvPr/>
        </p:nvPicPr>
        <p:blipFill>
          <a:blip r:embed="rId4" cstate="print"/>
          <a:srcRect/>
          <a:stretch>
            <a:fillRect/>
          </a:stretch>
        </p:blipFill>
        <p:spPr bwMode="auto">
          <a:xfrm>
            <a:off x="304801" y="4343400"/>
            <a:ext cx="3429000" cy="2286000"/>
          </a:xfrm>
          <a:prstGeom prst="rect">
            <a:avLst/>
          </a:prstGeom>
          <a:noFill/>
          <a:ln w="9525">
            <a:noFill/>
            <a:miter lim="800000"/>
            <a:headEnd/>
            <a:tailEnd/>
          </a:ln>
        </p:spPr>
      </p:pic>
      <p:sp>
        <p:nvSpPr>
          <p:cNvPr id="8" name="Rectangle 7"/>
          <p:cNvSpPr/>
          <p:nvPr/>
        </p:nvSpPr>
        <p:spPr>
          <a:xfrm>
            <a:off x="3886200" y="5334000"/>
            <a:ext cx="1164871" cy="646331"/>
          </a:xfrm>
          <a:prstGeom prst="rect">
            <a:avLst/>
          </a:prstGeom>
        </p:spPr>
        <p:txBody>
          <a:bodyPr wrap="none">
            <a:spAutoFit/>
          </a:bodyPr>
          <a:lstStyle/>
          <a:p>
            <a:r>
              <a:rPr lang="en-US" sz="3600" b="1" dirty="0" smtClean="0"/>
              <a:t>Stem</a:t>
            </a:r>
            <a:endParaRPr lang="en-US" sz="3600" dirty="0"/>
          </a:p>
        </p:txBody>
      </p:sp>
      <p:sp>
        <p:nvSpPr>
          <p:cNvPr id="9" name="Rectangle 8"/>
          <p:cNvSpPr/>
          <p:nvPr/>
        </p:nvSpPr>
        <p:spPr>
          <a:xfrm>
            <a:off x="1508452" y="3429000"/>
            <a:ext cx="1082348" cy="646331"/>
          </a:xfrm>
          <a:prstGeom prst="rect">
            <a:avLst/>
          </a:prstGeom>
        </p:spPr>
        <p:txBody>
          <a:bodyPr wrap="none">
            <a:spAutoFit/>
          </a:bodyPr>
          <a:lstStyle/>
          <a:p>
            <a:r>
              <a:rPr lang="en-US" sz="3600" b="1" dirty="0" smtClean="0"/>
              <a:t>Fruit</a:t>
            </a:r>
            <a:endParaRPr lang="vi-VN" sz="3600"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3.1.3.  Early Blight (</a:t>
            </a:r>
            <a:r>
              <a:rPr lang="en-US" i="1" dirty="0" err="1" smtClean="0"/>
              <a:t>Alternaria</a:t>
            </a:r>
            <a:r>
              <a:rPr lang="en-US" i="1" dirty="0" smtClean="0"/>
              <a:t> </a:t>
            </a:r>
            <a:r>
              <a:rPr lang="en-US" i="1" dirty="0" err="1" smtClean="0"/>
              <a:t>solani</a:t>
            </a:r>
            <a:r>
              <a:rPr lang="en-US" dirty="0" smtClean="0"/>
              <a:t>)</a:t>
            </a:r>
            <a:endParaRPr lang="vi-VN" dirty="0"/>
          </a:p>
        </p:txBody>
      </p:sp>
      <p:sp>
        <p:nvSpPr>
          <p:cNvPr id="3" name="Content Placeholder 2"/>
          <p:cNvSpPr>
            <a:spLocks noGrp="1"/>
          </p:cNvSpPr>
          <p:nvPr>
            <p:ph idx="1"/>
          </p:nvPr>
        </p:nvSpPr>
        <p:spPr>
          <a:xfrm>
            <a:off x="152400" y="1600200"/>
            <a:ext cx="4724400" cy="4800600"/>
          </a:xfrm>
        </p:spPr>
        <p:txBody>
          <a:bodyPr>
            <a:normAutofit/>
          </a:bodyPr>
          <a:lstStyle/>
          <a:p>
            <a:pPr>
              <a:lnSpc>
                <a:spcPct val="150000"/>
              </a:lnSpc>
            </a:pPr>
            <a:r>
              <a:rPr lang="en-US" sz="2000" dirty="0" smtClean="0"/>
              <a:t>Plants infected with early blight develop small black or brown spots on leaves, stems, and fruit.. They usually appear on older leaves first.</a:t>
            </a:r>
            <a:endParaRPr lang="vi-VN" sz="2000" dirty="0" smtClean="0"/>
          </a:p>
          <a:p>
            <a:pPr>
              <a:lnSpc>
                <a:spcPct val="150000"/>
              </a:lnSpc>
            </a:pPr>
            <a:endParaRPr lang="vi-VN" sz="2000" dirty="0"/>
          </a:p>
        </p:txBody>
      </p:sp>
      <p:pic>
        <p:nvPicPr>
          <p:cNvPr id="4" name="Picture 3" descr="http://www.dpi.nsw.gov.au/aboutus/services/collections/scientific-illustrations/senior/early-blighttomato/early-blighttomato.jpg"/>
          <p:cNvPicPr/>
          <p:nvPr/>
        </p:nvPicPr>
        <p:blipFill>
          <a:blip r:embed="rId2" cstate="print"/>
          <a:srcRect/>
          <a:stretch>
            <a:fillRect/>
          </a:stretch>
        </p:blipFill>
        <p:spPr bwMode="auto">
          <a:xfrm>
            <a:off x="5410200" y="1219200"/>
            <a:ext cx="3124200" cy="3429000"/>
          </a:xfrm>
          <a:prstGeom prst="rect">
            <a:avLst/>
          </a:prstGeom>
          <a:noFill/>
          <a:ln w="9525">
            <a:noFill/>
            <a:miter lim="800000"/>
            <a:headEnd/>
            <a:tailEnd/>
          </a:ln>
        </p:spPr>
      </p:pic>
      <p:pic>
        <p:nvPicPr>
          <p:cNvPr id="5" name="Content Placeholder 4" descr="http://www.apsnet.org/publications/imageresources/PublishingImages/2009/IW000091.JPG"/>
          <p:cNvPicPr>
            <a:picLocks/>
          </p:cNvPicPr>
          <p:nvPr/>
        </p:nvPicPr>
        <p:blipFill>
          <a:blip r:embed="rId3" cstate="print"/>
          <a:srcRect/>
          <a:stretch>
            <a:fillRect/>
          </a:stretch>
        </p:blipFill>
        <p:spPr bwMode="auto">
          <a:xfrm>
            <a:off x="609600" y="3962400"/>
            <a:ext cx="4343400" cy="2667000"/>
          </a:xfrm>
          <a:prstGeom prst="rect">
            <a:avLst/>
          </a:prstGeom>
          <a:noFill/>
          <a:ln w="9525">
            <a:noFill/>
            <a:miter lim="800000"/>
            <a:headEnd/>
            <a:tailEnd/>
          </a:ln>
        </p:spPr>
      </p:pic>
      <p:sp>
        <p:nvSpPr>
          <p:cNvPr id="6" name="Rectangle 5"/>
          <p:cNvSpPr/>
          <p:nvPr/>
        </p:nvSpPr>
        <p:spPr>
          <a:xfrm>
            <a:off x="5257800" y="5235714"/>
            <a:ext cx="3810000" cy="707886"/>
          </a:xfrm>
          <a:prstGeom prst="rect">
            <a:avLst/>
          </a:prstGeom>
        </p:spPr>
        <p:txBody>
          <a:bodyPr wrap="square">
            <a:spAutoFit/>
          </a:bodyPr>
          <a:lstStyle/>
          <a:p>
            <a:r>
              <a:rPr lang="en-US" sz="2000" dirty="0" smtClean="0"/>
              <a:t>Leaf spots often have a concentric ring pattern</a:t>
            </a:r>
            <a:endParaRPr lang="en-US" sz="2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b="1" dirty="0" smtClean="0"/>
              <a:t>3.1.4.  Botrytis gray mold (</a:t>
            </a:r>
            <a:r>
              <a:rPr lang="en-US" b="1" i="1" dirty="0" smtClean="0"/>
              <a:t>Botrytis </a:t>
            </a:r>
            <a:r>
              <a:rPr lang="en-US" b="1" i="1" dirty="0" err="1" smtClean="0"/>
              <a:t>cinerea</a:t>
            </a:r>
            <a:r>
              <a:rPr lang="en-US" b="1" dirty="0" smtClean="0"/>
              <a:t>)</a:t>
            </a:r>
            <a:r>
              <a:rPr lang="en-US" dirty="0" smtClean="0"/>
              <a:t> </a:t>
            </a:r>
            <a:endParaRPr lang="vi-VN" dirty="0"/>
          </a:p>
        </p:txBody>
      </p:sp>
      <p:sp>
        <p:nvSpPr>
          <p:cNvPr id="3" name="Content Placeholder 2"/>
          <p:cNvSpPr>
            <a:spLocks noGrp="1"/>
          </p:cNvSpPr>
          <p:nvPr>
            <p:ph idx="1"/>
          </p:nvPr>
        </p:nvSpPr>
        <p:spPr>
          <a:xfrm>
            <a:off x="381000" y="1981200"/>
            <a:ext cx="3505200" cy="2438400"/>
          </a:xfrm>
        </p:spPr>
        <p:txBody>
          <a:bodyPr>
            <a:normAutofit/>
          </a:bodyPr>
          <a:lstStyle/>
          <a:p>
            <a:pPr>
              <a:lnSpc>
                <a:spcPct val="150000"/>
              </a:lnSpc>
            </a:pPr>
            <a:r>
              <a:rPr lang="en-US" sz="2000" dirty="0" smtClean="0"/>
              <a:t>Can infect all aboveground parts of the plant, Green fruit decays and turns light brown or gray. </a:t>
            </a:r>
            <a:endParaRPr lang="vi-VN" sz="2000" dirty="0"/>
          </a:p>
        </p:txBody>
      </p:sp>
      <p:pic>
        <p:nvPicPr>
          <p:cNvPr id="4" name="Picture 3" descr="http://www.omafra.gov.on.ca/IPM/images/tomatoes/diseases/tomato_D34a-Gray-mold-botrytis-2556_zoom.jpg"/>
          <p:cNvPicPr/>
          <p:nvPr/>
        </p:nvPicPr>
        <p:blipFill>
          <a:blip r:embed="rId2" cstate="print"/>
          <a:srcRect/>
          <a:stretch>
            <a:fillRect/>
          </a:stretch>
        </p:blipFill>
        <p:spPr bwMode="auto">
          <a:xfrm>
            <a:off x="4114800" y="1981200"/>
            <a:ext cx="4343400" cy="2667000"/>
          </a:xfrm>
          <a:prstGeom prst="rect">
            <a:avLst/>
          </a:prstGeom>
          <a:noFill/>
          <a:ln w="9525">
            <a:noFill/>
            <a:miter lim="800000"/>
            <a:headEnd/>
            <a:tailEnd/>
          </a:ln>
        </p:spPr>
      </p:pic>
      <p:pic>
        <p:nvPicPr>
          <p:cNvPr id="5" name="Content Placeholder 3" descr="http://www.omafra.gov.on.ca/IPM/images/tomatoes/diseases/tomato_botrytis-gray-mold3_zoom.jpg"/>
          <p:cNvPicPr>
            <a:picLocks/>
          </p:cNvPicPr>
          <p:nvPr/>
        </p:nvPicPr>
        <p:blipFill>
          <a:blip r:embed="rId3" cstate="print"/>
          <a:srcRect/>
          <a:stretch>
            <a:fillRect/>
          </a:stretch>
        </p:blipFill>
        <p:spPr bwMode="auto">
          <a:xfrm>
            <a:off x="381000" y="4038600"/>
            <a:ext cx="3733800" cy="2514600"/>
          </a:xfrm>
          <a:prstGeom prst="rect">
            <a:avLst/>
          </a:prstGeom>
          <a:noFill/>
          <a:ln w="9525">
            <a:noFill/>
            <a:miter lim="800000"/>
            <a:headEnd/>
            <a:tailEnd/>
          </a:ln>
        </p:spPr>
      </p:pic>
      <p:sp>
        <p:nvSpPr>
          <p:cNvPr id="6" name="Rectangle 5"/>
          <p:cNvSpPr/>
          <p:nvPr/>
        </p:nvSpPr>
        <p:spPr>
          <a:xfrm>
            <a:off x="4460633" y="5391090"/>
            <a:ext cx="3616567" cy="400110"/>
          </a:xfrm>
          <a:prstGeom prst="rect">
            <a:avLst/>
          </a:prstGeom>
        </p:spPr>
        <p:txBody>
          <a:bodyPr wrap="none">
            <a:spAutoFit/>
          </a:bodyPr>
          <a:lstStyle/>
          <a:p>
            <a:r>
              <a:rPr lang="en-US" sz="2000" dirty="0" smtClean="0"/>
              <a:t>Soft rots of the stem end of fruit.</a:t>
            </a:r>
            <a:endParaRPr lang="en-US" sz="2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Common management fungi</a:t>
            </a:r>
            <a:endParaRPr lang="vi-VN" dirty="0"/>
          </a:p>
        </p:txBody>
      </p:sp>
      <p:sp>
        <p:nvSpPr>
          <p:cNvPr id="3" name="Content Placeholder 2"/>
          <p:cNvSpPr>
            <a:spLocks noGrp="1"/>
          </p:cNvSpPr>
          <p:nvPr>
            <p:ph idx="1"/>
          </p:nvPr>
        </p:nvSpPr>
        <p:spPr/>
        <p:txBody>
          <a:bodyPr>
            <a:noAutofit/>
          </a:bodyPr>
          <a:lstStyle/>
          <a:p>
            <a:pPr>
              <a:lnSpc>
                <a:spcPct val="150000"/>
              </a:lnSpc>
            </a:pPr>
            <a:r>
              <a:rPr lang="en-US" sz="3600" dirty="0" smtClean="0"/>
              <a:t>Remove and burn affected plants and plant debris.</a:t>
            </a:r>
            <a:endParaRPr lang="vi-VN" sz="3600" dirty="0" smtClean="0"/>
          </a:p>
          <a:p>
            <a:pPr>
              <a:lnSpc>
                <a:spcPct val="150000"/>
              </a:lnSpc>
            </a:pPr>
            <a:r>
              <a:rPr lang="en-US" sz="3600" dirty="0" smtClean="0"/>
              <a:t>Weed regularly and thoroughly</a:t>
            </a:r>
            <a:endParaRPr lang="vi-VN" sz="3600" dirty="0" smtClean="0"/>
          </a:p>
          <a:p>
            <a:pPr>
              <a:lnSpc>
                <a:spcPct val="150000"/>
              </a:lnSpc>
            </a:pPr>
            <a:r>
              <a:rPr lang="en-US" sz="3600" dirty="0" smtClean="0"/>
              <a:t>Apply effective fungicides.</a:t>
            </a:r>
            <a:endParaRPr lang="vi-VN" sz="3600" dirty="0" smtClean="0"/>
          </a:p>
          <a:p>
            <a:pPr>
              <a:lnSpc>
                <a:spcPct val="150000"/>
              </a:lnSpc>
            </a:pPr>
            <a:r>
              <a:rPr lang="en-US" sz="3600" dirty="0" smtClean="0"/>
              <a:t>Make sure the plants have enough water.</a:t>
            </a:r>
            <a:endParaRPr lang="vi-VN" sz="3600" dirty="0" smtClean="0"/>
          </a:p>
          <a:p>
            <a:pPr>
              <a:lnSpc>
                <a:spcPct val="150000"/>
              </a:lnSpc>
            </a:pPr>
            <a:endParaRPr lang="vi-VN" sz="3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pPr lvl="0"/>
            <a:r>
              <a:rPr lang="en-US" b="1" dirty="0" smtClean="0"/>
              <a:t>3.2.  Bacteria</a:t>
            </a:r>
            <a:endParaRPr lang="vi-VN" dirty="0"/>
          </a:p>
        </p:txBody>
      </p:sp>
      <p:sp>
        <p:nvSpPr>
          <p:cNvPr id="3" name="Content Placeholder 2"/>
          <p:cNvSpPr>
            <a:spLocks noGrp="1"/>
          </p:cNvSpPr>
          <p:nvPr>
            <p:ph idx="1"/>
          </p:nvPr>
        </p:nvSpPr>
        <p:spPr>
          <a:xfrm>
            <a:off x="0" y="990600"/>
            <a:ext cx="9144000" cy="914399"/>
          </a:xfrm>
        </p:spPr>
        <p:txBody>
          <a:bodyPr>
            <a:normAutofit fontScale="92500"/>
          </a:bodyPr>
          <a:lstStyle/>
          <a:p>
            <a:pPr>
              <a:buNone/>
            </a:pPr>
            <a:r>
              <a:rPr lang="en-US" b="1" dirty="0" smtClean="0"/>
              <a:t>3.2.1.  B</a:t>
            </a:r>
            <a:r>
              <a:rPr lang="vi-VN" b="1" dirty="0" smtClean="0"/>
              <a:t>acterial wilt</a:t>
            </a:r>
            <a:r>
              <a:rPr lang="en-US" b="1" dirty="0" smtClean="0"/>
              <a:t> (</a:t>
            </a:r>
            <a:r>
              <a:rPr lang="vi-VN" b="1" i="1" dirty="0" smtClean="0"/>
              <a:t>Pseudomonas solanacearum</a:t>
            </a:r>
            <a:r>
              <a:rPr lang="en-US" b="1" dirty="0" smtClean="0"/>
              <a:t>)</a:t>
            </a:r>
            <a:endParaRPr lang="vi-VN" dirty="0"/>
          </a:p>
        </p:txBody>
      </p:sp>
      <p:sp>
        <p:nvSpPr>
          <p:cNvPr id="4" name="Rectangle 3"/>
          <p:cNvSpPr/>
          <p:nvPr/>
        </p:nvSpPr>
        <p:spPr>
          <a:xfrm>
            <a:off x="228600" y="1828800"/>
            <a:ext cx="4343400" cy="4524315"/>
          </a:xfrm>
          <a:prstGeom prst="rect">
            <a:avLst/>
          </a:prstGeom>
        </p:spPr>
        <p:txBody>
          <a:bodyPr wrap="square">
            <a:spAutoFit/>
          </a:bodyPr>
          <a:lstStyle/>
          <a:p>
            <a:pPr>
              <a:lnSpc>
                <a:spcPct val="150000"/>
              </a:lnSpc>
            </a:pPr>
            <a:r>
              <a:rPr lang="en-US" sz="3200" dirty="0" smtClean="0"/>
              <a:t>The first symptoms in infected plants are wilting of terminal leaves, but there is no yellowing, after the plant is completely wilted.</a:t>
            </a:r>
            <a:endParaRPr lang="vi-VN" sz="3200" dirty="0"/>
          </a:p>
        </p:txBody>
      </p:sp>
      <p:pic>
        <p:nvPicPr>
          <p:cNvPr id="5" name="Picture 4" descr="http://www.forestryimages.org/images/768x512/5473709.jpg"/>
          <p:cNvPicPr/>
          <p:nvPr/>
        </p:nvPicPr>
        <p:blipFill>
          <a:blip r:embed="rId2"/>
          <a:srcRect/>
          <a:stretch>
            <a:fillRect/>
          </a:stretch>
        </p:blipFill>
        <p:spPr bwMode="auto">
          <a:xfrm>
            <a:off x="4495800" y="2362200"/>
            <a:ext cx="4419600" cy="3733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2.Distribution</a:t>
            </a:r>
            <a:br>
              <a:rPr lang="en-US" sz="2000" b="1" dirty="0" smtClean="0">
                <a:latin typeface="Arial" pitchFamily="34" charset="0"/>
                <a:cs typeface="Arial" pitchFamily="34" charset="0"/>
              </a:rPr>
            </a:br>
            <a:endParaRPr lang="en-US" sz="2000" b="1" dirty="0">
              <a:latin typeface="Arial" pitchFamily="34" charset="0"/>
              <a:cs typeface="Arial" pitchFamily="34" charset="0"/>
            </a:endParaRPr>
          </a:p>
        </p:txBody>
      </p:sp>
      <p:pic>
        <p:nvPicPr>
          <p:cNvPr id="2050" name="Picture 2" descr="F:\TRƯỜNG NÔNG\Tin nông nghiệp\Vegetable\Tomato\1.Originantion\Production Countries 1.png"/>
          <p:cNvPicPr>
            <a:picLocks noChangeAspect="1" noChangeArrowheads="1"/>
          </p:cNvPicPr>
          <p:nvPr/>
        </p:nvPicPr>
        <p:blipFill>
          <a:blip r:embed="rId2"/>
          <a:srcRect/>
          <a:stretch>
            <a:fillRect/>
          </a:stretch>
        </p:blipFill>
        <p:spPr bwMode="auto">
          <a:xfrm>
            <a:off x="0" y="1143000"/>
            <a:ext cx="9144000" cy="5715000"/>
          </a:xfrm>
          <a:prstGeom prst="rect">
            <a:avLst/>
          </a:prstGeom>
          <a:noFill/>
        </p:spPr>
      </p:pic>
      <p:sp>
        <p:nvSpPr>
          <p:cNvPr id="4" name="TextBox 3"/>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I.INTRODUCTION</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2438400"/>
          </a:xfrm>
        </p:spPr>
        <p:txBody>
          <a:bodyPr>
            <a:noAutofit/>
          </a:bodyPr>
          <a:lstStyle/>
          <a:p>
            <a:pPr algn="l">
              <a:lnSpc>
                <a:spcPct val="150000"/>
              </a:lnSpc>
            </a:pPr>
            <a:r>
              <a:rPr lang="en-US" sz="3600" dirty="0" smtClean="0"/>
              <a:t>	A white, milky stream of bacteria will ooze from xylem elements when stem sections of infected plants are suspended in water.</a:t>
            </a:r>
            <a:endParaRPr lang="vi-VN" sz="3600" dirty="0"/>
          </a:p>
        </p:txBody>
      </p:sp>
      <p:pic>
        <p:nvPicPr>
          <p:cNvPr id="4" name="Content Placeholder 3" descr="http://tstcantho.com/upload/UserFiles/Image/bac%20si%20cay%20trong/benhcachua/cachua%20(1).jpg"/>
          <p:cNvPicPr>
            <a:picLocks noGrp="1"/>
          </p:cNvPicPr>
          <p:nvPr>
            <p:ph idx="1"/>
          </p:nvPr>
        </p:nvPicPr>
        <p:blipFill>
          <a:blip r:embed="rId2"/>
          <a:srcRect/>
          <a:stretch>
            <a:fillRect/>
          </a:stretch>
        </p:blipFill>
        <p:spPr bwMode="auto">
          <a:xfrm>
            <a:off x="2895600" y="2590800"/>
            <a:ext cx="5881688" cy="4085431"/>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b="1" dirty="0" smtClean="0"/>
              <a:t>3.2.2.  Bacterial canker</a:t>
            </a:r>
            <a:br>
              <a:rPr lang="vi-VN" b="1" dirty="0" smtClean="0"/>
            </a:br>
            <a:r>
              <a:rPr lang="vi-VN" b="1" dirty="0" smtClean="0"/>
              <a:t> </a:t>
            </a:r>
            <a:r>
              <a:rPr lang="vi-VN" dirty="0" smtClean="0"/>
              <a:t>( </a:t>
            </a:r>
            <a:r>
              <a:rPr lang="vi-VN" i="1" dirty="0" smtClean="0"/>
              <a:t>Clavibacter michiganensis</a:t>
            </a:r>
            <a:r>
              <a:rPr lang="vi-VN" dirty="0" smtClean="0"/>
              <a:t>)</a:t>
            </a:r>
            <a:endParaRPr lang="vi-VN" dirty="0"/>
          </a:p>
        </p:txBody>
      </p:sp>
      <p:sp>
        <p:nvSpPr>
          <p:cNvPr id="3" name="Content Placeholder 2"/>
          <p:cNvSpPr>
            <a:spLocks noGrp="1"/>
          </p:cNvSpPr>
          <p:nvPr>
            <p:ph idx="1"/>
          </p:nvPr>
        </p:nvSpPr>
        <p:spPr>
          <a:xfrm>
            <a:off x="457200" y="1600200"/>
            <a:ext cx="3886200" cy="4876800"/>
          </a:xfrm>
        </p:spPr>
        <p:txBody>
          <a:bodyPr>
            <a:normAutofit lnSpcReduction="10000"/>
          </a:bodyPr>
          <a:lstStyle/>
          <a:p>
            <a:pPr>
              <a:lnSpc>
                <a:spcPct val="150000"/>
              </a:lnSpc>
            </a:pPr>
            <a:r>
              <a:rPr lang="vi-VN" dirty="0" smtClean="0"/>
              <a:t>Plants are infected via injured stems or roots. The leaves of infected plants become yellow, wilt and dry up.</a:t>
            </a:r>
            <a:endParaRPr lang="vi-VN" dirty="0"/>
          </a:p>
        </p:txBody>
      </p:sp>
      <p:pic>
        <p:nvPicPr>
          <p:cNvPr id="5" name="Picture 4" descr="http://eorganic.info/sites/eorganic.info/files/u260/tdisease13.jpg"/>
          <p:cNvPicPr/>
          <p:nvPr/>
        </p:nvPicPr>
        <p:blipFill>
          <a:blip r:embed="rId2"/>
          <a:srcRect/>
          <a:stretch>
            <a:fillRect/>
          </a:stretch>
        </p:blipFill>
        <p:spPr bwMode="auto">
          <a:xfrm>
            <a:off x="4724400" y="2209961"/>
            <a:ext cx="4115435" cy="3581239"/>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09600"/>
            <a:ext cx="8229600" cy="1143000"/>
          </a:xfrm>
        </p:spPr>
        <p:txBody>
          <a:bodyPr>
            <a:normAutofit/>
          </a:bodyPr>
          <a:lstStyle/>
          <a:p>
            <a:pPr>
              <a:lnSpc>
                <a:spcPct val="150000"/>
              </a:lnSpc>
              <a:buNone/>
            </a:pPr>
            <a:r>
              <a:rPr lang="en-US" sz="3600" dirty="0" smtClean="0"/>
              <a:t>Fruits may develop "bird's eye" spotting</a:t>
            </a:r>
            <a:endParaRPr lang="vi-VN" sz="3600" dirty="0" smtClean="0"/>
          </a:p>
          <a:p>
            <a:pPr>
              <a:lnSpc>
                <a:spcPct val="150000"/>
              </a:lnSpc>
            </a:pPr>
            <a:endParaRPr lang="vi-VN" sz="3600" dirty="0"/>
          </a:p>
        </p:txBody>
      </p:sp>
      <p:pic>
        <p:nvPicPr>
          <p:cNvPr id="4" name="Picture 3" descr="http://eorganic.info/sites/eorganic.info/files/u260/tdisease14.jpg"/>
          <p:cNvPicPr/>
          <p:nvPr/>
        </p:nvPicPr>
        <p:blipFill>
          <a:blip r:embed="rId2"/>
          <a:srcRect/>
          <a:stretch>
            <a:fillRect/>
          </a:stretch>
        </p:blipFill>
        <p:spPr bwMode="auto">
          <a:xfrm>
            <a:off x="4256405" y="2362200"/>
            <a:ext cx="4582795" cy="3657600"/>
          </a:xfrm>
          <a:prstGeom prst="rect">
            <a:avLst/>
          </a:prstGeom>
          <a:noFill/>
          <a:ln w="9525">
            <a:noFill/>
            <a:miter lim="800000"/>
            <a:headEnd/>
            <a:tailEnd/>
          </a:ln>
        </p:spPr>
      </p:pic>
      <p:sp>
        <p:nvSpPr>
          <p:cNvPr id="6" name="Rectangle 5"/>
          <p:cNvSpPr/>
          <p:nvPr/>
        </p:nvSpPr>
        <p:spPr>
          <a:xfrm>
            <a:off x="381000" y="1676400"/>
            <a:ext cx="3810000" cy="5078313"/>
          </a:xfrm>
          <a:prstGeom prst="rect">
            <a:avLst/>
          </a:prstGeom>
        </p:spPr>
        <p:txBody>
          <a:bodyPr wrap="square">
            <a:spAutoFit/>
          </a:bodyPr>
          <a:lstStyle/>
          <a:p>
            <a:pPr>
              <a:lnSpc>
                <a:spcPct val="150000"/>
              </a:lnSpc>
            </a:pPr>
            <a:r>
              <a:rPr lang="en-US" sz="3600" dirty="0" smtClean="0"/>
              <a:t>which are pale green to white raised pustules that have a brown center and </a:t>
            </a:r>
            <a:r>
              <a:rPr lang="en-US" sz="3600" dirty="0" err="1" smtClean="0"/>
              <a:t>chlorotic</a:t>
            </a:r>
            <a:r>
              <a:rPr lang="en-US" sz="3600" dirty="0" smtClean="0"/>
              <a:t> halo.</a:t>
            </a:r>
            <a:endParaRPr lang="vi-VN" sz="36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Common </a:t>
            </a:r>
            <a:r>
              <a:rPr lang="en-US" b="1" dirty="0" err="1" smtClean="0"/>
              <a:t>managemant</a:t>
            </a:r>
            <a:r>
              <a:rPr lang="en-US" b="1" dirty="0" smtClean="0"/>
              <a:t> bacterial</a:t>
            </a:r>
            <a:r>
              <a:rPr lang="vi-VN" dirty="0" smtClean="0"/>
              <a:t/>
            </a:r>
            <a:br>
              <a:rPr lang="vi-VN" dirty="0" smtClean="0"/>
            </a:br>
            <a:endParaRPr lang="vi-VN" dirty="0"/>
          </a:p>
        </p:txBody>
      </p:sp>
      <p:sp>
        <p:nvSpPr>
          <p:cNvPr id="3" name="Content Placeholder 2"/>
          <p:cNvSpPr>
            <a:spLocks noGrp="1"/>
          </p:cNvSpPr>
          <p:nvPr>
            <p:ph idx="1"/>
          </p:nvPr>
        </p:nvSpPr>
        <p:spPr>
          <a:xfrm>
            <a:off x="304800" y="1066799"/>
            <a:ext cx="8382000" cy="2438401"/>
          </a:xfrm>
        </p:spPr>
        <p:txBody>
          <a:bodyPr>
            <a:normAutofit/>
          </a:bodyPr>
          <a:lstStyle/>
          <a:p>
            <a:pPr>
              <a:lnSpc>
                <a:spcPct val="150000"/>
              </a:lnSpc>
              <a:buNone/>
            </a:pPr>
            <a:r>
              <a:rPr lang="en-US" dirty="0" smtClean="0"/>
              <a:t>+  Do not injure roots or leaves, so be careful during transplantation and prune as little as possible</a:t>
            </a:r>
            <a:endParaRPr lang="vi-VN" dirty="0"/>
          </a:p>
        </p:txBody>
      </p:sp>
      <p:pic>
        <p:nvPicPr>
          <p:cNvPr id="4" name="Picture 3" descr="http://www.finegardening.com/CMS/uploadedimages/Images/Gardening/SIPs/044028_pruning_tomatoes_01_med.jpg"/>
          <p:cNvPicPr/>
          <p:nvPr/>
        </p:nvPicPr>
        <p:blipFill>
          <a:blip r:embed="rId2"/>
          <a:srcRect/>
          <a:stretch>
            <a:fillRect/>
          </a:stretch>
        </p:blipFill>
        <p:spPr bwMode="auto">
          <a:xfrm>
            <a:off x="762000" y="3558630"/>
            <a:ext cx="3505200" cy="2994570"/>
          </a:xfrm>
          <a:prstGeom prst="rect">
            <a:avLst/>
          </a:prstGeom>
          <a:noFill/>
          <a:ln w="9525">
            <a:noFill/>
            <a:miter lim="800000"/>
            <a:headEnd/>
            <a:tailEnd/>
          </a:ln>
        </p:spPr>
      </p:pic>
      <p:pic>
        <p:nvPicPr>
          <p:cNvPr id="5" name="Picture 4" descr="http://therealgarden.com/wp-content/uploads/2011/04/TomatoGraft_FinalCuts-016.jpg"/>
          <p:cNvPicPr/>
          <p:nvPr/>
        </p:nvPicPr>
        <p:blipFill>
          <a:blip r:embed="rId3" cstate="print"/>
          <a:srcRect/>
          <a:stretch>
            <a:fillRect/>
          </a:stretch>
        </p:blipFill>
        <p:spPr bwMode="auto">
          <a:xfrm>
            <a:off x="4724400" y="3467100"/>
            <a:ext cx="3810000" cy="30861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2286000"/>
          </a:xfrm>
        </p:spPr>
        <p:txBody>
          <a:bodyPr>
            <a:normAutofit/>
          </a:bodyPr>
          <a:lstStyle/>
          <a:p>
            <a:pPr algn="l">
              <a:lnSpc>
                <a:spcPct val="150000"/>
              </a:lnSpc>
            </a:pPr>
            <a:r>
              <a:rPr lang="en-US" sz="3600" dirty="0" smtClean="0"/>
              <a:t> +  Make sure the field is well drained.</a:t>
            </a:r>
            <a:br>
              <a:rPr lang="en-US" sz="3600" dirty="0" smtClean="0"/>
            </a:br>
            <a:r>
              <a:rPr lang="en-US" sz="3600" dirty="0" smtClean="0"/>
              <a:t> +  Clear away crop debris. </a:t>
            </a:r>
            <a:endParaRPr lang="vi-VN" sz="3600" dirty="0"/>
          </a:p>
        </p:txBody>
      </p:sp>
      <p:pic>
        <p:nvPicPr>
          <p:cNvPr id="4" name="Content Placeholder 3" descr="http://lisahaschickens.files.wordpress.com/2009/10/fall-075.jpg"/>
          <p:cNvPicPr>
            <a:picLocks noGrp="1"/>
          </p:cNvPicPr>
          <p:nvPr>
            <p:ph idx="1"/>
          </p:nvPr>
        </p:nvPicPr>
        <p:blipFill>
          <a:blip r:embed="rId2" cstate="print"/>
          <a:srcRect/>
          <a:stretch>
            <a:fillRect/>
          </a:stretch>
        </p:blipFill>
        <p:spPr bwMode="auto">
          <a:xfrm>
            <a:off x="2362200" y="2362200"/>
            <a:ext cx="6096000" cy="39624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pPr lvl="0"/>
            <a:r>
              <a:rPr lang="en-US" b="1" dirty="0" smtClean="0"/>
              <a:t>3. 3.  Virus</a:t>
            </a:r>
            <a:r>
              <a:rPr lang="vi-VN" dirty="0" smtClean="0"/>
              <a:t/>
            </a:r>
            <a:br>
              <a:rPr lang="vi-VN" dirty="0" smtClean="0"/>
            </a:br>
            <a:endParaRPr lang="vi-VN" dirty="0"/>
          </a:p>
        </p:txBody>
      </p:sp>
      <p:sp>
        <p:nvSpPr>
          <p:cNvPr id="3" name="Content Placeholder 2"/>
          <p:cNvSpPr>
            <a:spLocks noGrp="1"/>
          </p:cNvSpPr>
          <p:nvPr>
            <p:ph idx="1"/>
          </p:nvPr>
        </p:nvSpPr>
        <p:spPr>
          <a:xfrm>
            <a:off x="457200" y="1143000"/>
            <a:ext cx="8229600" cy="1219200"/>
          </a:xfrm>
        </p:spPr>
        <p:txBody>
          <a:bodyPr>
            <a:normAutofit/>
          </a:bodyPr>
          <a:lstStyle/>
          <a:p>
            <a:pPr>
              <a:buNone/>
            </a:pPr>
            <a:r>
              <a:rPr lang="vi-VN" sz="3600" b="1" dirty="0" smtClean="0"/>
              <a:t>3.3.1.  Tobacco mosaic virus or tomato mosaic virus (TMV or ToMV)</a:t>
            </a:r>
            <a:endParaRPr lang="vi-VN" sz="3600" dirty="0"/>
          </a:p>
        </p:txBody>
      </p:sp>
      <p:sp>
        <p:nvSpPr>
          <p:cNvPr id="4" name="Rectangle 3"/>
          <p:cNvSpPr/>
          <p:nvPr/>
        </p:nvSpPr>
        <p:spPr>
          <a:xfrm>
            <a:off x="609600" y="2438400"/>
            <a:ext cx="8153400" cy="5078313"/>
          </a:xfrm>
          <a:prstGeom prst="rect">
            <a:avLst/>
          </a:prstGeom>
        </p:spPr>
        <p:txBody>
          <a:bodyPr wrap="square">
            <a:spAutoFit/>
          </a:bodyPr>
          <a:lstStyle/>
          <a:p>
            <a:pPr>
              <a:lnSpc>
                <a:spcPct val="150000"/>
              </a:lnSpc>
            </a:pPr>
            <a:r>
              <a:rPr lang="en-US" sz="3600" dirty="0" smtClean="0"/>
              <a:t>	</a:t>
            </a:r>
            <a:r>
              <a:rPr lang="en-US" sz="3600" dirty="0" err="1" smtClean="0"/>
              <a:t>ToMV</a:t>
            </a:r>
            <a:r>
              <a:rPr lang="en-US" sz="3600" dirty="0" smtClean="0"/>
              <a:t> diagnosis may be difficult. Symptoms depend on variety, age of plant at time of infection, and environmental conditions. . The natural vector of TMV is not known.</a:t>
            </a:r>
            <a:endParaRPr lang="vi-VN" sz="3600" dirty="0" smtClean="0"/>
          </a:p>
          <a:p>
            <a:pPr>
              <a:lnSpc>
                <a:spcPct val="150000"/>
              </a:lnSpc>
            </a:pPr>
            <a:endParaRPr lang="vi-VN" sz="3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50838"/>
            <a:ext cx="8686800" cy="2392362"/>
          </a:xfrm>
        </p:spPr>
        <p:txBody>
          <a:bodyPr>
            <a:noAutofit/>
          </a:bodyPr>
          <a:lstStyle/>
          <a:p>
            <a:pPr algn="l">
              <a:lnSpc>
                <a:spcPct val="150000"/>
              </a:lnSpc>
            </a:pPr>
            <a:r>
              <a:rPr lang="en-US" sz="3600" dirty="0" smtClean="0"/>
              <a:t>Plants become stunted, leaves may have mild to severe yellow-green spots, or curls rolled-up leaves, stunted growth.</a:t>
            </a:r>
            <a:endParaRPr lang="vi-VN" sz="3600" dirty="0"/>
          </a:p>
        </p:txBody>
      </p:sp>
      <p:pic>
        <p:nvPicPr>
          <p:cNvPr id="4" name="Content Placeholder 3" descr="http://vegetablemdonline.ppath.cornell.edu/Images/Impt_Diseases/131A_Tom_Tobacco.jpg"/>
          <p:cNvPicPr>
            <a:picLocks noGrp="1"/>
          </p:cNvPicPr>
          <p:nvPr>
            <p:ph idx="1"/>
          </p:nvPr>
        </p:nvPicPr>
        <p:blipFill>
          <a:blip r:embed="rId2"/>
          <a:srcRect/>
          <a:stretch>
            <a:fillRect/>
          </a:stretch>
        </p:blipFill>
        <p:spPr bwMode="auto">
          <a:xfrm>
            <a:off x="228600" y="3200400"/>
            <a:ext cx="4038600" cy="2971800"/>
          </a:xfrm>
          <a:prstGeom prst="rect">
            <a:avLst/>
          </a:prstGeom>
          <a:noFill/>
          <a:ln w="9525">
            <a:noFill/>
            <a:miter lim="800000"/>
            <a:headEnd/>
            <a:tailEnd/>
          </a:ln>
        </p:spPr>
      </p:pic>
      <p:pic>
        <p:nvPicPr>
          <p:cNvPr id="5" name="Picture 4" descr="http://extension.umass.edu/vegetable/sites/vegetable/files/diseases/tomato_tmv_fruit.jpg"/>
          <p:cNvPicPr/>
          <p:nvPr/>
        </p:nvPicPr>
        <p:blipFill>
          <a:blip r:embed="rId3"/>
          <a:srcRect/>
          <a:stretch>
            <a:fillRect/>
          </a:stretch>
        </p:blipFill>
        <p:spPr bwMode="auto">
          <a:xfrm>
            <a:off x="4724400" y="3124200"/>
            <a:ext cx="4008747" cy="31242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t>Management</a:t>
            </a:r>
            <a:endParaRPr lang="vi-VN" dirty="0"/>
          </a:p>
        </p:txBody>
      </p:sp>
      <p:sp>
        <p:nvSpPr>
          <p:cNvPr id="3" name="Content Placeholder 2"/>
          <p:cNvSpPr>
            <a:spLocks noGrp="1"/>
          </p:cNvSpPr>
          <p:nvPr>
            <p:ph idx="1"/>
          </p:nvPr>
        </p:nvSpPr>
        <p:spPr>
          <a:xfrm>
            <a:off x="457200" y="1295400"/>
            <a:ext cx="8229600" cy="1600200"/>
          </a:xfrm>
        </p:spPr>
        <p:txBody>
          <a:bodyPr/>
          <a:lstStyle/>
          <a:p>
            <a:pPr>
              <a:lnSpc>
                <a:spcPct val="150000"/>
              </a:lnSpc>
            </a:pPr>
            <a:r>
              <a:rPr lang="vi-VN" dirty="0" smtClean="0"/>
              <a:t>Avoid contact with infected plants and with tobacco:</a:t>
            </a:r>
            <a:endParaRPr lang="vi-VN" dirty="0"/>
          </a:p>
        </p:txBody>
      </p:sp>
      <p:sp>
        <p:nvSpPr>
          <p:cNvPr id="4" name="Rectangle 3"/>
          <p:cNvSpPr/>
          <p:nvPr/>
        </p:nvSpPr>
        <p:spPr>
          <a:xfrm>
            <a:off x="685800" y="2819400"/>
            <a:ext cx="3657600" cy="3785652"/>
          </a:xfrm>
          <a:prstGeom prst="rect">
            <a:avLst/>
          </a:prstGeom>
        </p:spPr>
        <p:txBody>
          <a:bodyPr wrap="square">
            <a:spAutoFit/>
          </a:bodyPr>
          <a:lstStyle/>
          <a:p>
            <a:pPr>
              <a:lnSpc>
                <a:spcPct val="150000"/>
              </a:lnSpc>
            </a:pPr>
            <a:r>
              <a:rPr lang="vi-VN" sz="3200" dirty="0" smtClean="0"/>
              <a:t>Never smoke tobacco near the plants - even cigarette ash can transmit infection.</a:t>
            </a:r>
          </a:p>
        </p:txBody>
      </p:sp>
      <p:pic>
        <p:nvPicPr>
          <p:cNvPr id="5" name="Picture 4" descr="C:\Users\Thutrang\Desktop\3syfnd88-1345430947.jpg"/>
          <p:cNvPicPr/>
          <p:nvPr/>
        </p:nvPicPr>
        <p:blipFill>
          <a:blip r:embed="rId2" cstate="print"/>
          <a:srcRect/>
          <a:stretch>
            <a:fillRect/>
          </a:stretch>
        </p:blipFill>
        <p:spPr bwMode="auto">
          <a:xfrm>
            <a:off x="4343400" y="2819400"/>
            <a:ext cx="4242435" cy="3645465"/>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vi-VN" b="1" dirty="0" smtClean="0"/>
              <a:t>3.3.2.  Cucumber mosaic virus </a:t>
            </a:r>
            <a:r>
              <a:rPr lang="en-US" b="1" dirty="0" smtClean="0"/>
              <a:t>(CMV)</a:t>
            </a:r>
            <a:r>
              <a:rPr lang="en-US" dirty="0" smtClean="0"/>
              <a:t> </a:t>
            </a:r>
            <a:endParaRPr lang="vi-VN" dirty="0"/>
          </a:p>
        </p:txBody>
      </p:sp>
      <p:sp>
        <p:nvSpPr>
          <p:cNvPr id="3" name="Content Placeholder 2"/>
          <p:cNvSpPr>
            <a:spLocks noGrp="1"/>
          </p:cNvSpPr>
          <p:nvPr>
            <p:ph idx="1"/>
          </p:nvPr>
        </p:nvSpPr>
        <p:spPr/>
        <p:txBody>
          <a:bodyPr/>
          <a:lstStyle/>
          <a:p>
            <a:pPr>
              <a:lnSpc>
                <a:spcPct val="150000"/>
              </a:lnSpc>
            </a:pPr>
            <a:r>
              <a:rPr lang="vi-VN" dirty="0" smtClean="0"/>
              <a:t>CMV causes stunting in tomato plants. </a:t>
            </a:r>
            <a:endParaRPr lang="en-US" dirty="0" smtClean="0"/>
          </a:p>
          <a:p>
            <a:pPr>
              <a:lnSpc>
                <a:spcPct val="150000"/>
              </a:lnSpc>
            </a:pPr>
            <a:r>
              <a:rPr lang="vi-VN" dirty="0" smtClean="0"/>
              <a:t>CMV is transmitted by different aphid species.</a:t>
            </a:r>
          </a:p>
          <a:p>
            <a:pPr>
              <a:lnSpc>
                <a:spcPct val="150000"/>
              </a:lnSpc>
            </a:pPr>
            <a:r>
              <a:rPr lang="vi-VN" dirty="0" smtClean="0"/>
              <a:t>Symptoms include a mosaic (alternating light and dark green areas) on at least some leaves, especially on the younger leaves.</a:t>
            </a:r>
            <a:endParaRPr lang="vi-VN"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www.gardenaction.co.uk/images/mosaic_virus_tomato.jpg"/>
          <p:cNvPicPr>
            <a:picLocks noGrp="1"/>
          </p:cNvPicPr>
          <p:nvPr>
            <p:ph idx="1"/>
          </p:nvPr>
        </p:nvPicPr>
        <p:blipFill>
          <a:blip r:embed="rId2"/>
          <a:srcRect/>
          <a:stretch>
            <a:fillRect/>
          </a:stretch>
        </p:blipFill>
        <p:spPr bwMode="auto">
          <a:xfrm>
            <a:off x="381000" y="457200"/>
            <a:ext cx="4114800" cy="2971800"/>
          </a:xfrm>
          <a:prstGeom prst="rect">
            <a:avLst/>
          </a:prstGeom>
          <a:noFill/>
          <a:ln w="9525">
            <a:noFill/>
            <a:miter lim="800000"/>
            <a:headEnd/>
            <a:tailEnd/>
          </a:ln>
        </p:spPr>
      </p:pic>
      <p:pic>
        <p:nvPicPr>
          <p:cNvPr id="5" name="Picture 4" descr="http://www7.inra.fr/hyp3/images/6030843.jpg"/>
          <p:cNvPicPr/>
          <p:nvPr/>
        </p:nvPicPr>
        <p:blipFill>
          <a:blip r:embed="rId3"/>
          <a:srcRect/>
          <a:stretch>
            <a:fillRect/>
          </a:stretch>
        </p:blipFill>
        <p:spPr bwMode="auto">
          <a:xfrm>
            <a:off x="4495800" y="3505200"/>
            <a:ext cx="4190999" cy="3048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14400"/>
            <a:ext cx="8229600" cy="5029200"/>
          </a:xfrm>
        </p:spPr>
        <p:txBody>
          <a:bodyPr>
            <a:noAutofit/>
          </a:bodyPr>
          <a:lstStyle/>
          <a:p>
            <a:pPr algn="l"/>
            <a:r>
              <a:rPr lang="en-US" sz="2000" b="1" dirty="0"/>
              <a:t>1.North America</a:t>
            </a:r>
            <a:r>
              <a:rPr lang="en-US" sz="2000" dirty="0"/>
              <a:t/>
            </a:r>
            <a:br>
              <a:rPr lang="en-US" sz="2000" dirty="0"/>
            </a:br>
            <a:r>
              <a:rPr lang="en-US" sz="2000" dirty="0" smtClean="0"/>
              <a:t>Because </a:t>
            </a:r>
            <a:r>
              <a:rPr lang="en-US" sz="2000" dirty="0"/>
              <a:t>of the long growing season needed for </a:t>
            </a:r>
            <a:r>
              <a:rPr lang="en-US" sz="2000" dirty="0" smtClean="0"/>
              <a:t/>
            </a:r>
            <a:br>
              <a:rPr lang="en-US" sz="2000" dirty="0" smtClean="0"/>
            </a:br>
            <a:r>
              <a:rPr lang="en-US" sz="2000" dirty="0" smtClean="0"/>
              <a:t>this </a:t>
            </a:r>
            <a:r>
              <a:rPr lang="en-US" sz="2000" dirty="0"/>
              <a:t>heat-loving crop, several states in the US </a:t>
            </a:r>
            <a:r>
              <a:rPr lang="en-US" sz="2000" dirty="0">
                <a:hlinkClick r:id="rId2" tooltip="Sun Belt"/>
              </a:rPr>
              <a:t>Sun Belt</a:t>
            </a:r>
            <a:r>
              <a:rPr lang="en-US" sz="2000" dirty="0"/>
              <a:t> </a:t>
            </a:r>
            <a:r>
              <a:rPr lang="en-US" sz="2000" dirty="0" smtClean="0"/>
              <a:t/>
            </a:r>
            <a:br>
              <a:rPr lang="en-US" sz="2000" dirty="0" smtClean="0"/>
            </a:br>
            <a:r>
              <a:rPr lang="en-US" sz="2000" dirty="0" smtClean="0"/>
              <a:t>became </a:t>
            </a:r>
            <a:r>
              <a:rPr lang="en-US" sz="2000" dirty="0"/>
              <a:t>major tomato-producers, particularly </a:t>
            </a:r>
            <a:r>
              <a:rPr lang="en-US" sz="2000" dirty="0">
                <a:hlinkClick r:id="rId3" tooltip="Florida"/>
              </a:rPr>
              <a:t>Florida</a:t>
            </a:r>
            <a:r>
              <a:rPr lang="en-US" sz="2000" dirty="0"/>
              <a:t> and </a:t>
            </a:r>
            <a:r>
              <a:rPr lang="en-US" sz="2000" dirty="0">
                <a:hlinkClick r:id="rId4" tooltip="California"/>
              </a:rPr>
              <a:t>California</a:t>
            </a:r>
            <a:r>
              <a:rPr lang="en-US" sz="2000" dirty="0"/>
              <a:t>. </a:t>
            </a:r>
            <a:r>
              <a:rPr lang="en-US" sz="2000" dirty="0" smtClean="0"/>
              <a:t/>
            </a:r>
            <a:br>
              <a:rPr lang="en-US" sz="2000" dirty="0" smtClean="0"/>
            </a:br>
            <a:r>
              <a:rPr lang="en-US" sz="2000" dirty="0"/>
              <a:t/>
            </a:r>
            <a:br>
              <a:rPr lang="en-US" sz="2000" dirty="0"/>
            </a:br>
            <a:r>
              <a:rPr lang="en-US" sz="2000" b="1" dirty="0" smtClean="0"/>
              <a:t>2. Euro and Mediterranean </a:t>
            </a:r>
            <a:r>
              <a:rPr lang="en-US" sz="2000" b="1" dirty="0"/>
              <a:t>area</a:t>
            </a:r>
            <a:r>
              <a:rPr lang="en-US" sz="2000" dirty="0"/>
              <a:t/>
            </a:r>
            <a:br>
              <a:rPr lang="en-US" sz="2000" dirty="0"/>
            </a:br>
            <a:r>
              <a:rPr lang="en-US" sz="2000" dirty="0" smtClean="0"/>
              <a:t> The Spanish also brought the tomato to Europe. It grew easily in </a:t>
            </a:r>
            <a:r>
              <a:rPr lang="en-US" sz="2000" dirty="0" smtClean="0">
                <a:hlinkClick r:id="rId5" tooltip="Mediterranean climate"/>
              </a:rPr>
              <a:t>Mediterranean climates</a:t>
            </a:r>
            <a:r>
              <a:rPr lang="en-US" sz="2000" dirty="0" smtClean="0"/>
              <a:t>, and cultivation began in the 1540s </a:t>
            </a:r>
            <a:br>
              <a:rPr lang="en-US" sz="2000" dirty="0" smtClean="0"/>
            </a:br>
            <a:r>
              <a:rPr lang="en-US" sz="2000" dirty="0"/>
              <a:t/>
            </a:r>
            <a:br>
              <a:rPr lang="en-US" sz="2000" dirty="0"/>
            </a:br>
            <a:r>
              <a:rPr lang="en-US" sz="2000" b="1" dirty="0" smtClean="0"/>
              <a:t>3. Asean</a:t>
            </a:r>
            <a:r>
              <a:rPr lang="en-US" sz="2000" dirty="0" smtClean="0"/>
              <a:t/>
            </a:r>
            <a:br>
              <a:rPr lang="en-US" sz="2000" dirty="0" smtClean="0"/>
            </a:br>
            <a:r>
              <a:rPr lang="en-US" sz="2000" dirty="0" smtClean="0"/>
              <a:t> The Spanish distributed the tomato throughout their colonies in the </a:t>
            </a:r>
            <a:r>
              <a:rPr lang="en-US" sz="2000" dirty="0" smtClean="0">
                <a:hlinkClick r:id="rId6" tooltip="Caribbean"/>
              </a:rPr>
              <a:t>Caribbean</a:t>
            </a:r>
            <a:r>
              <a:rPr lang="en-US" sz="2000" dirty="0" smtClean="0"/>
              <a:t>. They </a:t>
            </a:r>
            <a:r>
              <a:rPr lang="en-US" sz="2000" dirty="0"/>
              <a:t>also took it to the </a:t>
            </a:r>
            <a:r>
              <a:rPr lang="en-US" sz="2000" dirty="0">
                <a:hlinkClick r:id="rId7" tooltip="Philippines"/>
              </a:rPr>
              <a:t>Philippines</a:t>
            </a:r>
            <a:r>
              <a:rPr lang="en-US" sz="2000" dirty="0"/>
              <a:t>, from where it spread to </a:t>
            </a:r>
            <a:r>
              <a:rPr lang="en-US" sz="2000" dirty="0">
                <a:hlinkClick r:id="rId8" tooltip="Southeast Asia"/>
              </a:rPr>
              <a:t>southeast Asia</a:t>
            </a:r>
            <a:r>
              <a:rPr lang="en-US" sz="2000" dirty="0"/>
              <a:t> and then the entire Asian continent. </a:t>
            </a:r>
            <a:br>
              <a:rPr lang="en-US" sz="2000" dirty="0"/>
            </a:br>
            <a:r>
              <a:rPr lang="en-US" sz="2000" dirty="0"/>
              <a:t/>
            </a:r>
            <a:br>
              <a:rPr lang="en-US" sz="2000" dirty="0"/>
            </a:br>
            <a:endParaRPr lang="en-US" sz="2000" dirty="0"/>
          </a:p>
        </p:txBody>
      </p:sp>
      <p:pic>
        <p:nvPicPr>
          <p:cNvPr id="4" name="Picture 3" descr="tomato_113069979.jpg"/>
          <p:cNvPicPr>
            <a:picLocks noChangeAspect="1"/>
          </p:cNvPicPr>
          <p:nvPr/>
        </p:nvPicPr>
        <p:blipFill>
          <a:blip r:embed="rId9"/>
          <a:stretch>
            <a:fillRect/>
          </a:stretch>
        </p:blipFill>
        <p:spPr>
          <a:xfrm>
            <a:off x="6947452" y="5029200"/>
            <a:ext cx="2196548" cy="1828800"/>
          </a:xfrm>
          <a:prstGeom prst="rect">
            <a:avLst/>
          </a:prstGeom>
        </p:spPr>
      </p:pic>
      <p:sp>
        <p:nvSpPr>
          <p:cNvPr id="5" name="TextBox 4"/>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I.INTRODUCTION</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Management</a:t>
            </a:r>
            <a:endParaRPr lang="vi-VN" dirty="0"/>
          </a:p>
        </p:txBody>
      </p:sp>
      <p:sp>
        <p:nvSpPr>
          <p:cNvPr id="3" name="Content Placeholder 2"/>
          <p:cNvSpPr>
            <a:spLocks noGrp="1"/>
          </p:cNvSpPr>
          <p:nvPr>
            <p:ph idx="1"/>
          </p:nvPr>
        </p:nvSpPr>
        <p:spPr>
          <a:xfrm>
            <a:off x="457200" y="1600200"/>
            <a:ext cx="8229600" cy="1981199"/>
          </a:xfrm>
        </p:spPr>
        <p:txBody>
          <a:bodyPr>
            <a:normAutofit/>
          </a:bodyPr>
          <a:lstStyle/>
          <a:p>
            <a:pPr>
              <a:lnSpc>
                <a:spcPct val="170000"/>
              </a:lnSpc>
            </a:pPr>
            <a:r>
              <a:rPr lang="vi-VN" dirty="0" smtClean="0"/>
              <a:t>Control of the vector is important to prevent CMV epidemics: </a:t>
            </a:r>
            <a:endParaRPr lang="vi-VN" dirty="0"/>
          </a:p>
        </p:txBody>
      </p:sp>
      <p:pic>
        <p:nvPicPr>
          <p:cNvPr id="4" name="Picture 3" descr="http://www.ilovegrowingmarijuana.com/wp-content/uploads/2012/11/06-ladybug-pretador-aphid-cannabis.jpg"/>
          <p:cNvPicPr/>
          <p:nvPr/>
        </p:nvPicPr>
        <p:blipFill>
          <a:blip r:embed="rId2"/>
          <a:srcRect/>
          <a:stretch>
            <a:fillRect/>
          </a:stretch>
        </p:blipFill>
        <p:spPr bwMode="auto">
          <a:xfrm>
            <a:off x="3886200" y="3046982"/>
            <a:ext cx="4724400" cy="3353818"/>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normAutofit lnSpcReduction="10000"/>
          </a:bodyPr>
          <a:lstStyle/>
          <a:p>
            <a:pPr>
              <a:lnSpc>
                <a:spcPct val="150000"/>
              </a:lnSpc>
            </a:pPr>
            <a:r>
              <a:rPr lang="en-US" dirty="0" smtClean="0"/>
              <a:t>Grow resistant varieties. </a:t>
            </a:r>
            <a:endParaRPr lang="vi-VN" dirty="0" smtClean="0"/>
          </a:p>
          <a:p>
            <a:pPr>
              <a:lnSpc>
                <a:spcPct val="150000"/>
              </a:lnSpc>
            </a:pPr>
            <a:r>
              <a:rPr lang="en-US" dirty="0" smtClean="0"/>
              <a:t>As CMV has a broad host range, it is important to eliminate weeds and ornamental plants that </a:t>
            </a:r>
            <a:r>
              <a:rPr lang="en-US" dirty="0" err="1" smtClean="0"/>
              <a:t>harbour</a:t>
            </a:r>
            <a:r>
              <a:rPr lang="en-US" dirty="0" smtClean="0"/>
              <a:t> the virus. </a:t>
            </a:r>
            <a:endParaRPr lang="vi-VN" dirty="0" smtClean="0"/>
          </a:p>
          <a:p>
            <a:pPr>
              <a:lnSpc>
                <a:spcPct val="150000"/>
              </a:lnSpc>
            </a:pPr>
            <a:r>
              <a:rPr lang="en-US" dirty="0" smtClean="0"/>
              <a:t>Remove and destroy infected individual plants as this helps to limit the virus spread within the field.</a:t>
            </a:r>
            <a:endParaRPr lang="vi-VN" dirty="0" smtClean="0"/>
          </a:p>
          <a:p>
            <a:pPr>
              <a:lnSpc>
                <a:spcPct val="150000"/>
              </a:lnSpc>
            </a:pPr>
            <a:endParaRPr lang="vi-VN"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7038"/>
            <a:ext cx="8229600" cy="792162"/>
          </a:xfrm>
        </p:spPr>
        <p:txBody>
          <a:bodyPr>
            <a:normAutofit fontScale="90000"/>
          </a:bodyPr>
          <a:lstStyle/>
          <a:p>
            <a:pPr lvl="0"/>
            <a:r>
              <a:rPr lang="en-US" b="1" dirty="0" smtClean="0"/>
              <a:t>VII.  Harvest and Packaging</a:t>
            </a:r>
            <a:r>
              <a:rPr lang="vi-VN" dirty="0" smtClean="0"/>
              <a:t/>
            </a:r>
            <a:br>
              <a:rPr lang="vi-VN" dirty="0" smtClean="0"/>
            </a:br>
            <a:endParaRPr lang="vi-VN" dirty="0"/>
          </a:p>
        </p:txBody>
      </p:sp>
      <p:sp>
        <p:nvSpPr>
          <p:cNvPr id="3" name="Content Placeholder 2"/>
          <p:cNvSpPr>
            <a:spLocks noGrp="1"/>
          </p:cNvSpPr>
          <p:nvPr>
            <p:ph idx="1"/>
          </p:nvPr>
        </p:nvSpPr>
        <p:spPr>
          <a:xfrm>
            <a:off x="457200" y="1219200"/>
            <a:ext cx="3048000" cy="685800"/>
          </a:xfrm>
        </p:spPr>
        <p:txBody>
          <a:bodyPr/>
          <a:lstStyle/>
          <a:p>
            <a:pPr>
              <a:buNone/>
            </a:pPr>
            <a:r>
              <a:rPr lang="en-US" b="1" dirty="0" smtClean="0"/>
              <a:t>7.1.  Harvest</a:t>
            </a:r>
            <a:endParaRPr lang="vi-VN" dirty="0"/>
          </a:p>
        </p:txBody>
      </p:sp>
      <p:sp>
        <p:nvSpPr>
          <p:cNvPr id="4" name="Rectangle 3"/>
          <p:cNvSpPr/>
          <p:nvPr/>
        </p:nvSpPr>
        <p:spPr>
          <a:xfrm>
            <a:off x="609600" y="1828800"/>
            <a:ext cx="4114800" cy="4524315"/>
          </a:xfrm>
          <a:prstGeom prst="rect">
            <a:avLst/>
          </a:prstGeom>
        </p:spPr>
        <p:txBody>
          <a:bodyPr wrap="square">
            <a:spAutoFit/>
          </a:bodyPr>
          <a:lstStyle/>
          <a:p>
            <a:pPr>
              <a:lnSpc>
                <a:spcPct val="150000"/>
              </a:lnSpc>
            </a:pPr>
            <a:r>
              <a:rPr lang="en-US" sz="3200" dirty="0" smtClean="0"/>
              <a:t>The first tomato harvest is possible 3 to 4 months after sowing. During one season tomatoes must be harvested 4 to 15 times.</a:t>
            </a:r>
            <a:endParaRPr lang="vi-VN" sz="3200" dirty="0"/>
          </a:p>
        </p:txBody>
      </p:sp>
      <p:pic>
        <p:nvPicPr>
          <p:cNvPr id="5" name="Picture 4" descr="http://www.freshplaza.com/2010/1216/arava.jpg"/>
          <p:cNvPicPr/>
          <p:nvPr/>
        </p:nvPicPr>
        <p:blipFill>
          <a:blip r:embed="rId2"/>
          <a:srcRect/>
          <a:stretch>
            <a:fillRect/>
          </a:stretch>
        </p:blipFill>
        <p:spPr bwMode="auto">
          <a:xfrm>
            <a:off x="4876800" y="2362200"/>
            <a:ext cx="4267200" cy="3630581"/>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Quality tomatoes are firm and are uniform in </a:t>
            </a:r>
            <a:r>
              <a:rPr lang="en-US" dirty="0" err="1" smtClean="0"/>
              <a:t>colour</a:t>
            </a:r>
            <a:r>
              <a:rPr lang="en-US" dirty="0" smtClean="0"/>
              <a:t>. </a:t>
            </a:r>
            <a:endParaRPr lang="vi-VN" dirty="0"/>
          </a:p>
        </p:txBody>
      </p:sp>
      <p:pic>
        <p:nvPicPr>
          <p:cNvPr id="4" name="Content Placeholder 3" descr="http://i.imgur.com/l49wyqj.jpg"/>
          <p:cNvPicPr>
            <a:picLocks noGrp="1"/>
          </p:cNvPicPr>
          <p:nvPr>
            <p:ph idx="1"/>
          </p:nvPr>
        </p:nvPicPr>
        <p:blipFill>
          <a:blip r:embed="rId2" cstate="print"/>
          <a:srcRect/>
          <a:stretch>
            <a:fillRect/>
          </a:stretch>
        </p:blipFill>
        <p:spPr bwMode="auto">
          <a:xfrm>
            <a:off x="1752600" y="1905000"/>
            <a:ext cx="5791200" cy="47244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4572000" cy="6096000"/>
          </a:xfrm>
        </p:spPr>
        <p:txBody>
          <a:bodyPr>
            <a:normAutofit/>
          </a:bodyPr>
          <a:lstStyle/>
          <a:p>
            <a:pPr>
              <a:lnSpc>
                <a:spcPct val="150000"/>
              </a:lnSpc>
            </a:pPr>
            <a:r>
              <a:rPr lang="en-US" dirty="0" smtClean="0"/>
              <a:t>If the tomatoes are to be used for the production of, for example, ketchup, chutney, purée or juice, the fruit must be picked when it is red and completely ripe. </a:t>
            </a:r>
            <a:endParaRPr lang="vi-VN" dirty="0"/>
          </a:p>
        </p:txBody>
      </p:sp>
      <p:pic>
        <p:nvPicPr>
          <p:cNvPr id="4" name="Picture 3" descr="http://www.nybg.org/wordpress/wp-content/uploads/2010/08/Burpee-Tomato-Harvest.jpg"/>
          <p:cNvPicPr/>
          <p:nvPr/>
        </p:nvPicPr>
        <p:blipFill>
          <a:blip r:embed="rId2" cstate="print"/>
          <a:srcRect/>
          <a:stretch>
            <a:fillRect/>
          </a:stretch>
        </p:blipFill>
        <p:spPr bwMode="auto">
          <a:xfrm>
            <a:off x="5221605" y="838200"/>
            <a:ext cx="3693795" cy="525780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50837"/>
            <a:ext cx="8229600" cy="4525963"/>
          </a:xfrm>
        </p:spPr>
        <p:txBody>
          <a:bodyPr/>
          <a:lstStyle/>
          <a:p>
            <a:pPr>
              <a:lnSpc>
                <a:spcPct val="150000"/>
              </a:lnSpc>
            </a:pPr>
            <a:r>
              <a:rPr lang="en-US" dirty="0" smtClean="0"/>
              <a:t>If the tomatoes are to be sold as vegetables on the market, they can be harvested while still green. </a:t>
            </a:r>
            <a:endParaRPr lang="vi-VN" dirty="0"/>
          </a:p>
        </p:txBody>
      </p:sp>
      <p:pic>
        <p:nvPicPr>
          <p:cNvPr id="4" name="Picture 3" descr="http://everythingisconnectedblog.files.wordpress.com/2013/05/tomato1-articlelarge.jpg"/>
          <p:cNvPicPr/>
          <p:nvPr/>
        </p:nvPicPr>
        <p:blipFill>
          <a:blip r:embed="rId2" cstate="print"/>
          <a:srcRect/>
          <a:stretch>
            <a:fillRect/>
          </a:stretch>
        </p:blipFill>
        <p:spPr bwMode="auto">
          <a:xfrm>
            <a:off x="2209800" y="2743200"/>
            <a:ext cx="6553200" cy="388620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229600" cy="4525963"/>
          </a:xfrm>
        </p:spPr>
        <p:txBody>
          <a:bodyPr>
            <a:normAutofit/>
          </a:bodyPr>
          <a:lstStyle/>
          <a:p>
            <a:pPr>
              <a:lnSpc>
                <a:spcPct val="150000"/>
              </a:lnSpc>
            </a:pPr>
            <a:r>
              <a:rPr lang="en-US" sz="3600" dirty="0" smtClean="0"/>
              <a:t>One disadvantage of early picking is that the nutritional value of the tomatoes is lower. One advantage is that green tomatoes are less likely to get damaged or to rot.</a:t>
            </a:r>
            <a:endParaRPr lang="vi-VN" sz="3600" dirty="0" smtClean="0"/>
          </a:p>
          <a:p>
            <a:pPr>
              <a:lnSpc>
                <a:spcPct val="150000"/>
              </a:lnSpc>
            </a:pPr>
            <a:endParaRPr lang="vi-VN" sz="36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7.2.  Packaging</a:t>
            </a:r>
            <a:r>
              <a:rPr lang="vi-VN" dirty="0" smtClean="0"/>
              <a:t/>
            </a:r>
            <a:br>
              <a:rPr lang="vi-VN" dirty="0" smtClean="0"/>
            </a:br>
            <a:endParaRPr lang="vi-VN" dirty="0"/>
          </a:p>
        </p:txBody>
      </p:sp>
      <p:sp>
        <p:nvSpPr>
          <p:cNvPr id="3" name="Content Placeholder 2"/>
          <p:cNvSpPr>
            <a:spLocks noGrp="1"/>
          </p:cNvSpPr>
          <p:nvPr>
            <p:ph idx="1"/>
          </p:nvPr>
        </p:nvSpPr>
        <p:spPr>
          <a:xfrm>
            <a:off x="457200" y="838200"/>
            <a:ext cx="8229600" cy="4525963"/>
          </a:xfrm>
        </p:spPr>
        <p:txBody>
          <a:bodyPr/>
          <a:lstStyle/>
          <a:p>
            <a:pPr>
              <a:lnSpc>
                <a:spcPct val="150000"/>
              </a:lnSpc>
            </a:pPr>
            <a:r>
              <a:rPr lang="en-US" dirty="0" smtClean="0"/>
              <a:t>Some of the most common packaging materials: </a:t>
            </a:r>
            <a:endParaRPr lang="vi-VN" dirty="0" smtClean="0"/>
          </a:p>
          <a:p>
            <a:pPr>
              <a:lnSpc>
                <a:spcPct val="150000"/>
              </a:lnSpc>
              <a:buNone/>
            </a:pPr>
            <a:r>
              <a:rPr lang="en-US" dirty="0" smtClean="0"/>
              <a:t>+  Plastic bags </a:t>
            </a:r>
            <a:endParaRPr lang="vi-VN" dirty="0"/>
          </a:p>
        </p:txBody>
      </p:sp>
      <p:pic>
        <p:nvPicPr>
          <p:cNvPr id="4" name="Picture 3" descr="http://www.harpak-ulma.com/packaging-solutions/fresh-food-packaging/produce/apple-pear-tomato/groups-of-tomatoes-packaging-in-flow-pack-wrapper-hffs-with-or-without-trays/image_preview"/>
          <p:cNvPicPr/>
          <p:nvPr/>
        </p:nvPicPr>
        <p:blipFill>
          <a:blip r:embed="rId2"/>
          <a:srcRect/>
          <a:stretch>
            <a:fillRect/>
          </a:stretch>
        </p:blipFill>
        <p:spPr bwMode="auto">
          <a:xfrm>
            <a:off x="3581401" y="2209800"/>
            <a:ext cx="5257799" cy="426720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3733800" cy="1143000"/>
          </a:xfrm>
        </p:spPr>
        <p:txBody>
          <a:bodyPr/>
          <a:lstStyle/>
          <a:p>
            <a:r>
              <a:rPr lang="en-US" dirty="0" smtClean="0"/>
              <a:t>+  Baskets </a:t>
            </a:r>
            <a:endParaRPr lang="vi-VN" dirty="0"/>
          </a:p>
        </p:txBody>
      </p:sp>
      <p:pic>
        <p:nvPicPr>
          <p:cNvPr id="4" name="Content Placeholder 3" descr="http://i675.photobucket.com/albums/vv116/nongphamxanh/San%20Pham/CaChuaDongGoi.jpg"/>
          <p:cNvPicPr>
            <a:picLocks noGrp="1"/>
          </p:cNvPicPr>
          <p:nvPr>
            <p:ph idx="1"/>
          </p:nvPr>
        </p:nvPicPr>
        <p:blipFill>
          <a:blip r:embed="rId2" cstate="print"/>
          <a:srcRect/>
          <a:stretch>
            <a:fillRect/>
          </a:stretch>
        </p:blipFill>
        <p:spPr bwMode="auto">
          <a:xfrm>
            <a:off x="3429000" y="1066800"/>
            <a:ext cx="5105400" cy="5334000"/>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3657600" cy="914400"/>
          </a:xfrm>
        </p:spPr>
        <p:txBody>
          <a:bodyPr>
            <a:normAutofit/>
          </a:bodyPr>
          <a:lstStyle/>
          <a:p>
            <a:pPr>
              <a:buNone/>
            </a:pPr>
            <a:r>
              <a:rPr lang="en-US" sz="3600" dirty="0" smtClean="0"/>
              <a:t>+  Wooden crates </a:t>
            </a:r>
            <a:endParaRPr lang="vi-VN" sz="3600" dirty="0"/>
          </a:p>
        </p:txBody>
      </p:sp>
      <p:pic>
        <p:nvPicPr>
          <p:cNvPr id="4" name="Picture 3" descr="http://us.123rf.com/450wm/tvirbickis/tvirbickis1208/tvirbickis120800029/14772612-bushel-baskets-of-red-tomatoes-on-white-table-at-farmer-s-market.jpg"/>
          <p:cNvPicPr/>
          <p:nvPr/>
        </p:nvPicPr>
        <p:blipFill>
          <a:blip r:embed="rId2" cstate="print"/>
          <a:srcRect/>
          <a:stretch>
            <a:fillRect/>
          </a:stretch>
        </p:blipFill>
        <p:spPr bwMode="auto">
          <a:xfrm>
            <a:off x="1600200" y="1600200"/>
            <a:ext cx="7162800" cy="48006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Autofit/>
          </a:bodyPr>
          <a:lstStyle/>
          <a:p>
            <a:pPr algn="l"/>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Following information of </a:t>
            </a:r>
            <a:r>
              <a:rPr lang="en-US" sz="2000" b="1" dirty="0" smtClean="0">
                <a:latin typeface="Arial" pitchFamily="34" charset="0"/>
                <a:cs typeface="Arial" pitchFamily="34" charset="0"/>
              </a:rPr>
              <a:t>Netafim Israel</a:t>
            </a:r>
            <a:r>
              <a:rPr lang="en-US" sz="2000" dirty="0" smtClean="0">
                <a:latin typeface="Arial" pitchFamily="34" charset="0"/>
                <a:cs typeface="Arial" pitchFamily="34" charset="0"/>
              </a:rPr>
              <a:t>: It has since become a global enterprise controlling over one third of the global micro-irrigation market and their company in VietNam.</a:t>
            </a:r>
            <a:br>
              <a:rPr lang="en-US" sz="2000"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1. Greenhouse struture for tropical area</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1.1. The Tropic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P</a:t>
            </a:r>
            <a:r>
              <a:rPr lang="en-US" sz="2000" dirty="0" smtClean="0">
                <a:latin typeface="Arial" pitchFamily="34" charset="0"/>
                <a:cs typeface="Arial" pitchFamily="34" charset="0"/>
              </a:rPr>
              <a:t>lanned for extremely </a:t>
            </a:r>
            <a:br>
              <a:rPr lang="en-US" sz="2000" dirty="0" smtClean="0">
                <a:latin typeface="Arial" pitchFamily="34" charset="0"/>
                <a:cs typeface="Arial" pitchFamily="34" charset="0"/>
              </a:rPr>
            </a:br>
            <a:r>
              <a:rPr lang="en-US" sz="2000" dirty="0" smtClean="0">
                <a:latin typeface="Arial" pitchFamily="34" charset="0"/>
                <a:cs typeface="Arial" pitchFamily="34" charset="0"/>
              </a:rPr>
              <a:t>high temperatures and humid growing conditions.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b="1" dirty="0" smtClean="0">
                <a:latin typeface="Arial" pitchFamily="34" charset="0"/>
                <a:cs typeface="Arial" pitchFamily="34" charset="0"/>
              </a:rPr>
              <a:t>1.2.  Classic</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r>
              <a:rPr lang="en-US" sz="2000" dirty="0" smtClean="0">
                <a:latin typeface="Arial" pitchFamily="34" charset="0"/>
                <a:cs typeface="Arial" pitchFamily="34" charset="0"/>
              </a:rPr>
              <a:t> The Classic Polyethylene Greenhouse </a:t>
            </a:r>
            <a:br>
              <a:rPr lang="en-US" sz="2000" dirty="0" smtClean="0">
                <a:latin typeface="Arial" pitchFamily="34" charset="0"/>
                <a:cs typeface="Arial" pitchFamily="34" charset="0"/>
              </a:rPr>
            </a:br>
            <a:r>
              <a:rPr lang="en-US" sz="2000" dirty="0" smtClean="0">
                <a:latin typeface="Arial" pitchFamily="34" charset="0"/>
                <a:cs typeface="Arial" pitchFamily="34" charset="0"/>
              </a:rPr>
              <a:t>offers 5 models, in order to provide the </a:t>
            </a:r>
            <a:br>
              <a:rPr lang="en-US" sz="2000" dirty="0" smtClean="0">
                <a:latin typeface="Arial" pitchFamily="34" charset="0"/>
                <a:cs typeface="Arial" pitchFamily="34" charset="0"/>
              </a:rPr>
            </a:br>
            <a:r>
              <a:rPr lang="en-US" sz="2000" dirty="0" smtClean="0">
                <a:latin typeface="Arial" pitchFamily="34" charset="0"/>
                <a:cs typeface="Arial" pitchFamily="34" charset="0"/>
              </a:rPr>
              <a:t>optimal solution suitable for specific </a:t>
            </a:r>
            <a:br>
              <a:rPr lang="en-US" sz="2000" dirty="0" smtClean="0">
                <a:latin typeface="Arial" pitchFamily="34" charset="0"/>
                <a:cs typeface="Arial" pitchFamily="34" charset="0"/>
              </a:rPr>
            </a:br>
            <a:r>
              <a:rPr lang="en-US" sz="2000" dirty="0" smtClean="0">
                <a:latin typeface="Arial" pitchFamily="34" charset="0"/>
                <a:cs typeface="Arial" pitchFamily="34" charset="0"/>
              </a:rPr>
              <a:t>climate conditions and crop requirements.</a:t>
            </a:r>
            <a:br>
              <a:rPr lang="en-US" sz="2000" dirty="0" smtClean="0">
                <a:latin typeface="Arial" pitchFamily="34" charset="0"/>
                <a:cs typeface="Arial" pitchFamily="34" charset="0"/>
              </a:rPr>
            </a:b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US" sz="2000" b="1" dirty="0">
              <a:latin typeface="Arial" pitchFamily="34" charset="0"/>
              <a:cs typeface="Arial" pitchFamily="34" charset="0"/>
            </a:endParaRPr>
          </a:p>
        </p:txBody>
      </p:sp>
      <p:pic>
        <p:nvPicPr>
          <p:cNvPr id="5" name="Picture 4" descr="Netafim greenhouse tropic structure"/>
          <p:cNvPicPr/>
          <p:nvPr/>
        </p:nvPicPr>
        <p:blipFill>
          <a:blip r:embed="rId2"/>
          <a:srcRect/>
          <a:stretch>
            <a:fillRect/>
          </a:stretch>
        </p:blipFill>
        <p:spPr bwMode="auto">
          <a:xfrm>
            <a:off x="5943600" y="1447800"/>
            <a:ext cx="2760765" cy="1676400"/>
          </a:xfrm>
          <a:prstGeom prst="rect">
            <a:avLst/>
          </a:prstGeom>
          <a:noFill/>
          <a:ln w="9525">
            <a:noFill/>
            <a:miter lim="800000"/>
            <a:headEnd/>
            <a:tailEnd/>
          </a:ln>
        </p:spPr>
      </p:pic>
      <p:pic>
        <p:nvPicPr>
          <p:cNvPr id="3074" name="Picture 2" descr="C:\Users\LE DINH VU\Desktop\Untitled.png"/>
          <p:cNvPicPr>
            <a:picLocks noChangeAspect="1" noChangeArrowheads="1"/>
          </p:cNvPicPr>
          <p:nvPr/>
        </p:nvPicPr>
        <p:blipFill>
          <a:blip r:embed="rId3"/>
          <a:srcRect/>
          <a:stretch>
            <a:fillRect/>
          </a:stretch>
        </p:blipFill>
        <p:spPr bwMode="auto">
          <a:xfrm>
            <a:off x="4841875" y="3512036"/>
            <a:ext cx="4302125" cy="3345964"/>
          </a:xfrm>
          <a:prstGeom prst="rect">
            <a:avLst/>
          </a:prstGeom>
          <a:noFill/>
        </p:spPr>
      </p:pic>
      <p:sp>
        <p:nvSpPr>
          <p:cNvPr id="6" name="TextBox 5"/>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5105400" cy="914400"/>
          </a:xfrm>
        </p:spPr>
        <p:txBody>
          <a:bodyPr/>
          <a:lstStyle/>
          <a:p>
            <a:r>
              <a:rPr lang="en-US" dirty="0" smtClean="0"/>
              <a:t>+  Cardboard boxes </a:t>
            </a:r>
            <a:endParaRPr lang="vi-VN" dirty="0"/>
          </a:p>
        </p:txBody>
      </p:sp>
      <p:pic>
        <p:nvPicPr>
          <p:cNvPr id="4" name="Content Placeholder 3" descr="http://www.thedieline.com/resource/01-Ostaszewska-Olszewska-Konarska-Minasowicz-Legajny-Tomato-Farm-Packaging-RED-DOT.jpg?fileId=19781970"/>
          <p:cNvPicPr>
            <a:picLocks noGrp="1"/>
          </p:cNvPicPr>
          <p:nvPr>
            <p:ph idx="1"/>
          </p:nvPr>
        </p:nvPicPr>
        <p:blipFill>
          <a:blip r:embed="rId2" cstate="print"/>
          <a:srcRect/>
          <a:stretch>
            <a:fillRect/>
          </a:stretch>
        </p:blipFill>
        <p:spPr bwMode="auto">
          <a:xfrm>
            <a:off x="1524000" y="1524000"/>
            <a:ext cx="7315200" cy="4953000"/>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3124200" cy="4495800"/>
          </a:xfrm>
        </p:spPr>
        <p:txBody>
          <a:bodyPr/>
          <a:lstStyle/>
          <a:p>
            <a:r>
              <a:rPr lang="en-US" dirty="0" smtClean="0"/>
              <a:t>+  Glass bottles or jars </a:t>
            </a:r>
            <a:endParaRPr lang="vi-VN" dirty="0"/>
          </a:p>
        </p:txBody>
      </p:sp>
      <p:pic>
        <p:nvPicPr>
          <p:cNvPr id="4" name="Content Placeholder 3" descr="http://files.coloribus.com/files/adsarchive/part_645/6454505/file/tomato-ketchup-honesty-in-packagingclear-small-47345.jpg"/>
          <p:cNvPicPr>
            <a:picLocks noGrp="1"/>
          </p:cNvPicPr>
          <p:nvPr>
            <p:ph idx="1"/>
          </p:nvPr>
        </p:nvPicPr>
        <p:blipFill>
          <a:blip r:embed="rId2" cstate="print"/>
          <a:srcRect/>
          <a:stretch>
            <a:fillRect/>
          </a:stretch>
        </p:blipFill>
        <p:spPr bwMode="auto">
          <a:xfrm>
            <a:off x="3733800" y="304800"/>
            <a:ext cx="5029200" cy="62484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3657600" cy="609600"/>
          </a:xfrm>
        </p:spPr>
        <p:txBody>
          <a:bodyPr>
            <a:noAutofit/>
          </a:bodyPr>
          <a:lstStyle/>
          <a:p>
            <a:pPr>
              <a:buNone/>
            </a:pPr>
            <a:r>
              <a:rPr lang="en-US" sz="4000" dirty="0" smtClean="0"/>
              <a:t>+  Plastic boxes </a:t>
            </a:r>
            <a:endParaRPr lang="vi-VN" sz="4000" dirty="0"/>
          </a:p>
        </p:txBody>
      </p:sp>
      <p:pic>
        <p:nvPicPr>
          <p:cNvPr id="4" name="Picture 3" descr="http://www.freshplaza.com/2012/1116/redstar.jpg"/>
          <p:cNvPicPr/>
          <p:nvPr/>
        </p:nvPicPr>
        <p:blipFill>
          <a:blip r:embed="rId2"/>
          <a:srcRect/>
          <a:stretch>
            <a:fillRect/>
          </a:stretch>
        </p:blipFill>
        <p:spPr bwMode="auto">
          <a:xfrm>
            <a:off x="685800" y="1524000"/>
            <a:ext cx="8229599" cy="487680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438"/>
            <a:ext cx="8229600" cy="715962"/>
          </a:xfrm>
        </p:spPr>
        <p:txBody>
          <a:bodyPr>
            <a:normAutofit fontScale="90000"/>
          </a:bodyPr>
          <a:lstStyle/>
          <a:p>
            <a:pPr lvl="0"/>
            <a:r>
              <a:rPr lang="en-US" b="1" dirty="0" smtClean="0"/>
              <a:t>VIII.  Storage </a:t>
            </a:r>
            <a:r>
              <a:rPr lang="vi-VN" dirty="0" smtClean="0"/>
              <a:t/>
            </a:r>
            <a:br>
              <a:rPr lang="vi-VN" dirty="0" smtClean="0"/>
            </a:br>
            <a:endParaRPr lang="vi-VN" dirty="0"/>
          </a:p>
        </p:txBody>
      </p:sp>
      <p:sp>
        <p:nvSpPr>
          <p:cNvPr id="3" name="Content Placeholder 2"/>
          <p:cNvSpPr>
            <a:spLocks noGrp="1"/>
          </p:cNvSpPr>
          <p:nvPr>
            <p:ph idx="1"/>
          </p:nvPr>
        </p:nvSpPr>
        <p:spPr>
          <a:xfrm>
            <a:off x="457200" y="1295400"/>
            <a:ext cx="8229600" cy="1828800"/>
          </a:xfrm>
        </p:spPr>
        <p:txBody>
          <a:bodyPr/>
          <a:lstStyle/>
          <a:p>
            <a:pPr>
              <a:lnSpc>
                <a:spcPct val="150000"/>
              </a:lnSpc>
            </a:pPr>
            <a:r>
              <a:rPr lang="en-US" dirty="0" smtClean="0"/>
              <a:t>Storing tomatoes in tropical and subtropical climates can be difficult without cold storage.</a:t>
            </a:r>
            <a:endParaRPr lang="vi-VN" dirty="0"/>
          </a:p>
        </p:txBody>
      </p:sp>
      <p:pic>
        <p:nvPicPr>
          <p:cNvPr id="4" name="Picture 3" descr="http://image.made-in-china.com/2f0j00PvITnDijLNoC/Tomato-Custom-Built-Cold-Storage-Freezing-Rooms-LLC-.jpg"/>
          <p:cNvPicPr/>
          <p:nvPr/>
        </p:nvPicPr>
        <p:blipFill>
          <a:blip r:embed="rId2"/>
          <a:srcRect/>
          <a:stretch>
            <a:fillRect/>
          </a:stretch>
        </p:blipFill>
        <p:spPr bwMode="auto">
          <a:xfrm>
            <a:off x="1371600" y="2895601"/>
            <a:ext cx="7193915" cy="3962400"/>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1"/>
            <a:ext cx="8229600" cy="2209800"/>
          </a:xfrm>
        </p:spPr>
        <p:txBody>
          <a:bodyPr/>
          <a:lstStyle/>
          <a:p>
            <a:pPr>
              <a:lnSpc>
                <a:spcPct val="150000"/>
              </a:lnSpc>
            </a:pPr>
            <a:r>
              <a:rPr lang="en-US" dirty="0" smtClean="0"/>
              <a:t>Tomatoes that have been processed, for example into tomatoes purée, or juice</a:t>
            </a:r>
            <a:endParaRPr lang="vi-VN" dirty="0"/>
          </a:p>
        </p:txBody>
      </p:sp>
      <p:pic>
        <p:nvPicPr>
          <p:cNvPr id="4" name="Picture 3" descr="http://www.doma-italian-market.com/images/Pastene_Tomato_Puree_TO-89017.gif"/>
          <p:cNvPicPr/>
          <p:nvPr/>
        </p:nvPicPr>
        <p:blipFill>
          <a:blip r:embed="rId2"/>
          <a:srcRect/>
          <a:stretch>
            <a:fillRect/>
          </a:stretch>
        </p:blipFill>
        <p:spPr bwMode="auto">
          <a:xfrm>
            <a:off x="990601" y="2438400"/>
            <a:ext cx="2438400" cy="3962400"/>
          </a:xfrm>
          <a:prstGeom prst="rect">
            <a:avLst/>
          </a:prstGeom>
          <a:noFill/>
          <a:ln w="9525">
            <a:noFill/>
            <a:miter lim="800000"/>
            <a:headEnd/>
            <a:tailEnd/>
          </a:ln>
        </p:spPr>
      </p:pic>
      <p:pic>
        <p:nvPicPr>
          <p:cNvPr id="5" name="Picture 4" descr="http://www.delmonte.com/Products/getimage.aspx?f=/media/product/product_photo_365.png&amp;s=300"/>
          <p:cNvPicPr/>
          <p:nvPr/>
        </p:nvPicPr>
        <p:blipFill>
          <a:blip r:embed="rId3" cstate="print"/>
          <a:srcRect/>
          <a:stretch>
            <a:fillRect/>
          </a:stretch>
        </p:blipFill>
        <p:spPr bwMode="auto">
          <a:xfrm>
            <a:off x="3962400" y="2286000"/>
            <a:ext cx="4724400" cy="4419600"/>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1981200"/>
          </a:xfrm>
        </p:spPr>
        <p:txBody>
          <a:bodyPr>
            <a:normAutofit/>
          </a:bodyPr>
          <a:lstStyle/>
          <a:p>
            <a:pPr>
              <a:lnSpc>
                <a:spcPct val="150000"/>
              </a:lnSpc>
            </a:pPr>
            <a:r>
              <a:rPr lang="en-US" sz="3600" dirty="0" smtClean="0"/>
              <a:t>Or dried</a:t>
            </a:r>
            <a:r>
              <a:rPr lang="vi-VN" sz="3600" dirty="0" smtClean="0"/>
              <a:t> </a:t>
            </a:r>
            <a:r>
              <a:rPr lang="en-US" sz="3600" dirty="0" smtClean="0"/>
              <a:t>or pickled  can be stored from several months to a few years. </a:t>
            </a:r>
            <a:r>
              <a:rPr lang="vi-VN" sz="3600" dirty="0" smtClean="0"/>
              <a:t>  </a:t>
            </a:r>
          </a:p>
          <a:p>
            <a:pPr>
              <a:lnSpc>
                <a:spcPct val="150000"/>
              </a:lnSpc>
            </a:pPr>
            <a:endParaRPr lang="vi-VN" sz="3600" dirty="0"/>
          </a:p>
        </p:txBody>
      </p:sp>
      <p:pic>
        <p:nvPicPr>
          <p:cNvPr id="4" name="Picture 3" descr="http://www.provideal.com/images/products_tomatoes_galleryres5.jpg"/>
          <p:cNvPicPr/>
          <p:nvPr/>
        </p:nvPicPr>
        <p:blipFill>
          <a:blip r:embed="rId2" cstate="print"/>
          <a:srcRect/>
          <a:stretch>
            <a:fillRect/>
          </a:stretch>
        </p:blipFill>
        <p:spPr bwMode="auto">
          <a:xfrm>
            <a:off x="533400" y="2743200"/>
            <a:ext cx="3810000" cy="3505200"/>
          </a:xfrm>
          <a:prstGeom prst="rect">
            <a:avLst/>
          </a:prstGeom>
          <a:noFill/>
          <a:ln w="9525">
            <a:noFill/>
            <a:miter lim="800000"/>
            <a:headEnd/>
            <a:tailEnd/>
          </a:ln>
        </p:spPr>
      </p:pic>
      <p:pic>
        <p:nvPicPr>
          <p:cNvPr id="5" name="Picture 4" descr="http://i01.i.aliimg.com/photo/v0/106850577/Pickled_tomatoes.jpg"/>
          <p:cNvPicPr/>
          <p:nvPr/>
        </p:nvPicPr>
        <p:blipFill>
          <a:blip r:embed="rId3" cstate="print"/>
          <a:srcRect/>
          <a:stretch>
            <a:fillRect/>
          </a:stretch>
        </p:blipFill>
        <p:spPr bwMode="auto">
          <a:xfrm>
            <a:off x="4724400" y="2809240"/>
            <a:ext cx="3810000" cy="343916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305800" cy="5715000"/>
          </a:xfrm>
        </p:spPr>
        <p:txBody>
          <a:bodyPr>
            <a:normAutofit fontScale="92500" lnSpcReduction="20000"/>
          </a:bodyPr>
          <a:lstStyle/>
          <a:p>
            <a:pPr>
              <a:lnSpc>
                <a:spcPct val="150000"/>
              </a:lnSpc>
            </a:pPr>
            <a:r>
              <a:rPr lang="en-US" sz="4000" dirty="0" smtClean="0"/>
              <a:t> Cooling before and during storage is important.</a:t>
            </a:r>
            <a:endParaRPr lang="vi-VN" sz="4000" dirty="0" smtClean="0"/>
          </a:p>
          <a:p>
            <a:pPr>
              <a:lnSpc>
                <a:spcPct val="150000"/>
              </a:lnSpc>
            </a:pPr>
            <a:r>
              <a:rPr lang="en-US" sz="4000" dirty="0" smtClean="0"/>
              <a:t>Tomatoes are sensitive to chilling. Tomatoes will deteriorate if they are kept at temperatures below 10°C for longer than 2 weeks or if kept at 5°C for longer than 6 to 8 days.</a:t>
            </a:r>
            <a:endParaRPr lang="vi-VN" sz="4000" dirty="0" smtClean="0"/>
          </a:p>
          <a:p>
            <a:pPr>
              <a:lnSpc>
                <a:spcPct val="150000"/>
              </a:lnSpc>
              <a:buNone/>
            </a:pPr>
            <a:endParaRPr lang="vi-VN" sz="40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036637"/>
            <a:ext cx="8229600" cy="4983163"/>
          </a:xfrm>
        </p:spPr>
        <p:txBody>
          <a:bodyPr>
            <a:normAutofit/>
          </a:bodyPr>
          <a:lstStyle/>
          <a:p>
            <a:pPr>
              <a:lnSpc>
                <a:spcPct val="150000"/>
              </a:lnSpc>
            </a:pPr>
            <a:r>
              <a:rPr lang="en-US" sz="4000" dirty="0" smtClean="0"/>
              <a:t>It is difficult to keep tomatoes at cool temperatures. </a:t>
            </a:r>
          </a:p>
          <a:p>
            <a:pPr>
              <a:lnSpc>
                <a:spcPct val="150000"/>
              </a:lnSpc>
            </a:pPr>
            <a:r>
              <a:rPr lang="en-US" sz="4000" dirty="0" smtClean="0"/>
              <a:t>Hence storage methods have to be adapted to methods used locally.</a:t>
            </a:r>
            <a:endParaRPr lang="vi-VN" sz="4000" dirty="0" smtClean="0"/>
          </a:p>
          <a:p>
            <a:pPr>
              <a:lnSpc>
                <a:spcPct val="150000"/>
              </a:lnSpc>
            </a:pPr>
            <a:endParaRPr lang="vi-VN" sz="40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1.Domestic</a:t>
            </a:r>
            <a:endParaRPr lang="en-US" sz="2000" b="1" dirty="0">
              <a:latin typeface="Arial" pitchFamily="34" charset="0"/>
              <a:cs typeface="Arial" pitchFamily="34" charset="0"/>
            </a:endParaRPr>
          </a:p>
        </p:txBody>
      </p:sp>
      <p:pic>
        <p:nvPicPr>
          <p:cNvPr id="3074" name="Picture 2"/>
          <p:cNvPicPr>
            <a:picLocks noGrp="1" noChangeAspect="1" noChangeArrowheads="1"/>
          </p:cNvPicPr>
          <p:nvPr>
            <p:ph idx="1"/>
          </p:nvPr>
        </p:nvPicPr>
        <p:blipFill>
          <a:blip r:embed="rId2"/>
          <a:srcRect/>
          <a:stretch>
            <a:fillRect/>
          </a:stretch>
        </p:blipFill>
        <p:spPr bwMode="auto">
          <a:xfrm>
            <a:off x="1343160" y="1600200"/>
            <a:ext cx="6457679" cy="4525963"/>
          </a:xfrm>
          <a:prstGeom prst="rect">
            <a:avLst/>
          </a:prstGeom>
          <a:noFill/>
          <a:ln w="9525">
            <a:noFill/>
            <a:miter lim="800000"/>
            <a:headEnd/>
            <a:tailEnd/>
          </a:ln>
          <a:effectLst/>
        </p:spPr>
      </p:pic>
      <p:sp>
        <p:nvSpPr>
          <p:cNvPr id="5" name="Title 3"/>
          <p:cNvSpPr txBox="1">
            <a:spLocks/>
          </p:cNvSpPr>
          <p:nvPr/>
        </p:nvSpPr>
        <p:spPr>
          <a:xfrm>
            <a:off x="457200" y="0"/>
            <a:ext cx="8229600" cy="707886"/>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IV.MARKET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mport from China.png"/>
          <p:cNvPicPr>
            <a:picLocks noGrp="1" noChangeAspect="1"/>
          </p:cNvPicPr>
          <p:nvPr>
            <p:ph idx="1"/>
          </p:nvPr>
        </p:nvPicPr>
        <p:blipFill>
          <a:blip r:embed="rId2"/>
          <a:stretch>
            <a:fillRect/>
          </a:stretch>
        </p:blipFill>
        <p:spPr>
          <a:xfrm>
            <a:off x="685800" y="1295400"/>
            <a:ext cx="7755299" cy="4525963"/>
          </a:xfrm>
        </p:spPr>
      </p:pic>
      <p:sp>
        <p:nvSpPr>
          <p:cNvPr id="7" name="Title 3"/>
          <p:cNvSpPr txBox="1">
            <a:spLocks/>
          </p:cNvSpPr>
          <p:nvPr/>
        </p:nvSpPr>
        <p:spPr>
          <a:xfrm>
            <a:off x="457200" y="0"/>
            <a:ext cx="8229600" cy="707886"/>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IV.MARKET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533400"/>
            <a:ext cx="7467600" cy="2585323"/>
          </a:xfrm>
          <a:prstGeom prst="rect">
            <a:avLst/>
          </a:prstGeom>
          <a:noFill/>
        </p:spPr>
        <p:txBody>
          <a:bodyPr wrap="square" rtlCol="0">
            <a:spAutoFit/>
          </a:bodyPr>
          <a:lstStyle/>
          <a:p>
            <a:endParaRPr lang="en-US" b="1" dirty="0" smtClean="0"/>
          </a:p>
          <a:p>
            <a:r>
              <a:rPr lang="en-US" b="1" dirty="0" smtClean="0"/>
              <a:t>1.3. Net </a:t>
            </a:r>
            <a:r>
              <a:rPr lang="en-US" b="1" dirty="0"/>
              <a:t>Greenhause</a:t>
            </a:r>
            <a:endParaRPr lang="en-US" dirty="0"/>
          </a:p>
          <a:p>
            <a:pPr fontAlgn="base"/>
            <a:r>
              <a:rPr lang="en-US" dirty="0"/>
              <a:t>Netafim's Net-Houses technology provides a high </a:t>
            </a:r>
            <a:r>
              <a:rPr lang="en-US" dirty="0" smtClean="0"/>
              <a:t>return </a:t>
            </a:r>
            <a:r>
              <a:rPr lang="en-US" dirty="0"/>
              <a:t>on investment for growing vegetables and </a:t>
            </a:r>
            <a:r>
              <a:rPr lang="en-US" dirty="0" smtClean="0"/>
              <a:t>flowers </a:t>
            </a:r>
            <a:r>
              <a:rPr lang="en-US" dirty="0"/>
              <a:t>during hot seasons in arid zones. In most </a:t>
            </a:r>
            <a:endParaRPr lang="en-US" dirty="0" smtClean="0"/>
          </a:p>
          <a:p>
            <a:pPr fontAlgn="base"/>
            <a:r>
              <a:rPr lang="en-US" dirty="0" smtClean="0"/>
              <a:t>cases</a:t>
            </a:r>
            <a:r>
              <a:rPr lang="en-US" dirty="0"/>
              <a:t>, the insect proof nets provide protection </a:t>
            </a:r>
            <a:r>
              <a:rPr lang="en-US" dirty="0" smtClean="0"/>
              <a:t>from </a:t>
            </a:r>
            <a:r>
              <a:rPr lang="en-US" dirty="0"/>
              <a:t>virus and insect damage, which significantly reduces </a:t>
            </a:r>
            <a:r>
              <a:rPr lang="en-US" dirty="0" smtClean="0"/>
              <a:t>the </a:t>
            </a:r>
            <a:r>
              <a:rPr lang="en-US" dirty="0"/>
              <a:t>use of chemicals. </a:t>
            </a:r>
            <a:endParaRPr lang="en-US" dirty="0" smtClean="0"/>
          </a:p>
          <a:p>
            <a:pPr fontAlgn="base"/>
            <a:endParaRPr lang="en-US" dirty="0"/>
          </a:p>
          <a:p>
            <a:pPr fontAlgn="base"/>
            <a:endParaRPr lang="en-US" dirty="0"/>
          </a:p>
          <a:p>
            <a:endParaRPr lang="en-US" dirty="0"/>
          </a:p>
        </p:txBody>
      </p:sp>
      <p:pic>
        <p:nvPicPr>
          <p:cNvPr id="5" name="Picture 4" descr="image006"/>
          <p:cNvPicPr/>
          <p:nvPr/>
        </p:nvPicPr>
        <p:blipFill>
          <a:blip r:embed="rId2"/>
          <a:srcRect/>
          <a:stretch>
            <a:fillRect/>
          </a:stretch>
        </p:blipFill>
        <p:spPr bwMode="auto">
          <a:xfrm>
            <a:off x="2895600" y="3124200"/>
            <a:ext cx="2990333" cy="2362200"/>
          </a:xfrm>
          <a:prstGeom prst="rect">
            <a:avLst/>
          </a:prstGeom>
          <a:noFill/>
          <a:ln w="9525">
            <a:noFill/>
            <a:miter lim="800000"/>
            <a:headEnd/>
            <a:tailEnd/>
          </a:ln>
        </p:spPr>
      </p:pic>
      <p:sp>
        <p:nvSpPr>
          <p:cNvPr id="6" name="TextBox 5"/>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afe Vegetable Market Share.png"/>
          <p:cNvPicPr>
            <a:picLocks noGrp="1" noChangeAspect="1"/>
          </p:cNvPicPr>
          <p:nvPr>
            <p:ph idx="1"/>
          </p:nvPr>
        </p:nvPicPr>
        <p:blipFill>
          <a:blip r:embed="rId2"/>
          <a:stretch>
            <a:fillRect/>
          </a:stretch>
        </p:blipFill>
        <p:spPr>
          <a:xfrm>
            <a:off x="1455063" y="1600200"/>
            <a:ext cx="6233873" cy="4525963"/>
          </a:xfrm>
        </p:spPr>
      </p:pic>
      <p:sp>
        <p:nvSpPr>
          <p:cNvPr id="5" name="Title 3"/>
          <p:cNvSpPr txBox="1">
            <a:spLocks/>
          </p:cNvSpPr>
          <p:nvPr/>
        </p:nvSpPr>
        <p:spPr>
          <a:xfrm>
            <a:off x="457200" y="0"/>
            <a:ext cx="8229600" cy="707886"/>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IV.MARKET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upply chain Metro Project.png"/>
          <p:cNvPicPr>
            <a:picLocks noGrp="1" noChangeAspect="1"/>
          </p:cNvPicPr>
          <p:nvPr>
            <p:ph idx="1"/>
          </p:nvPr>
        </p:nvPicPr>
        <p:blipFill>
          <a:blip r:embed="rId2"/>
          <a:stretch>
            <a:fillRect/>
          </a:stretch>
        </p:blipFill>
        <p:spPr>
          <a:xfrm>
            <a:off x="1438339" y="1600200"/>
            <a:ext cx="6267321" cy="4525963"/>
          </a:xfrm>
        </p:spPr>
      </p:pic>
      <p:sp>
        <p:nvSpPr>
          <p:cNvPr id="5" name="Title 3"/>
          <p:cNvSpPr txBox="1">
            <a:spLocks/>
          </p:cNvSpPr>
          <p:nvPr/>
        </p:nvSpPr>
        <p:spPr>
          <a:xfrm>
            <a:off x="457200" y="0"/>
            <a:ext cx="8229600" cy="707886"/>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IV.MARKET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a:bodyPr>
          <a:lstStyle/>
          <a:p>
            <a:pPr algn="l"/>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3 sourcing area with 6 famer group with 110 farmers</a:t>
            </a:r>
            <a:endParaRPr lang="en-US" sz="2000" b="1" dirty="0">
              <a:latin typeface="Arial" pitchFamily="34" charset="0"/>
              <a:cs typeface="Arial" pitchFamily="34" charset="0"/>
            </a:endParaRPr>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0" y="1781175"/>
            <a:ext cx="9144000" cy="5076825"/>
          </a:xfrm>
          <a:prstGeom prst="rect">
            <a:avLst/>
          </a:prstGeom>
          <a:noFill/>
          <a:ln w="9525">
            <a:noFill/>
            <a:miter lim="800000"/>
            <a:headEnd/>
            <a:tailEnd/>
          </a:ln>
          <a:effectLst/>
        </p:spPr>
      </p:pic>
      <p:sp>
        <p:nvSpPr>
          <p:cNvPr id="5" name="Title 3"/>
          <p:cNvSpPr txBox="1">
            <a:spLocks/>
          </p:cNvSpPr>
          <p:nvPr/>
        </p:nvSpPr>
        <p:spPr>
          <a:xfrm>
            <a:off x="457200" y="0"/>
            <a:ext cx="8229600" cy="707886"/>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IV.MARKET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457200" y="0"/>
            <a:ext cx="8229600" cy="400110"/>
          </a:xfrm>
          <a:prstGeom prst="rect">
            <a:avLst/>
          </a:prstGeom>
          <a:solidFill>
            <a:srgbClr val="92D050"/>
          </a:solidFill>
        </p:spPr>
        <p:txBody>
          <a:bodyPr wrap="square" rtlCol="0">
            <a:spAutoFit/>
          </a:bodyPr>
          <a:lstStyle/>
          <a:p>
            <a:pPr algn="ctr"/>
            <a:r>
              <a:rPr lang="en-US" sz="2000" b="1" dirty="0" smtClean="0">
                <a:latin typeface="Arial" pitchFamily="34" charset="0"/>
                <a:cs typeface="Arial" pitchFamily="34" charset="0"/>
              </a:rPr>
              <a:t>IV.MARKET</a:t>
            </a:r>
            <a:endParaRPr lang="en-US" sz="2000" b="1" dirty="0">
              <a:latin typeface="Arial" pitchFamily="34" charset="0"/>
              <a:cs typeface="Arial" pitchFamily="34" charset="0"/>
            </a:endParaRPr>
          </a:p>
        </p:txBody>
      </p:sp>
      <p:pic>
        <p:nvPicPr>
          <p:cNvPr id="2050" name="Picture 2"/>
          <p:cNvPicPr>
            <a:picLocks noChangeAspect="1" noChangeArrowheads="1"/>
          </p:cNvPicPr>
          <p:nvPr/>
        </p:nvPicPr>
        <p:blipFill>
          <a:blip r:embed="rId2"/>
          <a:srcRect/>
          <a:stretch>
            <a:fillRect/>
          </a:stretch>
        </p:blipFill>
        <p:spPr bwMode="auto">
          <a:xfrm>
            <a:off x="219075" y="990600"/>
            <a:ext cx="8772525" cy="5514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rmAutofit fontScale="90000"/>
          </a:bodyPr>
          <a:lstStyle/>
          <a:p>
            <a:pPr algn="l"/>
            <a:r>
              <a:rPr lang="en-US" sz="2000" b="1" dirty="0" smtClean="0">
                <a:latin typeface="Arial" pitchFamily="34" charset="0"/>
                <a:cs typeface="Arial" pitchFamily="34" charset="0"/>
              </a:rPr>
              <a:t>2. Internation</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Fresh Tomato: Russia, China, Singapore</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China: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Place: </a:t>
            </a:r>
            <a:r>
              <a:rPr lang="en-US" sz="2000" dirty="0" smtClean="0">
                <a:latin typeface="Arial" pitchFamily="34" charset="0"/>
                <a:cs typeface="Arial" pitchFamily="34" charset="0"/>
              </a:rPr>
              <a:t>Fresh tomatoes are produced in most provinces, but the main </a:t>
            </a:r>
            <a:br>
              <a:rPr lang="en-US" sz="2000" dirty="0" smtClean="0">
                <a:latin typeface="Arial" pitchFamily="34" charset="0"/>
                <a:cs typeface="Arial" pitchFamily="34" charset="0"/>
              </a:rPr>
            </a:br>
            <a:r>
              <a:rPr lang="en-US" sz="2000" dirty="0" smtClean="0">
                <a:latin typeface="Arial" pitchFamily="34" charset="0"/>
                <a:cs typeface="Arial" pitchFamily="34" charset="0"/>
              </a:rPr>
              <a:t>production areas are located in Shandong, Hebei, Xinjiang, Henan, and Jiangsu Provinces. Processing tomatoes are confined to China’s Northern provinces, mainly in Xinjiang, Inner Mongolia, and Gansu. These three provinces represent 90 percent of China’s total processing tomato production</a:t>
            </a:r>
            <a:br>
              <a:rPr lang="en-US" sz="2000" dirty="0" smtClean="0">
                <a:latin typeface="Arial" pitchFamily="34" charset="0"/>
                <a:cs typeface="Arial" pitchFamily="34" charset="0"/>
              </a:rPr>
            </a:br>
            <a:r>
              <a:rPr lang="en-US" sz="2000" b="1" dirty="0" smtClean="0">
                <a:latin typeface="Arial" pitchFamily="34" charset="0"/>
                <a:cs typeface="Arial" pitchFamily="34" charset="0"/>
              </a:rPr>
              <a:t>Season: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i="1" dirty="0" smtClean="0">
                <a:latin typeface="Arial" pitchFamily="34" charset="0"/>
                <a:cs typeface="Arial" pitchFamily="34" charset="0"/>
              </a:rPr>
              <a:t>Source: USDA Foreign Agricultural Service</a:t>
            </a:r>
            <a:endParaRPr lang="en-US" sz="2000" i="1" dirty="0">
              <a:latin typeface="Arial" pitchFamily="34" charset="0"/>
              <a:cs typeface="Arial" pitchFamily="34" charset="0"/>
            </a:endParaRPr>
          </a:p>
        </p:txBody>
      </p:sp>
      <p:sp>
        <p:nvSpPr>
          <p:cNvPr id="4" name="Title 3"/>
          <p:cNvSpPr txBox="1">
            <a:spLocks/>
          </p:cNvSpPr>
          <p:nvPr/>
        </p:nvSpPr>
        <p:spPr>
          <a:xfrm>
            <a:off x="457200" y="0"/>
            <a:ext cx="8229600" cy="400110"/>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smtClean="0">
                <a:ln>
                  <a:noFill/>
                </a:ln>
                <a:solidFill>
                  <a:schemeClr val="tx1"/>
                </a:solidFill>
                <a:effectLst/>
                <a:uLnTx/>
                <a:uFillTx/>
                <a:latin typeface="Arial" pitchFamily="34" charset="0"/>
                <a:ea typeface="+mj-ea"/>
                <a:cs typeface="Arial" pitchFamily="34" charset="0"/>
              </a:rPr>
              <a:t>IV.MARKET</a:t>
            </a:r>
            <a:endParaRPr kumimoji="0" lang="en-US" sz="2000" b="1" i="0" u="none" strike="noStrike" kern="1200" cap="none" spc="0" normalizeH="0" noProof="0" dirty="0">
              <a:ln>
                <a:noFill/>
              </a:ln>
              <a:solidFill>
                <a:schemeClr val="tx1"/>
              </a:solidFill>
              <a:effectLst/>
              <a:uLnTx/>
              <a:uFillTx/>
              <a:latin typeface="Arial" pitchFamily="34" charset="0"/>
              <a:ea typeface="+mj-ea"/>
              <a:cs typeface="Arial" pitchFamily="34" charset="0"/>
            </a:endParaRPr>
          </a:p>
        </p:txBody>
      </p:sp>
      <p:pic>
        <p:nvPicPr>
          <p:cNvPr id="5" name="Picture 4" descr="Season in China.png"/>
          <p:cNvPicPr>
            <a:picLocks noChangeAspect="1"/>
          </p:cNvPicPr>
          <p:nvPr/>
        </p:nvPicPr>
        <p:blipFill>
          <a:blip r:embed="rId2"/>
          <a:stretch>
            <a:fillRect/>
          </a:stretch>
        </p:blipFill>
        <p:spPr>
          <a:xfrm>
            <a:off x="762000" y="4191000"/>
            <a:ext cx="7582959" cy="150516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504825"/>
            <a:ext cx="8934450" cy="2619375"/>
          </a:xfrm>
          <a:prstGeom prst="rect">
            <a:avLst/>
          </a:prstGeom>
          <a:noFill/>
          <a:ln w="9525">
            <a:noFill/>
            <a:miter lim="800000"/>
            <a:headEnd/>
            <a:tailEnd/>
          </a:ln>
          <a:effectLst/>
        </p:spPr>
      </p:pic>
      <p:sp>
        <p:nvSpPr>
          <p:cNvPr id="5" name="Title 3"/>
          <p:cNvSpPr txBox="1">
            <a:spLocks/>
          </p:cNvSpPr>
          <p:nvPr/>
        </p:nvSpPr>
        <p:spPr>
          <a:xfrm>
            <a:off x="457200" y="0"/>
            <a:ext cx="8229600" cy="400110"/>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smtClean="0">
                <a:ln>
                  <a:noFill/>
                </a:ln>
                <a:solidFill>
                  <a:schemeClr val="tx1"/>
                </a:solidFill>
                <a:effectLst/>
                <a:uLnTx/>
                <a:uFillTx/>
                <a:latin typeface="Arial" pitchFamily="34" charset="0"/>
                <a:ea typeface="+mj-ea"/>
                <a:cs typeface="Arial" pitchFamily="34" charset="0"/>
              </a:rPr>
              <a:t>IV.MARKET</a:t>
            </a:r>
            <a:endParaRPr kumimoji="0" lang="en-US" sz="2000" b="1" i="0" u="none" strike="noStrike" kern="1200" cap="none" spc="0" normalizeH="0" noProof="0" dirty="0">
              <a:ln>
                <a:noFill/>
              </a:ln>
              <a:solidFill>
                <a:schemeClr val="tx1"/>
              </a:solidFill>
              <a:effectLst/>
              <a:uLnTx/>
              <a:uFillTx/>
              <a:latin typeface="Arial" pitchFamily="34" charset="0"/>
              <a:ea typeface="+mj-ea"/>
              <a:cs typeface="Arial" pitchFamily="34" charset="0"/>
            </a:endParaRPr>
          </a:p>
        </p:txBody>
      </p:sp>
      <p:pic>
        <p:nvPicPr>
          <p:cNvPr id="6" name="Picture 5" descr="China import vegetable from Viet Nam.png"/>
          <p:cNvPicPr>
            <a:picLocks noChangeAspect="1"/>
          </p:cNvPicPr>
          <p:nvPr/>
        </p:nvPicPr>
        <p:blipFill>
          <a:blip r:embed="rId3"/>
          <a:stretch>
            <a:fillRect/>
          </a:stretch>
        </p:blipFill>
        <p:spPr>
          <a:xfrm>
            <a:off x="0" y="3202224"/>
            <a:ext cx="9144000" cy="3655776"/>
          </a:xfrm>
          <a:prstGeom prst="rect">
            <a:avLst/>
          </a:prstGeo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000" dirty="0" smtClean="0">
                <a:latin typeface="Arial" pitchFamily="34" charset="0"/>
                <a:cs typeface="Arial" pitchFamily="34" charset="0"/>
              </a:rPr>
              <a:t>Russia</a:t>
            </a:r>
            <a:endParaRPr lang="en-US" sz="2000" dirty="0">
              <a:latin typeface="Arial" pitchFamily="34" charset="0"/>
              <a:cs typeface="Arial" pitchFamily="34" charset="0"/>
            </a:endParaRPr>
          </a:p>
        </p:txBody>
      </p:sp>
      <p:pic>
        <p:nvPicPr>
          <p:cNvPr id="6" name="Picture 5" descr="Consumption vegetable in Russia.png"/>
          <p:cNvPicPr>
            <a:picLocks noChangeAspect="1"/>
          </p:cNvPicPr>
          <p:nvPr/>
        </p:nvPicPr>
        <p:blipFill>
          <a:blip r:embed="rId2"/>
          <a:stretch>
            <a:fillRect/>
          </a:stretch>
        </p:blipFill>
        <p:spPr>
          <a:xfrm>
            <a:off x="1143000" y="1828799"/>
            <a:ext cx="6781800" cy="4724757"/>
          </a:xfrm>
          <a:prstGeom prst="rect">
            <a:avLst/>
          </a:prstGeom>
        </p:spPr>
      </p:pic>
      <p:sp>
        <p:nvSpPr>
          <p:cNvPr id="7" name="Title 3"/>
          <p:cNvSpPr txBox="1">
            <a:spLocks/>
          </p:cNvSpPr>
          <p:nvPr/>
        </p:nvSpPr>
        <p:spPr>
          <a:xfrm>
            <a:off x="457200" y="0"/>
            <a:ext cx="8229600" cy="400110"/>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smtClean="0">
                <a:ln>
                  <a:noFill/>
                </a:ln>
                <a:solidFill>
                  <a:schemeClr val="tx1"/>
                </a:solidFill>
                <a:effectLst/>
                <a:uLnTx/>
                <a:uFillTx/>
                <a:latin typeface="Arial" pitchFamily="34" charset="0"/>
                <a:ea typeface="+mj-ea"/>
                <a:cs typeface="Arial" pitchFamily="34" charset="0"/>
              </a:rPr>
              <a:t>IV.MARKET</a:t>
            </a:r>
            <a:endParaRPr kumimoji="0" lang="en-US" sz="2000" b="1" i="0" u="none" strike="noStrike" kern="1200" cap="none" spc="0" normalizeH="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Consumption vegetable in Russia 1.png"/>
          <p:cNvPicPr>
            <a:picLocks noGrp="1" noChangeAspect="1"/>
          </p:cNvPicPr>
          <p:nvPr>
            <p:ph idx="1"/>
          </p:nvPr>
        </p:nvPicPr>
        <p:blipFill>
          <a:blip r:embed="rId2"/>
          <a:stretch>
            <a:fillRect/>
          </a:stretch>
        </p:blipFill>
        <p:spPr>
          <a:xfrm>
            <a:off x="533400" y="4267200"/>
            <a:ext cx="8077200" cy="2433249"/>
          </a:xfrm>
        </p:spPr>
      </p:pic>
      <p:pic>
        <p:nvPicPr>
          <p:cNvPr id="5" name="Picture 4" descr="Consumption vegetable in Russia 2.png"/>
          <p:cNvPicPr>
            <a:picLocks noChangeAspect="1"/>
          </p:cNvPicPr>
          <p:nvPr/>
        </p:nvPicPr>
        <p:blipFill>
          <a:blip r:embed="rId3"/>
          <a:stretch>
            <a:fillRect/>
          </a:stretch>
        </p:blipFill>
        <p:spPr>
          <a:xfrm>
            <a:off x="533400" y="1828800"/>
            <a:ext cx="8090904" cy="2145825"/>
          </a:xfrm>
          <a:prstGeom prst="rect">
            <a:avLst/>
          </a:prstGeom>
        </p:spPr>
      </p:pic>
      <p:sp>
        <p:nvSpPr>
          <p:cNvPr id="6" name="Title 3"/>
          <p:cNvSpPr txBox="1">
            <a:spLocks/>
          </p:cNvSpPr>
          <p:nvPr/>
        </p:nvSpPr>
        <p:spPr>
          <a:xfrm>
            <a:off x="457200" y="0"/>
            <a:ext cx="8229600" cy="400110"/>
          </a:xfrm>
          <a:prstGeom prst="rect">
            <a:avLst/>
          </a:prstGeom>
          <a:solidFill>
            <a:srgbClr val="92D050"/>
          </a:solid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noProof="0" smtClean="0">
                <a:ln>
                  <a:noFill/>
                </a:ln>
                <a:solidFill>
                  <a:schemeClr val="tx1"/>
                </a:solidFill>
                <a:effectLst/>
                <a:uLnTx/>
                <a:uFillTx/>
                <a:latin typeface="Arial" pitchFamily="34" charset="0"/>
                <a:ea typeface="+mj-ea"/>
                <a:cs typeface="Arial" pitchFamily="34" charset="0"/>
              </a:rPr>
              <a:t>IV.MARKET</a:t>
            </a:r>
            <a:endParaRPr kumimoji="0" lang="en-US" sz="2000" b="1" i="0" u="none" strike="noStrike" kern="1200" cap="none" spc="0" normalizeH="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000" b="1" dirty="0" smtClean="0">
                <a:latin typeface="Arial" pitchFamily="34" charset="0"/>
                <a:cs typeface="Arial" pitchFamily="34" charset="0"/>
              </a:rPr>
              <a:t/>
            </a:r>
            <a:br>
              <a:rPr lang="en-US" sz="2000" b="1" dirty="0" smtClean="0">
                <a:latin typeface="Arial" pitchFamily="34" charset="0"/>
                <a:cs typeface="Arial" pitchFamily="34" charset="0"/>
              </a:rPr>
            </a:br>
            <a:r>
              <a:rPr lang="en-US" sz="2000" b="1" dirty="0" smtClean="0">
                <a:latin typeface="Arial" pitchFamily="34" charset="0"/>
                <a:cs typeface="Arial" pitchFamily="34" charset="0"/>
              </a:rPr>
              <a:t>2.Irrigation system</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US" sz="2000" dirty="0">
              <a:latin typeface="Arial" pitchFamily="34" charset="0"/>
              <a:cs typeface="Arial" pitchFamily="34" charset="0"/>
            </a:endParaRPr>
          </a:p>
        </p:txBody>
      </p:sp>
      <p:pic>
        <p:nvPicPr>
          <p:cNvPr id="5" name="Picture 4" descr="Irrigation system.png"/>
          <p:cNvPicPr/>
          <p:nvPr/>
        </p:nvPicPr>
        <p:blipFill>
          <a:blip r:embed="rId2"/>
          <a:stretch>
            <a:fillRect/>
          </a:stretch>
        </p:blipFill>
        <p:spPr>
          <a:xfrm>
            <a:off x="609600" y="1143000"/>
            <a:ext cx="8001000" cy="5257800"/>
          </a:xfrm>
          <a:prstGeom prst="rect">
            <a:avLst/>
          </a:prstGeom>
        </p:spPr>
      </p:pic>
      <p:sp>
        <p:nvSpPr>
          <p:cNvPr id="6" name="TextBox 5"/>
          <p:cNvSpPr txBox="1"/>
          <p:nvPr/>
        </p:nvSpPr>
        <p:spPr>
          <a:xfrm>
            <a:off x="1066800" y="0"/>
            <a:ext cx="7391400" cy="646331"/>
          </a:xfrm>
          <a:prstGeom prst="rect">
            <a:avLst/>
          </a:prstGeom>
          <a:solidFill>
            <a:srgbClr val="92D050"/>
          </a:solidFill>
        </p:spPr>
        <p:txBody>
          <a:bodyPr wrap="square" rtlCol="0">
            <a:spAutoFit/>
          </a:bodyPr>
          <a:lstStyle/>
          <a:p>
            <a:pPr algn="ctr"/>
            <a:r>
              <a:rPr lang="en-US" b="1" dirty="0" smtClean="0">
                <a:latin typeface="Arial" pitchFamily="34" charset="0"/>
                <a:cs typeface="Arial" pitchFamily="34" charset="0"/>
              </a:rPr>
              <a:t>II.GREENHOUSE SYSTEM</a:t>
            </a:r>
          </a:p>
          <a:p>
            <a:pPr algn="ctr"/>
            <a:endParaRPr 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TotalTime>
  <Words>1474</Words>
  <Application>Microsoft Office PowerPoint</Application>
  <PresentationFormat>On-screen Show (4:3)</PresentationFormat>
  <Paragraphs>227</Paragraphs>
  <Slides>87</Slides>
  <Notes>1</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Slide 1</vt:lpstr>
      <vt:lpstr>Slide 2</vt:lpstr>
      <vt:lpstr>I.Introduction  II.Greenhouse system  III.Production  IV.Market</vt:lpstr>
      <vt:lpstr>  1. Origination The species originated in the South American Andes and its use as a food originated in Mexico, and spread throughout the world following the Spanish colonization of the Americas.</vt:lpstr>
      <vt:lpstr> 2.Distribution </vt:lpstr>
      <vt:lpstr>1.North America Because of the long growing season needed for  this heat-loving crop, several states in the US Sun Belt  became major tomato-producers, particularly Florida and California.   2. Euro and Mediterranean area  The Spanish also brought the tomato to Europe. It grew easily in Mediterranean climates, and cultivation began in the 1540s   3. Asean  The Spanish distributed the tomato throughout their colonies in the Caribbean. They also took it to the Philippines, from where it spread to southeast Asia and then the entire Asian continent.   </vt:lpstr>
      <vt:lpstr> Following information of Netafim Israel: It has since become a global enterprise controlling over one third of the global micro-irrigation market and their company in VietNam.   1. Greenhouse struture for tropical area  1.1. The Tropic  Planned for extremely  high temperatures and humid growing conditions.     1.2.  Classic  The Classic Polyethylene Greenhouse  offers 5 models, in order to provide the  optimal solution suitable for specific  climate conditions and crop requirements.  </vt:lpstr>
      <vt:lpstr>Slide 8</vt:lpstr>
      <vt:lpstr> 2.Irrigation system </vt:lpstr>
      <vt:lpstr>2. 1.Filter machine Filter impurities  2.2.Ferlilizer and Water System   It creates a uniform solution of water and nutrients. With ECpH fuzzy logic control, NetaJet responds immediately to required changes in concentration or flow, and enables easy switching between nutrigation recipes for different crops.  - Provides fast and accurate fertilizer and acid control  - Guaranteed EC and pH control     </vt:lpstr>
      <vt:lpstr>    2.3.Dripper - Spiders - Dripper </vt:lpstr>
      <vt:lpstr>    3. Climate Control Humidity treatment. Special ventilation process. Fresh air treatment. Emergency program.   4.Other Curtain and fan,….        </vt:lpstr>
      <vt:lpstr> 1. Seeding</vt:lpstr>
      <vt:lpstr> Sowing in seedbed</vt:lpstr>
      <vt:lpstr>   Sowing in seedling tray </vt:lpstr>
      <vt:lpstr>  2.Land preparation </vt:lpstr>
      <vt:lpstr>  3.Fencing </vt:lpstr>
      <vt:lpstr>Fencing</vt:lpstr>
      <vt:lpstr> Prunning</vt:lpstr>
      <vt:lpstr>  Watering </vt:lpstr>
      <vt:lpstr> 3.Fertilisers </vt:lpstr>
      <vt:lpstr>    Chemical fertiliser</vt:lpstr>
      <vt:lpstr>  4. Nutrient Deficiency Symptoms </vt:lpstr>
      <vt:lpstr>Phosphorus </vt:lpstr>
      <vt:lpstr>Potassium  </vt:lpstr>
      <vt:lpstr>PEST AND DESEASE</vt:lpstr>
      <vt:lpstr>I.  Nematodes </vt:lpstr>
      <vt:lpstr>Slide 28</vt:lpstr>
      <vt:lpstr> II.  Insects</vt:lpstr>
      <vt:lpstr>  Management </vt:lpstr>
      <vt:lpstr> Use biopesticide Beauvaria bassianais a fungal disease that infects aphids or: </vt:lpstr>
      <vt:lpstr>   2.  Thrips   Thrips are tiny insects.</vt:lpstr>
      <vt:lpstr>Slide 33</vt:lpstr>
      <vt:lpstr>Control options such as Beauveria bassiana </vt:lpstr>
      <vt:lpstr>Use some biopesticide as: </vt:lpstr>
      <vt:lpstr>3.  Whiteflies </vt:lpstr>
      <vt:lpstr>Silverleaf whiteflies can transmit several significant tomato viral diseases</vt:lpstr>
      <vt:lpstr>Management </vt:lpstr>
      <vt:lpstr>Lady beetle (Delphastuspusillus )</vt:lpstr>
      <vt:lpstr>4.  Leafminers </vt:lpstr>
      <vt:lpstr>Insecticides for Leafminer Control: Trade name:</vt:lpstr>
      <vt:lpstr>5.  Large Caterpillars</vt:lpstr>
      <vt:lpstr>Management</vt:lpstr>
      <vt:lpstr>III.  Diseases</vt:lpstr>
      <vt:lpstr>3.1.2.  Late Blight (Phytophthora infestans) </vt:lpstr>
      <vt:lpstr>3.1.3.  Early Blight (Alternaria solani)</vt:lpstr>
      <vt:lpstr>3.1.4.  Botrytis gray mold (Botrytis cinerea) </vt:lpstr>
      <vt:lpstr>Common management fungi</vt:lpstr>
      <vt:lpstr>3.2.  Bacteria</vt:lpstr>
      <vt:lpstr> A white, milky stream of bacteria will ooze from xylem elements when stem sections of infected plants are suspended in water.</vt:lpstr>
      <vt:lpstr>3.2.2.  Bacterial canker  ( Clavibacter michiganensis)</vt:lpstr>
      <vt:lpstr>Slide 52</vt:lpstr>
      <vt:lpstr>Common managemant bacterial </vt:lpstr>
      <vt:lpstr> +  Make sure the field is well drained.  +  Clear away crop debris. </vt:lpstr>
      <vt:lpstr>3. 3.  Virus </vt:lpstr>
      <vt:lpstr>Plants become stunted, leaves may have mild to severe yellow-green spots, or curls rolled-up leaves, stunted growth.</vt:lpstr>
      <vt:lpstr>Management</vt:lpstr>
      <vt:lpstr>3.3.2.  Cucumber mosaic virus (CMV) </vt:lpstr>
      <vt:lpstr>Slide 59</vt:lpstr>
      <vt:lpstr>Management</vt:lpstr>
      <vt:lpstr>Slide 61</vt:lpstr>
      <vt:lpstr>VII.  Harvest and Packaging </vt:lpstr>
      <vt:lpstr>Quality tomatoes are firm and are uniform in colour. </vt:lpstr>
      <vt:lpstr>Slide 64</vt:lpstr>
      <vt:lpstr>Slide 65</vt:lpstr>
      <vt:lpstr>Slide 66</vt:lpstr>
      <vt:lpstr>7.2.  Packaging </vt:lpstr>
      <vt:lpstr>+  Baskets </vt:lpstr>
      <vt:lpstr>Slide 69</vt:lpstr>
      <vt:lpstr>+  Cardboard boxes </vt:lpstr>
      <vt:lpstr>+  Glass bottles or jars </vt:lpstr>
      <vt:lpstr>Slide 72</vt:lpstr>
      <vt:lpstr>VIII.  Storage  </vt:lpstr>
      <vt:lpstr>Slide 74</vt:lpstr>
      <vt:lpstr>Slide 75</vt:lpstr>
      <vt:lpstr>Slide 76</vt:lpstr>
      <vt:lpstr>Slide 77</vt:lpstr>
      <vt:lpstr> 1.Domestic</vt:lpstr>
      <vt:lpstr>Slide 79</vt:lpstr>
      <vt:lpstr>Slide 80</vt:lpstr>
      <vt:lpstr>Slide 81</vt:lpstr>
      <vt:lpstr>   3 sourcing area with 6 famer group with 110 farmers</vt:lpstr>
      <vt:lpstr>IV.MARKET</vt:lpstr>
      <vt:lpstr>2. Internation  Fresh Tomato: Russia, China, Singapore  China:   Place: Fresh tomatoes are produced in most provinces, but the main  production areas are located in Shandong, Hebei, Xinjiang, Henan, and Jiangsu Provinces. Processing tomatoes are confined to China’s Northern provinces, mainly in Xinjiang, Inner Mongolia, and Gansu. These three provinces represent 90 percent of China’s total processing tomato production Season:           Source: USDA Foreign Agricultural Service</vt:lpstr>
      <vt:lpstr>Slide 85</vt:lpstr>
      <vt:lpstr>Russia</vt:lpstr>
      <vt:lpstr>Slide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DINH VU</dc:creator>
  <cp:lastModifiedBy>LE DINH VU</cp:lastModifiedBy>
  <cp:revision>60</cp:revision>
  <dcterms:created xsi:type="dcterms:W3CDTF">2013-12-18T05:53:35Z</dcterms:created>
  <dcterms:modified xsi:type="dcterms:W3CDTF">2013-12-19T07:13:54Z</dcterms:modified>
</cp:coreProperties>
</file>