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notesMasterIdLst>
    <p:notesMasterId r:id="rId24"/>
  </p:notesMasterIdLst>
  <p:sldIdLst>
    <p:sldId id="256" r:id="rId2"/>
    <p:sldId id="258" r:id="rId3"/>
    <p:sldId id="257" r:id="rId4"/>
    <p:sldId id="259" r:id="rId5"/>
    <p:sldId id="260" r:id="rId6"/>
    <p:sldId id="297" r:id="rId7"/>
    <p:sldId id="300" r:id="rId8"/>
    <p:sldId id="263" r:id="rId9"/>
    <p:sldId id="264" r:id="rId10"/>
    <p:sldId id="298" r:id="rId11"/>
    <p:sldId id="268" r:id="rId12"/>
    <p:sldId id="302" r:id="rId13"/>
    <p:sldId id="269" r:id="rId14"/>
    <p:sldId id="303" r:id="rId15"/>
    <p:sldId id="299" r:id="rId16"/>
    <p:sldId id="304" r:id="rId17"/>
    <p:sldId id="305" r:id="rId18"/>
    <p:sldId id="306" r:id="rId19"/>
    <p:sldId id="275" r:id="rId20"/>
    <p:sldId id="276" r:id="rId21"/>
    <p:sldId id="307" r:id="rId22"/>
    <p:sldId id="28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6D8A1A"/>
    <a:srgbClr val="668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912" autoAdjust="0"/>
    <p:restoredTop sz="94660"/>
  </p:normalViewPr>
  <p:slideViewPr>
    <p:cSldViewPr>
      <p:cViewPr varScale="1">
        <p:scale>
          <a:sx n="79" d="100"/>
          <a:sy n="79" d="100"/>
        </p:scale>
        <p:origin x="-61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D244B9-9EEF-4B80-BB6F-6DCD61B38943}" type="doc">
      <dgm:prSet loTypeId="urn:microsoft.com/office/officeart/2005/8/layout/hList2#1" loCatId="list" qsTypeId="urn:microsoft.com/office/officeart/2005/8/quickstyle/simple1" qsCatId="simple" csTypeId="urn:microsoft.com/office/officeart/2005/8/colors/accent1_2" csCatId="accent1" phldr="1"/>
      <dgm:spPr>
        <a:scene3d>
          <a:camera prst="orthographicFront">
            <a:rot lat="0" lon="0" rev="0"/>
          </a:camera>
          <a:lightRig rig="balanced" dir="t">
            <a:rot lat="0" lon="0" rev="8700000"/>
          </a:lightRig>
        </a:scene3d>
      </dgm:spPr>
      <dgm:t>
        <a:bodyPr/>
        <a:lstStyle/>
        <a:p>
          <a:endParaRPr lang="en-US"/>
        </a:p>
      </dgm:t>
    </dgm:pt>
    <dgm:pt modelId="{E78D928C-72F6-43DE-A089-974A04A1BD4B}" type="pres">
      <dgm:prSet presAssocID="{86D244B9-9EEF-4B80-BB6F-6DCD61B38943}" presName="linearFlow" presStyleCnt="0">
        <dgm:presLayoutVars>
          <dgm:dir/>
          <dgm:animLvl val="lvl"/>
          <dgm:resizeHandles/>
        </dgm:presLayoutVars>
      </dgm:prSet>
      <dgm:spPr/>
      <dgm:t>
        <a:bodyPr/>
        <a:lstStyle/>
        <a:p>
          <a:endParaRPr lang="en-US"/>
        </a:p>
      </dgm:t>
    </dgm:pt>
  </dgm:ptLst>
  <dgm:cxnLst>
    <dgm:cxn modelId="{F34BCD32-FAD5-467A-A1AE-D9CF4CCED4CD}" type="presOf" srcId="{86D244B9-9EEF-4B80-BB6F-6DCD61B38943}" destId="{E78D928C-72F6-43DE-A089-974A04A1BD4B}" srcOrd="0" destOrd="0" presId="urn:microsoft.com/office/officeart/2005/8/layout/hList2#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2BBBA9-E08B-4A14-B6C1-6AF596D35745}" type="doc">
      <dgm:prSet loTypeId="urn:diagrams.loki3.com/BracketList+Icon" loCatId="list" qsTypeId="urn:microsoft.com/office/officeart/2005/8/quickstyle/simple1" qsCatId="simple" csTypeId="urn:microsoft.com/office/officeart/2005/8/colors/accent1_1" csCatId="accent1" phldr="1"/>
      <dgm:spPr/>
      <dgm:t>
        <a:bodyPr/>
        <a:lstStyle/>
        <a:p>
          <a:endParaRPr lang="en-US"/>
        </a:p>
      </dgm:t>
    </dgm:pt>
    <dgm:pt modelId="{060ACAF3-4174-487F-B1D7-382CFF1D6D22}">
      <dgm:prSet phldrT="[Text]"/>
      <dgm:spPr>
        <a:solidFill>
          <a:schemeClr val="accent4">
            <a:lumMod val="20000"/>
            <a:lumOff val="80000"/>
          </a:schemeClr>
        </a:solidFill>
        <a:ln>
          <a:solidFill>
            <a:schemeClr val="accent4">
              <a:lumMod val="50000"/>
            </a:schemeClr>
          </a:solidFill>
        </a:ln>
      </dgm:spPr>
      <dgm:t>
        <a:bodyPr/>
        <a:lstStyle/>
        <a:p>
          <a:r>
            <a:rPr lang="en-US" dirty="0" smtClean="0"/>
            <a:t>Nhóm là 1 tập hợp có thể nhận thức được, có tổ chức cơ cấu, có tính liên tục. Mỗi người trong nhóm đều có vai trò nhất định, có sự tương tác qua lại, vì quyền lợi chung và tất cả đều phải tuân theo nhưng quy tắt, điều lệ chung của nhóm.</a:t>
          </a:r>
          <a:endParaRPr lang="en-US" dirty="0"/>
        </a:p>
      </dgm:t>
    </dgm:pt>
    <dgm:pt modelId="{7157A14A-EDF6-4F63-B407-BF1377E2D599}" type="parTrans" cxnId="{E2E9B07F-C1C7-4F0F-8826-3A8A6B615E4D}">
      <dgm:prSet/>
      <dgm:spPr/>
      <dgm:t>
        <a:bodyPr/>
        <a:lstStyle/>
        <a:p>
          <a:endParaRPr lang="en-US"/>
        </a:p>
      </dgm:t>
    </dgm:pt>
    <dgm:pt modelId="{009BB205-BD62-462D-A9FB-17C3DE7EFAB5}" type="sibTrans" cxnId="{E2E9B07F-C1C7-4F0F-8826-3A8A6B615E4D}">
      <dgm:prSet/>
      <dgm:spPr/>
      <dgm:t>
        <a:bodyPr/>
        <a:lstStyle/>
        <a:p>
          <a:endParaRPr lang="en-US"/>
        </a:p>
      </dgm:t>
    </dgm:pt>
    <dgm:pt modelId="{7D1B4F57-9A81-42B4-A0C0-CB80E056D4CA}">
      <dgm:prSet phldrT="[Text]"/>
      <dgm:spPr/>
      <dgm:t>
        <a:bodyPr/>
        <a:lstStyle/>
        <a:p>
          <a:endParaRPr lang="en-US" b="1" dirty="0">
            <a:solidFill>
              <a:schemeClr val="accent4">
                <a:lumMod val="50000"/>
              </a:schemeClr>
            </a:solidFill>
          </a:endParaRPr>
        </a:p>
      </dgm:t>
    </dgm:pt>
    <dgm:pt modelId="{B7AF2F4E-BCFF-41D3-968A-4DD2EF8F2E56}" type="sibTrans" cxnId="{AB4A472C-0D20-47BB-A51A-FF7D4D0439C5}">
      <dgm:prSet/>
      <dgm:spPr/>
      <dgm:t>
        <a:bodyPr/>
        <a:lstStyle/>
        <a:p>
          <a:endParaRPr lang="en-US"/>
        </a:p>
      </dgm:t>
    </dgm:pt>
    <dgm:pt modelId="{B971770F-C8CD-435D-9C53-216CAE717453}" type="parTrans" cxnId="{AB4A472C-0D20-47BB-A51A-FF7D4D0439C5}">
      <dgm:prSet/>
      <dgm:spPr/>
      <dgm:t>
        <a:bodyPr/>
        <a:lstStyle/>
        <a:p>
          <a:endParaRPr lang="en-US"/>
        </a:p>
      </dgm:t>
    </dgm:pt>
    <dgm:pt modelId="{9B63E1CA-8F61-4C91-81B4-1379883121B1}" type="pres">
      <dgm:prSet presAssocID="{6D2BBBA9-E08B-4A14-B6C1-6AF596D35745}" presName="Name0" presStyleCnt="0">
        <dgm:presLayoutVars>
          <dgm:dir/>
          <dgm:animLvl val="lvl"/>
          <dgm:resizeHandles val="exact"/>
        </dgm:presLayoutVars>
      </dgm:prSet>
      <dgm:spPr/>
      <dgm:t>
        <a:bodyPr/>
        <a:lstStyle/>
        <a:p>
          <a:endParaRPr lang="en-US"/>
        </a:p>
      </dgm:t>
    </dgm:pt>
    <dgm:pt modelId="{8C512B86-D4FE-4566-B12E-F55A28ED1416}" type="pres">
      <dgm:prSet presAssocID="{7D1B4F57-9A81-42B4-A0C0-CB80E056D4CA}" presName="linNode" presStyleCnt="0"/>
      <dgm:spPr/>
      <dgm:t>
        <a:bodyPr/>
        <a:lstStyle/>
        <a:p>
          <a:endParaRPr lang="en-US"/>
        </a:p>
      </dgm:t>
    </dgm:pt>
    <dgm:pt modelId="{5040D336-7FD6-49EB-A2B7-58EACBA36648}" type="pres">
      <dgm:prSet presAssocID="{7D1B4F57-9A81-42B4-A0C0-CB80E056D4CA}" presName="parTx" presStyleLbl="revTx" presStyleIdx="0" presStyleCnt="1">
        <dgm:presLayoutVars>
          <dgm:chMax val="1"/>
          <dgm:bulletEnabled val="1"/>
        </dgm:presLayoutVars>
      </dgm:prSet>
      <dgm:spPr/>
      <dgm:t>
        <a:bodyPr/>
        <a:lstStyle/>
        <a:p>
          <a:endParaRPr lang="en-US"/>
        </a:p>
      </dgm:t>
    </dgm:pt>
    <dgm:pt modelId="{64B88806-C9D0-4BAA-9D1A-F1AF9AB94714}" type="pres">
      <dgm:prSet presAssocID="{7D1B4F57-9A81-42B4-A0C0-CB80E056D4CA}" presName="bracket" presStyleLbl="parChTrans1D1" presStyleIdx="0" presStyleCnt="1" custFlipVert="0" custScaleX="33012" custScaleY="44781" custLinFactX="-460579" custLinFactNeighborX="-500000"/>
      <dgm:spPr>
        <a:prstGeom prst="roundRect">
          <a:avLst/>
        </a:prstGeom>
      </dgm:spPr>
      <dgm:t>
        <a:bodyPr/>
        <a:lstStyle/>
        <a:p>
          <a:endParaRPr lang="en-US"/>
        </a:p>
      </dgm:t>
    </dgm:pt>
    <dgm:pt modelId="{BD66572F-189B-4B21-89D1-641FB00C5601}" type="pres">
      <dgm:prSet presAssocID="{7D1B4F57-9A81-42B4-A0C0-CB80E056D4CA}" presName="spH" presStyleCnt="0"/>
      <dgm:spPr/>
      <dgm:t>
        <a:bodyPr/>
        <a:lstStyle/>
        <a:p>
          <a:endParaRPr lang="en-US"/>
        </a:p>
      </dgm:t>
    </dgm:pt>
    <dgm:pt modelId="{55624A12-8D70-4479-8710-0FD7CE5C266D}" type="pres">
      <dgm:prSet presAssocID="{7D1B4F57-9A81-42B4-A0C0-CB80E056D4CA}" presName="desTx" presStyleLbl="node1" presStyleIdx="0" presStyleCnt="1" custScaleX="210327" custScaleY="20386" custLinFactX="-15331" custLinFactNeighborX="-100000" custLinFactNeighborY="-13051">
        <dgm:presLayoutVars>
          <dgm:bulletEnabled val="1"/>
        </dgm:presLayoutVars>
      </dgm:prSet>
      <dgm:spPr>
        <a:prstGeom prst="roundRect">
          <a:avLst/>
        </a:prstGeom>
      </dgm:spPr>
      <dgm:t>
        <a:bodyPr/>
        <a:lstStyle/>
        <a:p>
          <a:endParaRPr lang="en-US"/>
        </a:p>
      </dgm:t>
    </dgm:pt>
  </dgm:ptLst>
  <dgm:cxnLst>
    <dgm:cxn modelId="{D8A3DDB2-BC6C-4F1E-9BF1-AAE1A7FDF847}" type="presOf" srcId="{060ACAF3-4174-487F-B1D7-382CFF1D6D22}" destId="{55624A12-8D70-4479-8710-0FD7CE5C266D}" srcOrd="0" destOrd="0" presId="urn:diagrams.loki3.com/BracketList+Icon"/>
    <dgm:cxn modelId="{AB4A472C-0D20-47BB-A51A-FF7D4D0439C5}" srcId="{6D2BBBA9-E08B-4A14-B6C1-6AF596D35745}" destId="{7D1B4F57-9A81-42B4-A0C0-CB80E056D4CA}" srcOrd="0" destOrd="0" parTransId="{B971770F-C8CD-435D-9C53-216CAE717453}" sibTransId="{B7AF2F4E-BCFF-41D3-968A-4DD2EF8F2E56}"/>
    <dgm:cxn modelId="{40869091-A855-4A8B-911D-0406BFE6B502}" type="presOf" srcId="{7D1B4F57-9A81-42B4-A0C0-CB80E056D4CA}" destId="{5040D336-7FD6-49EB-A2B7-58EACBA36648}" srcOrd="0" destOrd="0" presId="urn:diagrams.loki3.com/BracketList+Icon"/>
    <dgm:cxn modelId="{E2E9B07F-C1C7-4F0F-8826-3A8A6B615E4D}" srcId="{7D1B4F57-9A81-42B4-A0C0-CB80E056D4CA}" destId="{060ACAF3-4174-487F-B1D7-382CFF1D6D22}" srcOrd="0" destOrd="0" parTransId="{7157A14A-EDF6-4F63-B407-BF1377E2D599}" sibTransId="{009BB205-BD62-462D-A9FB-17C3DE7EFAB5}"/>
    <dgm:cxn modelId="{89A55844-F024-424B-AE2F-9A068D232C05}" type="presOf" srcId="{6D2BBBA9-E08B-4A14-B6C1-6AF596D35745}" destId="{9B63E1CA-8F61-4C91-81B4-1379883121B1}" srcOrd="0" destOrd="0" presId="urn:diagrams.loki3.com/BracketList+Icon"/>
    <dgm:cxn modelId="{EB3FE8F7-55D2-47A7-B6BC-C7C623A4F971}" type="presParOf" srcId="{9B63E1CA-8F61-4C91-81B4-1379883121B1}" destId="{8C512B86-D4FE-4566-B12E-F55A28ED1416}" srcOrd="0" destOrd="0" presId="urn:diagrams.loki3.com/BracketList+Icon"/>
    <dgm:cxn modelId="{AB4CE798-5927-49C7-A7EE-324EF0BC4110}" type="presParOf" srcId="{8C512B86-D4FE-4566-B12E-F55A28ED1416}" destId="{5040D336-7FD6-49EB-A2B7-58EACBA36648}" srcOrd="0" destOrd="0" presId="urn:diagrams.loki3.com/BracketList+Icon"/>
    <dgm:cxn modelId="{9D520470-2521-47C3-870E-2F3BB7A2185A}" type="presParOf" srcId="{8C512B86-D4FE-4566-B12E-F55A28ED1416}" destId="{64B88806-C9D0-4BAA-9D1A-F1AF9AB94714}" srcOrd="1" destOrd="0" presId="urn:diagrams.loki3.com/BracketList+Icon"/>
    <dgm:cxn modelId="{CFEA4434-41AE-4C3D-9426-411F0136692E}" type="presParOf" srcId="{8C512B86-D4FE-4566-B12E-F55A28ED1416}" destId="{BD66572F-189B-4B21-89D1-641FB00C5601}" srcOrd="2" destOrd="0" presId="urn:diagrams.loki3.com/BracketList+Icon"/>
    <dgm:cxn modelId="{399446D2-1DAA-41E7-8402-33CCC3B84240}" type="presParOf" srcId="{8C512B86-D4FE-4566-B12E-F55A28ED1416}" destId="{55624A12-8D70-4479-8710-0FD7CE5C266D}" srcOrd="3" destOrd="0" presId="urn:diagrams.loki3.com/BracketList+Icon"/>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40D336-7FD6-49EB-A2B7-58EACBA36648}">
      <dsp:nvSpPr>
        <dsp:cNvPr id="0" name=""/>
        <dsp:cNvSpPr/>
      </dsp:nvSpPr>
      <dsp:spPr>
        <a:xfrm>
          <a:off x="3848" y="2560676"/>
          <a:ext cx="1383059" cy="1247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248" tIns="73660" rIns="206248" bIns="73660" numCol="1" spcCol="1270" anchor="ctr" anchorCtr="0">
          <a:noAutofit/>
        </a:bodyPr>
        <a:lstStyle/>
        <a:p>
          <a:pPr lvl="0" algn="r" defTabSz="1289050">
            <a:lnSpc>
              <a:spcPct val="90000"/>
            </a:lnSpc>
            <a:spcBef>
              <a:spcPct val="0"/>
            </a:spcBef>
            <a:spcAft>
              <a:spcPct val="35000"/>
            </a:spcAft>
          </a:pPr>
          <a:endParaRPr lang="en-US" sz="2900" b="1" kern="1200" dirty="0">
            <a:solidFill>
              <a:schemeClr val="accent4">
                <a:lumMod val="50000"/>
              </a:schemeClr>
            </a:solidFill>
          </a:endParaRPr>
        </a:p>
      </dsp:txBody>
      <dsp:txXfrm>
        <a:off x="3848" y="2560676"/>
        <a:ext cx="1383059" cy="1247400"/>
      </dsp:txXfrm>
    </dsp:sp>
    <dsp:sp modelId="{64B88806-C9D0-4BAA-9D1A-F1AF9AB94714}">
      <dsp:nvSpPr>
        <dsp:cNvPr id="0" name=""/>
        <dsp:cNvSpPr/>
      </dsp:nvSpPr>
      <dsp:spPr>
        <a:xfrm>
          <a:off x="0" y="42261"/>
          <a:ext cx="91315" cy="6284229"/>
        </a:xfrm>
        <a:prstGeom prst="roundRect">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624A12-8D70-4479-8710-0FD7CE5C266D}">
      <dsp:nvSpPr>
        <dsp:cNvPr id="0" name=""/>
        <dsp:cNvSpPr/>
      </dsp:nvSpPr>
      <dsp:spPr>
        <a:xfrm>
          <a:off x="901482" y="0"/>
          <a:ext cx="7912339" cy="2860818"/>
        </a:xfrm>
        <a:prstGeom prst="roundRect">
          <a:avLst/>
        </a:prstGeom>
        <a:solidFill>
          <a:schemeClr val="accent4">
            <a:lumMod val="20000"/>
            <a:lumOff val="80000"/>
          </a:schemeClr>
        </a:solidFill>
        <a:ln w="19050" cap="rnd" cmpd="sng" algn="ctr">
          <a:solidFill>
            <a:schemeClr val="accent4">
              <a:lumMod val="5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285750" lvl="1" indent="-285750" algn="l" defTabSz="1289050">
            <a:lnSpc>
              <a:spcPct val="90000"/>
            </a:lnSpc>
            <a:spcBef>
              <a:spcPct val="0"/>
            </a:spcBef>
            <a:spcAft>
              <a:spcPct val="15000"/>
            </a:spcAft>
            <a:buChar char="••"/>
          </a:pPr>
          <a:r>
            <a:rPr lang="en-US" sz="2900" kern="1200" dirty="0" smtClean="0"/>
            <a:t>Nhóm là 1 tập hợp có thể nhận thức được, có tổ chức cơ cấu, có tính liên tục. Mỗi người trong nhóm đều có vai trò nhất định, có sự tương tác qua lại, vì quyền lợi chung và tất cả đều phải tuân theo nhưng quy tắt, điều lệ chung của nhóm.</a:t>
          </a:r>
          <a:endParaRPr lang="en-US" sz="2900" kern="1200" dirty="0"/>
        </a:p>
      </dsp:txBody>
      <dsp:txXfrm>
        <a:off x="1041136" y="139654"/>
        <a:ext cx="7633031" cy="2581510"/>
      </dsp:txXfrm>
    </dsp:sp>
  </dsp:spTree>
</dsp:drawing>
</file>

<file path=ppt/diagrams/layout1.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967454-D19D-4CB7-9CE7-9D252A6C33B0}" type="datetimeFigureOut">
              <a:rPr lang="en-US" smtClean="0"/>
              <a:pPr/>
              <a:t>11/5/2013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FB6DDB-9A69-4C2C-A9FE-696F0906703C}" type="slidenum">
              <a:rPr lang="en-US" smtClean="0"/>
              <a:pPr/>
              <a:t>‹#›</a:t>
            </a:fld>
            <a:endParaRPr lang="en-US"/>
          </a:p>
        </p:txBody>
      </p:sp>
    </p:spTree>
    <p:extLst>
      <p:ext uri="{BB962C8B-B14F-4D97-AF65-F5344CB8AC3E}">
        <p14:creationId xmlns:p14="http://schemas.microsoft.com/office/powerpoint/2010/main" val="487041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3FB6DDB-9A69-4C2C-A9FE-696F0906703C}" type="slidenum">
              <a:rPr lang="en-US" smtClean="0"/>
              <a:pPr/>
              <a:t>5</a:t>
            </a:fld>
            <a:endParaRPr lang="en-US"/>
          </a:p>
        </p:txBody>
      </p:sp>
    </p:spTree>
    <p:extLst>
      <p:ext uri="{BB962C8B-B14F-4D97-AF65-F5344CB8AC3E}">
        <p14:creationId xmlns:p14="http://schemas.microsoft.com/office/powerpoint/2010/main" val="256172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7808637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1113148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403284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0973791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779241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24475846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16970601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2290203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8304227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4015B7-F43C-4B8A-8F0F-3F1822E02B52}" type="datetimeFigureOut">
              <a:rPr lang="en-US" smtClean="0"/>
              <a:pPr/>
              <a:t>11/5/2013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25153337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C4015B7-F43C-4B8A-8F0F-3F1822E02B52}"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8667412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C4015B7-F43C-4B8A-8F0F-3F1822E02B52}" type="datetimeFigureOut">
              <a:rPr lang="en-US" smtClean="0"/>
              <a:pPr/>
              <a:t>11/5/2013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41298349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C4015B7-F43C-4B8A-8F0F-3F1822E02B52}" type="datetimeFigureOut">
              <a:rPr lang="en-US" smtClean="0"/>
              <a:pPr/>
              <a:t>11/5/2013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4302400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4015B7-F43C-4B8A-8F0F-3F1822E02B52}" type="datetimeFigureOut">
              <a:rPr lang="en-US" smtClean="0"/>
              <a:pPr/>
              <a:t>11/5/2013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7005303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4015B7-F43C-4B8A-8F0F-3F1822E02B52}"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10718860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4015B7-F43C-4B8A-8F0F-3F1822E02B52}" type="datetimeFigureOut">
              <a:rPr lang="en-US" smtClean="0"/>
              <a:pPr/>
              <a:t>11/5/2013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47C42-AF85-4250-B65D-0927D5CB730E}" type="slidenum">
              <a:rPr lang="en-US" smtClean="0"/>
              <a:pPr/>
              <a:t>‹#›</a:t>
            </a:fld>
            <a:endParaRPr lang="en-US"/>
          </a:p>
        </p:txBody>
      </p:sp>
    </p:spTree>
    <p:extLst>
      <p:ext uri="{BB962C8B-B14F-4D97-AF65-F5344CB8AC3E}">
        <p14:creationId xmlns:p14="http://schemas.microsoft.com/office/powerpoint/2010/main" val="34390539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C4015B7-F43C-4B8A-8F0F-3F1822E02B52}" type="datetimeFigureOut">
              <a:rPr lang="en-US" smtClean="0"/>
              <a:pPr/>
              <a:t>11/5/2013</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5F447C42-AF85-4250-B65D-0927D5CB730E}" type="slidenum">
              <a:rPr lang="en-US" smtClean="0"/>
              <a:pPr/>
              <a:t>‹#›</a:t>
            </a:fld>
            <a:endParaRPr lang="en-US"/>
          </a:p>
        </p:txBody>
      </p:sp>
    </p:spTree>
    <p:extLst>
      <p:ext uri="{BB962C8B-B14F-4D97-AF65-F5344CB8AC3E}">
        <p14:creationId xmlns:p14="http://schemas.microsoft.com/office/powerpoint/2010/main" val="22128017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hyperlink" Target="http://www.hcmuaf.edu.v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4.jp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2455" y="1371600"/>
            <a:ext cx="8672945" cy="1752600"/>
          </a:xfrm>
        </p:spPr>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cap="none" spc="50" dirty="0" smtClean="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t/>
            </a:r>
            <a:br>
              <a:rPr lang="en-US" cap="none" spc="50" dirty="0" smtClean="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br>
            <a:r>
              <a:rPr lang="en-US" cap="none" spc="50" dirty="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t/>
            </a:r>
            <a:br>
              <a:rPr lang="en-US" cap="none" spc="50" dirty="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br>
            <a:r>
              <a:rPr lang="en-US" cap="none" spc="50" dirty="0" smtClean="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t/>
            </a:r>
            <a:br>
              <a:rPr lang="en-US" cap="none" spc="50" dirty="0" smtClean="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rPr>
            </a:br>
            <a:endParaRPr lang="en-US" sz="6700" cap="none" spc="50" dirty="0">
              <a:ln w="11430">
                <a:noFill/>
              </a:ln>
              <a:solidFill>
                <a:schemeClr val="accent3">
                  <a:lumMod val="50000"/>
                </a:schemeClr>
              </a:solidFill>
              <a:effectLst>
                <a:glow rad="139700">
                  <a:schemeClr val="accent4">
                    <a:satMod val="175000"/>
                    <a:alpha val="40000"/>
                  </a:schemeClr>
                </a:glow>
                <a:outerShdw blurRad="76200" dist="50800" dir="5400000" algn="tl" rotWithShape="0">
                  <a:srgbClr val="000000">
                    <a:alpha val="65000"/>
                  </a:srgbClr>
                </a:outerShdw>
                <a:reflection blurRad="6350" stA="50000" endA="300" endPos="50000" dist="29997" dir="5400000" sy="-100000" algn="bl" rotWithShape="0"/>
              </a:effectLst>
            </a:endParaRPr>
          </a:p>
        </p:txBody>
      </p:sp>
      <p:sp>
        <p:nvSpPr>
          <p:cNvPr id="3" name="Subtitle 2"/>
          <p:cNvSpPr>
            <a:spLocks noGrp="1"/>
          </p:cNvSpPr>
          <p:nvPr>
            <p:ph type="subTitle" idx="1"/>
          </p:nvPr>
        </p:nvSpPr>
        <p:spPr>
          <a:xfrm>
            <a:off x="177835" y="2492896"/>
            <a:ext cx="8672945" cy="2743200"/>
          </a:xfrm>
        </p:spPr>
        <p:txBody>
          <a:bodyPr>
            <a:normAutofit/>
          </a:bodyPr>
          <a:lstStyle/>
          <a:p>
            <a:pPr algn="ctr">
              <a:spcAft>
                <a:spcPts val="1800"/>
              </a:spcAft>
            </a:pPr>
            <a:r>
              <a:rPr lang="en-US" sz="3200" dirty="0" smtClean="0">
                <a:solidFill>
                  <a:schemeClr val="tx1"/>
                </a:solidFill>
              </a:rPr>
              <a:t>Chủ đề: Nhóm Xã Hội &amp; Tổ Chức Xã Hội</a:t>
            </a:r>
          </a:p>
          <a:p>
            <a:pPr>
              <a:spcAft>
                <a:spcPts val="1800"/>
              </a:spcAft>
            </a:pPr>
            <a:endParaRPr lang="en-US" sz="3200" dirty="0">
              <a:solidFill>
                <a:schemeClr val="accent4">
                  <a:lumMod val="50000"/>
                </a:schemeClr>
              </a:solidFill>
            </a:endParaRPr>
          </a:p>
          <a:p>
            <a:pPr algn="ctr">
              <a:spcAft>
                <a:spcPts val="1800"/>
              </a:spcAft>
            </a:pPr>
            <a:r>
              <a:rPr lang="en-US" sz="3200" dirty="0" smtClean="0">
                <a:solidFill>
                  <a:schemeClr val="tx1"/>
                </a:solidFill>
              </a:rPr>
              <a:t>Bài Thuyết Trình Nhóm 5</a:t>
            </a:r>
          </a:p>
        </p:txBody>
      </p:sp>
      <p:pic>
        <p:nvPicPr>
          <p:cNvPr id="5" name="Picture 4" descr="Logo">
            <a:hlinkClick r:id="rId2" tgtFrame="&quot;_blank&quot;"/>
          </p:cNvPr>
          <p:cNvPicPr/>
          <p:nvPr/>
        </p:nvPicPr>
        <p:blipFill>
          <a:blip r:embed="rId3">
            <a:extLst>
              <a:ext uri="{28A0092B-C50C-407E-A947-70E740481C1C}">
                <a14:useLocalDpi xmlns:a14="http://schemas.microsoft.com/office/drawing/2010/main" val="0"/>
              </a:ext>
            </a:extLst>
          </a:blip>
          <a:srcRect/>
          <a:stretch>
            <a:fillRect/>
          </a:stretch>
        </p:blipFill>
        <p:spPr bwMode="auto">
          <a:xfrm>
            <a:off x="242455" y="193964"/>
            <a:ext cx="1371600" cy="1371600"/>
          </a:xfrm>
          <a:prstGeom prst="rect">
            <a:avLst/>
          </a:prstGeom>
          <a:noFill/>
          <a:ln>
            <a:noFill/>
          </a:ln>
        </p:spPr>
      </p:pic>
      <p:sp>
        <p:nvSpPr>
          <p:cNvPr id="6" name="Rectangle 5"/>
          <p:cNvSpPr/>
          <p:nvPr/>
        </p:nvSpPr>
        <p:spPr>
          <a:xfrm>
            <a:off x="1898074" y="757262"/>
            <a:ext cx="6837218" cy="369332"/>
          </a:xfrm>
          <a:prstGeom prst="rect">
            <a:avLst/>
          </a:prstGeom>
        </p:spPr>
        <p:txBody>
          <a:bodyPr wrap="square">
            <a:spAutoFit/>
          </a:bodyPr>
          <a:lstStyle/>
          <a:p>
            <a:r>
              <a:rPr lang="en-US" dirty="0">
                <a:solidFill>
                  <a:schemeClr val="accent4">
                    <a:lumMod val="50000"/>
                  </a:schemeClr>
                </a:solidFill>
              </a:rPr>
              <a:t>TRƯỜNG ĐẠI HỌC NÔNG LÂM </a:t>
            </a:r>
            <a:r>
              <a:rPr lang="en-US" dirty="0" smtClean="0">
                <a:solidFill>
                  <a:schemeClr val="accent4">
                    <a:lumMod val="50000"/>
                  </a:schemeClr>
                </a:solidFill>
              </a:rPr>
              <a:t>THÀNH PHỐ HỒ </a:t>
            </a:r>
            <a:r>
              <a:rPr lang="en-US" dirty="0">
                <a:solidFill>
                  <a:schemeClr val="accent4">
                    <a:lumMod val="50000"/>
                  </a:schemeClr>
                </a:solidFill>
              </a:rPr>
              <a:t>CHÍ MINH</a:t>
            </a:r>
          </a:p>
        </p:txBody>
      </p:sp>
    </p:spTree>
    <p:extLst>
      <p:ext uri="{BB962C8B-B14F-4D97-AF65-F5344CB8AC3E}">
        <p14:creationId xmlns:p14="http://schemas.microsoft.com/office/powerpoint/2010/main" val="21297130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87624" y="92353"/>
            <a:ext cx="6347715" cy="860400"/>
          </a:xfrm>
        </p:spPr>
        <p:txBody>
          <a:bodyPr>
            <a:normAutofit/>
          </a:bodyPr>
          <a:lstStyle/>
          <a:p>
            <a:pPr algn="ctr"/>
            <a:r>
              <a:rPr lang="en-US" sz="3200" dirty="0" smtClean="0"/>
              <a:t>Nhóm cơ bản</a:t>
            </a:r>
            <a:endParaRPr lang="vi-VN" sz="3200" dirty="0"/>
          </a:p>
        </p:txBody>
      </p:sp>
      <p:sp>
        <p:nvSpPr>
          <p:cNvPr id="5" name="TextBox 4"/>
          <p:cNvSpPr txBox="1"/>
          <p:nvPr/>
        </p:nvSpPr>
        <p:spPr>
          <a:xfrm>
            <a:off x="1556251" y="2255763"/>
            <a:ext cx="4912798"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thí nghiệm</a:t>
            </a:r>
            <a:endParaRPr lang="vi-VN" sz="2800" dirty="0">
              <a:solidFill>
                <a:schemeClr val="accent1"/>
              </a:solidFill>
            </a:endParaRPr>
          </a:p>
        </p:txBody>
      </p:sp>
      <p:sp>
        <p:nvSpPr>
          <p:cNvPr id="6" name="TextBox 5"/>
          <p:cNvSpPr txBox="1"/>
          <p:nvPr/>
        </p:nvSpPr>
        <p:spPr>
          <a:xfrm>
            <a:off x="1556251" y="2853352"/>
            <a:ext cx="3291451"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nhỏ </a:t>
            </a:r>
            <a:endParaRPr lang="vi-VN" sz="2800" dirty="0">
              <a:solidFill>
                <a:schemeClr val="accent1"/>
              </a:solidFill>
            </a:endParaRPr>
          </a:p>
        </p:txBody>
      </p:sp>
      <p:sp>
        <p:nvSpPr>
          <p:cNvPr id="8" name="TextBox 7"/>
          <p:cNvSpPr txBox="1"/>
          <p:nvPr/>
        </p:nvSpPr>
        <p:spPr>
          <a:xfrm>
            <a:off x="1487334" y="3484254"/>
            <a:ext cx="4187065"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lớn</a:t>
            </a:r>
            <a:endParaRPr lang="vi-VN" sz="2800" dirty="0">
              <a:solidFill>
                <a:schemeClr val="accent1"/>
              </a:solidFill>
            </a:endParaRPr>
          </a:p>
        </p:txBody>
      </p:sp>
      <p:sp>
        <p:nvSpPr>
          <p:cNvPr id="9" name="TextBox 8"/>
          <p:cNvSpPr txBox="1"/>
          <p:nvPr/>
        </p:nvSpPr>
        <p:spPr>
          <a:xfrm>
            <a:off x="1521503" y="4092288"/>
            <a:ext cx="4655886"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đang hình thành</a:t>
            </a:r>
            <a:endParaRPr lang="vi-VN" sz="2800" dirty="0">
              <a:solidFill>
                <a:schemeClr val="accent1"/>
              </a:solidFill>
            </a:endParaRPr>
          </a:p>
        </p:txBody>
      </p:sp>
      <p:sp>
        <p:nvSpPr>
          <p:cNvPr id="10" name="TextBox 9"/>
          <p:cNvSpPr txBox="1"/>
          <p:nvPr/>
        </p:nvSpPr>
        <p:spPr>
          <a:xfrm>
            <a:off x="1481161" y="4746059"/>
            <a:ext cx="3024336"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sơ cấp</a:t>
            </a:r>
            <a:endParaRPr lang="vi-VN" sz="2800" dirty="0">
              <a:solidFill>
                <a:schemeClr val="accent1"/>
              </a:solidFill>
            </a:endParaRPr>
          </a:p>
        </p:txBody>
      </p:sp>
      <p:sp>
        <p:nvSpPr>
          <p:cNvPr id="12" name="TextBox 11"/>
          <p:cNvSpPr txBox="1"/>
          <p:nvPr/>
        </p:nvSpPr>
        <p:spPr>
          <a:xfrm>
            <a:off x="1556251" y="1405658"/>
            <a:ext cx="3291451"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smtClean="0">
                <a:solidFill>
                  <a:schemeClr val="accent1"/>
                </a:solidFill>
              </a:rPr>
              <a:t>Nhóm quy ước</a:t>
            </a:r>
            <a:endParaRPr lang="vi-VN" sz="2800" dirty="0">
              <a:solidFill>
                <a:schemeClr val="accent1"/>
              </a:solidFill>
            </a:endParaRPr>
          </a:p>
        </p:txBody>
      </p:sp>
    </p:spTree>
    <p:extLst>
      <p:ext uri="{BB962C8B-B14F-4D97-AF65-F5344CB8AC3E}">
        <p14:creationId xmlns:p14="http://schemas.microsoft.com/office/powerpoint/2010/main" val="33962646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182120" y="692696"/>
            <a:ext cx="6347713" cy="1008112"/>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r>
              <a:rPr lang="en-US" sz="4800" dirty="0" smtClean="0">
                <a:ln w="6350">
                  <a:solidFill>
                    <a:schemeClr val="accent4">
                      <a:lumMod val="50000"/>
                    </a:schemeClr>
                  </a:solidFill>
                </a:ln>
                <a:solidFill>
                  <a:schemeClr val="tx1"/>
                </a:solidFill>
                <a:latin typeface="Arial" panose="020B0604020202020204" pitchFamily="34" charset="0"/>
                <a:cs typeface="Arial" panose="020B0604020202020204" pitchFamily="34" charset="0"/>
              </a:rPr>
              <a:t>TỔ CHỨC XÃ HỘI</a:t>
            </a:r>
            <a:endParaRPr lang="en-US" sz="4800" dirty="0">
              <a:ln w="6350">
                <a:solidFill>
                  <a:schemeClr val="accent4">
                    <a:lumMod val="50000"/>
                  </a:schemeClr>
                </a:solidFill>
              </a:ln>
              <a:solidFill>
                <a:schemeClr val="tx1"/>
              </a:solidFill>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2852936"/>
            <a:ext cx="3888432" cy="367240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024" y="2852936"/>
            <a:ext cx="4176464" cy="3672408"/>
          </a:xfrm>
          <a:prstGeom prst="rect">
            <a:avLst/>
          </a:prstGeom>
        </p:spPr>
      </p:pic>
    </p:spTree>
    <p:extLst>
      <p:ext uri="{BB962C8B-B14F-4D97-AF65-F5344CB8AC3E}">
        <p14:creationId xmlns:p14="http://schemas.microsoft.com/office/powerpoint/2010/main" val="42352721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548680"/>
            <a:ext cx="6984776" cy="5976664"/>
          </a:xfrm>
        </p:spPr>
        <p:txBody>
          <a:bodyPr>
            <a:noAutofit/>
          </a:bodyPr>
          <a:lstStyle/>
          <a:p>
            <a:r>
              <a:rPr lang="en-US" sz="3200" b="1" dirty="0">
                <a:solidFill>
                  <a:srgbClr val="000000"/>
                </a:solidFill>
                <a:latin typeface="Times New Roman"/>
                <a:ea typeface="Times New Roman"/>
                <a:cs typeface="Times New Roman"/>
                <a:sym typeface="Times New Roman"/>
              </a:rPr>
              <a:t>Tổ chức xã hội là </a:t>
            </a:r>
            <a:r>
              <a:rPr lang="en-US" sz="3200" b="1" dirty="0" err="1">
                <a:solidFill>
                  <a:srgbClr val="000000"/>
                </a:solidFill>
                <a:latin typeface="Times New Roman"/>
                <a:ea typeface="Times New Roman"/>
                <a:cs typeface="Times New Roman"/>
                <a:sym typeface="Times New Roman"/>
              </a:rPr>
              <a:t>gì?</a:t>
            </a:r>
            <a:r>
              <a:rPr lang="en-US" sz="3200" dirty="0" err="1">
                <a:solidFill>
                  <a:srgbClr val="000000"/>
                </a:solidFill>
                <a:latin typeface="Times New Roman"/>
                <a:ea typeface="Times New Roman"/>
                <a:cs typeface="Times New Roman"/>
                <a:sym typeface="Times New Roman"/>
              </a:rPr>
              <a:t>Theo</a:t>
            </a:r>
            <a:r>
              <a:rPr lang="en-US" sz="3200" dirty="0">
                <a:solidFill>
                  <a:srgbClr val="000000"/>
                </a:solidFill>
                <a:latin typeface="Times New Roman"/>
                <a:ea typeface="Times New Roman"/>
                <a:cs typeface="Times New Roman"/>
                <a:sym typeface="Times New Roman"/>
              </a:rPr>
              <a:t> định nghĩa của xã hội học thì tổ chức xã hội là hành động </a:t>
            </a:r>
            <a:r>
              <a:rPr lang="en-US" sz="3200" i="1" u="sng" dirty="0">
                <a:solidFill>
                  <a:srgbClr val="000000"/>
                </a:solidFill>
                <a:latin typeface="Times New Roman"/>
                <a:ea typeface="Times New Roman"/>
                <a:cs typeface="Times New Roman"/>
                <a:sym typeface="Times New Roman"/>
              </a:rPr>
              <a:t>có mục đích, có phối hợp, có kế hoạch</a:t>
            </a:r>
            <a:r>
              <a:rPr lang="en-US" sz="3200" dirty="0">
                <a:solidFill>
                  <a:srgbClr val="000000"/>
                </a:solidFill>
                <a:latin typeface="Times New Roman"/>
                <a:ea typeface="Times New Roman"/>
                <a:cs typeface="Times New Roman"/>
                <a:sym typeface="Times New Roman"/>
              </a:rPr>
              <a:t> của con người nhằm xây dựng một sản phẩm chung. Sản phẩm chung này có thể là hữu hình hay không thể sờ mó được. Hành động này được thực hiện bởi những thành viên của tổ chức và được qui định bởi các </a:t>
            </a:r>
            <a:r>
              <a:rPr lang="en-US" sz="3200" i="1" dirty="0">
                <a:solidFill>
                  <a:srgbClr val="000000"/>
                </a:solidFill>
                <a:latin typeface="Times New Roman"/>
                <a:ea typeface="Times New Roman"/>
                <a:cs typeface="Times New Roman"/>
                <a:sym typeface="Times New Roman"/>
              </a:rPr>
              <a:t>qui chế </a:t>
            </a:r>
            <a:r>
              <a:rPr lang="en-US" sz="3200" dirty="0">
                <a:solidFill>
                  <a:srgbClr val="000000"/>
                </a:solidFill>
                <a:latin typeface="Times New Roman"/>
                <a:ea typeface="Times New Roman"/>
                <a:cs typeface="Times New Roman"/>
                <a:sym typeface="Times New Roman"/>
              </a:rPr>
              <a:t>của tổ </a:t>
            </a:r>
            <a:r>
              <a:rPr lang="en-US" sz="3200" dirty="0" err="1">
                <a:solidFill>
                  <a:srgbClr val="000000"/>
                </a:solidFill>
                <a:latin typeface="Times New Roman"/>
                <a:ea typeface="Times New Roman"/>
                <a:cs typeface="Times New Roman"/>
                <a:sym typeface="Times New Roman"/>
              </a:rPr>
              <a:t>chức.Một</a:t>
            </a:r>
            <a:r>
              <a:rPr lang="en-US" sz="3200" dirty="0">
                <a:solidFill>
                  <a:srgbClr val="000000"/>
                </a:solidFill>
                <a:latin typeface="Times New Roman"/>
                <a:ea typeface="Times New Roman"/>
                <a:cs typeface="Times New Roman"/>
                <a:sym typeface="Times New Roman"/>
              </a:rPr>
              <a:t> tổ chức được xác định bởi các yếu tố sau đây</a:t>
            </a:r>
          </a:p>
          <a:p>
            <a:endParaRPr lang="vi-VN" sz="3200" dirty="0"/>
          </a:p>
        </p:txBody>
      </p:sp>
    </p:spTree>
    <p:extLst>
      <p:ext uri="{BB962C8B-B14F-4D97-AF65-F5344CB8AC3E}">
        <p14:creationId xmlns:p14="http://schemas.microsoft.com/office/powerpoint/2010/main" val="8756790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11560" y="620688"/>
            <a:ext cx="7344816" cy="2304256"/>
          </a:xfrm>
        </p:spPr>
        <p:txBody>
          <a:bodyPr>
            <a:noAutofit/>
          </a:bodyPr>
          <a:lstStyle/>
          <a:p>
            <a:pPr algn="just"/>
            <a:r>
              <a:rPr lang="en-US" sz="2800" dirty="0" smtClean="0">
                <a:solidFill>
                  <a:schemeClr val="tx1"/>
                </a:solidFill>
                <a:latin typeface="Arial" panose="020B0604020202020204" pitchFamily="34" charset="0"/>
                <a:cs typeface="Arial" panose="020B0604020202020204" pitchFamily="34" charset="0"/>
              </a:rPr>
              <a:t>Tổ chức xã hội là một thành tố của cơ cấu xã hội, hoặc là một dạng hoạt động hay là một mức độ trật tự nội tại, sự hài hòa giữa các thành phần của một chỉnh thể.</a:t>
            </a:r>
          </a:p>
          <a:p>
            <a:endParaRPr lang="en-US" sz="2800" dirty="0">
              <a:solidFill>
                <a:schemeClr val="bg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924944"/>
            <a:ext cx="4104456" cy="358861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2924944"/>
            <a:ext cx="3888432" cy="3588618"/>
          </a:xfrm>
          <a:prstGeom prst="rect">
            <a:avLst/>
          </a:prstGeom>
        </p:spPr>
      </p:pic>
    </p:spTree>
    <p:extLst>
      <p:ext uri="{BB962C8B-B14F-4D97-AF65-F5344CB8AC3E}">
        <p14:creationId xmlns:p14="http://schemas.microsoft.com/office/powerpoint/2010/main" val="41891808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78433"/>
            <a:ext cx="8352928" cy="6336704"/>
          </a:xfrm>
        </p:spPr>
        <p:txBody>
          <a:bodyPr>
            <a:noAutofit/>
          </a:bodyPr>
          <a:lstStyle/>
          <a:p>
            <a:pPr>
              <a:buNone/>
            </a:pPr>
            <a:r>
              <a:rPr lang="en-US" sz="2800" b="1" dirty="0">
                <a:solidFill>
                  <a:srgbClr val="000000"/>
                </a:solidFill>
                <a:latin typeface="Times New Roman"/>
                <a:ea typeface="Times New Roman"/>
                <a:cs typeface="Times New Roman"/>
                <a:sym typeface="Times New Roman"/>
              </a:rPr>
              <a:t>Các loại tổ chức:</a:t>
            </a:r>
          </a:p>
          <a:p>
            <a:pPr marL="0" indent="0">
              <a:spcBef>
                <a:spcPts val="0"/>
              </a:spcBef>
              <a:buNone/>
            </a:pPr>
            <a:r>
              <a:rPr lang="en-US" sz="2800" dirty="0">
                <a:solidFill>
                  <a:srgbClr val="000000"/>
                </a:solidFill>
                <a:latin typeface="Times New Roman"/>
                <a:ea typeface="Times New Roman"/>
                <a:cs typeface="Times New Roman"/>
                <a:sym typeface="Times New Roman"/>
              </a:rPr>
              <a:t>Trong đời sống xã hội có rất nhiều loại tổ chức. Xét về mặt chính trị - xã hội  nhìn thấy rõ nhất là các loại tổ chức chính sau đây:</a:t>
            </a:r>
          </a:p>
          <a:p>
            <a:pPr marL="0" indent="0">
              <a:spcBef>
                <a:spcPts val="0"/>
              </a:spcBef>
              <a:buNone/>
            </a:pPr>
            <a:r>
              <a:rPr lang="en-US" sz="2800" dirty="0">
                <a:solidFill>
                  <a:srgbClr val="000000"/>
                </a:solidFill>
                <a:latin typeface="Times New Roman"/>
                <a:ea typeface="Times New Roman"/>
                <a:cs typeface="Times New Roman"/>
                <a:sym typeface="Times New Roman"/>
              </a:rPr>
              <a:t>-         Tổ chức nhà nước</a:t>
            </a:r>
          </a:p>
          <a:p>
            <a:pPr marL="0" indent="0">
              <a:spcBef>
                <a:spcPts val="0"/>
              </a:spcBef>
              <a:buNone/>
            </a:pPr>
            <a:r>
              <a:rPr lang="en-US" sz="2800" dirty="0">
                <a:solidFill>
                  <a:srgbClr val="000000"/>
                </a:solidFill>
                <a:latin typeface="Times New Roman"/>
                <a:ea typeface="Times New Roman"/>
                <a:cs typeface="Times New Roman"/>
                <a:sym typeface="Times New Roman"/>
              </a:rPr>
              <a:t>-         Tổ chức phi chính phủ</a:t>
            </a:r>
          </a:p>
          <a:p>
            <a:pPr marL="0" indent="0">
              <a:spcBef>
                <a:spcPts val="0"/>
              </a:spcBef>
              <a:buNone/>
            </a:pPr>
            <a:r>
              <a:rPr lang="en-US" sz="2800" dirty="0">
                <a:solidFill>
                  <a:srgbClr val="000000"/>
                </a:solidFill>
                <a:latin typeface="Times New Roman"/>
                <a:ea typeface="Times New Roman"/>
                <a:cs typeface="Times New Roman"/>
                <a:sym typeface="Times New Roman"/>
              </a:rPr>
              <a:t>-         Tổ chức xã hội dân sự</a:t>
            </a:r>
          </a:p>
          <a:p>
            <a:pPr marL="0" indent="0">
              <a:spcBef>
                <a:spcPts val="0"/>
              </a:spcBef>
              <a:buNone/>
            </a:pPr>
            <a:r>
              <a:rPr lang="en-US" sz="2800" dirty="0">
                <a:solidFill>
                  <a:srgbClr val="000000"/>
                </a:solidFill>
                <a:latin typeface="Times New Roman"/>
                <a:ea typeface="Times New Roman"/>
                <a:cs typeface="Times New Roman"/>
                <a:sym typeface="Times New Roman"/>
              </a:rPr>
              <a:t>Xét theo mục đích hoạt động người ta cũng phân chia các tổ chức thành hai loại:</a:t>
            </a:r>
          </a:p>
          <a:p>
            <a:pPr marL="0" indent="0">
              <a:spcBef>
                <a:spcPts val="0"/>
              </a:spcBef>
              <a:buNone/>
            </a:pPr>
            <a:r>
              <a:rPr lang="en-US" sz="2800" dirty="0">
                <a:solidFill>
                  <a:srgbClr val="000000"/>
                </a:solidFill>
                <a:latin typeface="Times New Roman"/>
                <a:ea typeface="Times New Roman"/>
                <a:cs typeface="Times New Roman"/>
                <a:sym typeface="Times New Roman"/>
              </a:rPr>
              <a:t>-         </a:t>
            </a:r>
            <a:r>
              <a:rPr lang="en-US" sz="2800" i="1" dirty="0">
                <a:solidFill>
                  <a:srgbClr val="000000"/>
                </a:solidFill>
                <a:latin typeface="Times New Roman"/>
                <a:ea typeface="Times New Roman"/>
                <a:cs typeface="Times New Roman"/>
                <a:sym typeface="Times New Roman"/>
              </a:rPr>
              <a:t>Tổ chức lợi nhuận:</a:t>
            </a:r>
            <a:r>
              <a:rPr lang="en-US" sz="2800" dirty="0">
                <a:solidFill>
                  <a:srgbClr val="000000"/>
                </a:solidFill>
                <a:latin typeface="Times New Roman"/>
                <a:ea typeface="Times New Roman"/>
                <a:cs typeface="Times New Roman"/>
                <a:sym typeface="Times New Roman"/>
              </a:rPr>
              <a:t> </a:t>
            </a:r>
          </a:p>
          <a:p>
            <a:pPr marL="0" indent="0">
              <a:spcBef>
                <a:spcPts val="0"/>
              </a:spcBef>
              <a:buNone/>
            </a:pPr>
            <a:r>
              <a:rPr lang="en-US" sz="2800" dirty="0">
                <a:solidFill>
                  <a:srgbClr val="000000"/>
                </a:solidFill>
                <a:latin typeface="Times New Roman"/>
                <a:ea typeface="Times New Roman"/>
                <a:cs typeface="Times New Roman"/>
                <a:sym typeface="Times New Roman"/>
              </a:rPr>
              <a:t>-         </a:t>
            </a:r>
            <a:r>
              <a:rPr lang="en-US" sz="2800" i="1" dirty="0">
                <a:solidFill>
                  <a:srgbClr val="000000"/>
                </a:solidFill>
                <a:latin typeface="Times New Roman"/>
                <a:ea typeface="Times New Roman"/>
                <a:cs typeface="Times New Roman"/>
                <a:sym typeface="Times New Roman"/>
              </a:rPr>
              <a:t>Tổ chức phi lợi nhuận:</a:t>
            </a:r>
            <a:r>
              <a:rPr lang="en-US" sz="2800" dirty="0">
                <a:solidFill>
                  <a:srgbClr val="000000"/>
                </a:solidFill>
                <a:latin typeface="Times New Roman"/>
                <a:ea typeface="Times New Roman"/>
                <a:cs typeface="Times New Roman"/>
                <a:sym typeface="Times New Roman"/>
              </a:rPr>
              <a:t> </a:t>
            </a:r>
          </a:p>
          <a:p>
            <a:endParaRPr lang="vi-VN" sz="2800" dirty="0"/>
          </a:p>
        </p:txBody>
      </p:sp>
    </p:spTree>
    <p:extLst>
      <p:ext uri="{BB962C8B-B14F-4D97-AF65-F5344CB8AC3E}">
        <p14:creationId xmlns:p14="http://schemas.microsoft.com/office/powerpoint/2010/main" val="22677429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5" y="332656"/>
            <a:ext cx="8426897" cy="6192688"/>
          </a:xfrm>
        </p:spPr>
        <p:txBody>
          <a:bodyPr/>
          <a:lstStyle/>
          <a:p>
            <a:pPr lvl="0"/>
            <a:endParaRPr lang="en-US" dirty="0">
              <a:latin typeface="Arial" panose="020B0604020202020204" pitchFamily="34" charset="0"/>
              <a:cs typeface="Arial" panose="020B0604020202020204" pitchFamily="34" charset="0"/>
            </a:endParaRPr>
          </a:p>
        </p:txBody>
      </p:sp>
      <p:grpSp>
        <p:nvGrpSpPr>
          <p:cNvPr id="4" name="Group 3"/>
          <p:cNvGrpSpPr/>
          <p:nvPr/>
        </p:nvGrpSpPr>
        <p:grpSpPr>
          <a:xfrm>
            <a:off x="152571" y="522526"/>
            <a:ext cx="2241665" cy="2863453"/>
            <a:chOff x="0" y="76208"/>
            <a:chExt cx="2241665" cy="2863453"/>
          </a:xfrm>
        </p:grpSpPr>
        <p:sp>
          <p:nvSpPr>
            <p:cNvPr id="5" name="Rounded Rectangle 4"/>
            <p:cNvSpPr/>
            <p:nvPr/>
          </p:nvSpPr>
          <p:spPr>
            <a:xfrm>
              <a:off x="0" y="76208"/>
              <a:ext cx="2241665" cy="2863453"/>
            </a:xfrm>
            <a:prstGeom prst="roundRect">
              <a:avLst/>
            </a:prstGeom>
          </p:spPr>
          <p:style>
            <a:lnRef idx="1">
              <a:schemeClr val="accent3"/>
            </a:lnRef>
            <a:fillRef idx="2">
              <a:schemeClr val="accent3"/>
            </a:fillRef>
            <a:effectRef idx="1">
              <a:schemeClr val="accent3"/>
            </a:effectRef>
            <a:fontRef idx="minor">
              <a:schemeClr val="dk1"/>
            </a:fontRef>
          </p:style>
        </p:sp>
        <p:sp>
          <p:nvSpPr>
            <p:cNvPr id="6" name="Rounded Rectangle 4"/>
            <p:cNvSpPr/>
            <p:nvPr/>
          </p:nvSpPr>
          <p:spPr>
            <a:xfrm>
              <a:off x="109429" y="185637"/>
              <a:ext cx="2022807" cy="2644595"/>
            </a:xfrm>
            <a:prstGeom prst="rect">
              <a:avLst/>
            </a:prstGeom>
          </p:spPr>
          <p:style>
            <a:lnRef idx="1">
              <a:schemeClr val="accent3"/>
            </a:lnRef>
            <a:fillRef idx="2">
              <a:schemeClr val="accent3"/>
            </a:fillRef>
            <a:effectRef idx="1">
              <a:schemeClr val="accent3"/>
            </a:effectRef>
            <a:fontRef idx="minor">
              <a:schemeClr val="dk1"/>
            </a:fontRef>
          </p:style>
          <p:txBody>
            <a:bodyPr spcFirstLastPara="0" vert="horz" wrap="square" lIns="182880" tIns="91440" rIns="182880" bIns="91440" numCol="1" spcCol="1270" anchor="ctr" anchorCtr="0">
              <a:noAutofit/>
            </a:bodyPr>
            <a:lstStyle/>
            <a:p>
              <a:pPr lvl="0" algn="ctr" defTabSz="2133600">
                <a:lnSpc>
                  <a:spcPct val="90000"/>
                </a:lnSpc>
                <a:spcBef>
                  <a:spcPct val="0"/>
                </a:spcBef>
                <a:spcAft>
                  <a:spcPct val="35000"/>
                </a:spcAft>
              </a:pPr>
              <a:r>
                <a:rPr lang="en-US" sz="4800" kern="1200" dirty="0" smtClean="0">
                  <a:latin typeface="Arial" panose="020B0604020202020204" pitchFamily="34" charset="0"/>
                  <a:cs typeface="Arial" panose="020B0604020202020204" pitchFamily="34" charset="0"/>
                </a:rPr>
                <a:t>Nghĩa hẹp</a:t>
              </a:r>
              <a:endParaRPr lang="en-US" sz="4800" kern="1200" dirty="0">
                <a:latin typeface="Arial" panose="020B0604020202020204" pitchFamily="34" charset="0"/>
                <a:cs typeface="Arial" panose="020B0604020202020204" pitchFamily="34" charset="0"/>
              </a:endParaRPr>
            </a:p>
          </p:txBody>
        </p:sp>
      </p:grpSp>
      <p:grpSp>
        <p:nvGrpSpPr>
          <p:cNvPr id="7" name="Group 6"/>
          <p:cNvGrpSpPr/>
          <p:nvPr/>
        </p:nvGrpSpPr>
        <p:grpSpPr>
          <a:xfrm>
            <a:off x="179718" y="3821506"/>
            <a:ext cx="2239476" cy="2863453"/>
            <a:chOff x="2047" y="3191172"/>
            <a:chExt cx="2239476" cy="2863453"/>
          </a:xfrm>
        </p:grpSpPr>
        <p:sp>
          <p:nvSpPr>
            <p:cNvPr id="8" name="Rounded Rectangle 7"/>
            <p:cNvSpPr/>
            <p:nvPr/>
          </p:nvSpPr>
          <p:spPr>
            <a:xfrm>
              <a:off x="2047" y="3191172"/>
              <a:ext cx="2239476" cy="2863453"/>
            </a:xfrm>
            <a:prstGeom prst="roundRect">
              <a:avLst/>
            </a:prstGeom>
          </p:spPr>
          <p:style>
            <a:lnRef idx="1">
              <a:schemeClr val="accent3"/>
            </a:lnRef>
            <a:fillRef idx="2">
              <a:schemeClr val="accent3"/>
            </a:fillRef>
            <a:effectRef idx="1">
              <a:schemeClr val="accent3"/>
            </a:effectRef>
            <a:fontRef idx="minor">
              <a:schemeClr val="dk1"/>
            </a:fontRef>
          </p:style>
        </p:sp>
        <p:sp>
          <p:nvSpPr>
            <p:cNvPr id="9" name="Rounded Rectangle 4"/>
            <p:cNvSpPr/>
            <p:nvPr/>
          </p:nvSpPr>
          <p:spPr>
            <a:xfrm>
              <a:off x="111369" y="3300494"/>
              <a:ext cx="2020832" cy="264480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182880" tIns="91440" rIns="182880" bIns="91440" numCol="1" spcCol="1270" anchor="ctr" anchorCtr="0">
              <a:noAutofit/>
            </a:bodyPr>
            <a:lstStyle/>
            <a:p>
              <a:pPr lvl="0" algn="ctr" defTabSz="2133600">
                <a:lnSpc>
                  <a:spcPct val="90000"/>
                </a:lnSpc>
                <a:spcBef>
                  <a:spcPct val="0"/>
                </a:spcBef>
                <a:spcAft>
                  <a:spcPct val="35000"/>
                </a:spcAft>
              </a:pPr>
              <a:r>
                <a:rPr lang="en-US" sz="4800" kern="1200" dirty="0" err="1" smtClean="0">
                  <a:latin typeface="Arial" panose="020B0604020202020204" pitchFamily="34" charset="0"/>
                  <a:cs typeface="Arial" panose="020B0604020202020204" pitchFamily="34" charset="0"/>
                </a:rPr>
                <a:t>Nghĩa</a:t>
              </a:r>
              <a:r>
                <a:rPr lang="en-US" sz="4800" kern="1200" dirty="0" smtClean="0">
                  <a:latin typeface="Arial" panose="020B0604020202020204" pitchFamily="34" charset="0"/>
                  <a:cs typeface="Arial" panose="020B0604020202020204" pitchFamily="34" charset="0"/>
                </a:rPr>
                <a:t> </a:t>
              </a:r>
              <a:r>
                <a:rPr lang="en-US" sz="4800" kern="1200" dirty="0" err="1" smtClean="0">
                  <a:latin typeface="Arial" panose="020B0604020202020204" pitchFamily="34" charset="0"/>
                  <a:cs typeface="Arial" panose="020B0604020202020204" pitchFamily="34" charset="0"/>
                </a:rPr>
                <a:t>rộng</a:t>
              </a:r>
              <a:endParaRPr lang="en-US" sz="4800" kern="1200" dirty="0">
                <a:latin typeface="Arial" panose="020B0604020202020204" pitchFamily="34" charset="0"/>
                <a:cs typeface="Arial" panose="020B0604020202020204" pitchFamily="34" charset="0"/>
              </a:endParaRPr>
            </a:p>
          </p:txBody>
        </p:sp>
      </p:grpSp>
      <p:sp>
        <p:nvSpPr>
          <p:cNvPr id="16" name="Rectangle 15"/>
          <p:cNvSpPr/>
          <p:nvPr/>
        </p:nvSpPr>
        <p:spPr>
          <a:xfrm>
            <a:off x="2775686" y="979552"/>
            <a:ext cx="6084168" cy="156966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vi-VN" sz="3200" dirty="0"/>
              <a:t>Tổ chức xã hội chính là một tiểu hệ thống xã hội trong 1 tổ chức xã hội nào đó</a:t>
            </a:r>
            <a:r>
              <a:rPr lang="vi-VN" dirty="0"/>
              <a:t>.</a:t>
            </a:r>
          </a:p>
        </p:txBody>
      </p:sp>
      <p:sp>
        <p:nvSpPr>
          <p:cNvPr id="2" name="Rectangle 1"/>
          <p:cNvSpPr/>
          <p:nvPr/>
        </p:nvSpPr>
        <p:spPr>
          <a:xfrm>
            <a:off x="2750534" y="4221088"/>
            <a:ext cx="5972778" cy="17304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lvl="0" algn="ctr"/>
            <a:r>
              <a:rPr lang="en-US" sz="2800" dirty="0" err="1">
                <a:latin typeface="Arial" panose="020B0604020202020204" pitchFamily="34" charset="0"/>
                <a:cs typeface="Arial" panose="020B0604020202020204" pitchFamily="34" charset="0"/>
              </a:rPr>
              <a:t>Tổ</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chức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xã</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hội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chỉ</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bất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kể</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tổ</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chức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nào</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trong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xã</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685558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0"/>
            <a:ext cx="8892480" cy="2246769"/>
          </a:xfrm>
          <a:prstGeom prst="rect">
            <a:avLst/>
          </a:prstGeom>
        </p:spPr>
        <p:txBody>
          <a:bodyPr wrap="square">
            <a:spAutoFit/>
          </a:bodyPr>
          <a:lstStyle/>
          <a:p>
            <a:pPr marL="457200" lvl="0" indent="-457200">
              <a:buFont typeface="Wingdings" panose="05000000000000000000" pitchFamily="2" charset="2"/>
              <a:buChar char="v"/>
            </a:pPr>
            <a:r>
              <a:rPr lang="en-US" sz="2800" dirty="0"/>
              <a:t>Tổ chức xã hội là một tập hợp các vị thế và vai trò.</a:t>
            </a:r>
          </a:p>
          <a:p>
            <a:pPr marL="457200" lvl="0" indent="-457200">
              <a:buFont typeface="Wingdings" panose="05000000000000000000" pitchFamily="2" charset="2"/>
              <a:buChar char="v"/>
            </a:pPr>
            <a:r>
              <a:rPr lang="en-US" sz="2800" dirty="0"/>
              <a:t>Vai trò của các thành viên tổ chức xã hội được thực hiện theo sự mong đợi của tổ chức.</a:t>
            </a:r>
          </a:p>
          <a:p>
            <a:pPr marL="457200" lvl="0" indent="-457200">
              <a:buFont typeface="Wingdings" panose="05000000000000000000" pitchFamily="2" charset="2"/>
              <a:buChar char="v"/>
            </a:pPr>
            <a:r>
              <a:rPr lang="en-US" sz="2800" dirty="0"/>
              <a:t>Các mục đích và các mối quan hệ của tổ chức chính thức và công khai.</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2897560"/>
            <a:ext cx="7920880" cy="3960440"/>
          </a:xfrm>
          <a:prstGeom prst="rect">
            <a:avLst/>
          </a:prstGeom>
        </p:spPr>
      </p:pic>
    </p:spTree>
    <p:extLst>
      <p:ext uri="{BB962C8B-B14F-4D97-AF65-F5344CB8AC3E}">
        <p14:creationId xmlns:p14="http://schemas.microsoft.com/office/powerpoint/2010/main" val="5971726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2" presetClass="entr" presetSubtype="4"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down)">
                                      <p:cBhvr>
                                        <p:cTn id="16" dur="500"/>
                                        <p:tgtEl>
                                          <p:spTgt spid="2">
                                            <p:txEl>
                                              <p:pRg st="1" end="1"/>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wipe(down)">
                                      <p:cBhvr>
                                        <p:cTn id="19"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908720"/>
            <a:ext cx="6347714" cy="3880773"/>
          </a:xfrm>
        </p:spPr>
        <p:txBody>
          <a:bodyPr>
            <a:normAutofit/>
          </a:bodyPr>
          <a:lstStyle/>
          <a:p>
            <a:pPr marL="571500" indent="-571500" algn="ctr">
              <a:buFont typeface="+mj-lt"/>
              <a:buAutoNum type="alphaUcPeriod"/>
            </a:pPr>
            <a:r>
              <a:rPr lang="en-US" sz="3200" dirty="0" smtClean="0"/>
              <a:t>Phân loại</a:t>
            </a:r>
          </a:p>
          <a:p>
            <a:r>
              <a:rPr lang="en-US" sz="2800" dirty="0" smtClean="0"/>
              <a:t>Nhóm uy quyền</a:t>
            </a:r>
          </a:p>
          <a:p>
            <a:r>
              <a:rPr lang="en-US" sz="2800" dirty="0" smtClean="0"/>
              <a:t>Tổ chức biệt lập</a:t>
            </a:r>
          </a:p>
          <a:p>
            <a:r>
              <a:rPr lang="en-US" sz="2800" dirty="0" smtClean="0"/>
              <a:t>Tổ chức tự nguyện</a:t>
            </a:r>
          </a:p>
          <a:p>
            <a:r>
              <a:rPr lang="en-US" sz="2800" dirty="0" smtClean="0"/>
              <a:t>Tổ chức quang liêu</a:t>
            </a:r>
            <a:endParaRPr lang="vi-VN" sz="2800" dirty="0"/>
          </a:p>
        </p:txBody>
      </p:sp>
    </p:spTree>
    <p:extLst>
      <p:ext uri="{BB962C8B-B14F-4D97-AF65-F5344CB8AC3E}">
        <p14:creationId xmlns:p14="http://schemas.microsoft.com/office/powerpoint/2010/main" val="26325319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Nhóm uy quyền</a:t>
            </a:r>
            <a:endParaRPr lang="vi-VN" dirty="0"/>
          </a:p>
        </p:txBody>
      </p:sp>
      <p:sp>
        <p:nvSpPr>
          <p:cNvPr id="3" name="Content Placeholder 2"/>
          <p:cNvSpPr>
            <a:spLocks noGrp="1"/>
          </p:cNvSpPr>
          <p:nvPr>
            <p:ph idx="1"/>
          </p:nvPr>
        </p:nvSpPr>
        <p:spPr>
          <a:xfrm>
            <a:off x="609599" y="2132856"/>
            <a:ext cx="6347714" cy="3880773"/>
          </a:xfrm>
        </p:spPr>
        <p:txBody>
          <a:bodyPr/>
          <a:lstStyle/>
          <a:p>
            <a:pPr>
              <a:buFont typeface="Wingdings" panose="05000000000000000000" pitchFamily="2" charset="2"/>
              <a:buChar char="Ø"/>
            </a:pPr>
            <a:r>
              <a:rPr lang="en-US" sz="2800" dirty="0">
                <a:solidFill>
                  <a:schemeClr val="accent1"/>
                </a:solidFill>
                <a:latin typeface="Arial" panose="020B0604020202020204" pitchFamily="34" charset="0"/>
                <a:cs typeface="Arial" panose="020B0604020202020204" pitchFamily="34" charset="0"/>
              </a:rPr>
              <a:t>1 thủ lĩnh đầy uy quyền lãnh đạo, khả năng thu hút quần chúng đặc biệt và năng lực vượt trội</a:t>
            </a:r>
            <a:r>
              <a:rPr lang="en-US" dirty="0">
                <a:solidFill>
                  <a:schemeClr val="accent1"/>
                </a:solidFill>
                <a:latin typeface="Arial" panose="020B0604020202020204" pitchFamily="34" charset="0"/>
                <a:cs typeface="Arial" panose="020B0604020202020204" pitchFamily="34" charset="0"/>
              </a:rPr>
              <a:t>. </a:t>
            </a:r>
            <a:br>
              <a:rPr lang="en-US" dirty="0">
                <a:solidFill>
                  <a:schemeClr val="accent1"/>
                </a:solidFill>
                <a:latin typeface="Arial" panose="020B0604020202020204" pitchFamily="34" charset="0"/>
                <a:cs typeface="Arial" panose="020B0604020202020204" pitchFamily="34" charset="0"/>
              </a:rPr>
            </a:br>
            <a:endParaRPr lang="vi-VN" dirty="0">
              <a:solidFill>
                <a:schemeClr val="accent1"/>
              </a:solidFill>
            </a:endParaRPr>
          </a:p>
        </p:txBody>
      </p:sp>
      <p:sp>
        <p:nvSpPr>
          <p:cNvPr id="4" name="Rectangle 3"/>
          <p:cNvSpPr/>
          <p:nvPr/>
        </p:nvSpPr>
        <p:spPr>
          <a:xfrm>
            <a:off x="595907" y="3789040"/>
            <a:ext cx="5999163" cy="1384995"/>
          </a:xfrm>
          <a:prstGeom prst="rect">
            <a:avLst/>
          </a:prstGeom>
        </p:spPr>
        <p:txBody>
          <a:bodyPr wrap="square">
            <a:spAutoFit/>
          </a:bodyPr>
          <a:lstStyle/>
          <a:p>
            <a:pPr marL="416052" lvl="0" indent="-342900" algn="just">
              <a:buFont typeface="Wingdings" panose="05000000000000000000" pitchFamily="2" charset="2"/>
              <a:buChar char="Ø"/>
            </a:pPr>
            <a:r>
              <a:rPr lang="en-US" sz="2800" dirty="0">
                <a:solidFill>
                  <a:schemeClr val="accent1"/>
                </a:solidFill>
                <a:latin typeface="Arial" panose="020B0604020202020204" pitchFamily="34" charset="0"/>
                <a:cs typeface="Arial" panose="020B0604020202020204" pitchFamily="34" charset="0"/>
              </a:rPr>
              <a:t>Có những đặc điểm của 1 tổ chức xã hội và đặc điểm cơ cấu của nhóm sơ cấp </a:t>
            </a:r>
          </a:p>
        </p:txBody>
      </p:sp>
    </p:spTree>
    <p:extLst>
      <p:ext uri="{BB962C8B-B14F-4D97-AF65-F5344CB8AC3E}">
        <p14:creationId xmlns:p14="http://schemas.microsoft.com/office/powerpoint/2010/main" val="4550801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744" y="-38249"/>
            <a:ext cx="4494312" cy="782960"/>
          </a:xfrm>
        </p:spPr>
        <p:txBody>
          <a:bodyPr/>
          <a:lstStyle/>
          <a:p>
            <a:pPr algn="ctr">
              <a:buClr>
                <a:srgbClr val="FF0000"/>
              </a:buClr>
            </a:pPr>
            <a:r>
              <a:rPr lang="en-US" dirty="0" err="1" smtClean="0">
                <a:solidFill>
                  <a:schemeClr val="tx1"/>
                </a:solidFill>
                <a:latin typeface="Arial" panose="020B0604020202020204" pitchFamily="34" charset="0"/>
                <a:cs typeface="Arial" panose="020B0604020202020204" pitchFamily="34" charset="0"/>
              </a:rPr>
              <a:t>Tổ</a:t>
            </a:r>
            <a:r>
              <a:rPr lang="en-US" dirty="0" smtClean="0">
                <a:solidFill>
                  <a:schemeClr val="tx1"/>
                </a:solidFill>
                <a:latin typeface="Arial" panose="020B0604020202020204" pitchFamily="34" charset="0"/>
                <a:cs typeface="Arial" panose="020B0604020202020204" pitchFamily="34" charset="0"/>
              </a:rPr>
              <a:t> </a:t>
            </a:r>
            <a:r>
              <a:rPr lang="en-US" dirty="0" err="1" smtClean="0">
                <a:solidFill>
                  <a:schemeClr val="tx1"/>
                </a:solidFill>
                <a:latin typeface="Arial" panose="020B0604020202020204" pitchFamily="34" charset="0"/>
                <a:cs typeface="Arial" panose="020B0604020202020204" pitchFamily="34" charset="0"/>
              </a:rPr>
              <a:t>chức</a:t>
            </a:r>
            <a:r>
              <a:rPr lang="en-US" dirty="0" smtClean="0">
                <a:solidFill>
                  <a:schemeClr val="tx1"/>
                </a:solidFill>
                <a:latin typeface="Arial" panose="020B0604020202020204" pitchFamily="34" charset="0"/>
                <a:cs typeface="Arial" panose="020B0604020202020204" pitchFamily="34" charset="0"/>
              </a:rPr>
              <a:t> </a:t>
            </a:r>
            <a:r>
              <a:rPr lang="en-US" dirty="0" err="1" smtClean="0">
                <a:solidFill>
                  <a:schemeClr val="tx1"/>
                </a:solidFill>
                <a:latin typeface="Arial" panose="020B0604020202020204" pitchFamily="34" charset="0"/>
                <a:cs typeface="Arial" panose="020B0604020202020204" pitchFamily="34" charset="0"/>
              </a:rPr>
              <a:t>biệt</a:t>
            </a:r>
            <a:r>
              <a:rPr lang="en-US" dirty="0" smtClean="0">
                <a:solidFill>
                  <a:schemeClr val="tx1"/>
                </a:solidFill>
                <a:latin typeface="Arial" panose="020B0604020202020204" pitchFamily="34" charset="0"/>
                <a:cs typeface="Arial" panose="020B0604020202020204" pitchFamily="34" charset="0"/>
              </a:rPr>
              <a:t> </a:t>
            </a:r>
            <a:r>
              <a:rPr lang="en-US" dirty="0" err="1" smtClean="0">
                <a:solidFill>
                  <a:schemeClr val="tx1"/>
                </a:solidFill>
                <a:latin typeface="Arial" panose="020B0604020202020204" pitchFamily="34" charset="0"/>
                <a:cs typeface="Arial" panose="020B0604020202020204" pitchFamily="34" charset="0"/>
              </a:rPr>
              <a:t>lập</a:t>
            </a:r>
            <a:endParaRPr lang="en-US" dirty="0">
              <a:solidFill>
                <a:schemeClr val="tx1"/>
              </a:solidFill>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228600" y="1124744"/>
            <a:ext cx="8610600" cy="2443336"/>
          </a:xfrm>
        </p:spPr>
        <p:txBody>
          <a:bodyPr>
            <a:noAutofit/>
          </a:bodyPr>
          <a:lstStyle/>
          <a:p>
            <a:pPr marL="416052" indent="-342900" algn="just">
              <a:buFont typeface="Wingdings" pitchFamily="2" charset="2"/>
              <a:buChar char="Ø"/>
            </a:pPr>
            <a:r>
              <a:rPr lang="en-US" sz="2800" dirty="0" smtClean="0">
                <a:solidFill>
                  <a:schemeClr val="tx1"/>
                </a:solidFill>
                <a:latin typeface="Arial" pitchFamily="34" charset="0"/>
                <a:cs typeface="Arial" pitchFamily="34" charset="0"/>
              </a:rPr>
              <a:t>Đặc trưng quan trọng: các thành viên của tổ chức bị cô lập, tách biệt khỏi xã hội.</a:t>
            </a:r>
          </a:p>
          <a:p>
            <a:pPr marL="416052" indent="-342900" algn="just">
              <a:buFont typeface="Wingdings" pitchFamily="2" charset="2"/>
              <a:buChar char="Ø"/>
            </a:pPr>
            <a:r>
              <a:rPr lang="en-US" sz="2800" dirty="0" smtClean="0">
                <a:solidFill>
                  <a:schemeClr val="tx1"/>
                </a:solidFill>
                <a:latin typeface="Arial" pitchFamily="34" charset="0"/>
                <a:cs typeface="Arial" pitchFamily="34" charset="0"/>
              </a:rPr>
              <a:t>Tổ chức biệt lập là một dạng tổ chức xã hội nằm trên 1 cực đối lập so với các hiệp hội, tổ chức tự nguyện.</a:t>
            </a:r>
          </a:p>
          <a:p>
            <a:endParaRPr lang="en-US" sz="2200" dirty="0" smtClean="0">
              <a:solidFill>
                <a:schemeClr val="bg1">
                  <a:lumMod val="85000"/>
                  <a:lumOff val="15000"/>
                </a:schemeClr>
              </a:solidFill>
              <a:latin typeface="Arial" pitchFamily="34" charset="0"/>
              <a:cs typeface="Arial"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789040"/>
            <a:ext cx="3983360" cy="288032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3789040"/>
            <a:ext cx="3907160" cy="2880320"/>
          </a:xfrm>
          <a:prstGeom prst="rect">
            <a:avLst/>
          </a:prstGeom>
        </p:spPr>
      </p:pic>
    </p:spTree>
    <p:extLst>
      <p:ext uri="{BB962C8B-B14F-4D97-AF65-F5344CB8AC3E}">
        <p14:creationId xmlns:p14="http://schemas.microsoft.com/office/powerpoint/2010/main" val="13455926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404664"/>
            <a:ext cx="7772400" cy="1295400"/>
          </a:xfrm>
          <a:effectLst>
            <a:glow rad="228600">
              <a:schemeClr val="accent3">
                <a:satMod val="175000"/>
                <a:alpha val="40000"/>
              </a:schemeClr>
            </a:glow>
          </a:effectLst>
          <a:scene3d>
            <a:camera prst="perspectiveRelaxedModerately"/>
            <a:lightRig rig="threePt" dir="t"/>
          </a:scene3d>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b="1" i="1" dirty="0" err="1" smtClean="0">
                <a:ln w="11430"/>
                <a:solidFill>
                  <a:schemeClr val="accent2">
                    <a:lumMod val="50000"/>
                  </a:schemeClr>
                </a:solidFill>
              </a:rPr>
              <a:t>Thành</a:t>
            </a:r>
            <a:r>
              <a:rPr lang="en-US" b="1" i="1" dirty="0" smtClean="0">
                <a:ln w="11430"/>
                <a:solidFill>
                  <a:schemeClr val="accent2">
                    <a:lumMod val="50000"/>
                  </a:schemeClr>
                </a:solidFill>
              </a:rPr>
              <a:t> </a:t>
            </a:r>
            <a:r>
              <a:rPr lang="en-US" b="1" i="1" dirty="0" err="1" smtClean="0">
                <a:ln w="11430"/>
                <a:solidFill>
                  <a:schemeClr val="accent2">
                    <a:lumMod val="50000"/>
                  </a:schemeClr>
                </a:solidFill>
              </a:rPr>
              <a:t>viên</a:t>
            </a:r>
            <a:endParaRPr lang="en-US" b="1" i="1" dirty="0">
              <a:ln w="11430"/>
              <a:solidFill>
                <a:schemeClr val="accent2">
                  <a:lumMod val="50000"/>
                </a:schemeClr>
              </a:solidFill>
            </a:endParaRPr>
          </a:p>
        </p:txBody>
      </p:sp>
      <p:sp>
        <p:nvSpPr>
          <p:cNvPr id="3" name="Text Placeholder 2"/>
          <p:cNvSpPr>
            <a:spLocks noGrp="1"/>
          </p:cNvSpPr>
          <p:nvPr>
            <p:ph type="body" idx="1"/>
          </p:nvPr>
        </p:nvSpPr>
        <p:spPr>
          <a:xfrm>
            <a:off x="533400" y="2133600"/>
            <a:ext cx="7772400" cy="3581400"/>
          </a:xfrm>
        </p:spPr>
        <p:txBody>
          <a:bodyPr>
            <a:noAutofit/>
          </a:bodyPr>
          <a:lstStyle/>
          <a:p>
            <a:pPr marL="587502" indent="-514350">
              <a:buFont typeface="+mj-lt"/>
              <a:buAutoNum type="arabicParenR"/>
            </a:pPr>
            <a:r>
              <a:rPr lang="en-US" sz="2800" dirty="0" smtClean="0">
                <a:solidFill>
                  <a:schemeClr val="tx1"/>
                </a:solidFill>
              </a:rPr>
              <a:t>Phạm Quốc Hùng			13114066</a:t>
            </a:r>
          </a:p>
          <a:p>
            <a:pPr marL="587502" indent="-514350">
              <a:buFont typeface="+mj-lt"/>
              <a:buAutoNum type="arabicParenR"/>
            </a:pPr>
            <a:r>
              <a:rPr lang="en-US" sz="2800" dirty="0" smtClean="0">
                <a:solidFill>
                  <a:schemeClr val="tx1"/>
                </a:solidFill>
              </a:rPr>
              <a:t>Hồ </a:t>
            </a:r>
            <a:r>
              <a:rPr lang="en-US" sz="2800" dirty="0" err="1" smtClean="0">
                <a:solidFill>
                  <a:schemeClr val="tx1"/>
                </a:solidFill>
              </a:rPr>
              <a:t>Sỹ</a:t>
            </a:r>
            <a:r>
              <a:rPr lang="en-US" sz="2800" dirty="0" smtClean="0">
                <a:solidFill>
                  <a:schemeClr val="tx1"/>
                </a:solidFill>
              </a:rPr>
              <a:t> Thịnh					13114140</a:t>
            </a:r>
          </a:p>
          <a:p>
            <a:pPr marL="587502" indent="-514350">
              <a:buFont typeface="+mj-lt"/>
              <a:buAutoNum type="arabicParenR"/>
            </a:pPr>
            <a:r>
              <a:rPr lang="en-US" sz="2800" dirty="0">
                <a:solidFill>
                  <a:schemeClr val="tx1"/>
                </a:solidFill>
              </a:rPr>
              <a:t>Trần </a:t>
            </a:r>
            <a:r>
              <a:rPr lang="en-US" sz="2800" dirty="0" smtClean="0">
                <a:solidFill>
                  <a:schemeClr val="tx1"/>
                </a:solidFill>
              </a:rPr>
              <a:t>Huỳnh Như				13114103</a:t>
            </a:r>
          </a:p>
          <a:p>
            <a:pPr marL="587502" indent="-514350">
              <a:buFont typeface="+mj-lt"/>
              <a:buAutoNum type="arabicParenR"/>
            </a:pPr>
            <a:r>
              <a:rPr lang="en-US" sz="2800" dirty="0" smtClean="0">
                <a:solidFill>
                  <a:schemeClr val="tx1"/>
                </a:solidFill>
              </a:rPr>
              <a:t>Lê</a:t>
            </a:r>
            <a:r>
              <a:rPr lang="en-US" sz="2800" dirty="0">
                <a:solidFill>
                  <a:schemeClr val="tx1"/>
                </a:solidFill>
              </a:rPr>
              <a:t> </a:t>
            </a:r>
            <a:r>
              <a:rPr lang="en-US" sz="2800" dirty="0" smtClean="0">
                <a:solidFill>
                  <a:schemeClr val="tx1"/>
                </a:solidFill>
              </a:rPr>
              <a:t>Thị </a:t>
            </a:r>
            <a:r>
              <a:rPr lang="en-US" sz="2800" dirty="0" err="1" smtClean="0">
                <a:solidFill>
                  <a:schemeClr val="tx1"/>
                </a:solidFill>
              </a:rPr>
              <a:t>Mỹ</a:t>
            </a:r>
            <a:r>
              <a:rPr lang="en-US" sz="2800" dirty="0" smtClean="0">
                <a:solidFill>
                  <a:schemeClr val="tx1"/>
                </a:solidFill>
              </a:rPr>
              <a:t> Lệ					13114082</a:t>
            </a:r>
          </a:p>
          <a:p>
            <a:pPr marL="587502" indent="-514350">
              <a:buFont typeface="+mj-lt"/>
              <a:buAutoNum type="arabicParenR"/>
            </a:pPr>
            <a:r>
              <a:rPr lang="en-US" sz="2800" dirty="0" err="1" smtClean="0">
                <a:solidFill>
                  <a:schemeClr val="tx1"/>
                </a:solidFill>
              </a:rPr>
              <a:t>Nguyễn</a:t>
            </a:r>
            <a:r>
              <a:rPr lang="en-US" sz="2800" dirty="0" smtClean="0">
                <a:solidFill>
                  <a:schemeClr val="tx1"/>
                </a:solidFill>
              </a:rPr>
              <a:t> Tô Hoàng Vũ		13114186</a:t>
            </a:r>
          </a:p>
          <a:p>
            <a:pPr marL="587502" indent="-514350">
              <a:buFont typeface="+mj-lt"/>
              <a:buAutoNum type="arabicParenR"/>
            </a:pPr>
            <a:r>
              <a:rPr lang="en-US" sz="2800" dirty="0" smtClean="0">
                <a:solidFill>
                  <a:schemeClr val="tx1"/>
                </a:solidFill>
              </a:rPr>
              <a:t>ĐỖ Đức Trọng				</a:t>
            </a:r>
            <a:r>
              <a:rPr lang="en-US" sz="2800" dirty="0" smtClean="0">
                <a:solidFill>
                  <a:schemeClr val="tx1"/>
                </a:solidFill>
              </a:rPr>
              <a:t>13114165</a:t>
            </a:r>
            <a:endParaRPr lang="en-US" sz="2800" dirty="0" smtClean="0">
              <a:solidFill>
                <a:schemeClr val="tx1"/>
              </a:solidFill>
            </a:endParaRPr>
          </a:p>
          <a:p>
            <a:pPr marL="587502" indent="-514350">
              <a:buFont typeface="+mj-lt"/>
              <a:buAutoNum type="arabicParenR"/>
            </a:pPr>
            <a:r>
              <a:rPr lang="en-US" sz="2800" dirty="0" smtClean="0">
                <a:solidFill>
                  <a:schemeClr val="tx1"/>
                </a:solidFill>
              </a:rPr>
              <a:t>Lê Văn 	Châu					13114010</a:t>
            </a:r>
          </a:p>
        </p:txBody>
      </p:sp>
    </p:spTree>
    <p:extLst>
      <p:ext uri="{BB962C8B-B14F-4D97-AF65-F5344CB8AC3E}">
        <p14:creationId xmlns:p14="http://schemas.microsoft.com/office/powerpoint/2010/main" val="614442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7744" y="22324"/>
            <a:ext cx="4419600" cy="683096"/>
          </a:xfrm>
        </p:spPr>
        <p:txBody>
          <a:bodyPr>
            <a:normAutofit fontScale="90000"/>
          </a:bodyPr>
          <a:lstStyle/>
          <a:p>
            <a:pPr>
              <a:buClr>
                <a:srgbClr val="FF0000"/>
              </a:buClr>
            </a:pPr>
            <a:r>
              <a:rPr lang="en-US" dirty="0" smtClean="0">
                <a:solidFill>
                  <a:schemeClr val="tx1"/>
                </a:solidFill>
                <a:latin typeface="Arial" panose="020B0604020202020204" pitchFamily="34" charset="0"/>
                <a:cs typeface="Arial" panose="020B0604020202020204" pitchFamily="34" charset="0"/>
              </a:rPr>
              <a:t>Tổ chức tự nguyện</a:t>
            </a:r>
            <a:endParaRPr lang="en-US" dirty="0">
              <a:solidFill>
                <a:schemeClr val="tx1"/>
              </a:solidFill>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26814" y="974812"/>
            <a:ext cx="4495800" cy="3180184"/>
          </a:xfrm>
        </p:spPr>
        <p:txBody>
          <a:bodyPr>
            <a:normAutofit/>
          </a:bodyPr>
          <a:lstStyle/>
          <a:p>
            <a:pPr algn="just"/>
            <a:r>
              <a:rPr lang="en-US" sz="2800" dirty="0" smtClean="0">
                <a:solidFill>
                  <a:schemeClr val="tx1"/>
                </a:solidFill>
                <a:latin typeface="Arial" panose="020B0604020202020204" pitchFamily="34" charset="0"/>
                <a:cs typeface="Arial" panose="020B0604020202020204" pitchFamily="34" charset="0"/>
              </a:rPr>
              <a:t>Là tổ chức </a:t>
            </a:r>
            <a:r>
              <a:rPr lang="en-US" sz="2800" dirty="0">
                <a:solidFill>
                  <a:schemeClr val="tx1"/>
                </a:solidFill>
                <a:latin typeface="Arial" panose="020B0604020202020204" pitchFamily="34" charset="0"/>
                <a:cs typeface="Arial" panose="020B0604020202020204" pitchFamily="34" charset="0"/>
              </a:rPr>
              <a:t>hoạt động dựa vào những thành viên không hưởng lương, tổ chức này thiếu một cơ cấu chắc chắn hoặc một hệ thống quyền lực cưỡng </a:t>
            </a:r>
            <a:r>
              <a:rPr lang="en-US" sz="2800" dirty="0" smtClean="0">
                <a:solidFill>
                  <a:schemeClr val="tx1"/>
                </a:solidFill>
                <a:latin typeface="Arial" panose="020B0604020202020204" pitchFamily="34" charset="0"/>
                <a:cs typeface="Arial" panose="020B0604020202020204" pitchFamily="34" charset="0"/>
              </a:rPr>
              <a:t>bức.</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3113584"/>
            <a:ext cx="3960440" cy="3744416"/>
          </a:xfrm>
          <a:prstGeom prst="rect">
            <a:avLst/>
          </a:prstGeom>
        </p:spPr>
      </p:pic>
    </p:spTree>
    <p:extLst>
      <p:ext uri="{BB962C8B-B14F-4D97-AF65-F5344CB8AC3E}">
        <p14:creationId xmlns:p14="http://schemas.microsoft.com/office/powerpoint/2010/main" val="27282718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760" y="116632"/>
            <a:ext cx="4322442" cy="810417"/>
          </a:xfrm>
        </p:spPr>
        <p:txBody>
          <a:bodyPr>
            <a:normAutofit/>
          </a:bodyPr>
          <a:lstStyle/>
          <a:p>
            <a:pPr lvl="0"/>
            <a:r>
              <a:rPr lang="en-US" dirty="0">
                <a:solidFill>
                  <a:srgbClr val="0070C0"/>
                </a:solidFill>
                <a:latin typeface="Arial" panose="020B0604020202020204" pitchFamily="34" charset="0"/>
                <a:cs typeface="Arial" panose="020B0604020202020204" pitchFamily="34" charset="0"/>
              </a:rPr>
              <a:t>Tổ chức quan liêu</a:t>
            </a:r>
            <a:endParaRPr lang="vi-VN" dirty="0"/>
          </a:p>
        </p:txBody>
      </p:sp>
      <p:sp>
        <p:nvSpPr>
          <p:cNvPr id="4" name="Rectangle 3"/>
          <p:cNvSpPr/>
          <p:nvPr/>
        </p:nvSpPr>
        <p:spPr>
          <a:xfrm>
            <a:off x="251520" y="2143804"/>
            <a:ext cx="3600400" cy="4678204"/>
          </a:xfrm>
          <a:prstGeom prst="rect">
            <a:avLst/>
          </a:prstGeom>
        </p:spPr>
        <p:txBody>
          <a:bodyPr wrap="square">
            <a:spAutoFit/>
          </a:bodyPr>
          <a:lstStyle/>
          <a:p>
            <a:pPr lvl="0"/>
            <a:r>
              <a:rPr lang="en-US" sz="2800" dirty="0">
                <a:latin typeface="Arial" panose="020B0604020202020204" pitchFamily="34" charset="0"/>
                <a:cs typeface="Arial" panose="020B0604020202020204" pitchFamily="34" charset="0"/>
              </a:rPr>
              <a:t>Tổ chức quan liêu là tổ chức mà hoạt động của nó được phân chia thành các vai trò. Các vai trò này được xác định bởi những quy </a:t>
            </a:r>
            <a:r>
              <a:rPr lang="en-US" sz="2800" dirty="0" err="1">
                <a:latin typeface="Arial" panose="020B0604020202020204" pitchFamily="34" charset="0"/>
                <a:cs typeface="Arial" panose="020B0604020202020204" pitchFamily="34" charset="0"/>
              </a:rPr>
              <a:t>tắc,thủ</a:t>
            </a:r>
            <a:r>
              <a:rPr lang="en-US" sz="2800" dirty="0">
                <a:latin typeface="Arial" panose="020B0604020202020204" pitchFamily="34" charset="0"/>
                <a:cs typeface="Arial" panose="020B0604020202020204" pitchFamily="34" charset="0"/>
              </a:rPr>
              <a:t> tục và được sắp xếp vào 1 thứ bậc quyền lực.</a:t>
            </a:r>
          </a:p>
          <a:p>
            <a:endParaRPr lang="vi-VN"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7984" y="2143804"/>
            <a:ext cx="4392488" cy="4302090"/>
          </a:xfrm>
          <a:prstGeom prst="rect">
            <a:avLst/>
          </a:prstGeom>
        </p:spPr>
      </p:pic>
    </p:spTree>
    <p:extLst>
      <p:ext uri="{BB962C8B-B14F-4D97-AF65-F5344CB8AC3E}">
        <p14:creationId xmlns:p14="http://schemas.microsoft.com/office/powerpoint/2010/main" val="3421253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t="-10000" b="-10000"/>
          </a:stretch>
        </a:blipFill>
        <a:effectLst/>
      </p:bgPr>
    </p:bg>
    <p:spTree>
      <p:nvGrpSpPr>
        <p:cNvPr id="1" name=""/>
        <p:cNvGrpSpPr/>
        <p:nvPr/>
      </p:nvGrpSpPr>
      <p:grpSpPr>
        <a:xfrm>
          <a:off x="0" y="0"/>
          <a:ext cx="0" cy="0"/>
          <a:chOff x="0" y="0"/>
          <a:chExt cx="0" cy="0"/>
        </a:xfrm>
      </p:grpSpPr>
      <p:sp>
        <p:nvSpPr>
          <p:cNvPr id="4" name="TextBox 3"/>
          <p:cNvSpPr txBox="1"/>
          <p:nvPr/>
        </p:nvSpPr>
        <p:spPr>
          <a:xfrm>
            <a:off x="251520" y="2424083"/>
            <a:ext cx="8640960" cy="1446550"/>
          </a:xfrm>
          <a:prstGeom prst="rect">
            <a:avLst/>
          </a:prstGeom>
          <a:noFill/>
        </p:spPr>
        <p:txBody>
          <a:bodyPr wrap="square" rtlCol="0">
            <a:spAutoFit/>
          </a:bodyPr>
          <a:lstStyle/>
          <a:p>
            <a:pPr algn="ctr"/>
            <a:r>
              <a:rPr lang="en-US" sz="4400" dirty="0" err="1" smtClean="0">
                <a:solidFill>
                  <a:schemeClr val="accent1"/>
                </a:solidFill>
              </a:rPr>
              <a:t>Cảm</a:t>
            </a:r>
            <a:r>
              <a:rPr lang="en-US" sz="4400" dirty="0" smtClean="0">
                <a:solidFill>
                  <a:schemeClr val="accent1"/>
                </a:solidFill>
              </a:rPr>
              <a:t> </a:t>
            </a:r>
            <a:r>
              <a:rPr lang="en-US" sz="4400" dirty="0" err="1" smtClean="0">
                <a:solidFill>
                  <a:schemeClr val="accent1"/>
                </a:solidFill>
              </a:rPr>
              <a:t>ơn</a:t>
            </a:r>
            <a:r>
              <a:rPr lang="en-US" sz="4400" dirty="0" smtClean="0">
                <a:solidFill>
                  <a:schemeClr val="accent1"/>
                </a:solidFill>
              </a:rPr>
              <a:t> </a:t>
            </a:r>
            <a:r>
              <a:rPr lang="en-US" sz="4400" dirty="0" err="1" smtClean="0">
                <a:solidFill>
                  <a:schemeClr val="accent1"/>
                </a:solidFill>
              </a:rPr>
              <a:t>thầy</a:t>
            </a:r>
            <a:r>
              <a:rPr lang="en-US" sz="4400" dirty="0" smtClean="0">
                <a:solidFill>
                  <a:schemeClr val="accent1"/>
                </a:solidFill>
              </a:rPr>
              <a:t> </a:t>
            </a:r>
            <a:r>
              <a:rPr lang="en-US" sz="4400" dirty="0" err="1" smtClean="0">
                <a:solidFill>
                  <a:schemeClr val="accent1"/>
                </a:solidFill>
              </a:rPr>
              <a:t>và</a:t>
            </a:r>
            <a:r>
              <a:rPr lang="en-US" sz="4400" dirty="0" smtClean="0">
                <a:solidFill>
                  <a:schemeClr val="accent1"/>
                </a:solidFill>
              </a:rPr>
              <a:t> </a:t>
            </a:r>
            <a:r>
              <a:rPr lang="en-US" sz="4400" dirty="0" err="1" smtClean="0">
                <a:solidFill>
                  <a:schemeClr val="accent1"/>
                </a:solidFill>
              </a:rPr>
              <a:t>các</a:t>
            </a:r>
            <a:r>
              <a:rPr lang="en-US" sz="4400" dirty="0" smtClean="0">
                <a:solidFill>
                  <a:schemeClr val="accent1"/>
                </a:solidFill>
              </a:rPr>
              <a:t> </a:t>
            </a:r>
            <a:r>
              <a:rPr lang="en-US" sz="4400" dirty="0" err="1" smtClean="0">
                <a:solidFill>
                  <a:schemeClr val="accent1"/>
                </a:solidFill>
              </a:rPr>
              <a:t>bạn</a:t>
            </a:r>
            <a:r>
              <a:rPr lang="en-US" sz="4400" dirty="0" smtClean="0">
                <a:solidFill>
                  <a:schemeClr val="accent1"/>
                </a:solidFill>
              </a:rPr>
              <a:t> </a:t>
            </a:r>
            <a:r>
              <a:rPr lang="en-US" sz="4400" dirty="0" err="1" smtClean="0">
                <a:solidFill>
                  <a:schemeClr val="accent1"/>
                </a:solidFill>
              </a:rPr>
              <a:t>đã</a:t>
            </a:r>
            <a:r>
              <a:rPr lang="en-US" sz="4400" dirty="0" smtClean="0">
                <a:solidFill>
                  <a:schemeClr val="accent1"/>
                </a:solidFill>
              </a:rPr>
              <a:t> </a:t>
            </a:r>
            <a:r>
              <a:rPr lang="en-US" sz="4400" dirty="0" err="1" smtClean="0">
                <a:solidFill>
                  <a:schemeClr val="accent1"/>
                </a:solidFill>
              </a:rPr>
              <a:t>lắng</a:t>
            </a:r>
            <a:r>
              <a:rPr lang="en-US" sz="4400" dirty="0" smtClean="0">
                <a:solidFill>
                  <a:schemeClr val="accent1"/>
                </a:solidFill>
              </a:rPr>
              <a:t> </a:t>
            </a:r>
            <a:r>
              <a:rPr lang="en-US" sz="4400" dirty="0" err="1" smtClean="0">
                <a:solidFill>
                  <a:schemeClr val="accent1"/>
                </a:solidFill>
              </a:rPr>
              <a:t>nghe</a:t>
            </a:r>
            <a:endParaRPr lang="en-US" sz="4400" dirty="0">
              <a:solidFill>
                <a:schemeClr val="accent1"/>
              </a:solidFill>
            </a:endParaRPr>
          </a:p>
        </p:txBody>
      </p:sp>
    </p:spTree>
    <p:extLst>
      <p:ext uri="{BB962C8B-B14F-4D97-AF65-F5344CB8AC3E}">
        <p14:creationId xmlns:p14="http://schemas.microsoft.com/office/powerpoint/2010/main" val="3833440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95205"/>
            <a:ext cx="9372600" cy="990600"/>
          </a:xfrm>
        </p:spPr>
        <p:txBody>
          <a:bodyPr>
            <a:normAutofit/>
            <a:scene3d>
              <a:camera prst="orthographicFront"/>
              <a:lightRig rig="soft" dir="t">
                <a:rot lat="0" lon="0" rev="17220000"/>
              </a:lightRig>
            </a:scene3d>
          </a:bodyPr>
          <a:lstStyle/>
          <a:p>
            <a:pPr algn="just"/>
            <a:r>
              <a:rPr lang="en-US" sz="4400" dirty="0" smtClean="0">
                <a:ln w="6350">
                  <a:solidFill>
                    <a:schemeClr val="accent3">
                      <a:lumMod val="50000"/>
                    </a:schemeClr>
                  </a:solidFill>
                </a:ln>
                <a:solidFill>
                  <a:schemeClr val="accent3">
                    <a:lumMod val="75000"/>
                  </a:schemeClr>
                </a:solidFill>
              </a:rPr>
              <a:t>Nhóm xã hội và tổ chức xã hội</a:t>
            </a:r>
            <a:endParaRPr lang="en-US" sz="4400" dirty="0">
              <a:ln w="6350">
                <a:solidFill>
                  <a:schemeClr val="accent3">
                    <a:lumMod val="50000"/>
                  </a:schemeClr>
                </a:solidFill>
              </a:ln>
              <a:solidFill>
                <a:schemeClr val="accent3">
                  <a:lumMod val="75000"/>
                </a:schemeClr>
              </a:solidFill>
            </a:endParaRPr>
          </a:p>
        </p:txBody>
      </p:sp>
      <p:sp>
        <p:nvSpPr>
          <p:cNvPr id="6" name="Rectangle 5"/>
          <p:cNvSpPr/>
          <p:nvPr/>
        </p:nvSpPr>
        <p:spPr>
          <a:xfrm>
            <a:off x="3352799" y="1447800"/>
            <a:ext cx="5375563"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Khái</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niệm</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Nhóm</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xã</a:t>
            </a:r>
            <a:r>
              <a:rPr lang="en-US" sz="2800" dirty="0">
                <a:solidFill>
                  <a:schemeClr val="tx1"/>
                </a:solidFill>
                <a:latin typeface="Arial" panose="020B0604020202020204" pitchFamily="34" charset="0"/>
                <a:cs typeface="Arial" panose="020B0604020202020204" pitchFamily="34" charset="0"/>
              </a:rPr>
              <a:t> </a:t>
            </a:r>
            <a:r>
              <a:rPr lang="en-US" sz="2800" dirty="0" err="1">
                <a:solidFill>
                  <a:schemeClr val="tx1"/>
                </a:solidFill>
                <a:latin typeface="Arial" panose="020B0604020202020204" pitchFamily="34" charset="0"/>
                <a:cs typeface="Arial" panose="020B0604020202020204" pitchFamily="34" charset="0"/>
              </a:rPr>
              <a:t>hội</a:t>
            </a:r>
            <a:endParaRPr lang="en-US" sz="2800" dirty="0">
              <a:solidFill>
                <a:schemeClr val="tx1"/>
              </a:solidFill>
              <a:latin typeface="Arial" panose="020B0604020202020204" pitchFamily="34" charset="0"/>
              <a:cs typeface="Arial" panose="020B0604020202020204" pitchFamily="34" charset="0"/>
            </a:endParaRPr>
          </a:p>
        </p:txBody>
      </p:sp>
      <p:sp>
        <p:nvSpPr>
          <p:cNvPr id="7" name="Rectangle 6"/>
          <p:cNvSpPr/>
          <p:nvPr/>
        </p:nvSpPr>
        <p:spPr>
          <a:xfrm>
            <a:off x="3380509" y="2289463"/>
            <a:ext cx="5375564"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Đặc trưng cơ bản của nhóm</a:t>
            </a:r>
          </a:p>
        </p:txBody>
      </p:sp>
      <p:sp>
        <p:nvSpPr>
          <p:cNvPr id="8" name="Rectangle 7"/>
          <p:cNvSpPr/>
          <p:nvPr/>
        </p:nvSpPr>
        <p:spPr>
          <a:xfrm>
            <a:off x="3352799" y="3151909"/>
            <a:ext cx="5403274"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Phân loại nhóm</a:t>
            </a:r>
          </a:p>
        </p:txBody>
      </p:sp>
      <p:sp>
        <p:nvSpPr>
          <p:cNvPr id="9" name="Rectangle 8"/>
          <p:cNvSpPr/>
          <p:nvPr/>
        </p:nvSpPr>
        <p:spPr>
          <a:xfrm>
            <a:off x="3352799" y="4381500"/>
            <a:ext cx="5417128"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7030A0"/>
                </a:solidFill>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Khái niệm Tổ chức xã hội</a:t>
            </a:r>
          </a:p>
        </p:txBody>
      </p:sp>
      <p:sp>
        <p:nvSpPr>
          <p:cNvPr id="10" name="Rectangle 9"/>
          <p:cNvSpPr/>
          <p:nvPr/>
        </p:nvSpPr>
        <p:spPr>
          <a:xfrm>
            <a:off x="3338945" y="5150427"/>
            <a:ext cx="5417128"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Arial" panose="020B0604020202020204" pitchFamily="34" charset="0"/>
                <a:cs typeface="Arial" panose="020B0604020202020204" pitchFamily="34" charset="0"/>
              </a:rPr>
              <a:t> </a:t>
            </a:r>
            <a:r>
              <a:rPr lang="en-US" sz="2800" dirty="0">
                <a:solidFill>
                  <a:schemeClr val="tx1"/>
                </a:solidFill>
                <a:latin typeface="Arial" panose="020B0604020202020204" pitchFamily="34" charset="0"/>
                <a:cs typeface="Arial" panose="020B0604020202020204" pitchFamily="34" charset="0"/>
              </a:rPr>
              <a:t>Phân loại Tổ chức xã hội</a:t>
            </a:r>
          </a:p>
        </p:txBody>
      </p:sp>
      <p:sp>
        <p:nvSpPr>
          <p:cNvPr id="5" name="Rectangle 4"/>
          <p:cNvSpPr/>
          <p:nvPr/>
        </p:nvSpPr>
        <p:spPr>
          <a:xfrm>
            <a:off x="-11039" y="1981200"/>
            <a:ext cx="2331368" cy="122413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3200" dirty="0" smtClean="0">
                <a:solidFill>
                  <a:schemeClr val="tx1"/>
                </a:solidFill>
              </a:rPr>
              <a:t>Nhóm Xã Hội</a:t>
            </a:r>
            <a:endParaRPr lang="vi-VN" sz="3200" dirty="0">
              <a:solidFill>
                <a:schemeClr val="tx1"/>
              </a:solidFill>
            </a:endParaRPr>
          </a:p>
        </p:txBody>
      </p:sp>
      <p:cxnSp>
        <p:nvCxnSpPr>
          <p:cNvPr id="12" name="Straight Arrow Connector 11"/>
          <p:cNvCxnSpPr>
            <a:stCxn id="5" idx="3"/>
            <a:endCxn id="6" idx="1"/>
          </p:cNvCxnSpPr>
          <p:nvPr/>
        </p:nvCxnSpPr>
        <p:spPr>
          <a:xfrm flipV="1">
            <a:off x="2320329" y="1714500"/>
            <a:ext cx="1032470" cy="87876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p:cNvCxnSpPr>
            <a:stCxn id="5" idx="3"/>
            <a:endCxn id="7" idx="1"/>
          </p:cNvCxnSpPr>
          <p:nvPr/>
        </p:nvCxnSpPr>
        <p:spPr>
          <a:xfrm flipV="1">
            <a:off x="2320329" y="2556163"/>
            <a:ext cx="1060180" cy="3710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p:cNvCxnSpPr>
            <a:stCxn id="5" idx="3"/>
            <a:endCxn id="8" idx="1"/>
          </p:cNvCxnSpPr>
          <p:nvPr/>
        </p:nvCxnSpPr>
        <p:spPr>
          <a:xfrm>
            <a:off x="2320329" y="2593268"/>
            <a:ext cx="1032470" cy="82534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7" name="Rectangle 16"/>
          <p:cNvSpPr/>
          <p:nvPr/>
        </p:nvSpPr>
        <p:spPr>
          <a:xfrm>
            <a:off x="-4412" y="4476000"/>
            <a:ext cx="2331368" cy="1157064"/>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3200" dirty="0" smtClean="0">
                <a:solidFill>
                  <a:schemeClr val="tx1"/>
                </a:solidFill>
              </a:rPr>
              <a:t>Tổ Chức Xã Hội</a:t>
            </a:r>
            <a:endParaRPr lang="vi-VN" sz="3200" dirty="0">
              <a:solidFill>
                <a:schemeClr val="tx1"/>
              </a:solidFill>
            </a:endParaRPr>
          </a:p>
        </p:txBody>
      </p:sp>
      <p:cxnSp>
        <p:nvCxnSpPr>
          <p:cNvPr id="19" name="Straight Arrow Connector 18"/>
          <p:cNvCxnSpPr>
            <a:stCxn id="17" idx="3"/>
            <a:endCxn id="9" idx="1"/>
          </p:cNvCxnSpPr>
          <p:nvPr/>
        </p:nvCxnSpPr>
        <p:spPr>
          <a:xfrm flipV="1">
            <a:off x="2326956" y="4648200"/>
            <a:ext cx="1025843" cy="40633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Straight Arrow Connector 20"/>
          <p:cNvCxnSpPr>
            <a:stCxn id="17" idx="3"/>
            <a:endCxn id="10" idx="1"/>
          </p:cNvCxnSpPr>
          <p:nvPr/>
        </p:nvCxnSpPr>
        <p:spPr>
          <a:xfrm>
            <a:off x="2326956" y="5054532"/>
            <a:ext cx="1011989" cy="36259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82347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5"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orizontal Scroll 2"/>
          <p:cNvSpPr/>
          <p:nvPr/>
        </p:nvSpPr>
        <p:spPr>
          <a:xfrm>
            <a:off x="-16282" y="-304800"/>
            <a:ext cx="9140536" cy="114300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I. Nhóm xã hội</a:t>
            </a:r>
            <a:endParaRPr lang="en-US" sz="44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838200"/>
            <a:ext cx="4412319" cy="323887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9823" y="4077072"/>
            <a:ext cx="4519008" cy="2780928"/>
          </a:xfrm>
          <a:prstGeom prst="rect">
            <a:avLst/>
          </a:prstGeom>
        </p:spPr>
      </p:pic>
    </p:spTree>
    <p:extLst>
      <p:ext uri="{BB962C8B-B14F-4D97-AF65-F5344CB8AC3E}">
        <p14:creationId xmlns:p14="http://schemas.microsoft.com/office/powerpoint/2010/main" val="1336439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59738730"/>
              </p:ext>
            </p:extLst>
          </p:nvPr>
        </p:nvGraphicFramePr>
        <p:xfrm>
          <a:off x="228600" y="685800"/>
          <a:ext cx="8915400" cy="640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0937" y="0"/>
            <a:ext cx="2520280" cy="332656"/>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800" b="1" dirty="0" smtClean="0">
                <a:solidFill>
                  <a:srgbClr val="7030A0"/>
                </a:solidFill>
                <a:latin typeface="Arial" panose="020B0604020202020204" pitchFamily="34" charset="0"/>
                <a:cs typeface="Arial" panose="020B0604020202020204" pitchFamily="34" charset="0"/>
              </a:rPr>
              <a:t>1.Khái niệm,</a:t>
            </a:r>
            <a:endParaRPr lang="en-US" sz="2800" b="1" dirty="0">
              <a:solidFill>
                <a:srgbClr val="7030A0"/>
              </a:solidFill>
              <a:latin typeface="Arial" panose="020B0604020202020204" pitchFamily="34" charset="0"/>
              <a:cs typeface="Arial" panose="020B0604020202020204" pitchFamily="34" charset="0"/>
            </a:endParaRPr>
          </a:p>
        </p:txBody>
      </p:sp>
      <p:graphicFrame>
        <p:nvGraphicFramePr>
          <p:cNvPr id="8" name="Diagram 7"/>
          <p:cNvGraphicFramePr/>
          <p:nvPr>
            <p:extLst>
              <p:ext uri="{D42A27DB-BD31-4B8C-83A1-F6EECF244321}">
                <p14:modId xmlns:p14="http://schemas.microsoft.com/office/powerpoint/2010/main" val="1790548256"/>
              </p:ext>
            </p:extLst>
          </p:nvPr>
        </p:nvGraphicFramePr>
        <p:xfrm>
          <a:off x="-468560" y="332656"/>
          <a:ext cx="9505056" cy="636875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 name="Picture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5576" y="3212976"/>
            <a:ext cx="7344816" cy="3501008"/>
          </a:xfrm>
          <a:prstGeom prst="rect">
            <a:avLst/>
          </a:prstGeom>
        </p:spPr>
      </p:pic>
    </p:spTree>
    <p:extLst>
      <p:ext uri="{BB962C8B-B14F-4D97-AF65-F5344CB8AC3E}">
        <p14:creationId xmlns:p14="http://schemas.microsoft.com/office/powerpoint/2010/main" val="26433310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8"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grpSp>
        <p:nvGrpSpPr>
          <p:cNvPr id="3" name="Group 2"/>
          <p:cNvGrpSpPr/>
          <p:nvPr/>
        </p:nvGrpSpPr>
        <p:grpSpPr>
          <a:xfrm>
            <a:off x="662987" y="230500"/>
            <a:ext cx="6004786" cy="2079000"/>
            <a:chOff x="2830097" y="2943899"/>
            <a:chExt cx="6004786" cy="2079000"/>
          </a:xfrm>
        </p:grpSpPr>
        <p:sp>
          <p:nvSpPr>
            <p:cNvPr id="4" name="Rounded Rectangle 3"/>
            <p:cNvSpPr/>
            <p:nvPr/>
          </p:nvSpPr>
          <p:spPr>
            <a:xfrm>
              <a:off x="2830097" y="2943899"/>
              <a:ext cx="6004786" cy="2079000"/>
            </a:xfrm>
            <a:prstGeom prst="roundRect">
              <a:avLst/>
            </a:prstGeom>
            <a:solidFill>
              <a:schemeClr val="accent4">
                <a:lumMod val="20000"/>
                <a:lumOff val="80000"/>
              </a:schemeClr>
            </a:solidFill>
            <a:ln>
              <a:solidFill>
                <a:schemeClr val="accent4">
                  <a:lumMod val="50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5" name="Rounded Rectangle 4"/>
            <p:cNvSpPr/>
            <p:nvPr/>
          </p:nvSpPr>
          <p:spPr>
            <a:xfrm>
              <a:off x="3023463" y="3045387"/>
              <a:ext cx="5801810" cy="187602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91440" rIns="91440" bIns="91440" numCol="1" spcCol="1270" anchor="ctr" anchorCtr="0">
              <a:noAutofit/>
            </a:bodyPr>
            <a:lstStyle/>
            <a:p>
              <a:pPr marL="228600" lvl="1" indent="-228600" algn="l" defTabSz="1066800">
                <a:lnSpc>
                  <a:spcPct val="90000"/>
                </a:lnSpc>
                <a:spcBef>
                  <a:spcPct val="0"/>
                </a:spcBef>
                <a:spcAft>
                  <a:spcPct val="15000"/>
                </a:spcAft>
                <a:buChar char="••"/>
              </a:pPr>
              <a:r>
                <a:rPr lang="en-US" sz="2800" kern="1200" dirty="0" smtClean="0"/>
                <a:t>Nhóm xã hội là tập hợp người có liên hệ với nhau về vị thế, vai trò, nhu cầu lợi ích và những </a:t>
              </a:r>
              <a:r>
                <a:rPr lang="en-US" sz="2800" kern="1200" dirty="0" err="1" smtClean="0"/>
                <a:t>giái</a:t>
              </a:r>
              <a:r>
                <a:rPr lang="en-US" sz="2800" kern="1200" dirty="0" smtClean="0"/>
                <a:t> trị nhất định. Mỗi nhóm hình thành theo những đặc trưng khác nhau</a:t>
              </a:r>
              <a:r>
                <a:rPr lang="en-US" sz="2400" kern="1200" dirty="0" smtClean="0"/>
                <a:t>.</a:t>
              </a:r>
              <a:endParaRPr lang="en-US" sz="2400" kern="1200" dirty="0"/>
            </a:p>
          </p:txBody>
        </p:sp>
      </p:gr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2587112"/>
            <a:ext cx="8064896" cy="4082248"/>
          </a:xfrm>
          <a:prstGeom prst="rect">
            <a:avLst/>
          </a:prstGeom>
        </p:spPr>
      </p:pic>
    </p:spTree>
    <p:extLst>
      <p:ext uri="{BB962C8B-B14F-4D97-AF65-F5344CB8AC3E}">
        <p14:creationId xmlns:p14="http://schemas.microsoft.com/office/powerpoint/2010/main" val="18693470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nodeType="click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628800"/>
            <a:ext cx="4032448" cy="4464496"/>
          </a:xfrm>
        </p:spPr>
        <p:txBody>
          <a:bodyPr>
            <a:normAutofit fontScale="90000"/>
          </a:bodyPr>
          <a:lstStyle/>
          <a:p>
            <a:pPr lvl="0" algn="ctr"/>
            <a:r>
              <a:rPr lang="en-US" dirty="0">
                <a:solidFill>
                  <a:schemeClr val="tx1"/>
                </a:solidFill>
                <a:latin typeface="Arial" panose="020B0604020202020204" pitchFamily="34" charset="0"/>
                <a:cs typeface="Arial" panose="020B0604020202020204" pitchFamily="34" charset="0"/>
              </a:rPr>
              <a:t>Nhóm xã hội là một nhóm người cùng chia sẻ cùng những mục tiêu và quy chuẩn. Là sự cố kết xã hội nhất định chứ không phải tập hợp của các cá nhân đơn thuần</a:t>
            </a:r>
            <a:endParaRPr lang="en-US" dirty="0">
              <a:solidFill>
                <a:schemeClr val="tx1"/>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772816"/>
            <a:ext cx="4320480" cy="4320480"/>
          </a:xfrm>
          <a:prstGeom prst="rect">
            <a:avLst/>
          </a:prstGeom>
        </p:spPr>
      </p:pic>
    </p:spTree>
    <p:extLst>
      <p:ext uri="{BB962C8B-B14F-4D97-AF65-F5344CB8AC3E}">
        <p14:creationId xmlns:p14="http://schemas.microsoft.com/office/powerpoint/2010/main" val="40969403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067800" cy="1143000"/>
          </a:xfrm>
        </p:spPr>
        <p:txBody>
          <a:bodyPr>
            <a:noAutofit/>
          </a:bodyPr>
          <a:lstStyle/>
          <a:p>
            <a:pPr algn="ctr"/>
            <a:r>
              <a:rPr lang="en-US" sz="4800" dirty="0" smtClean="0">
                <a:solidFill>
                  <a:schemeClr val="tx1">
                    <a:alpha val="89000"/>
                  </a:schemeClr>
                </a:solidFill>
                <a:effectLst>
                  <a:outerShdw blurRad="38100" dist="38100" dir="2700000" algn="tl">
                    <a:srgbClr val="000000">
                      <a:alpha val="43137"/>
                    </a:srgbClr>
                  </a:outerShdw>
                </a:effectLst>
                <a:latin typeface="Arial" pitchFamily="34" charset="0"/>
                <a:cs typeface="Arial" pitchFamily="34" charset="0"/>
              </a:rPr>
              <a:t>Đặc trưng cơ bản</a:t>
            </a:r>
            <a:endParaRPr lang="en-US" sz="4800" dirty="0">
              <a:solidFill>
                <a:schemeClr val="tx1">
                  <a:alpha val="89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Content Placeholder 2"/>
          <p:cNvSpPr>
            <a:spLocks noGrp="1"/>
          </p:cNvSpPr>
          <p:nvPr>
            <p:ph idx="1"/>
          </p:nvPr>
        </p:nvSpPr>
        <p:spPr>
          <a:xfrm>
            <a:off x="381000" y="1524000"/>
            <a:ext cx="8229600" cy="4419600"/>
          </a:xfrm>
        </p:spPr>
        <p:txBody>
          <a:bodyPr>
            <a:noAutofit/>
          </a:bodyPr>
          <a:lstStyle/>
          <a:p>
            <a:pPr>
              <a:buFont typeface="Wingdings" pitchFamily="2" charset="2"/>
              <a:buChar char="v"/>
            </a:pPr>
            <a:r>
              <a:rPr lang="en-US" sz="3200" dirty="0" smtClean="0">
                <a:solidFill>
                  <a:schemeClr val="tx1"/>
                </a:solidFill>
                <a:latin typeface="Arial" pitchFamily="34" charset="0"/>
                <a:cs typeface="Arial" pitchFamily="34" charset="0"/>
              </a:rPr>
              <a:t> </a:t>
            </a:r>
            <a:r>
              <a:rPr lang="en-US" sz="3200" dirty="0">
                <a:solidFill>
                  <a:schemeClr val="tx1"/>
                </a:solidFill>
                <a:latin typeface="Arial" pitchFamily="34" charset="0"/>
                <a:cs typeface="Arial" pitchFamily="34" charset="0"/>
              </a:rPr>
              <a:t>Thành </a:t>
            </a:r>
            <a:r>
              <a:rPr lang="en-US" sz="3200" dirty="0" smtClean="0">
                <a:solidFill>
                  <a:schemeClr val="tx1"/>
                </a:solidFill>
                <a:latin typeface="Arial" pitchFamily="34" charset="0"/>
                <a:cs typeface="Arial" pitchFamily="34" charset="0"/>
              </a:rPr>
              <a:t>phần</a:t>
            </a:r>
          </a:p>
          <a:p>
            <a:pPr>
              <a:buFont typeface="Wingdings" pitchFamily="2" charset="2"/>
              <a:buChar char="v"/>
            </a:pPr>
            <a:r>
              <a:rPr lang="en-US" sz="3200" dirty="0" smtClean="0">
                <a:solidFill>
                  <a:schemeClr val="tx1"/>
                </a:solidFill>
                <a:latin typeface="Arial" pitchFamily="34" charset="0"/>
                <a:cs typeface="Arial" pitchFamily="34" charset="0"/>
              </a:rPr>
              <a:t> </a:t>
            </a:r>
            <a:r>
              <a:rPr lang="en-US" sz="3200" dirty="0">
                <a:solidFill>
                  <a:schemeClr val="tx1"/>
                </a:solidFill>
                <a:latin typeface="Arial" pitchFamily="34" charset="0"/>
                <a:cs typeface="Arial" pitchFamily="34" charset="0"/>
              </a:rPr>
              <a:t>Cấu </a:t>
            </a:r>
            <a:r>
              <a:rPr lang="en-US" sz="3200" dirty="0" smtClean="0">
                <a:solidFill>
                  <a:schemeClr val="tx1"/>
                </a:solidFill>
                <a:latin typeface="Arial" pitchFamily="34" charset="0"/>
                <a:cs typeface="Arial" pitchFamily="34" charset="0"/>
              </a:rPr>
              <a:t>trúc</a:t>
            </a:r>
          </a:p>
          <a:p>
            <a:pPr>
              <a:buFont typeface="Wingdings" pitchFamily="2" charset="2"/>
              <a:buChar char="v"/>
            </a:pPr>
            <a:r>
              <a:rPr lang="en-US" sz="3200" dirty="0" smtClean="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Các</a:t>
            </a:r>
            <a:r>
              <a:rPr lang="en-US" sz="3200" dirty="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quá</a:t>
            </a:r>
            <a:r>
              <a:rPr lang="en-US" sz="3200" dirty="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trình</a:t>
            </a:r>
            <a:r>
              <a:rPr lang="en-US" sz="3200" dirty="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của</a:t>
            </a:r>
            <a:r>
              <a:rPr lang="en-US" sz="3200" dirty="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nhóm</a:t>
            </a:r>
            <a:endParaRPr lang="en-US" sz="3200" dirty="0">
              <a:solidFill>
                <a:schemeClr val="tx1"/>
              </a:solidFill>
              <a:latin typeface="Arial" pitchFamily="34" charset="0"/>
              <a:cs typeface="Arial" pitchFamily="34" charset="0"/>
            </a:endParaRPr>
          </a:p>
          <a:p>
            <a:pPr>
              <a:buFont typeface="Wingdings" pitchFamily="2" charset="2"/>
              <a:buChar char="v"/>
            </a:pPr>
            <a:r>
              <a:rPr lang="en-US" sz="3200" dirty="0" smtClean="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Chuẩn</a:t>
            </a:r>
            <a:r>
              <a:rPr lang="en-US" sz="3200" dirty="0">
                <a:solidFill>
                  <a:schemeClr val="tx1"/>
                </a:solidFill>
                <a:latin typeface="Arial" pitchFamily="34" charset="0"/>
                <a:cs typeface="Arial" pitchFamily="34" charset="0"/>
              </a:rPr>
              <a:t> </a:t>
            </a:r>
            <a:r>
              <a:rPr lang="en-US" sz="3200" dirty="0" err="1">
                <a:solidFill>
                  <a:schemeClr val="tx1"/>
                </a:solidFill>
                <a:latin typeface="Arial" pitchFamily="34" charset="0"/>
                <a:cs typeface="Arial" pitchFamily="34" charset="0"/>
              </a:rPr>
              <a:t>mực</a:t>
            </a:r>
            <a:endParaRPr lang="en-US" sz="3200" dirty="0">
              <a:solidFill>
                <a:schemeClr val="tx1"/>
              </a:solidFill>
              <a:latin typeface="Arial" pitchFamily="34" charset="0"/>
              <a:cs typeface="Arial" pitchFamily="34" charset="0"/>
            </a:endParaRPr>
          </a:p>
          <a:p>
            <a:pPr>
              <a:buFont typeface="Wingdings" pitchFamily="2" charset="2"/>
              <a:buChar char="v"/>
            </a:pPr>
            <a:r>
              <a:rPr lang="en-US" sz="3200" dirty="0" smtClean="0">
                <a:solidFill>
                  <a:schemeClr val="tx1"/>
                </a:solidFill>
                <a:latin typeface="Arial" pitchFamily="34" charset="0"/>
                <a:cs typeface="Arial" pitchFamily="34" charset="0"/>
              </a:rPr>
              <a:t> Giá trị nhóm</a:t>
            </a:r>
            <a:endParaRPr lang="en-US" sz="32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4960872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8" dur="500"/>
                                        <p:tgtEl>
                                          <p:spTgt spid="3">
                                            <p:txEl>
                                              <p:pRg st="2" end="2"/>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1" dur="500"/>
                                        <p:tgtEl>
                                          <p:spTgt spid="3">
                                            <p:txEl>
                                              <p:pRg st="3" end="3"/>
                                            </p:txEl>
                                          </p:spTgt>
                                        </p:tgtEl>
                                      </p:cBhvr>
                                    </p:animEffect>
                                  </p:childTnLst>
                                </p:cTn>
                              </p:par>
                              <p:par>
                                <p:cTn id="22" presetID="14" presetClass="entr" presetSubtype="1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8229600" cy="914400"/>
          </a:xfrm>
        </p:spPr>
        <p:txBody>
          <a:bodyPr/>
          <a:lstStyle/>
          <a:p>
            <a:pPr algn="ctr"/>
            <a:r>
              <a:rPr lang="en-US" dirty="0" smtClean="0">
                <a:solidFill>
                  <a:srgbClr val="7030A0">
                    <a:alpha val="84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Phân loại nhóm</a:t>
            </a:r>
            <a:endParaRPr lang="en-US" dirty="0">
              <a:solidFill>
                <a:srgbClr val="7030A0">
                  <a:alpha val="84000"/>
                </a:srgb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Text Placeholder 2"/>
          <p:cNvSpPr>
            <a:spLocks noGrp="1"/>
          </p:cNvSpPr>
          <p:nvPr>
            <p:ph type="body" idx="1"/>
          </p:nvPr>
        </p:nvSpPr>
        <p:spPr>
          <a:xfrm>
            <a:off x="486442" y="1916832"/>
            <a:ext cx="8686800" cy="5334000"/>
          </a:xfrm>
        </p:spPr>
        <p:txBody>
          <a:bodyPr>
            <a:noAutofit/>
          </a:bodyPr>
          <a:lstStyle/>
          <a:p>
            <a:pPr marL="416052" indent="-342900" algn="just">
              <a:buFontTx/>
              <a:buChar char="-"/>
            </a:pPr>
            <a:r>
              <a:rPr lang="en-US" sz="2800" dirty="0" smtClean="0">
                <a:solidFill>
                  <a:schemeClr val="tx1"/>
                </a:solidFill>
                <a:latin typeface="Arial" panose="020B0604020202020204" pitchFamily="34" charset="0"/>
                <a:cs typeface="Arial" panose="020B0604020202020204" pitchFamily="34" charset="0"/>
              </a:rPr>
              <a:t>Mức độ phát triển của văn hoá</a:t>
            </a: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Dạng</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cấu</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trúc</a:t>
            </a:r>
            <a:endParaRPr lang="en-US" sz="2800" dirty="0" smtClean="0">
              <a:solidFill>
                <a:schemeClr val="tx1"/>
              </a:solidFill>
              <a:latin typeface="Arial" panose="020B0604020202020204" pitchFamily="34" charset="0"/>
              <a:cs typeface="Arial" panose="020B0604020202020204" pitchFamily="34" charset="0"/>
            </a:endParaRP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Nhiệm</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vụ</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và</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chức</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năng</a:t>
            </a:r>
            <a:endParaRPr lang="en-US" sz="2800" dirty="0" smtClean="0">
              <a:solidFill>
                <a:schemeClr val="tx1"/>
              </a:solidFill>
              <a:latin typeface="Arial" panose="020B0604020202020204" pitchFamily="34" charset="0"/>
              <a:cs typeface="Arial" panose="020B0604020202020204" pitchFamily="34" charset="0"/>
            </a:endParaRP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Dạng</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tư</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tưởng</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chủ</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đạo</a:t>
            </a:r>
            <a:endParaRPr lang="en-US" sz="2800" dirty="0" smtClean="0">
              <a:solidFill>
                <a:schemeClr val="tx1"/>
              </a:solidFill>
              <a:latin typeface="Arial" panose="020B0604020202020204" pitchFamily="34" charset="0"/>
              <a:cs typeface="Arial" panose="020B0604020202020204" pitchFamily="34" charset="0"/>
            </a:endParaRP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Thời</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gian</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tồn</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tại</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của</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nhóm</a:t>
            </a:r>
            <a:endParaRPr lang="en-US" sz="2800" dirty="0" smtClean="0">
              <a:solidFill>
                <a:schemeClr val="tx1"/>
              </a:solidFill>
              <a:latin typeface="Arial" panose="020B0604020202020204" pitchFamily="34" charset="0"/>
              <a:cs typeface="Arial" panose="020B0604020202020204" pitchFamily="34" charset="0"/>
            </a:endParaRP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Nguyên</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tắc</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gia</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nhập</a:t>
            </a:r>
            <a:endParaRPr lang="en-US" sz="2800" dirty="0" smtClean="0">
              <a:solidFill>
                <a:schemeClr val="tx1"/>
              </a:solidFill>
              <a:latin typeface="Arial" panose="020B0604020202020204" pitchFamily="34" charset="0"/>
              <a:cs typeface="Arial" panose="020B0604020202020204" pitchFamily="34" charset="0"/>
            </a:endParaRPr>
          </a:p>
          <a:p>
            <a:pPr marL="416052" indent="-342900" algn="just">
              <a:buFontTx/>
              <a:buChar char="-"/>
            </a:pPr>
            <a:r>
              <a:rPr lang="en-US" sz="2800" dirty="0" err="1" smtClean="0">
                <a:solidFill>
                  <a:schemeClr val="tx1"/>
                </a:solidFill>
                <a:latin typeface="Arial" panose="020B0604020202020204" pitchFamily="34" charset="0"/>
                <a:cs typeface="Arial" panose="020B0604020202020204" pitchFamily="34" charset="0"/>
              </a:rPr>
              <a:t>Hình</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thức</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hoạt</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động</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của</a:t>
            </a:r>
            <a:r>
              <a:rPr lang="en-US" sz="2800" dirty="0" smtClean="0">
                <a:solidFill>
                  <a:schemeClr val="tx1"/>
                </a:solidFill>
                <a:latin typeface="Arial" panose="020B0604020202020204" pitchFamily="34" charset="0"/>
                <a:cs typeface="Arial" panose="020B0604020202020204" pitchFamily="34" charset="0"/>
              </a:rPr>
              <a:t> </a:t>
            </a:r>
            <a:r>
              <a:rPr lang="en-US" sz="2800" dirty="0" err="1" smtClean="0">
                <a:solidFill>
                  <a:schemeClr val="tx1"/>
                </a:solidFill>
                <a:latin typeface="Arial" panose="020B0604020202020204" pitchFamily="34" charset="0"/>
                <a:cs typeface="Arial" panose="020B0604020202020204" pitchFamily="34" charset="0"/>
              </a:rPr>
              <a:t>nhóm</a:t>
            </a:r>
            <a:endParaRPr lang="en-US" sz="280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37262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1369</TotalTime>
  <Words>740</Words>
  <Application>Microsoft Office PowerPoint</Application>
  <PresentationFormat>On-screen Show (4:3)</PresentationFormat>
  <Paragraphs>82</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Facet</vt:lpstr>
      <vt:lpstr>   </vt:lpstr>
      <vt:lpstr>Thành viên</vt:lpstr>
      <vt:lpstr>Nhóm xã hội và tổ chức xã hội</vt:lpstr>
      <vt:lpstr>PowerPoint Presentation</vt:lpstr>
      <vt:lpstr>PowerPoint Presentation</vt:lpstr>
      <vt:lpstr>PowerPoint Presentation</vt:lpstr>
      <vt:lpstr>Nhóm xã hội là một nhóm người cùng chia sẻ cùng những mục tiêu và quy chuẩn. Là sự cố kết xã hội nhất định chứ không phải tập hợp của các cá nhân đơn thuần</vt:lpstr>
      <vt:lpstr>Đặc trưng cơ bản</vt:lpstr>
      <vt:lpstr>Phân loại nhóm</vt:lpstr>
      <vt:lpstr>PowerPoint Presentation</vt:lpstr>
      <vt:lpstr>TỔ CHỨC XÃ HỘI</vt:lpstr>
      <vt:lpstr>PowerPoint Presentation</vt:lpstr>
      <vt:lpstr>PowerPoint Presentation</vt:lpstr>
      <vt:lpstr>PowerPoint Presentation</vt:lpstr>
      <vt:lpstr>PowerPoint Presentation</vt:lpstr>
      <vt:lpstr>PowerPoint Presentation</vt:lpstr>
      <vt:lpstr>PowerPoint Presentation</vt:lpstr>
      <vt:lpstr>Nhóm uy quyền</vt:lpstr>
      <vt:lpstr>Tổ chức biệt lập</vt:lpstr>
      <vt:lpstr>Tổ chức tự nguyện</vt:lpstr>
      <vt:lpstr>Tổ chức quan liêu</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XÃ HỘI HỌC ĐẠI CƯƠNG</dc:title>
  <dc:creator>Hoang Tri</dc:creator>
  <cp:lastModifiedBy>hpdv4</cp:lastModifiedBy>
  <cp:revision>163</cp:revision>
  <dcterms:created xsi:type="dcterms:W3CDTF">2013-10-10T17:50:08Z</dcterms:created>
  <dcterms:modified xsi:type="dcterms:W3CDTF">2013-11-05T04:27:34Z</dcterms:modified>
</cp:coreProperties>
</file>