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57" r:id="rId3"/>
    <p:sldId id="259" r:id="rId4"/>
    <p:sldId id="258" r:id="rId5"/>
    <p:sldId id="260" r:id="rId6"/>
    <p:sldId id="261" r:id="rId7"/>
    <p:sldId id="262" r:id="rId8"/>
    <p:sldId id="263" r:id="rId9"/>
    <p:sldId id="280" r:id="rId10"/>
    <p:sldId id="281" r:id="rId11"/>
    <p:sldId id="264" r:id="rId12"/>
    <p:sldId id="275" r:id="rId13"/>
    <p:sldId id="276" r:id="rId14"/>
    <p:sldId id="265" r:id="rId15"/>
    <p:sldId id="267" r:id="rId16"/>
    <p:sldId id="271" r:id="rId17"/>
    <p:sldId id="268" r:id="rId18"/>
    <p:sldId id="272" r:id="rId19"/>
    <p:sldId id="273" r:id="rId20"/>
    <p:sldId id="269" r:id="rId21"/>
    <p:sldId id="270" r:id="rId22"/>
    <p:sldId id="274" r:id="rId23"/>
    <p:sldId id="277" r:id="rId24"/>
    <p:sldId id="27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nh" initials="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90" autoAdjust="0"/>
    <p:restoredTop sz="94660"/>
  </p:normalViewPr>
  <p:slideViewPr>
    <p:cSldViewPr>
      <p:cViewPr varScale="1">
        <p:scale>
          <a:sx n="69" d="100"/>
          <a:sy n="69" d="100"/>
        </p:scale>
        <p:origin x="-139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1-04T13:11:11.162" idx="1">
    <p:pos x="10" y="10"/>
    <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6B1C508-5034-435E-96FF-77C71415311E}" type="datetimeFigureOut">
              <a:rPr lang="en-US" smtClean="0"/>
              <a:pPr/>
              <a:t>11/4/2013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7EA8600-A63A-4EEB-82C0-7EB8B8D2C76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6B1C508-5034-435E-96FF-77C71415311E}" type="datetimeFigureOut">
              <a:rPr lang="en-US" smtClean="0"/>
              <a:pPr/>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EA8600-A63A-4EEB-82C0-7EB8B8D2C769}"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6B1C508-5034-435E-96FF-77C71415311E}" type="datetimeFigureOut">
              <a:rPr lang="en-US" smtClean="0"/>
              <a:pPr/>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EA8600-A63A-4EEB-82C0-7EB8B8D2C769}"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6B1C508-5034-435E-96FF-77C71415311E}" type="datetimeFigureOut">
              <a:rPr lang="en-US" smtClean="0"/>
              <a:pPr/>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EA8600-A63A-4EEB-82C0-7EB8B8D2C769}"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6B1C508-5034-435E-96FF-77C71415311E}" type="datetimeFigureOut">
              <a:rPr lang="en-US" smtClean="0"/>
              <a:pPr/>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EA8600-A63A-4EEB-82C0-7EB8B8D2C76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6B1C508-5034-435E-96FF-77C71415311E}" type="datetimeFigureOut">
              <a:rPr lang="en-US" smtClean="0"/>
              <a:pPr/>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EA8600-A63A-4EEB-82C0-7EB8B8D2C769}"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6B1C508-5034-435E-96FF-77C71415311E}" type="datetimeFigureOut">
              <a:rPr lang="en-US" smtClean="0"/>
              <a:pPr/>
              <a:t>11/4/2013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EA8600-A63A-4EEB-82C0-7EB8B8D2C769}"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6B1C508-5034-435E-96FF-77C71415311E}" type="datetimeFigureOut">
              <a:rPr lang="en-US" smtClean="0"/>
              <a:pPr/>
              <a:t>11/4/2013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EA8600-A63A-4EEB-82C0-7EB8B8D2C769}"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B1C508-5034-435E-96FF-77C71415311E}" type="datetimeFigureOut">
              <a:rPr lang="en-US" smtClean="0"/>
              <a:pPr/>
              <a:t>11/4/2013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EA8600-A63A-4EEB-82C0-7EB8B8D2C769}"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6B1C508-5034-435E-96FF-77C71415311E}" type="datetimeFigureOut">
              <a:rPr lang="en-US" smtClean="0"/>
              <a:pPr/>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EA8600-A63A-4EEB-82C0-7EB8B8D2C769}"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6B1C508-5034-435E-96FF-77C71415311E}" type="datetimeFigureOut">
              <a:rPr lang="en-US" smtClean="0"/>
              <a:pPr/>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7EA8600-A63A-4EEB-82C0-7EB8B8D2C769}"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6B1C508-5034-435E-96FF-77C71415311E}" type="datetimeFigureOut">
              <a:rPr lang="en-US" smtClean="0"/>
              <a:pPr/>
              <a:t>11/4/2013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7EA8600-A63A-4EEB-82C0-7EB8B8D2C769}"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New%20folder/b&#7841;o%20l&#7921;c%20h&#7885;c%20&#273;&#432;&#7901;ng.mp4"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hyperlink" Target="New%20folder/game%20b&#7841;o%20l&#7921;c.FLV"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New%20folder/phim%20b&#7841;o%20l&#7921;c.mp4"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hyperlink" Target="New%20folder/phim%20b&#7841;o%20l&#7921;c.mp4" TargetMode="External"/><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304800" y="381000"/>
            <a:ext cx="1828800" cy="1536700"/>
          </a:xfrm>
          <a:prstGeom prst="rect">
            <a:avLst/>
          </a:prstGeom>
          <a:noFill/>
          <a:ln w="9525">
            <a:noFill/>
            <a:miter lim="800000"/>
            <a:headEnd/>
            <a:tailEnd/>
          </a:ln>
        </p:spPr>
      </p:pic>
      <p:sp>
        <p:nvSpPr>
          <p:cNvPr id="5" name="Title 1"/>
          <p:cNvSpPr txBox="1">
            <a:spLocks/>
          </p:cNvSpPr>
          <p:nvPr/>
        </p:nvSpPr>
        <p:spPr>
          <a:xfrm>
            <a:off x="1752600" y="395202"/>
            <a:ext cx="7772400" cy="566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smtClean="0">
                <a:solidFill>
                  <a:srgbClr val="FF0000"/>
                </a:solidFill>
                <a:latin typeface="Times New Roman" pitchFamily="18" charset="0"/>
                <a:cs typeface="Times New Roman" pitchFamily="18" charset="0"/>
              </a:rPr>
              <a:t>TRƯỜNG ĐẠI HỌC NÔNG LÂM</a:t>
            </a:r>
            <a:br>
              <a:rPr lang="en-US" sz="2400" b="1" dirty="0" smtClean="0">
                <a:solidFill>
                  <a:srgbClr val="FF0000"/>
                </a:solidFill>
                <a:latin typeface="Times New Roman" pitchFamily="18" charset="0"/>
                <a:cs typeface="Times New Roman" pitchFamily="18" charset="0"/>
              </a:rPr>
            </a:br>
            <a:r>
              <a:rPr lang="en-US" sz="2400" b="1" dirty="0" smtClean="0">
                <a:solidFill>
                  <a:srgbClr val="FF0000"/>
                </a:solidFill>
                <a:latin typeface="Times New Roman" pitchFamily="18" charset="0"/>
                <a:cs typeface="Times New Roman" pitchFamily="18" charset="0"/>
              </a:rPr>
              <a:t> THÀNH PHỐ HỒ CHÍ MINH</a:t>
            </a:r>
          </a:p>
        </p:txBody>
      </p:sp>
      <p:sp>
        <p:nvSpPr>
          <p:cNvPr id="7" name="Rectangle 6"/>
          <p:cNvSpPr/>
          <p:nvPr/>
        </p:nvSpPr>
        <p:spPr>
          <a:xfrm>
            <a:off x="3249404" y="1149350"/>
            <a:ext cx="4572000" cy="707886"/>
          </a:xfrm>
          <a:prstGeom prst="rect">
            <a:avLst/>
          </a:prstGeom>
        </p:spPr>
        <p:txBody>
          <a:bodyPr>
            <a:spAutoFit/>
          </a:bodyPr>
          <a:lstStyle/>
          <a:p>
            <a:pPr algn="ctr"/>
            <a:r>
              <a:rPr lang="en-US" sz="2000" b="1" dirty="0">
                <a:solidFill>
                  <a:srgbClr val="FF0000"/>
                </a:solidFill>
                <a:latin typeface="Times New Roman" pitchFamily="18" charset="0"/>
                <a:cs typeface="Times New Roman" pitchFamily="18" charset="0"/>
              </a:rPr>
              <a:t>BÁO CÁO</a:t>
            </a:r>
          </a:p>
          <a:p>
            <a:pPr algn="ctr"/>
            <a:r>
              <a:rPr lang="en-US" sz="2000" b="1">
                <a:solidFill>
                  <a:srgbClr val="FF0000"/>
                </a:solidFill>
                <a:latin typeface="Times New Roman" pitchFamily="18" charset="0"/>
                <a:cs typeface="Times New Roman" pitchFamily="18" charset="0"/>
              </a:rPr>
              <a:t>MÔN </a:t>
            </a:r>
            <a:r>
              <a:rPr lang="en-US" sz="2000" b="1" smtClean="0">
                <a:solidFill>
                  <a:srgbClr val="FF0000"/>
                </a:solidFill>
                <a:latin typeface="Times New Roman" pitchFamily="18" charset="0"/>
                <a:cs typeface="Times New Roman" pitchFamily="18" charset="0"/>
              </a:rPr>
              <a:t>XÃ HỘI HỌC</a:t>
            </a:r>
            <a:endParaRPr lang="en-US" sz="2000" b="1" dirty="0">
              <a:solidFill>
                <a:srgbClr val="FF0000"/>
              </a:solidFill>
              <a:latin typeface="Times New Roman" pitchFamily="18" charset="0"/>
              <a:cs typeface="Times New Roman" pitchFamily="18" charset="0"/>
            </a:endParaRPr>
          </a:p>
        </p:txBody>
      </p:sp>
      <p:sp>
        <p:nvSpPr>
          <p:cNvPr id="8" name="Rectangle 7"/>
          <p:cNvSpPr/>
          <p:nvPr/>
        </p:nvSpPr>
        <p:spPr>
          <a:xfrm>
            <a:off x="1600200" y="1981200"/>
            <a:ext cx="7543800" cy="954107"/>
          </a:xfrm>
          <a:prstGeom prst="rect">
            <a:avLst/>
          </a:prstGeom>
        </p:spPr>
        <p:txBody>
          <a:bodyPr wrap="square">
            <a:spAutoFit/>
          </a:bodyPr>
          <a:lstStyle/>
          <a:p>
            <a:pPr algn="ctr"/>
            <a:r>
              <a:rPr lang="vi-VN" b="1" dirty="0"/>
              <a:t>Chủ đề</a:t>
            </a:r>
            <a:r>
              <a:rPr lang="vi-VN" b="1"/>
              <a:t>: </a:t>
            </a:r>
            <a:r>
              <a:rPr lang="en-US" sz="2800" b="1" smtClean="0">
                <a:solidFill>
                  <a:srgbClr val="FF0000"/>
                </a:solidFill>
              </a:rPr>
              <a:t>PHÁT TRIỂN TRUYỀN THÔNG ĐẠI CHÚNG LÀM GIA TĂNG BẠO LỰC XÃ HỘI</a:t>
            </a:r>
            <a:endParaRPr lang="en-US" sz="2800" b="1" dirty="0">
              <a:solidFill>
                <a:srgbClr val="FF0000"/>
              </a:solidFill>
            </a:endParaRPr>
          </a:p>
        </p:txBody>
      </p:sp>
      <p:sp>
        <p:nvSpPr>
          <p:cNvPr id="9" name="Rectangle 8"/>
          <p:cNvSpPr/>
          <p:nvPr/>
        </p:nvSpPr>
        <p:spPr>
          <a:xfrm>
            <a:off x="304800" y="2971800"/>
            <a:ext cx="4519379" cy="2800767"/>
          </a:xfrm>
          <a:prstGeom prst="rect">
            <a:avLst/>
          </a:prstGeom>
        </p:spPr>
        <p:txBody>
          <a:bodyPr wrap="none">
            <a:spAutoFit/>
          </a:bodyPr>
          <a:lstStyle/>
          <a:p>
            <a:r>
              <a:rPr lang="en-US" dirty="0">
                <a:solidFill>
                  <a:srgbClr val="0070C0"/>
                </a:solidFill>
              </a:rPr>
              <a:t>THÀNH </a:t>
            </a:r>
            <a:r>
              <a:rPr lang="en-US" dirty="0" err="1">
                <a:solidFill>
                  <a:srgbClr val="0070C0"/>
                </a:solidFill>
              </a:rPr>
              <a:t>VIÊN</a:t>
            </a:r>
            <a:r>
              <a:rPr lang="en-US" dirty="0">
                <a:solidFill>
                  <a:srgbClr val="0070C0"/>
                </a:solidFill>
              </a:rPr>
              <a:t> </a:t>
            </a:r>
            <a:r>
              <a:rPr lang="en-US" dirty="0" err="1" smtClean="0">
                <a:solidFill>
                  <a:srgbClr val="0070C0"/>
                </a:solidFill>
              </a:rPr>
              <a:t>NHÓM</a:t>
            </a:r>
            <a:r>
              <a:rPr lang="en-US" dirty="0" smtClean="0">
                <a:solidFill>
                  <a:srgbClr val="0070C0"/>
                </a:solidFill>
              </a:rPr>
              <a:t>:</a:t>
            </a:r>
          </a:p>
          <a:p>
            <a:endParaRPr lang="en-US" dirty="0" smtClean="0">
              <a:solidFill>
                <a:srgbClr val="0070C0"/>
              </a:solidFill>
            </a:endParaRPr>
          </a:p>
          <a:p>
            <a:r>
              <a:rPr lang="en-US" dirty="0" err="1" smtClean="0">
                <a:solidFill>
                  <a:srgbClr val="0070C0"/>
                </a:solidFill>
                <a:latin typeface="Times New Roman" pitchFamily="18" charset="0"/>
                <a:cs typeface="Times New Roman" pitchFamily="18" charset="0"/>
              </a:rPr>
              <a:t>1</a:t>
            </a:r>
            <a:r>
              <a:rPr lang="en-US" dirty="0" err="1" smtClean="0">
                <a:solidFill>
                  <a:srgbClr val="0070C0"/>
                </a:solidFill>
              </a:rPr>
              <a:t>.Đồng</a:t>
            </a:r>
            <a:r>
              <a:rPr lang="en-US" dirty="0" smtClean="0">
                <a:solidFill>
                  <a:srgbClr val="0070C0"/>
                </a:solidFill>
              </a:rPr>
              <a:t> </a:t>
            </a:r>
            <a:r>
              <a:rPr lang="en-US" dirty="0" err="1" smtClean="0">
                <a:solidFill>
                  <a:srgbClr val="0070C0"/>
                </a:solidFill>
              </a:rPr>
              <a:t>Thành</a:t>
            </a:r>
            <a:r>
              <a:rPr lang="en-US" dirty="0" smtClean="0">
                <a:solidFill>
                  <a:srgbClr val="0070C0"/>
                </a:solidFill>
              </a:rPr>
              <a:t> An </a:t>
            </a:r>
            <a:r>
              <a:rPr lang="vi-VN" dirty="0" smtClean="0">
                <a:solidFill>
                  <a:srgbClr val="0070C0"/>
                </a:solidFill>
              </a:rPr>
              <a:t>                       </a:t>
            </a:r>
            <a:r>
              <a:rPr lang="en-US" sz="2000" dirty="0" smtClean="0">
                <a:solidFill>
                  <a:srgbClr val="0070C0"/>
                </a:solidFill>
                <a:latin typeface="Times New Roman" pitchFamily="18" charset="0"/>
                <a:cs typeface="Times New Roman" pitchFamily="18" charset="0"/>
              </a:rPr>
              <a:t>12114118</a:t>
            </a:r>
            <a:endParaRPr lang="en-US" sz="2000" dirty="0" smtClean="0">
              <a:solidFill>
                <a:srgbClr val="0070C0"/>
              </a:solidFill>
              <a:latin typeface="Times New Roman" pitchFamily="18" charset="0"/>
              <a:cs typeface="Times New Roman" pitchFamily="18" charset="0"/>
            </a:endParaRPr>
          </a:p>
          <a:p>
            <a:r>
              <a:rPr lang="en-US" sz="2000" dirty="0" err="1" smtClean="0">
                <a:solidFill>
                  <a:srgbClr val="0070C0"/>
                </a:solidFill>
                <a:latin typeface="Times New Roman" pitchFamily="18" charset="0"/>
                <a:cs typeface="Times New Roman" pitchFamily="18" charset="0"/>
              </a:rPr>
              <a:t>2.Dương</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Phú</a:t>
            </a:r>
            <a:r>
              <a:rPr lang="en-US" sz="2000" dirty="0" smtClean="0">
                <a:solidFill>
                  <a:srgbClr val="0070C0"/>
                </a:solidFill>
                <a:latin typeface="Times New Roman" pitchFamily="18" charset="0"/>
                <a:cs typeface="Times New Roman" pitchFamily="18" charset="0"/>
              </a:rPr>
              <a:t> </a:t>
            </a:r>
            <a:r>
              <a:rPr lang="en-US" sz="2000" dirty="0" err="1" smtClean="0">
                <a:solidFill>
                  <a:srgbClr val="0070C0"/>
                </a:solidFill>
                <a:latin typeface="Times New Roman" pitchFamily="18" charset="0"/>
                <a:cs typeface="Times New Roman" pitchFamily="18" charset="0"/>
              </a:rPr>
              <a:t>Đạt</a:t>
            </a:r>
            <a:r>
              <a:rPr lang="en-US" sz="2000" dirty="0" smtClean="0">
                <a:solidFill>
                  <a:srgbClr val="0070C0"/>
                </a:solidFill>
                <a:latin typeface="Times New Roman" pitchFamily="18" charset="0"/>
                <a:cs typeface="Times New Roman" pitchFamily="18" charset="0"/>
              </a:rPr>
              <a:t> </a:t>
            </a:r>
            <a:r>
              <a:rPr lang="vi-VN" sz="2000" dirty="0" smtClean="0">
                <a:solidFill>
                  <a:srgbClr val="0070C0"/>
                </a:solidFill>
                <a:latin typeface="Times New Roman" pitchFamily="18" charset="0"/>
                <a:cs typeface="Times New Roman" pitchFamily="18" charset="0"/>
              </a:rPr>
              <a:t>                    </a:t>
            </a:r>
            <a:r>
              <a:rPr lang="en-US" sz="2000" dirty="0" smtClean="0">
                <a:solidFill>
                  <a:srgbClr val="0070C0"/>
                </a:solidFill>
                <a:latin typeface="Times New Roman" pitchFamily="18" charset="0"/>
                <a:cs typeface="Times New Roman" pitchFamily="18" charset="0"/>
              </a:rPr>
              <a:t>12114146</a:t>
            </a:r>
            <a:endParaRPr lang="en-US" sz="2000" dirty="0" smtClean="0">
              <a:solidFill>
                <a:srgbClr val="0070C0"/>
              </a:solidFill>
              <a:latin typeface="Times New Roman" pitchFamily="18" charset="0"/>
              <a:cs typeface="Times New Roman" pitchFamily="18" charset="0"/>
            </a:endParaRPr>
          </a:p>
          <a:p>
            <a:r>
              <a:rPr lang="en-US" sz="2000" dirty="0" err="1" smtClean="0">
                <a:solidFill>
                  <a:srgbClr val="0070C0"/>
                </a:solidFill>
                <a:latin typeface="Times New Roman" pitchFamily="18" charset="0"/>
                <a:cs typeface="Times New Roman" pitchFamily="18" charset="0"/>
              </a:rPr>
              <a:t>3.Nguy</a:t>
            </a:r>
            <a:r>
              <a:rPr lang="vi-VN" sz="2000" dirty="0" smtClean="0">
                <a:solidFill>
                  <a:srgbClr val="0070C0"/>
                </a:solidFill>
                <a:latin typeface="Times New Roman" pitchFamily="18" charset="0"/>
                <a:cs typeface="Times New Roman" pitchFamily="18" charset="0"/>
              </a:rPr>
              <a:t>ễn Thị Quỳnh Như       12333090</a:t>
            </a:r>
            <a:endParaRPr lang="en-US" sz="2000" dirty="0" smtClean="0">
              <a:solidFill>
                <a:srgbClr val="0070C0"/>
              </a:solidFill>
              <a:latin typeface="Times New Roman" pitchFamily="18" charset="0"/>
              <a:cs typeface="Times New Roman" pitchFamily="18" charset="0"/>
            </a:endParaRPr>
          </a:p>
          <a:p>
            <a:r>
              <a:rPr lang="en-US" sz="2000" dirty="0" smtClean="0">
                <a:solidFill>
                  <a:srgbClr val="0070C0"/>
                </a:solidFill>
                <a:latin typeface="Times New Roman" pitchFamily="18" charset="0"/>
                <a:cs typeface="Times New Roman" pitchFamily="18" charset="0"/>
              </a:rPr>
              <a:t>4.</a:t>
            </a:r>
            <a:r>
              <a:rPr lang="vi-VN" sz="2000" dirty="0" smtClean="0">
                <a:solidFill>
                  <a:srgbClr val="0070C0"/>
                </a:solidFill>
                <a:latin typeface="Times New Roman" pitchFamily="18" charset="0"/>
                <a:cs typeface="Times New Roman" pitchFamily="18" charset="0"/>
              </a:rPr>
              <a:t>Nguyễn Thanh Tuấn             12124101</a:t>
            </a:r>
            <a:endParaRPr lang="en-US" sz="2000" dirty="0" smtClean="0">
              <a:solidFill>
                <a:srgbClr val="0070C0"/>
              </a:solidFill>
              <a:latin typeface="Times New Roman" pitchFamily="18" charset="0"/>
              <a:cs typeface="Times New Roman" pitchFamily="18" charset="0"/>
            </a:endParaRPr>
          </a:p>
          <a:p>
            <a:r>
              <a:rPr lang="en-US" sz="2000" dirty="0" smtClean="0">
                <a:solidFill>
                  <a:srgbClr val="0070C0"/>
                </a:solidFill>
                <a:latin typeface="Times New Roman" pitchFamily="18" charset="0"/>
                <a:cs typeface="Times New Roman" pitchFamily="18" charset="0"/>
              </a:rPr>
              <a:t>5.</a:t>
            </a:r>
            <a:r>
              <a:rPr lang="vi-VN" sz="2000" dirty="0" smtClean="0">
                <a:solidFill>
                  <a:srgbClr val="0070C0"/>
                </a:solidFill>
                <a:latin typeface="Times New Roman" pitchFamily="18" charset="0"/>
                <a:cs typeface="Times New Roman" pitchFamily="18" charset="0"/>
              </a:rPr>
              <a:t>Trần Thị Lê                           12113168</a:t>
            </a:r>
            <a:endParaRPr lang="en-US" sz="2000" dirty="0" smtClean="0">
              <a:solidFill>
                <a:srgbClr val="0070C0"/>
              </a:solidFill>
              <a:latin typeface="Times New Roman" pitchFamily="18" charset="0"/>
              <a:cs typeface="Times New Roman" pitchFamily="18" charset="0"/>
            </a:endParaRPr>
          </a:p>
          <a:p>
            <a:r>
              <a:rPr lang="en-US" sz="2000" dirty="0" smtClean="0">
                <a:solidFill>
                  <a:srgbClr val="0070C0"/>
                </a:solidFill>
                <a:latin typeface="Times New Roman" pitchFamily="18" charset="0"/>
                <a:cs typeface="Times New Roman" pitchFamily="18" charset="0"/>
              </a:rPr>
              <a:t>6.</a:t>
            </a:r>
            <a:r>
              <a:rPr lang="vi-VN" sz="2000" dirty="0" smtClean="0">
                <a:solidFill>
                  <a:srgbClr val="0070C0"/>
                </a:solidFill>
                <a:latin typeface="Times New Roman" pitchFamily="18" charset="0"/>
                <a:cs typeface="Times New Roman" pitchFamily="18" charset="0"/>
              </a:rPr>
              <a:t>Nguyễn Viên Thái Dương     12120058</a:t>
            </a:r>
            <a:endParaRPr lang="en-US" sz="2000" dirty="0" smtClean="0">
              <a:solidFill>
                <a:srgbClr val="0070C0"/>
              </a:solidFill>
              <a:latin typeface="Times New Roman" pitchFamily="18" charset="0"/>
              <a:cs typeface="Times New Roman" pitchFamily="18" charset="0"/>
            </a:endParaRPr>
          </a:p>
          <a:p>
            <a:r>
              <a:rPr lang="en-US" sz="2000" dirty="0" smtClean="0">
                <a:solidFill>
                  <a:srgbClr val="0070C0"/>
                </a:solidFill>
                <a:latin typeface="Times New Roman" pitchFamily="18" charset="0"/>
                <a:cs typeface="Times New Roman" pitchFamily="18" charset="0"/>
              </a:rPr>
              <a:t>7.</a:t>
            </a:r>
            <a:r>
              <a:rPr lang="vi-VN" sz="2000" dirty="0" smtClean="0">
                <a:solidFill>
                  <a:srgbClr val="0070C0"/>
                </a:solidFill>
                <a:latin typeface="Times New Roman" pitchFamily="18" charset="0"/>
                <a:cs typeface="Times New Roman" pitchFamily="18" charset="0"/>
              </a:rPr>
              <a:t>Nguyễn Văn Mạnh                12125468 </a:t>
            </a:r>
            <a:endParaRPr lang="en-US" sz="2000" dirty="0">
              <a:solidFill>
                <a:srgbClr val="0070C0"/>
              </a:solidFill>
              <a:latin typeface="Times New Roman" pitchFamily="18" charset="0"/>
              <a:cs typeface="Times New Roman" pitchFamily="18" charset="0"/>
            </a:endParaRPr>
          </a:p>
        </p:txBody>
      </p:sp>
      <p:sp>
        <p:nvSpPr>
          <p:cNvPr id="10" name="Rectangle 9"/>
          <p:cNvSpPr/>
          <p:nvPr/>
        </p:nvSpPr>
        <p:spPr>
          <a:xfrm>
            <a:off x="5646240" y="6190887"/>
            <a:ext cx="3192960" cy="369332"/>
          </a:xfrm>
          <a:prstGeom prst="rect">
            <a:avLst/>
          </a:prstGeom>
        </p:spPr>
        <p:txBody>
          <a:bodyPr wrap="square">
            <a:spAutoFit/>
          </a:bodyPr>
          <a:lstStyle/>
          <a:p>
            <a:r>
              <a:rPr lang="en-US" dirty="0" err="1" smtClean="0">
                <a:solidFill>
                  <a:srgbClr val="0070C0"/>
                </a:solidFill>
              </a:rPr>
              <a:t>GVHD</a:t>
            </a:r>
            <a:r>
              <a:rPr lang="en-US" dirty="0" smtClean="0">
                <a:solidFill>
                  <a:srgbClr val="0070C0"/>
                </a:solidFill>
              </a:rPr>
              <a:t>: </a:t>
            </a:r>
            <a:r>
              <a:rPr lang="en-US" dirty="0" err="1" smtClean="0">
                <a:solidFill>
                  <a:srgbClr val="0070C0"/>
                </a:solidFill>
              </a:rPr>
              <a:t>Nguyễn</a:t>
            </a:r>
            <a:r>
              <a:rPr lang="en-US" dirty="0" smtClean="0">
                <a:solidFill>
                  <a:srgbClr val="0070C0"/>
                </a:solidFill>
              </a:rPr>
              <a:t> </a:t>
            </a:r>
            <a:r>
              <a:rPr lang="en-US" dirty="0" err="1" smtClean="0">
                <a:solidFill>
                  <a:srgbClr val="0070C0"/>
                </a:solidFill>
              </a:rPr>
              <a:t>Đức</a:t>
            </a:r>
            <a:r>
              <a:rPr lang="en-US" dirty="0">
                <a:solidFill>
                  <a:srgbClr val="0070C0"/>
                </a:solidFill>
              </a:rPr>
              <a:t> </a:t>
            </a:r>
            <a:r>
              <a:rPr lang="en-US" dirty="0" err="1" smtClean="0">
                <a:solidFill>
                  <a:srgbClr val="0070C0"/>
                </a:solidFill>
              </a:rPr>
              <a:t>Thành</a:t>
            </a:r>
            <a:r>
              <a:rPr lang="en-US" dirty="0" smtClean="0">
                <a:solidFill>
                  <a:srgbClr val="0070C0"/>
                </a:solidFill>
              </a:rPr>
              <a:t> </a:t>
            </a:r>
            <a:endParaRPr lang="en-US" dirty="0">
              <a:solidFill>
                <a:srgbClr val="0070C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000"/>
                            </p:stCondLst>
                            <p:childTnLst>
                              <p:par>
                                <p:cTn id="15" presetID="24" presetClass="entr" presetSubtype="0" fill="hold" grpId="2" nodeType="after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attrNameLst>
                                          <p:attrName/>
                                        </p:attrNameLst>
                                      </p:cBhvr>
                                    </p:anim>
                                  </p:childTnLst>
                                </p:cTn>
                              </p:par>
                            </p:childTnLst>
                          </p:cTn>
                        </p:par>
                        <p:par>
                          <p:cTn id="18" fill="hold">
                            <p:stCondLst>
                              <p:cond delay="1000"/>
                            </p:stCondLst>
                            <p:childTnLst>
                              <p:par>
                                <p:cTn id="19" presetID="11" presetClass="entr" presetSubtype="0" fill="hold" grpId="1" nodeType="afterEffect">
                                  <p:stCondLst>
                                    <p:cond delay="0"/>
                                  </p:stCondLst>
                                  <p:childTnLst>
                                    <p:set>
                                      <p:cBhvr>
                                        <p:cTn id="20" dur="1000">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Horizontal)">
                                      <p:cBhvr>
                                        <p:cTn id="25" dur="500"/>
                                        <p:tgtEl>
                                          <p:spTgt spid="8"/>
                                        </p:tgtEl>
                                      </p:cBhvr>
                                    </p:animEffect>
                                  </p:childTnLst>
                                </p:cTn>
                              </p:par>
                            </p:childTnLst>
                          </p:cTn>
                        </p:par>
                        <p:par>
                          <p:cTn id="26" fill="hold">
                            <p:stCondLst>
                              <p:cond delay="500"/>
                            </p:stCondLst>
                            <p:childTnLst>
                              <p:par>
                                <p:cTn id="27" presetID="11" presetClass="entr" presetSubtype="0" fill="hold" grpId="0" nodeType="afterEffect">
                                  <p:stCondLst>
                                    <p:cond delay="0"/>
                                  </p:stCondLst>
                                  <p:childTnLst>
                                    <p:set>
                                      <p:cBhvr>
                                        <p:cTn id="28" dur="3000">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P spid="7" grpId="2"/>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52600"/>
            <a:ext cx="8229600" cy="1143000"/>
          </a:xfrm>
        </p:spPr>
        <p:txBody>
          <a:bodyPr/>
          <a:lstStyle/>
          <a:p>
            <a:endParaRPr lang="en-US" dirty="0"/>
          </a:p>
        </p:txBody>
      </p:sp>
      <p:sp>
        <p:nvSpPr>
          <p:cNvPr id="3" name="Content Placeholder 2"/>
          <p:cNvSpPr>
            <a:spLocks noGrp="1"/>
          </p:cNvSpPr>
          <p:nvPr>
            <p:ph idx="1"/>
          </p:nvPr>
        </p:nvSpPr>
        <p:spPr>
          <a:xfrm>
            <a:off x="381000" y="304800"/>
            <a:ext cx="8458200" cy="6248400"/>
          </a:xfrm>
        </p:spPr>
        <p:txBody>
          <a:bodyPr/>
          <a:lstStyle/>
          <a:p>
            <a:r>
              <a:rPr lang="vi-VN" dirty="0"/>
              <a:t>Goetz (2010) cho rằng con người cũng tương tự như hầu hết các loài động vật có vú và sử dụng bạo lực trong những tình cảnh cụ thể. Goetz viết rằng phần lớn vụ giết người thường bắt đầu từ những tranh cãi bình thường giữa những người đàn ông không liên quan đến nhau và rồi leo thang lên bạo lực và chết chóc. Ông cho rằng những xung đột như vậy xảy ra khi có tranh cãi về vị thế giữa những người đàn ông cùng vị thế. Nếu có sự khác nhau lớn về địa vị ngay từ ban đầu, cá nhân có địa vị thấp hơn thường không dám thách thức và nếu có thách thức thì cũng bị cá nhân có địa vị cao hơn phớt lờ. Trong cùng một môi trường có khoảng cách bất bình đẳng lớn, các cá nhân ở đáy có thể sử dụng bạo lực để dành được vị thế cao hơn.</a:t>
            </a:r>
            <a:endParaRPr lang="en-US" dirty="0"/>
          </a:p>
        </p:txBody>
      </p:sp>
    </p:spTree>
    <p:extLst>
      <p:ext uri="{BB962C8B-B14F-4D97-AF65-F5344CB8AC3E}">
        <p14:creationId xmlns:p14="http://schemas.microsoft.com/office/powerpoint/2010/main" val="358056367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0"/>
            <a:ext cx="3528530" cy="523220"/>
          </a:xfrm>
          <a:prstGeom prst="rect">
            <a:avLst/>
          </a:prstGeom>
        </p:spPr>
        <p:txBody>
          <a:bodyPr wrap="none">
            <a:spAutoFit/>
          </a:bodyPr>
          <a:lstStyle/>
          <a:p>
            <a:r>
              <a:rPr lang="en-US" sz="2800" u="sng" smtClean="0">
                <a:solidFill>
                  <a:srgbClr val="FF0000"/>
                </a:solidFill>
                <a:latin typeface="Times New Roman" pitchFamily="18" charset="0"/>
                <a:cs typeface="Times New Roman" pitchFamily="18" charset="0"/>
              </a:rPr>
              <a:t>II. BẠO LỰC XÃ HỘI</a:t>
            </a:r>
            <a:endParaRPr lang="en-US" sz="2800" u="sng">
              <a:solidFill>
                <a:srgbClr val="FF0000"/>
              </a:solidFill>
              <a:latin typeface="Times New Roman" pitchFamily="18" charset="0"/>
              <a:cs typeface="Times New Roman" pitchFamily="18" charset="0"/>
            </a:endParaRPr>
          </a:p>
        </p:txBody>
      </p:sp>
      <p:sp>
        <p:nvSpPr>
          <p:cNvPr id="3" name="TextBox 2"/>
          <p:cNvSpPr txBox="1"/>
          <p:nvPr/>
        </p:nvSpPr>
        <p:spPr>
          <a:xfrm>
            <a:off x="304800" y="609600"/>
            <a:ext cx="2590800" cy="461665"/>
          </a:xfrm>
          <a:prstGeom prst="rect">
            <a:avLst/>
          </a:prstGeom>
          <a:noFill/>
        </p:spPr>
        <p:txBody>
          <a:bodyPr wrap="square" rtlCol="0">
            <a:spAutoFit/>
          </a:bodyPr>
          <a:lstStyle/>
          <a:p>
            <a:r>
              <a:rPr lang="en-US" sz="2400" i="1" u="sng" dirty="0" err="1" smtClean="0">
                <a:solidFill>
                  <a:srgbClr val="FF0000"/>
                </a:solidFill>
                <a:latin typeface="Times New Roman" pitchFamily="18" charset="0"/>
                <a:cs typeface="Times New Roman" pitchFamily="18" charset="0"/>
              </a:rPr>
              <a:t>II.2</a:t>
            </a:r>
            <a:r>
              <a:rPr lang="en-US" sz="2400" i="1" u="sng" dirty="0" smtClean="0">
                <a:solidFill>
                  <a:srgbClr val="FF0000"/>
                </a:solidFill>
                <a:latin typeface="Times New Roman" pitchFamily="18" charset="0"/>
                <a:cs typeface="Times New Roman" pitchFamily="18" charset="0"/>
              </a:rPr>
              <a:t> </a:t>
            </a:r>
            <a:r>
              <a:rPr lang="en-US" sz="2400" i="1" u="sng" dirty="0" err="1" smtClean="0">
                <a:solidFill>
                  <a:srgbClr val="FF0000"/>
                </a:solidFill>
                <a:latin typeface="Times New Roman" pitchFamily="18" charset="0"/>
                <a:cs typeface="Times New Roman" pitchFamily="18" charset="0"/>
              </a:rPr>
              <a:t>PHÂN</a:t>
            </a:r>
            <a:r>
              <a:rPr lang="en-US" sz="2400" i="1" u="sng" dirty="0" smtClean="0">
                <a:solidFill>
                  <a:srgbClr val="FF0000"/>
                </a:solidFill>
                <a:latin typeface="Times New Roman" pitchFamily="18" charset="0"/>
                <a:cs typeface="Times New Roman" pitchFamily="18" charset="0"/>
              </a:rPr>
              <a:t> </a:t>
            </a:r>
            <a:r>
              <a:rPr lang="en-US" sz="2400" i="1" u="sng" dirty="0" smtClean="0">
                <a:solidFill>
                  <a:srgbClr val="FF0000"/>
                </a:solidFill>
                <a:latin typeface="Times New Roman" pitchFamily="18" charset="0"/>
                <a:cs typeface="Times New Roman" pitchFamily="18" charset="0"/>
              </a:rPr>
              <a:t>L</a:t>
            </a:r>
            <a:r>
              <a:rPr lang="vi-VN" sz="2400" i="1" u="sng" dirty="0" smtClean="0">
                <a:solidFill>
                  <a:srgbClr val="FF0000"/>
                </a:solidFill>
                <a:latin typeface="Times New Roman" pitchFamily="18" charset="0"/>
                <a:cs typeface="Times New Roman" pitchFamily="18" charset="0"/>
              </a:rPr>
              <a:t>o</a:t>
            </a:r>
            <a:r>
              <a:rPr lang="en-US" sz="2400" i="1" u="sng" dirty="0" err="1" smtClean="0">
                <a:solidFill>
                  <a:srgbClr val="FF0000"/>
                </a:solidFill>
                <a:latin typeface="Times New Roman" pitchFamily="18" charset="0"/>
                <a:cs typeface="Times New Roman" pitchFamily="18" charset="0"/>
              </a:rPr>
              <a:t>ẠI</a:t>
            </a:r>
            <a:endParaRPr lang="en-US" sz="2400" i="1" u="sng" dirty="0">
              <a:solidFill>
                <a:srgbClr val="FF0000"/>
              </a:solidFill>
              <a:latin typeface="Times New Roman" pitchFamily="18" charset="0"/>
              <a:cs typeface="Times New Roman" pitchFamily="18" charset="0"/>
            </a:endParaRPr>
          </a:p>
        </p:txBody>
      </p:sp>
      <p:sp>
        <p:nvSpPr>
          <p:cNvPr id="21506" name="AutoShape 2" descr="https://encrypted-tbn3.gstatic.com/images?q=tbn:ANd9GcQwymv6zmn0OS4f7u8hvrgXkYDXm9yRwCzoiIRJOhmjZIey8GOtO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1512" name="AutoShape 8" descr="data:image/jpeg;base64,/9j/4AAQSkZJRgABAQAAAQABAAD/2wCEAAkGBhISERQUEhQUFBQVFRUVFxQXFBQUFBYUFxQVFxQXFRUXHCYeFxkkGhQUHy8gIycpLCwsFR4xNTAqNSYrLCkBCQoKDgwOGg8PGikfHxwpKSkpKSktKSwpKSkpLCwsKSkpKSwsLCwpKSwpLCwpKSksKSopKSksKSkpKSksKSkpKf/AABEIAMIBAwMBIgACEQEDEQH/xAAcAAABBQEBAQAAAAAAAAAAAAADAAECBAYFBwj/xABDEAABBAADBQUFBAgFAwUAAAABAAIDEQQSIQUGMUFREyJhcZEHMoGhsSPB0fAUQlJicpKy8SQzQ1PhFnODFWOCosL/xAAZAQADAQEBAAAAAAAAAAAAAAABAgMABAX/xAAlEQACAgICAgIDAAMAAAAAAAAAAQIRAyESMUFRBGETFCIyQ5H/2gAMAwEAAhEDEQA/APHX4y9MnTQ8vzoq0uGLSLoWrEk7Tdak+HAqUsDpAA0E+g+qknx+ijVljdabJio9dCS31B++l6nC1eTMwEkLmSOFZXNdzF0QV63htRYQk0+hKaLcIVuIKvEFajCUxYjCsMCFGrDQiYOwcFjdsdza0LuRfB/9hNGf/wA+q2jOA8z9yxG/Zy4rDvB0DWk/+PEQyf0hw+KSQyLvtBBa7CyDi2V49Yn18wFsHygNtZHf/FtMDD0mi9HOyk+jiuhPtqP9FYcwBMbTZ4A5RxTLsz6MZv8Ab6BwfDESSO68hxAFg6AjifBedRA0SW+QA0+KntPFl2IlII7zydOHHWvBEjIdwNcPMadOeqqlSAAjkzUA0WutsLaUuGmD4j37rwIPJw5qvjNlFjQdaq7/AB0QoMPl4uF8/LkhaZqaPojc3eUY2ASVlNlrhxpzTRWgpYH2QR/4YkcC95+l/NehUgjMhSVKdJUiAjSalMhNSwSBCMEMhGpFAZi97/8ANb/2x/U5ZeZane0fbD/tt+rlmMQNFNhPJJz9q/xkk/qKnBhi6yK4lc84skk1xcT6klHgx7hwr4qlAO1BAWsdfT7lmJveK68m05C0+7wrgfxXGJRiYeN9EFdnBYi1xEfDTFpWkrMjSBySoNxeiSmMUGxNygtuwaI8+CHHJIHVmcNa94jUJYGTvVfvCvI8Wn1AR9qSAyBw0zNa4jTR1U4D4gqn0AhiYnAtLiTmugTegqzqV6xsCbPBG7q0eo0+5eUYqUFra4gfhS9E9n+M7TDV+w9zfWnD6pH0ZmsiCuRtVaJW4wkAHjCsNQYwg7SxwjYSTQAsnoETDbV2w2JhJNAV530HVedbb3iM4leWtDImljHHUmd5b3QOBpge4nWqHhdTbG8LZZvtO1EdHKI8ocNSL79gnh5dUGHD4cjLFiWEakQ4uIsZZqyJWW1p0GunBOo+y0YeWRmcyKIOxD34iWWOKRkbnyiONj8xzPdm7zqAoDha6mxNz8VjS7soThomsc4ufneXOABa1vaEOo2NQKHVQx7HiRuIYB22jXRPY2WNgIyslwxaMskQ5cS3SwV6R7JNjStZipppWTGVzWNeyTtQcuYu1oZe88jLQpNQZPR5VsLcMYoTXIY5I3FuXLpmAB7wOtarPxYF8UmUggg0QfTS+IXvGIwzYcXiJQ3VzjfK64HzpUDsmJ+JGIe23EADhQNca66rjfyKbOhYE4qux90cDC/Ds7SMXR8f7hc/a3s+w5ccpocu6OlfnyWixsxgFtZmHhfH4AoU2LcGsdLH2XaOaxuZwJLnEBooeakpSfRWUYpbOvudsxsMIawU0cPXitFSBs7B9mwDj4q1S7oqkeZJ2yFJUp5UqTAIUmpTpNSwCBCLSjSJSxjFb1D7b/4N+9ZfG6NJ8D9Fqt5x9sf4W/RZba2kTz+476FIE8PanamCSqAPn7qqox91CWQRlIJgmRAFE5ToKS1GCNb4hWcaASDfK/x+d+qaPB2L1PkCfopZBYvQDqk5FeIEVl6gfetr7NsSM0rACAQ1wvnVg/csg+v1a58PUfRaHc/af+MY2yczXN4+Fj+lK3YXGkepRK5EqcSuxJCIdppYHfjarnObEw8TbvjYYD4Zq+S121seI2Gz+TwHqvKsRMZX53kgSd11cWigbb4tNO8mlMkPFCwuIkaQGCLEh2ZwhfEZyxt3eWraaJ908tUY7VwpOWfCNjcOJhkfA4f+KQub60mwL5O2dkgEk5c53c7VtAis8fZuAymib5FxXS/9U2nGxokfiOOXJNAXtrqXysIo+aodCH2UCA79Cmkc0g/ZuPZYiF/KRhacrgSacWkaO1Gmnq/sm7cYaRmJa9sgmc630S4Oo2HAkO1sfBeTyFzHMfNhm4d2bu4lgcItQQ4OiZbHWC73aK0Hs73hj2bnkfI+bCPDWWxjvspgScroXHM3MD7wGtIgmrRtd5n5cU9lOJcA4UCbBFfUFUMK+jkeCCNQDxIXfwW1odoxnE4XN9mXRkvYW3QDiKPmNVyNtbWgwkDpJHtE0rGANLHymNpdeZzGEZQRZskWQBa4ZYW5v0WhlSiva0EfimMFl1AdVk95t8mYgshgw8ks0MuYMc19NcwHK/Kw2dSNHVXOtFUm21jsTD2pbAzDhwaDK50YLwRlcXDxHC6vqqbNkTzd12J7vEx4eGRzP5gGRn4kp8eJQ3JjSyOeke54ObOxruGZoNdCRqPVHpZvcJ+XDiCnN7LRoc5peWHm7KKBu9BfLVael0RakrRwSjxdMHSVKeVKkRCFJqRKUSFjECiUo0iLGMVvIPtneTfoFlNv6YeU9I3f0lazeH/Of8PoFj97XVhJz/7Tvok8hPE06ZPaqYkTohFTKiVkYikkkiASSSSxg80pviaOvHrqUmuGVwPgR8LTSDRvkfiL0UWoeBiUEmVwPQ3rw+KtbNlMOJjN6skbflmF/JUkXFakOvUtBPmND9PmsZnvMHBWXS5RZXL2Die0w8T/ANqNjviWi1zt69uCJlZgHPsMJByhwFjNSjQOzjb4450jwGm+zjOILeoZKwfTOfguG9tEvBOTMDnaMxja8l8EhZxqnOYfIjXS5YnEF0k7hq4wsijbwJY9rWvJ8RTiQeOZJk4a8UbAw3Y1QpxLTpIODmhzjw/ZaVVIsqiieFw+WWKOQHs3m2FjtBepDXDiw8R4+RXoeA3VDW3DPiYjX6sznN+LX2FhdnbNmlgw/ZtP2EkznOJppa50bhR/aBa8V+8V69sMB0bb5gLizzakuLOzDFU7RldobuykHN+jT8TcuHa2QnkS6ItB+IKyMOGBkc6GKESjuS4KTvtcbFOw7TRe39arzM5aFev4rC0sPvDuo2eYlrSHFur2nWxoAWEU7TnYPmhi+Q7qbHnjVXE12z8d+gbKY5rMPDPLmIjzMihbIbBLjmqmhovUk0shsnAYjFdoybEdrO3LJFUgkgaSdHHJo9wJzAOsABVsXuWWxtbIzEvDQWRntGBrL73dGQ89f7K5BNj4ZXyYaJkbHEVHQcAA0NGprouv82OuzkeOa3FHomM2TlwnZZi57Q11u1LnA3Z8yFzcE8OYK6LPT7bx8jgXMq2gG9DY6ZeA4+qWzcNimAjPoTfu2RfKyuDPOMujpwY5Q7NFg8R2UzXcro+RW0C8+kidl7xzHqtLsna73RtLtdKPXRP8WdXEl8yG1I7tJUqjNoAkDqiS45jTRIC7bRw0wyg5wHFVsVtSNjcxcK6rxnf72rzGQxYR2RgsOeNXON/qnlSzZkj2LEbXhZ772t15kD6p2bdw54Sx66Dvt49OK+VpMfPOTmke7W+84nU89SkIXBupN9QTp0pC2NxPoLbjwZn11+4LHb7msFP/AAV6kBYjYO/M8bw2dxkYdMx94cgSefJabffHB+z5S3nk9DI1byKeTJwEgFINT2MJQKm5QKyARTKVJUmBRFJJJYAQJwEzUQNStjkQFJ7yQLPBLKnoUgY9X9nmM7TBMHEsLoz4UbHyIVbfKItb2gNZBXGrDnNscL5DUEc03skhvDzG/wDWqvJjdfn8lpN5NjdrE9uneaa8+I+dJemKeWdpx8eNIrAgFhaacKI4jx4FWsOMxGhoc6VQGlwO9OJbG1oLbHA5BmrpfAaCtBa226m0S9pDgGkG6HCjrpfp8FkNg4I1ZFDxq1pNny5JW8g/un48Pn9Vy5sacdI68OaXJKT0bKaLMAVxJIJoXufERrVtcLGn04rRbOOZmvEfUKri3jgVwSVbR3p3cWZ0b4S3U0JH8BBb6FdXC7XhfVOHk4ZTfTXiqOLEfE/JcLae2Ioh3qb+7VvPkwIJuT6C+MV2bQjwChmHSl5wd65uETuzZys5nHzHut+Fq5hNv4h+r5KFfstV/wBab2c7+TBaNzJCDzRtjnuurQWfRcDdkTTlz3PdkGg0bqedaeSv7Y2sIAIYxbzy6eJ/BGOP8bbZOeT8tRiLam3S17Wx+8CfEDlZ68bryRGsLiS8E/vUCPjrqVy58ORky12h6jTxJXR2bsJ0jSA/hxJur8AOKi5ubo6Y444o2/8ApjfaOJRCXMDCwgNOSwR3ubV5zhdnNAzymhoA3z6r3nbG7jY2tLi19HVuXlRvToF5pvruqYyHQjuak6HQ878FfHPj/MtEckVP+obRyzLBC3u5ZHnlqGtv6rlYyi4uDa8AbHjR6KMkjh6aoTpi5un7WvlxXSkcjZSxzaII9FeO1i7AviJvvMryzX9yoY8HN5gEIchFVXn481QQrNCcpOKiiEZyQYptjtSctZqAkKKm5RKKARpJOmREoOGpFyeieC0Wx93I5Ig99kkk6OIoXQH56oJWPRnLJRY8Oea0UuwIm3WYdNbUG7uOJ7rxl6ka+iDT6Q2krZ2dz97BhYhF2QIBLi4OpxzG9RVHp5ALUDe6OdpDcwPiw6fEWFiNnbvkSW52ZgrwsnkvStkbOhY0WwEAXXDVCMH5JzlHwecbewtyZr1J18fFF2bh7I4/nhSsbexYnxLnNFMb3WjrXE/E/RXMLHlHin60KdzZ7AABd9VX2vtMBriNCOFam70pAOJyiwdT3QPFdnY27lU+XVx1rp5rKNgbohu77RpBG5s2GlLx7pY0kP00u6ynTyXPxe+G0pXUzBOYDzc4cPE6BbOLAtB4LoQwDh8kv4Ieiv7GQ8sxOJ2m+2uY5g/caNfJ16rkyYeRht8coJ/We12vxIXtTohdUOXzQRACGudqCaHhRNjwVI40ukSeRvs8kw8cl/d/ZbTYW6JeA6V4ILQ7KDxHjz6rQS4FgALQA496wBd65foulsbZj5Yy6ZwdZyjutGnPUDr9FHJKpKPspGNxcvROKNkbcrW5WtAIr0WPw04mxUsnHvZWjwAoV8z8VvWbux3+tVVWZ1V5WiYfYkMR+zja0k2SBqfiufJjc1RbFlWN3RxcBu297i+U0CAA0ca8TyWkwuEZE2mgABFuhfRcTaeOeCLHd5+CH8YVrsdc8729Ffb+0WhzXN14tOv0Cz2Pia+KVtjK9rqbrbTVEDw8OSfEA90XVF2U+P8AYX6qnJE95u9K6fJcksm9npQwpRpeDyvHw5QRzF6Ln4KLu+ZXZ3tgdHO4OrTmOGutLhQYvK7wJXfB2jzMkaZXxztR4GlKQmi3LqOBriAdflSFim289EUTOy6nhqPI8fuVfBLyUuKK2NSLBenBEQchoxBuQyiuCgQsjMCVEhSITZU4hGk6n2aZazUXA1WsHjXxHunTm0nQ/ggWmLVK2mVSO/gdrCV7W0b146ivVdtvGuVrhbr4MEuf0LW+Q1J+gWolDToAT49F1Q2rOTK90PG1oAAHMEqe1NqujYWNdZcNPI/3VTI5oB5XoenmFQEeZ5JN18PQJ20kTUW9k8LABqVdLrIa3Qn5Dqq7Jr4VpxJ0aPiq/aZyWxuPCi+vUNaeXiVJKyjdGj2PhWukDz7jNGDqeZWpbtBqw8M08ba7SKQAd0FhYb5AuBcPjSgzfoRnLKx7D0rMPNpHEfBVXFdk6lLo9BZjhxCOzaQuuawuC3xwrz/mAE8ANDf8Jorp4LajJJSyMnRoce6WiiaFZuPwVEosm3JGxjlF3/DapiQEOa4va2ye5YPnaqMnABqT4ZdL04n48VencxrGuDg7mQO6SPC/yUWl0ZN9jyn3iM3ICwfrXgtbszD5YWD90E+Z1KzzOzdlDc1uBc6yTepGg5LVYc9xv8I+gXmveZt+kd/+lL7Y+VRkZaKmVKIlTFS0wnyWdx2Yg82nr9VqJGg+RXHx2EcPEdfxXFni+z0PizitMzuHja5xsDiDXIO4Ej8802Iw2QktrKTZH7JGprwKs4nBmORrv1XcfAqWPgYHsaTTXkBx8BbnfIFctWd/OtnmftT2HOzsZquORmlDVr+Ls3nY9FgosA4OBcNOK9k333kbIx7msLo4604aXxo/nVeXY3HNkJyCsztATei7MU70ujgyY6Sb7ZxsZWYO5KMUZOoPmEbEMzFrb93u3XQ8bSioEi6oFdF6Oetgo2KTkRoTFqneyyWgDkNxUpHWhEKiRKTHSDUmMU0WBIbKkm7QJLUzWi2ApBqkGqYpRbKxQXCvcy8ri2+NGrR24+Uf6j/UqoZFEkoqTM4rsuS7SkcWgveaI1skBa/Ym7kkjbdo12uXmRyzfguDsTDMe6MDgMmYkal7qDvEgcAvYNlxtFVS6oLWziyPejPf9ExOHea49BmcAPIClKPcmJnuAt8nH71sS4Ji4KqZJpmSduqw8c3nYv6IP/QuGNF0ecjTvucRxvgFsQwJ2xgJtPsCtdMzuD2JFF/lxsZ0DWgfRWTs7MTfrzXYdEEWGELcq6Bxvs4UGznCwT3SfQ/m0eHDOtwIBDevIUevw6LsywjgETIOBGpcHHx7nD5Wm52gKFMp4NzswDsoaQaABvqLPL/lafZ77YPDRceZoDLH6rr+Dv8AkKxgseGu1Oh08jyK4MzUZqXvR3Y05QcfWzspimL1Xn2gxgtzgB4kBO2iVBnjRQY9ZzaPtH2fDYdiGFw/VYc7vRt0shtL2ztzH9GgLh+1I7I0+QFn5KTkrKRxyfg3e9MA/RnkaFveHmP+CV5ftHaUz2aHVuoXF3n39xeNGV7hHGCDkjzCyOGdxNu8tAp7I2vnbTuPPzXJnVvkj0vippcZHS2a4uhcH65gbvmT1CxEOx5Wue8i8jS55GoYP2tOHktbi9oMjaaPEHTr0+KqM26ew7IMYAdX6n7R3Iv6+SGK039j56pJdoyWNw/Z2CbLiDXMDiPkQqLIu8aXU2g/tHue6iSdTVDwA6DwVfKAulz1o41B9sEWoEpRpXqq5aK8hk/BByYNU6RY41S6JqNsHSg8o71VebK0dmnrQPKkpJKtkqOjmSUp4SxzmuFOa5zSOjmkgj1Cdq5mdERgEj3aPGtVIqMo0QT2GXR1sDtWENPec1xGgyk1R42PFafZPtCiaKmL2uFCwwlp8e7dLzyBl/MIr49Tz4cNa8l1qTRxcUz1ZntFwp0EteYI+oRmb+YY/wCq34kAfNeTsYpiugU38hrwW/VT8nrzN98P/us/mCsN3uh/3I/5m/ivHGMT9l4Ifsv0b9Rez2P/AKug/wBxn8zVYw++GHJoSsvpnH4rxmLDK02NK/lfQ6+GvZ7Tht4IZDTXtJBo04dRf0UX70QHMA8AsJOYkZSCK0N/dzXkMMHwRmweFAIftP0N+mvZ6hid6ImktM0YzD9oEcbHDVZnae/GpETS4DQOPdafECrpZdjPD70VkVqGfK5raOj4+BY3aZ28F7QceA5oLCCNMzbyH93r5G1mtqSyzOzTPdI7q43r4AaD4LrRYWghvwy5+bZbjFPSOAMEnfHWgXUlgVaWEBHkxuKOeWIuFLg6xy+aKMPfkitjWcgpFackmygmVWJ1Uc1ND7JzVgnN0VaU0rEhoKlIdVeJBg3FDpFKTWWVSyVEGMUi1FIUH6IXbGqkAlPJBKI4KBVUQZFJSpOnEN17U9kmDac2ndlyzN007wpw/mafVZVgXrXt22VbcNiB+qXRO8nU5p9WkfFeSscoTWyuN2iVKE40RQ1Pk6qadMq1aKbW5iRdH48eqsjAFjSSfIcOGqTYOlo2p0q/NdH5InN+KQKEaI2Skw04IrIrXM35OyK0RDVZjg6+inFHXn+eCssKm5FVEgyNGbGOfFNqpkgJErKaRMDqpB+mnoq/aJ2uT9C9lhjlYgdqqImVnDaan0SSGR1GH0TPcqpxNpu2UzVRN4VF8GY+CuMYXceCmWD0WboKRScxVpncgrmLdpoucQgl5HsC4IEjqVlw0XNxMlq8VZKTASvtBcpFRAXQjnZAtRmx0FJkdJ0rkZLyDKryOso0zkAp4onIGUgE6i8qqJMGSknpJOT2fTPtM2V+kbNxDR7zGiVvnGc1fEAhfPMLbX1PiYQ9jmHg5pafIivvXzFjME6CaSF1gxvcw9e6aB+IoqWUfC/BCqU666lOBSgXLmOvoldp/oma1HjYBqVro1WR/R7GqM0pcUVsVJex0qHYiUo5kiVqGsIZENz+iE59qLXI9B7CWnaSdFEC1Zhiy8EjdDLYSGCtTqeiMHoVqLnqd2UUaCOmVjDRk6ngq2GisrpNPRLKVaRkrJlyBNKnmlVV0qVIIGWygOdSsyO0VDFT8hxVYqxJOgWLm5Bc97kSRyA4LoSogyBUomWUmss6f2VnIAEW6FqyDkCQ0rD1Slda0VYJME5RKcpwLVyLBk15odIjm+CgeidEmRJSRw2kkLQeDPrUFeF+1zAiLaJeBQmjZJ5uBLHfJrV7hmXnfto2Rnwsc7R3oZAHfwPBH9WT5rT2iWN1I8jz2jRxpQw6IpcBoFyNnehCh+dE6g0qeakrQyCNdSIHqraIzVFIIbtFEm0Nzk4csMiQKcNtM3U6K5HEB5pG6HirHgjpFIUUxKntldIi40pRRFxTtYOJ/urDAUG6N2EY0DQIjnUgvkDR4oIdfP8AFTSvYXonNKgZvRTkHzQpdArJCNg55aC50isPcq0pVoqiMnZXeFGkXKpxRc/RPdCdjRx0PFO5Jy0WC2FgHRAvxjGSPZCWtLmjI8Nb+ktks6WcwbeXqM9JYxc2GTUUZXESclWJWo21sPA9wYTFxuMrwQZZAxscYhJf2rsttdnAqwLzhoBoldDZeH2a5jDOYGkiFrw14cQ+TsI35W5mUxsbi8uzOySGY0cgvpUK0c0p+TBkIjG6Wtk3Z+DGJlJOE7Iy4OSP7aAgQMc39MFB9tJB9w052uUGjXSwmD2OKDnxkjExxB7srR2cTXPMj6e7tGyWY3SU1pJZ3WZbTOIFP6POCo5ea7uztkwdm508sbnGKN7Q3EsjyBzZi8vBaS+VpjiHZNBP2oPl3pt3tk5JP8TleA/sgMRHIHFvbZHOLW0M7WsdlJGUkNOrghxZuSZhKSUgEkpQ+q1wN/Wg7OxV/wC077kySd9HDHtHhbeCGEklx+T0US5FMEySLDEdqK3gkkj4CM1JJJAct4PgUdJJRl/kVh0TUW8kySCGfRKX3grrPuSSUphiVcQdShs4pklRdGYXmFXxJ1KSSeJOZWeq7+KSSuiLGcjyJJJJBiBeqmJ4pJIwBMAEkySqiK7Jx8Ez0kkPI66IqCSSZC+R0kklj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228600" y="1143000"/>
            <a:ext cx="3657600" cy="830997"/>
          </a:xfrm>
          <a:prstGeom prst="rect">
            <a:avLst/>
          </a:prstGeom>
          <a:noFill/>
        </p:spPr>
        <p:txBody>
          <a:bodyPr wrap="square" rtlCol="0">
            <a:spAutoFit/>
          </a:bodyPr>
          <a:lstStyle/>
          <a:p>
            <a:pPr>
              <a:buFont typeface="Wingdings" pitchFamily="2" charset="2"/>
              <a:buChar char="q"/>
            </a:pP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loại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lực</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đ</a:t>
            </a:r>
            <a:r>
              <a:rPr lang="en-US" sz="2400" dirty="0" err="1" smtClean="0">
                <a:latin typeface="Times New Roman" pitchFamily="18" charset="0"/>
                <a:cs typeface="Times New Roman" pitchFamily="18" charset="0"/>
              </a:rPr>
              <a:t>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14" name="TextBox 13"/>
          <p:cNvSpPr txBox="1"/>
          <p:nvPr/>
        </p:nvSpPr>
        <p:spPr>
          <a:xfrm>
            <a:off x="152400" y="2286000"/>
            <a:ext cx="3733800" cy="3785652"/>
          </a:xfrm>
          <a:prstGeom prst="rect">
            <a:avLst/>
          </a:prstGeom>
          <a:noFill/>
        </p:spPr>
        <p:txBody>
          <a:bodyPr wrap="square" rtlCol="0">
            <a:spAutoFit/>
          </a:bodyPr>
          <a:lstStyle/>
          <a:p>
            <a:pPr>
              <a:buFont typeface="Wingdings" pitchFamily="2" charset="2"/>
              <a:buChar char="Ø"/>
            </a:pPr>
            <a:r>
              <a:rPr lang="en-US" sz="2400" dirty="0" err="1" smtClean="0">
                <a:latin typeface="Times New Roman" pitchFamily="18" charset="0"/>
                <a:cs typeface="Times New Roman" pitchFamily="18" charset="0"/>
              </a:rPr>
              <a:t>Bạo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đường</a:t>
            </a:r>
            <a:r>
              <a:rPr lang="en-US" sz="2400" dirty="0" smtClean="0">
                <a:latin typeface="Times New Roman" pitchFamily="18" charset="0"/>
                <a:cs typeface="Times New Roman" pitchFamily="18" charset="0"/>
              </a:rPr>
              <a:t> : </a:t>
            </a:r>
            <a:r>
              <a:rPr lang="vi-VN" sz="2400" dirty="0" smtClean="0"/>
              <a:t>Đó là hiện tượng học sinh đánh nhau vì những lý do cá nhân. Những lý do ấy đôi khi rất nhỏ nhặt và phi lí như ghen tị vì người kia xinh hơn, học giỏi hơn mình hoặc đơn giản thích đánh là đánh</a:t>
            </a:r>
            <a:r>
              <a:rPr lang="vi-VN" sz="2400" dirty="0" smtClean="0"/>
              <a:t>...</a:t>
            </a:r>
          </a:p>
          <a:p>
            <a:r>
              <a:rPr lang="vi-VN" sz="2400" dirty="0" smtClean="0">
                <a:latin typeface="Times New Roman" pitchFamily="18" charset="0"/>
                <a:cs typeface="Times New Roman" pitchFamily="18" charset="0"/>
                <a:hlinkClick r:id="rId2" action="ppaction://hlinkfile"/>
              </a:rPr>
              <a:t>New folder\bạo lực học đường.mp4</a:t>
            </a:r>
            <a:endParaRPr lang="en-US" sz="2400" dirty="0">
              <a:latin typeface="Times New Roman" pitchFamily="18" charset="0"/>
              <a:cs typeface="Times New Roman" pitchFamily="18" charset="0"/>
            </a:endParaRPr>
          </a:p>
        </p:txBody>
      </p:sp>
      <p:pic>
        <p:nvPicPr>
          <p:cNvPr id="17" name="Picture 14" descr="http://giasuducminh.com/userfiles/bao-luc-hoc-duong.jpg"/>
          <p:cNvPicPr>
            <a:picLocks noChangeAspect="1" noChangeArrowheads="1"/>
          </p:cNvPicPr>
          <p:nvPr/>
        </p:nvPicPr>
        <p:blipFill>
          <a:blip r:embed="rId3"/>
          <a:srcRect/>
          <a:stretch>
            <a:fillRect/>
          </a:stretch>
        </p:blipFill>
        <p:spPr bwMode="auto">
          <a:xfrm>
            <a:off x="4038600" y="914400"/>
            <a:ext cx="4724400" cy="5334000"/>
          </a:xfrm>
          <a:prstGeom prst="rect">
            <a:avLst/>
          </a:prstGeom>
          <a:noFill/>
        </p:spPr>
      </p:pic>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3" dur="500"/>
                                        <p:tgtEl>
                                          <p:spTgt spid="1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18" dur="500"/>
                                        <p:tgtEl>
                                          <p:spTgt spid="14">
                                            <p:txEl>
                                              <p:pRg st="1" end="1"/>
                                            </p:txEl>
                                          </p:spTgt>
                                        </p:tgtEl>
                                      </p:cBhvr>
                                    </p:animEffect>
                                  </p:childTnLst>
                                </p:cTn>
                              </p:par>
                            </p:childTnLst>
                          </p:cTn>
                        </p:par>
                        <p:par>
                          <p:cTn id="19" fill="hold">
                            <p:stCondLst>
                              <p:cond delay="500"/>
                            </p:stCondLst>
                            <p:childTnLst>
                              <p:par>
                                <p:cTn id="20" presetID="49" presetClass="entr" presetSubtype="0" decel="10000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 calcmode="lin" valueType="num">
                                      <p:cBhvr>
                                        <p:cTn id="24" dur="500" fill="hold"/>
                                        <p:tgtEl>
                                          <p:spTgt spid="17"/>
                                        </p:tgtEl>
                                        <p:attrNameLst>
                                          <p:attrName>style.rotation</p:attrName>
                                        </p:attrNameLst>
                                      </p:cBhvr>
                                      <p:tavLst>
                                        <p:tav tm="0">
                                          <p:val>
                                            <p:fltVal val="360"/>
                                          </p:val>
                                        </p:tav>
                                        <p:tav tm="100000">
                                          <p:val>
                                            <p:fltVal val="0"/>
                                          </p:val>
                                        </p:tav>
                                      </p:tavLst>
                                    </p:anim>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0"/>
            <a:ext cx="3528530" cy="523220"/>
          </a:xfrm>
          <a:prstGeom prst="rect">
            <a:avLst/>
          </a:prstGeom>
        </p:spPr>
        <p:txBody>
          <a:bodyPr wrap="none">
            <a:spAutoFit/>
          </a:bodyPr>
          <a:lstStyle/>
          <a:p>
            <a:r>
              <a:rPr lang="en-US" sz="2800" u="sng" smtClean="0">
                <a:solidFill>
                  <a:srgbClr val="FF0000"/>
                </a:solidFill>
                <a:latin typeface="Times New Roman" pitchFamily="18" charset="0"/>
                <a:cs typeface="Times New Roman" pitchFamily="18" charset="0"/>
              </a:rPr>
              <a:t>II. BẠO LỰC XÃ HỘI</a:t>
            </a:r>
            <a:endParaRPr lang="en-US" sz="2800" u="sng">
              <a:solidFill>
                <a:srgbClr val="FF0000"/>
              </a:solidFill>
              <a:latin typeface="Times New Roman" pitchFamily="18" charset="0"/>
              <a:cs typeface="Times New Roman" pitchFamily="18" charset="0"/>
            </a:endParaRPr>
          </a:p>
        </p:txBody>
      </p:sp>
      <p:sp>
        <p:nvSpPr>
          <p:cNvPr id="3" name="Rectangle 2"/>
          <p:cNvSpPr/>
          <p:nvPr/>
        </p:nvSpPr>
        <p:spPr>
          <a:xfrm>
            <a:off x="533400" y="609600"/>
            <a:ext cx="2193229" cy="461665"/>
          </a:xfrm>
          <a:prstGeom prst="rect">
            <a:avLst/>
          </a:prstGeom>
        </p:spPr>
        <p:txBody>
          <a:bodyPr wrap="none">
            <a:spAutoFit/>
          </a:bodyPr>
          <a:lstStyle/>
          <a:p>
            <a:r>
              <a:rPr lang="en-US" sz="2400" i="1" u="sng" smtClean="0">
                <a:solidFill>
                  <a:srgbClr val="FF0000"/>
                </a:solidFill>
                <a:latin typeface="Times New Roman" pitchFamily="18" charset="0"/>
                <a:cs typeface="Times New Roman" pitchFamily="18" charset="0"/>
              </a:rPr>
              <a:t>II.2 PHÂN LoẠI</a:t>
            </a:r>
            <a:endParaRPr lang="en-US" sz="2400" i="1" u="sng">
              <a:solidFill>
                <a:srgbClr val="FF0000"/>
              </a:solidFill>
              <a:latin typeface="Times New Roman" pitchFamily="18" charset="0"/>
              <a:cs typeface="Times New Roman" pitchFamily="18" charset="0"/>
            </a:endParaRPr>
          </a:p>
        </p:txBody>
      </p:sp>
      <p:sp>
        <p:nvSpPr>
          <p:cNvPr id="4" name="Rectangle 3"/>
          <p:cNvSpPr/>
          <p:nvPr/>
        </p:nvSpPr>
        <p:spPr>
          <a:xfrm>
            <a:off x="304800" y="3124200"/>
            <a:ext cx="8534400" cy="3170099"/>
          </a:xfrm>
          <a:prstGeom prst="rect">
            <a:avLst/>
          </a:prstGeom>
        </p:spPr>
        <p:txBody>
          <a:bodyPr wrap="square">
            <a:spAutoFit/>
          </a:bodyPr>
          <a:lstStyle/>
          <a:p>
            <a:pPr>
              <a:buFont typeface="Wingdings" pitchFamily="2" charset="2"/>
              <a:buChar char="ü"/>
            </a:pPr>
            <a:r>
              <a:rPr lang="en-US" smtClean="0"/>
              <a:t> </a:t>
            </a:r>
            <a:r>
              <a:rPr lang="en-US" sz="2000" smtClean="0">
                <a:latin typeface="Times New Roman" pitchFamily="18" charset="0"/>
                <a:cs typeface="Times New Roman" pitchFamily="18" charset="0"/>
              </a:rPr>
              <a:t>nhóm </a:t>
            </a:r>
            <a:r>
              <a:rPr lang="vi-VN" sz="2000" smtClean="0">
                <a:latin typeface="Times New Roman" pitchFamily="18" charset="0"/>
                <a:cs typeface="Times New Roman" pitchFamily="18" charset="0"/>
              </a:rPr>
              <a:t>hành vi bạo lực về thể chất hay thể xác: bao gồm hành vi hành hạ, ngược đãi, đánh đập hoặc hành vi cố ý khác xâm hại đến sức khoẻ, tính mạng.</a:t>
            </a:r>
            <a:endParaRPr lang="en-US" sz="2000" smtClean="0">
              <a:latin typeface="Times New Roman" pitchFamily="18" charset="0"/>
              <a:cs typeface="Times New Roman" pitchFamily="18" charset="0"/>
            </a:endParaRPr>
          </a:p>
          <a:p>
            <a:pPr>
              <a:buFont typeface="Wingdings" pitchFamily="2" charset="2"/>
              <a:buChar char="ü"/>
            </a:pPr>
            <a:endParaRPr lang="en-US" sz="2000" smtClean="0">
              <a:latin typeface="Times New Roman" pitchFamily="18" charset="0"/>
              <a:cs typeface="Times New Roman" pitchFamily="18" charset="0"/>
            </a:endParaRPr>
          </a:p>
          <a:p>
            <a:pPr>
              <a:buFont typeface="Wingdings" pitchFamily="2" charset="2"/>
              <a:buChar char="ü"/>
            </a:pPr>
            <a:r>
              <a:rPr lang="vi-VN" sz="2000" smtClean="0">
                <a:latin typeface="Times New Roman" pitchFamily="18" charset="0"/>
                <a:cs typeface="Times New Roman" pitchFamily="18" charset="0"/>
              </a:rPr>
              <a:t>nhóm hành vi bạo lực về kinh tế: bao gồm chiếm đoạt, huỷ hoại, đập phá hoặc có hành vi khác cố ý làm hư hỏng tài sản riêng của thành viên khác trong gia đình hoặc tài sản chung của các thành viên gia đình hay cưỡng ép thành viên gia đình lao động quá sức, đóng góp tài chính quá khả năng của họ hoặc là kiểm soát thu nhập của thành viên gia đình nhằm tạo ra tình trạng phụ thuộc về tài chính.</a:t>
            </a:r>
            <a:endParaRPr lang="en-US" sz="2000" smtClean="0">
              <a:latin typeface="Times New Roman" pitchFamily="18" charset="0"/>
              <a:cs typeface="Times New Roman" pitchFamily="18" charset="0"/>
            </a:endParaRPr>
          </a:p>
          <a:p>
            <a:pPr>
              <a:buFont typeface="Wingdings" pitchFamily="2" charset="2"/>
              <a:buChar char="ü"/>
            </a:pPr>
            <a:endParaRPr lang="en-US" sz="2000" smtClean="0">
              <a:latin typeface="Times New Roman" pitchFamily="18" charset="0"/>
              <a:cs typeface="Times New Roman" pitchFamily="18" charset="0"/>
            </a:endParaRPr>
          </a:p>
          <a:p>
            <a:pPr>
              <a:buFont typeface="Wingdings" pitchFamily="2" charset="2"/>
              <a:buChar char="ü"/>
            </a:pPr>
            <a:r>
              <a:rPr lang="vi-VN" sz="2000" smtClean="0">
                <a:latin typeface="Times New Roman" pitchFamily="18" charset="0"/>
                <a:cs typeface="Times New Roman" pitchFamily="18" charset="0"/>
              </a:rPr>
              <a:t>nhóm hành vi bạo lực về tình dục: gồm có hành vi cưỡng ép quan hệ tình dục.</a:t>
            </a:r>
            <a:endParaRPr lang="en-US" sz="2000">
              <a:latin typeface="Times New Roman" pitchFamily="18" charset="0"/>
              <a:cs typeface="Times New Roman" pitchFamily="18" charset="0"/>
            </a:endParaRPr>
          </a:p>
        </p:txBody>
      </p:sp>
      <p:sp>
        <p:nvSpPr>
          <p:cNvPr id="5" name="Rectangle 4"/>
          <p:cNvSpPr/>
          <p:nvPr/>
        </p:nvSpPr>
        <p:spPr>
          <a:xfrm>
            <a:off x="228600" y="1295400"/>
            <a:ext cx="4907113" cy="461665"/>
          </a:xfrm>
          <a:prstGeom prst="rect">
            <a:avLst/>
          </a:prstGeom>
        </p:spPr>
        <p:txBody>
          <a:bodyPr wrap="none">
            <a:spAutoFit/>
          </a:bodyPr>
          <a:lstStyle/>
          <a:p>
            <a:pPr>
              <a:buFont typeface="Wingdings" pitchFamily="2" charset="2"/>
              <a:buChar char="Ø"/>
            </a:pPr>
            <a:r>
              <a:rPr lang="en-US" sz="2400" smtClean="0">
                <a:latin typeface="Times New Roman" pitchFamily="18" charset="0"/>
                <a:cs typeface="Times New Roman" pitchFamily="18" charset="0"/>
              </a:rPr>
              <a:t>Bạo lực gia đình :chia thành 4 nhóm</a:t>
            </a:r>
            <a:endParaRPr lang="en-US" sz="2400">
              <a:latin typeface="Times New Roman" pitchFamily="18" charset="0"/>
              <a:cs typeface="Times New Roman" pitchFamily="18" charset="0"/>
            </a:endParaRPr>
          </a:p>
        </p:txBody>
      </p:sp>
      <p:sp>
        <p:nvSpPr>
          <p:cNvPr id="6" name="Rectangle 5"/>
          <p:cNvSpPr/>
          <p:nvPr/>
        </p:nvSpPr>
        <p:spPr>
          <a:xfrm>
            <a:off x="304800" y="1981200"/>
            <a:ext cx="7848600" cy="1015663"/>
          </a:xfrm>
          <a:prstGeom prst="rect">
            <a:avLst/>
          </a:prstGeom>
        </p:spPr>
        <p:txBody>
          <a:bodyPr wrap="square">
            <a:spAutoFit/>
          </a:bodyPr>
          <a:lstStyle/>
          <a:p>
            <a:pPr>
              <a:buFont typeface="Wingdings" pitchFamily="2" charset="2"/>
              <a:buChar char="ü"/>
            </a:pPr>
            <a:r>
              <a:rPr lang="vi-VN" sz="2000" smtClean="0"/>
              <a:t>nhóm hành vi bạo lực về tinh thần </a:t>
            </a:r>
            <a:r>
              <a:rPr lang="en-US" sz="2000" smtClean="0"/>
              <a:t>: </a:t>
            </a:r>
            <a:r>
              <a:rPr lang="vi-VN" sz="2000" smtClean="0"/>
              <a:t>bao gồm các hành vi lăng mạ hoặc hành vi cố ý khác xúc phạm danh dự, nhân phẩm hay cô lập, xua đuổi hoặc gây áp lực thường xuyên về tâm lý gây hậu quả nghiêm trọng</a:t>
            </a:r>
            <a:endParaRPr lang="en-US" sz="200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to="" calcmode="lin" valueType="num">
                                      <p:cBhvr>
                                        <p:cTn id="7" dur="1" fill="hold"/>
                                        <p:tgtEl>
                                          <p:spTgt spid="5">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strips(down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strips(downLeft)">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edge">
                                      <p:cBhvr>
                                        <p:cTn id="22" dur="2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heel(4)">
                                      <p:cBhvr>
                                        <p:cTn id="27"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data:image/jpeg;base64,/9j/4AAQSkZJRgABAQAAAQABAAD/2wCEAAkGBxQSEhUUEBQUFhQWGBQVFRcUFhYWFxQQFRQWFhUUFRcYHCggGBslHBYUITIhJSkrLi8uFx8zODMsNygtLisBCgoKBQUFDgUFDisZExkrKysrKysrKysrKysrKysrKysrKysrKysrKysrKysrKysrKysrKysrKysrKysrKysrK//AABEIAMMBAwMBIgACEQEDEQH/xAAcAAABBQEBAQAAAAAAAAAAAAAAAgMEBQYHAQj/xABHEAACAQIDBQQECgkDAwUBAAABAgMAEQQSIQUGEzFBIlFhcQcygaEUI0JSYmORorHhFTM0cnOCkrLB0eLwFpOjQ1NUs/EX/8QAFAEBAAAAAAAAAAAAAAAAAAAAAP/EABQRAQAAAAAAAAAAAAAAAAAAAAD/2gAMAwEAAhEDEQA/AO40UUUBRRRQFFFFAUUUUBRRRQFFFFAUUUUBRRRQFFFFAUUUUBRRRQFFFFAUUUUDGMxSRI0khyqoJY+A/E+FZZd65ne0MMRW4FpJWVrnoSEZQfD3176RpDw4EB7LTAv4iNGdV/qCn+WshtDZ+WZ5r8IqiIH4bWMMijjTmQaBlBZQSCwy8rGg0Oy9/GkWXEOiJhoWZXALPKArBc4YdltSOyB15nlVngt7WkXinDlILqCzSKJFDMFDNHawFyPlX8K59OI1wfwXBmN0jMUk0kTFkMGa6ZXYLn7QDNa+gOvQWG2op5MNHEJFmw7s7TmMZpYxDIey4X1hcqTYXBRhYig6dg9rQSsVhmikZfWWORXI1tqFOmtTAa57Ls4HCrDgjeZkEgkQ/qoCLZsw+f6oA5i5+Sa3uDlzIGsVv0bnboT3XGvtoHqKKKAooooCiiigKKKKAooooCiiigKKKKAooooCiiigKKKKAooooCiio+MxiRLdzb3k+QGpoJFM4nFJGuaR1Re92Cj7TVS+PlkHYHCToTZpD4geqvvqNFsgFs7As3z5CXYfu35eQsKCS+80R/UpLL4omVP65MqkeRNMHa+Jb1YokH0mZz9igD71TDAi+J8abck+VBn9uxyzmMyOhEbm+VCp7asuW5Y6Xt9lW889iqrYlwAAettKUMLzFr5jqPbcHzuTVWrNJLxMNG04huGKsqrm1ukTMQsjg8xcAWtmvpQUm9270jMZRHECFsCJSrMLHs5MtjzIFz1pndGHE4dy7spXnI7WGSNQTaSTQvlF7f8ADWmGKjYniwYot1UwSnXzAK/YaRj34oVQnDhXtZZFyh8p/WSj5MSWJyn9YwA5cwtt1MPYTTBBGuIk4yJlykLw0QO46M2TMR0vbner6vFr2gKKKKAooqBLtHKSMvI250E+iqw7V+j76Sdr/Q99Ba0VUHbP0Pf+VJO3Pofe/KguaKpf079D735V5+nvofe/Kgu6Kozt/wCh978q8O8H1f3vyoL2iqA7xfV/e/KvP+pPq/vflQaCis8d5vq/vflSTvP9X978qDR0Vm/+qPqvvflXn/VP1X3vyoNLRWZO9X1X3vyrw72fVff/ACoNPRWVO9/1X3/yppt9Lf8Ao/f/ACoNRjcUsSNI/qqCx77DoB1PS1ZXAxvM+eW/abNlvcDuQeCi3mb1E2hvTxuHG8eRWdbnNe/MIOXz8tXeDcXS1BZwRC/fWV3031TB5UAZ5HJCIlizEWudeSi/OtLiJ8iO3cp+2vm/eaOSXHsZZVXN2ixa5VALgKvO+tlHU0GqxHpUxUbNngiXLzVnfztfJYG3hWv3J3/XaQZI4ys6BSUurAg31U9wtrcC1xVdsobJwEwhxsTtiGKgz4mEyhgwWzhyCqLc+y2tPje4Yba2KiiiQwrFEgVAqWkTtM2i6/rAP5RQbn9EPKLYl+x1jjuAw7pG5kfRFh33q3ghVFCoAqqAFCgAADkAByrFD0gfUff/ANtB9IH1H3/9tBuKjyYJGtmUGzB9erj1WPeR0vyNY4+kL6j/AMn+2vP/AOh/Uf8Ak/20G7oqLs3FcWKOS1s6q1r3tmF7XqVQFFFFAVRYr128zV7VHivWbzNBGakGnGptqBp6QacakUCGpNKNeGgQaSaW1INAg02adakGgbakml0k0CKSaXXhoGjSGp4001AywqPIKlsKYkFBFxsWaOx0sSp7xftKR4g3Psq+3b2txEXN66mzj6XX2Hn5EVVSEcz6rjK3gw6/gfaaqp5Ww7572Hyu5hyUjvvy9ooN7vziimDYobEtGtx0DMAT765tiZo1hgccEHhzJO7EcVcUhjYGxFy9kzKSdQdK3qYSbH4fhyDgRm3aazS30scnJP5jm5XFYTaeESHGFBbEJDPD61laXRfiyyi2khI5WOUjvNBropJUEglxECKrznECdReVHdmDAFlGRoytrX7ulqwb7u4iFmxT8S0i4UhiFyZWEasj3uxYnKulvUJPdXdNnS8eJXlhyMb9h8rldSBqNNeftrjO3JZJNp41nzcEOiQgscgMS5WIS9gb31tQLvXhavKSaBV6L0mlUHY92/2SD+FH/aKsqrd2/wBkg/hR/wBoqyoCiiigKo8V6zeZq8qkxPrN5mgjkU21PGm2FAywpBFOsKQRQNEUkinSKRagbNJNOEUgigQaQRThFeGgZIrwinCK8IoGrUkinCK8IoGiKbanyKbZaBphTDipJWmpBQRGa1xzB6fgfOq6eyvE7hyiPdgguxTKw0A1OrDlrztVjKKiYig0Wz9687cHAQEuMqgygxol/AC401sAKynpGixEE6NiHW7IvBkiThorIczJ1JKsQdSdDoNDVnuRiQm0Ap5SoVB+sjOcDzKl/wCkVpt/J4cSvwFYxPO1iBfKIPmys/yTzsouW10tc0FJuvvB8JhkD404eRSLcWWJwLWtpIinKe+9Uu28THJip3hIaNnFmUgq7ZEzspHMZs3vqVhd2YYzwUTjSxkxx5h+uxWXLNiJe6JMxULoLo1rkilR7nyl3+AKjQJkiBd8meWNck0iCx7OYeGoNqCqAr0pUnaGzpsNJw8SiqSMyMjFldRo1iQCCCRceINJAoI2WvctPZK9y0HWt3P2WD+FH/aKsqr93v2WD+Gn9oqwoCiiigKpMT67eZq7qmxPrN5mgYNIIpwikmgZYUginmFIIoGqTThFJIoGyKQRTxFNSsFBZiAACSToAo1JNAgikkVyPeT0iS4iXh4J2igBsHHZeT6RJ9Re4c/HpVXDvZjMNIuaeSZG1yy5ufg3NT/wi1B24ik2pjZG0kxUKTRXs41B5q3VfG3eKlWoGytJtTpFJIoGiKQRT5FIIoGGFMyCpTCmJBQQpRVdimqymqo2gTYWFyzBFA5s7GwUe6gf3P2QcTjEY/q4CXY3YESFWC5CvJhe/kfGr/0pYDDRwKWSNXklUB7KGUnVpM3O4tzq83Y2auCw5MjAZbvK50Ge2uvcBp7BWQmxB2nj4rg8Mt8WpFiuGjIeSVgeRciNbHkGHUmgiboHEQlokVguNYiByCXw4JOaRidbGNWYX5Nb51dYw0SQRpGgsqgKo8BpTyYdRawGgsPIdKzvpIxyQ7PnZ/WICRgXBM7EcOxHKzWa/TLegVvzsn4XhG4YvLH8bFbnnUG6j95Sy+2udQagX59fA9avN0PSAZI1jMbzYu1jGgte1ruXayqnI3J621pG1NiTxxy4kxxhAWkeJHLGOPmxVioDW7TW000F6CqIoIp0rXhFB1PYH7ND/DT+0VYVA2D+zQ/w0/tFT6AooooCqnEDtHzNW1VeIHaPmaCMRSSKdIpBFA0RSCKdIpLCgZIrwinCKg7R2nDALzSKgtfU207z3DzoJBFcu9Mm8uVRgojq4DTkG1kvdI7+Nix8AO+pW9PpSiRSmABdzccVgVRPFQdXPibDzrnu6myJNqY4K+Z1uZJ2zG5W+ozHW7Gyjz8KCr2ZsZ52yxmwAJZjyWwv7WPd4iuh7O9HUa2E+LWWbVYkjBKxdkSMZDrZspFh3kc62W0d248LhxxDGk8zaxRAsq5zbKml2sLKNBc5e6l7N2EMK8cYN24bSyXtmDvw41vY66RMbnvNBP2LsxcPEI0NwLe5VUe5RUwinFFBFA1avLU5XhFA3akMKdNIagjsKYkqSwqPNoKCBMefhy8WOgp7dHA8bFvNzjwo4UXXNiZF+Mf+VSNfpnuqtxuLy3v07XtVTYfbatn6PoQmDhPVg0r/AL8hLn7Lgeygot+NqZpDCD8TBZntrnxFs1iBzCgrp1YjuFaHcbYRiVp5h8bKAAD/AOnECSF8ze58bDpWAeEy42zG5+HDs97cdXzHvsg/z0rsUUgGa/zsvuFqCRXG/Spj2xGNWBT8Vh1BI6GeQXJPkth/M1dT2lteOBlV87O9yqRo0jFVtmayjRRddT3isCu67zSS4rHN8GiZ3chmXOUzWXM4OWMZQve3kaDPbrTGCV+HHM7uiLaJVNwCx7TEjLa4tfvJrY7bweLlwkjOeGiZX4Ka8SJWBlWRubEqG0Ww770xHvLh4V4WzsOXAv22DJHfq127Uh8Ta/fTGK2hiJgVmmYqwsURVjTKea6XYjzY0FeLGxBuDqPEHka8KVKEXhXjJQdG2F+zw/w0/tFT6g7E/Z4v3E/tFTqAooooCq+cdo+dWFQ5V1NBEYU2RUllptloI5FJan2WomLmCKSxsB1/5z8qCh3q26MMhta+R3LWvkjWwL26m5AA6kjpeuLfB8RtOSSR5AihuznzMc3S56ta129gtyrQ78YqXGYgRQ3VGIEhIvZI2NiLaFVJB59pxpyp6WOPDNFDETkF1uRYsdDmPiSWPsoMTtPdSeOQRk6m1gRlzXIF1+cLnn9tdN9HWwP0aIsQ8in4U8cZHImNiwUjxuAfK9SZ5YXKxzAyO5VYdbcNvlSlhyy3U6anl1pzaW6uNUYdiRPFC0ORozZkjWVWLNGeZsALgnQHvNAzskzRY0NKzTETTRBZDzltIkLEnUm4C3PLObVp9iwkqXfWRmYyk8zMCVcHwBXKB0AAqBtbChcdJo2XPhZ3t8iTix5CB3EghraAWPfV7wimJxCfJJjmXw4qkOP60Y+2gcy14VpwivCKBorXmWnbV5agZIpthT5WoeNfQqOZKp7XIH4a0HOd6ceHxkikBhFkRb8gcodiPG78/Coy7RkX1JJV/nLA+avmB+yq6SfiTzP86aUj90MVX3AU8urMoBuLc+RJF8oPU2sbeNArF7XlNxIqt4r2W/pOh9hHlW09H+9yCOFXayqskUqtYFXQDhs3cCqt4a1hJPGokuHvfxBBI0Nj0uKDomyMQiY58cCHgEgiPcjMlhiBbTTMqHuDeddNTFLIM0ZBDWYEG4zr/wAt7K4huht9YRLBjyDFKCwcgWOWIK8bgDS6qLHvuOZFZ7A4nEqPisTiI1NyF4jaAns3vfW1B1DfZ5oZTKcQM0kkSxhQyMsaSBhGzZrZB2ibAZjqeVqYxWNOMlMzEsmY8EMbqka9gMo5AtYtfn2q5ziw7WfESSS5NfjWLdkG7DyIvXUcJhwAMoAFhYDQAdABQEUdOiOnljp1Y6BgR0h4qmhK8aOg2exx8RF+4v4CplRdlj4mP9xfwFSqAooooCo8g1qRTbCgjMtIK1JK0grQRJBWX3uxKRx5nQSuezFG3qtJzvbkABqT3CtZMNK43tra5xOLLqSEW6Rfwwe0/mxAPkFHSge2bCb5nN2Zhc8uZ6DoByA6C1SZkGQhgDYtcWvcHWkRjQd+hp1mvr/+XoKHDLhSwKyEMBZFzkGO5HqjmNbaHStvsLbGJiyIkqTXJusi3ZIwPWZ4yBqSABbmagNsv4W6RtoNHkK3BEQOguOrEEeQY9K1+ythw4dbRIq35kDU+Z5mgqz8I4rTlYneQASJdkGVQAvDc35WJsw1LcxarJZ3mk4jRNFZBHZyhLEMTcZCRYX016nQVYcEUcOgj5a8y1IKV5koI5WvMtSMteFKCMVqkx75Ymc9DO/9EcgX8BWjKVn94yIsDiWk7ICTgE/TzBftLAe2g4vsbRUHgPwrpG7uDWSCQOoZTKbhgCP1cfQ+yuabOewTwt/iut7oANC4A1WQ38QyKyn7NPZQZbae7JBJiJt80Hl5Brg+QIqibAyAkdlvo6o/9Df4JrquIwtVWM2eG0ZQfMXoOas6E5ZFsfmuCDceB51LjkB5WrWzbHQgqy3U9G1A8RfkfKsjtzBDDyqmuVhmUnnobEX62018RQPSRgqQw0III7r10Pd5+JhoXBBzRpqNdcoB99651g5s3ZPO32iuhbgYPJgYl10Mo16/Gvr7edBcLDTgiqUsVOCOgiCOgxVN4dBioL7Z4+KT91fwqRTODHYXyH4U9QFFFFAUkilVGx8xRGZQCRawJIHMDUgGgetSStU2M3hEcrR5L5SoJzgXzIW0UjU6WsOdXBkoMV6SNsNDEIYTlebKhb5qPmvbxKpIK5vhMNkJBsbWHsrZel2BmWJ1GnGTkeghlv7/AMaxuz+XtNBpMXKGN1UKLAWH415NixZVI5fgOZv0FeRqCNefTzqLiYCwyk2F+0OpHdfpf8KDa7jRhsMshsZHLNL4P8lbcwAmSw/1rS8OufYHab4R45UTiJMwikjBykMCSjqeRawdbaXuouK32z8fHOgeJgyn2EEc1Yc1YHQg66UCjHUfGTpEpeVgqi2p7zoAO8k6WGtTZw2RsgBbK2UHkXscoPttXGMXtjaTSlcXHJcXyo6rGATbtR5dDa1iNed79aDfzbxA34UTeDStwwf5QGYe0CspvXvTMREIHCMGfMI85DDLcBibGwsTp7aewWPlTsyQkn5ysjC32gj7KceTDBvj4lU8wWBsfby99BabmYvF4jDmc5HzuQqyOy9hVALIQjes2Y2PS1XLY/IbYiKSEfPbK8X/AHEJy/zBap9n7wwLZY2FhyyXsB7Barn9LtIhMKZyNLN2V5czcXI8hryoJchCi7EAd5IA5X5muV+lPeiDEQfBcPIrnOrSFbFCENwquDa99T5Cl4XAR4iCaXaMMjYaFM8fbeMPLmcMI1RrKGURjKLi5+3LNsiJiCY0QNfIoDMNLC1zfTVRmPMnxoM9Fi1UWPPuGrfZ0rqPoy27HLI8IDBmQMcy2F4zltmva5DaD6NV2xt2GxKOMMqpkjDsWJAZ2JyRZgNLgFibfN76ewGxxls6tcGzKwsVkXmDbkR0IPiKDpb4eosuCpOwscFgb4RIPigWLOTm4AtYv84g3W/M2HU05htv4aS9nK2F7yI0Ytzv2rUEJ9n+FZPf7YhfDFlF2jIde9TyYeTC488tdOEAOosQdQRqCO8VWbawWim2jZom/mUlD7HUf1UHB8BITlZdSNfMV1z0dHPhm5aSuOptyYX7tGFct4SxzyKhuodwpFvUBNuX2eyugei7EWkkj1szK/hcxOD/APUPtoN6IqalkVedP42TICazkOz5cYc7SGLDc7r+smHUIT+rT6epPS3Ogl4jbsKGzyKD3FgD7zU3CYtZPVINe4GDD4YKIIYwrHKSBd28Wc6sfM1l97Nqx4baIVWVA0SPIL2UOWcA9wJA9woOk4f1V8h+FO1D2TilkiRkZWBVdVIYXsOoqZQFFFFAU1iYFdSrcjzsSORvzFR8djxGOV6yG1d/lidkfNHbRTwyS5+crPZMvjc+VBdPhsNCwZM5eHiGyuzaydphIWbKSb37R08KrDvQHJEaAkcwZYyR5iMvaudY/e+EyNIuEVpH14+KkRszDQHhgZOnNe4UrZG1cZi5o4+PYBszGPKkaR2tlCgZWJ5ag9T01DU7fxcWMiMDyrE7XZSc1lkQMQM5UCxF/G16wWyMdwmZJUuy3BHUeIHUV0jfXdyaSLDrgVRzG7SSZ37bMVKjVzZl7RJW45Lasi3o9x+IYtLHDG2nbMtiw/dXORp4igXDtZFtyN+hIF/KpB2wHGVVFj1LKeXSl4L0WlbhpYc173C528s0rn3KKlP6NsRlsk0LrqVUrks/fdLXoK8rnAOt0ZX8mRg3+PfUvAbTljLGF8rly4FroxvbK6/KW1/EcxVTjZZcM3wfEwlSNSFN1ZTyKOCCR49LU/gJobHhLKW0ugBLa8hyuRQda2NtETpe2V1sHS98p7wflKeh/wA6VmPSaCgw8o9UNJG3hnUMpPtjt/NVHsxsRC6yBkiZroIwVkkMVrs0hW4iAsLC5JYi9tai7wO8wZZWZg1r3PIggqR3EEXoFwY+y3IBB76Ri9ugACNe0eQBNzb/ABWdleWNbZc41vlIBHjZiOfdULdreF4MY0jx5lyFSrEKQtxqCdL+BI86DZ4bE4+Rc3DEadDMSpI71QAsR52paY3FRXu0DXBGiyLY999b0v8ATZxCcR5hCl9EVFLDxMrZg3mFA8aYbGYa1/hGY9/EZvcNPdQR96NvwyYBMMgKMjwRlGIN44xfMpHMXVe7nVEw5eqRlJNzYqsbLI1vOyjzCjrent48AZnyxgGRSDmXLlFxbLKy+Gth2qstn7uRoofEzluXZRbC50CroWZjysLE91Bt9yYF+CsyXJlmYuSPlLljsPCyD303tHChcSLc5EuQdBeMgXPjZ1H8oqmzYaF0SbDtEjagtq2YkWvEpLpmuTdgOVWuJ2WLJJhZSR8kM7SIyErmALElOQ5dRa1BQb7QyRrG6DnxUIHqkhRKhfuRWjzXPK1GE2O0OAV5Hw7suVmljnLZxI/azDLYkZtGU9/tN49sCPhMGyyK7gKctuLYIVfNpkKyG/L1hy5idHBhx24o3w5fUMqgRSE9QRmhJP20FjuHtiPhiBrr25FgJ9R0W14425XUk9nuIty00u2iVgdgLkC6/vXAB99ZzAMhcJPeQSfFB2IDRm+cAZAApzAHMADcDuFWu0dpqMFiWnJHAEiSEWzEoAVYDvYFDb6VB89xSaue8u39TE/5rpfonIM7A8+Erj2Eqf765jApCkka2A9pteuh+i2TLj0UdYZFPkMrfiBQdC25h+NIsJ9S3Em+lHmyrF4Z25/RR++lzbRhzlGkjGSyhL/KA6gcgNLCm9uY2ONsQkjqruiOl2y5kUEZVPeDfx7V6qNg7wp8FRHiYpkszwIXUqdAXjTtgnW5API6igtcdtCJE+EOweNfUWMhmkYmwVQDqSQR4WPdTOy9tYMIxfEQGaRuJIGIUgkZVQK9msqhVGnS/Ws7iP0dYiyDmxPbSSMBbXjuM6gAE2GmrEg3N1bt7ZwrxduQEi6ESoVzWOjAEWOYWaw5Xt0oHJNswLM0kA7agl2gQk5QNeJkFjYa9qt5sB5Ww8Zn/WEEnkDlJJTMBoGy5b20ve1Z+faccuXDxAGJAhmAUorqdViXQaG12tpbTqbavCy51DDrQO0UUUEPF4QPzqoxOwUNaIikMlBj8XuyjCxA+wVQY3cWMjsoo1voANe/lXSXippoKDlEm5DA9kkeRI/CnYt1p19WaYeHFkt9hNq6ccPXgwhPSg5z+hMT/wC/L7HIpcexMX/8rEf9z/UV0Zdn99hUjD4NV15n8KDALuXNMVM7M+UFQ0pBsrG5tp1sPsFWUXo8gCkkIzW07CAX8bi9baigymH3eKCyoAPCwFVm8WzjDEz8Muwy2VQT6zAXOUE5Re5sDoK3UoPyTUc4Yk6++g4/JsWaS4yTM+jCyMkatzGhsMveGYm1aTCbkN2njSOFiSYzkjlkiUqNFaXMAA2a1hytXQUwoHPWngKDjGJ3K2hESVeOUEliWDxMSTckgKVuT3WrP7xYLFxoQ6BNCb5738tNa+iKzu9OwhiFN9dLeVBy/Y0iiIBPVUAL5WB18SSSaTJj2znMqdgPw4yTeQshCujAWDA8hzFjy0NIxG7eIwhYw9tDzjbTre6N0PgdPKoy7SUHtZo26q/ZN/bzHjyoLjDbvGdhxpnkF0zL2bMVXLqSLg26g3vre+tbtGVAqIFVUHICwHhb7awGy9pHOBG6ljoAGBJ+ytnsnATz2uOGp9ZmsWI+io6+JPsNBRY3dhsXNLMqEqCiDxdVGcgf0i4+bbpTmD3TniPxPHiJ58NmQE97KOy3tBrpsEYRQq6AcqjYrHW0TU9/Qf60GFl3La2fFTqq3zMzx4YvfwIhFzz61gt895mGfC4LiLh8wzu1g87qqqGY9kZTlBsBra57q63jMM0vrknz6eVUmK3TRz6t/C1/dQcMwuGlzBYlLSHlGpBZv5Rew8fGuxbnejieFVxWIlPwq5KRqwEcSsCpBIXtvY+Q6d9bHd7dZILEqotyUADXvNq0tBhsZu3LlZnCm2p1uTbr51QbMjnwruYRmVspAuCFe5LnKbXDXU6MLEdb11dluLHkaifouL5g+0/60GB2rLi8aCk5WOEGwWNSrSLYayEs1he/ZB6C972F3htx4FQHDy4iNiFJKyumcW+UIyL1plwMY+QtSaCg2Zu0sRa5JzHMxLMzO1gLszkk6ACr5RbQcq9ooCiiigK8r2ig8tXhWiig9C17RRQFFFFAUUUUBRRRQFFFFAUUUUETF4NGHaUGqCbZ0V/UFFFBJwmCjHJRVnHEByFFFB6yCkmMd1FFB4Yx3VIwsY521oooJFFFFAUUUUBRRRQFFFFAUUUUH//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 name="Picture 2" descr="1.jpg"/>
          <p:cNvPicPr>
            <a:picLocks noChangeAspect="1"/>
          </p:cNvPicPr>
          <p:nvPr/>
        </p:nvPicPr>
        <p:blipFill>
          <a:blip r:embed="rId2"/>
          <a:stretch>
            <a:fillRect/>
          </a:stretch>
        </p:blipFill>
        <p:spPr>
          <a:xfrm>
            <a:off x="152400" y="228600"/>
            <a:ext cx="4343400" cy="2971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descr="14.jpg"/>
          <p:cNvPicPr>
            <a:picLocks noChangeAspect="1"/>
          </p:cNvPicPr>
          <p:nvPr/>
        </p:nvPicPr>
        <p:blipFill>
          <a:blip r:embed="rId3"/>
          <a:stretch>
            <a:fillRect/>
          </a:stretch>
        </p:blipFill>
        <p:spPr>
          <a:xfrm>
            <a:off x="4585855" y="228600"/>
            <a:ext cx="4267200"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12.jpg"/>
          <p:cNvPicPr>
            <a:picLocks noChangeAspect="1"/>
          </p:cNvPicPr>
          <p:nvPr/>
        </p:nvPicPr>
        <p:blipFill>
          <a:blip r:embed="rId4"/>
          <a:stretch>
            <a:fillRect/>
          </a:stretch>
        </p:blipFill>
        <p:spPr>
          <a:xfrm>
            <a:off x="304800" y="3962400"/>
            <a:ext cx="3810000" cy="28956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050" name="Picture 2" descr="http://infonet.vn/Uploaded/lehien/2013_07_30/bao-luc-gia-dinh.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7205" y="3718214"/>
            <a:ext cx="4895850" cy="3105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iterate type="lt">
                                    <p:tmPct val="5000"/>
                                  </p:iterate>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6781800" cy="954107"/>
          </a:xfrm>
          <a:prstGeom prst="rect">
            <a:avLst/>
          </a:prstGeom>
          <a:noFill/>
        </p:spPr>
        <p:txBody>
          <a:bodyPr wrap="square" rtlCol="0">
            <a:spAutoFit/>
          </a:bodyPr>
          <a:lstStyle/>
          <a:p>
            <a:pPr algn="ctr"/>
            <a:r>
              <a:rPr lang="en-US" sz="2800" u="sng" smtClean="0">
                <a:solidFill>
                  <a:srgbClr val="FF0000"/>
                </a:solidFill>
                <a:latin typeface="Times New Roman" pitchFamily="18" charset="0"/>
                <a:cs typeface="Times New Roman" pitchFamily="18" charset="0"/>
              </a:rPr>
              <a:t>III. TÁC ĐỘNG CỦA TRUYỀN THÔNG ĐẠI CHÚNG ĐẾN BẠO LỰC XÃ HỘI</a:t>
            </a:r>
            <a:endParaRPr lang="en-US" sz="2800" u="sng">
              <a:solidFill>
                <a:srgbClr val="FF0000"/>
              </a:solidFill>
              <a:latin typeface="Times New Roman" pitchFamily="18" charset="0"/>
              <a:cs typeface="Times New Roman" pitchFamily="18" charset="0"/>
            </a:endParaRPr>
          </a:p>
        </p:txBody>
      </p:sp>
      <p:sp>
        <p:nvSpPr>
          <p:cNvPr id="3" name="TextBox 2"/>
          <p:cNvSpPr txBox="1"/>
          <p:nvPr/>
        </p:nvSpPr>
        <p:spPr>
          <a:xfrm>
            <a:off x="304800" y="914400"/>
            <a:ext cx="4038600" cy="461665"/>
          </a:xfrm>
          <a:prstGeom prst="rect">
            <a:avLst/>
          </a:prstGeom>
          <a:noFill/>
        </p:spPr>
        <p:txBody>
          <a:bodyPr wrap="square" rtlCol="0">
            <a:spAutoFit/>
          </a:bodyPr>
          <a:lstStyle/>
          <a:p>
            <a:r>
              <a:rPr lang="en-US" sz="2400" i="1" u="sng" smtClean="0">
                <a:solidFill>
                  <a:srgbClr val="FF0000"/>
                </a:solidFill>
                <a:latin typeface="Times New Roman" pitchFamily="18" charset="0"/>
                <a:cs typeface="Times New Roman" pitchFamily="18" charset="0"/>
              </a:rPr>
              <a:t>III.1 TÍCH CỰC</a:t>
            </a:r>
            <a:endParaRPr lang="en-US" sz="2400" i="1" u="sng">
              <a:solidFill>
                <a:srgbClr val="FF0000"/>
              </a:solidFill>
              <a:latin typeface="Times New Roman" pitchFamily="18" charset="0"/>
              <a:cs typeface="Times New Roman" pitchFamily="18" charset="0"/>
            </a:endParaRPr>
          </a:p>
        </p:txBody>
      </p:sp>
      <p:sp>
        <p:nvSpPr>
          <p:cNvPr id="4" name="Rectangle 3"/>
          <p:cNvSpPr/>
          <p:nvPr/>
        </p:nvSpPr>
        <p:spPr>
          <a:xfrm>
            <a:off x="381000" y="1447800"/>
            <a:ext cx="6172200" cy="830997"/>
          </a:xfrm>
          <a:prstGeom prst="rect">
            <a:avLst/>
          </a:prstGeom>
        </p:spPr>
        <p:txBody>
          <a:bodyPr wrap="square">
            <a:spAutoFit/>
          </a:bodyPr>
          <a:lstStyle/>
          <a:p>
            <a:pPr>
              <a:buFont typeface="Wingdings" pitchFamily="2" charset="2"/>
              <a:buChar char="v"/>
            </a:pPr>
            <a:r>
              <a:rPr lang="en-US" sz="2400" smtClean="0">
                <a:latin typeface="Times New Roman" pitchFamily="18" charset="0"/>
                <a:cs typeface="Times New Roman" pitchFamily="18" charset="0"/>
              </a:rPr>
              <a:t>truyền thông đại chúng đóng một vai trò quan trọng trong đời sống xã hội:</a:t>
            </a:r>
            <a:endParaRPr lang="en-US" sz="2400"/>
          </a:p>
        </p:txBody>
      </p:sp>
      <p:sp>
        <p:nvSpPr>
          <p:cNvPr id="5" name="TextBox 4"/>
          <p:cNvSpPr txBox="1"/>
          <p:nvPr/>
        </p:nvSpPr>
        <p:spPr>
          <a:xfrm>
            <a:off x="0" y="2286000"/>
            <a:ext cx="4343400" cy="461665"/>
          </a:xfrm>
          <a:prstGeom prst="rect">
            <a:avLst/>
          </a:prstGeom>
          <a:noFill/>
        </p:spPr>
        <p:txBody>
          <a:bodyPr wrap="square" rtlCol="0">
            <a:spAutoFit/>
          </a:bodyPr>
          <a:lstStyle/>
          <a:p>
            <a:pPr>
              <a:buFont typeface="Wingdings" pitchFamily="2" charset="2"/>
              <a:buChar char="Ø"/>
            </a:pPr>
            <a:r>
              <a:rPr lang="en-US" sz="2400" smtClean="0">
                <a:latin typeface="Times New Roman" pitchFamily="18" charset="0"/>
                <a:cs typeface="Times New Roman" pitchFamily="18" charset="0"/>
              </a:rPr>
              <a:t>Cung cấp kiến thức và thông tin </a:t>
            </a:r>
            <a:endParaRPr lang="en-US" sz="2400">
              <a:latin typeface="Times New Roman" pitchFamily="18" charset="0"/>
              <a:cs typeface="Times New Roman" pitchFamily="18" charset="0"/>
            </a:endParaRPr>
          </a:p>
        </p:txBody>
      </p:sp>
      <p:sp>
        <p:nvSpPr>
          <p:cNvPr id="6" name="TextBox 5"/>
          <p:cNvSpPr txBox="1"/>
          <p:nvPr/>
        </p:nvSpPr>
        <p:spPr>
          <a:xfrm>
            <a:off x="0" y="2819400"/>
            <a:ext cx="4191000" cy="1200329"/>
          </a:xfrm>
          <a:prstGeom prst="rect">
            <a:avLst/>
          </a:prstGeom>
          <a:noFill/>
        </p:spPr>
        <p:txBody>
          <a:bodyPr wrap="square" rtlCol="0">
            <a:spAutoFit/>
          </a:bodyPr>
          <a:lstStyle/>
          <a:p>
            <a:pPr>
              <a:buFont typeface="Wingdings" pitchFamily="2" charset="2"/>
              <a:buChar char="Ø"/>
            </a:pPr>
            <a:r>
              <a:rPr lang="en-US" sz="2400" smtClean="0">
                <a:latin typeface="Times New Roman" pitchFamily="18" charset="0"/>
                <a:cs typeface="Times New Roman" pitchFamily="18" charset="0"/>
              </a:rPr>
              <a:t>là một công cụ hữu hiệu để quản lý, điều hành và cải cách xã hội</a:t>
            </a:r>
            <a:endParaRPr lang="en-US" sz="2400">
              <a:latin typeface="Times New Roman" pitchFamily="18" charset="0"/>
              <a:cs typeface="Times New Roman" pitchFamily="18" charset="0"/>
            </a:endParaRPr>
          </a:p>
        </p:txBody>
      </p:sp>
      <p:sp>
        <p:nvSpPr>
          <p:cNvPr id="7" name="TextBox 6"/>
          <p:cNvSpPr txBox="1"/>
          <p:nvPr/>
        </p:nvSpPr>
        <p:spPr>
          <a:xfrm>
            <a:off x="0" y="4038600"/>
            <a:ext cx="4191000" cy="830997"/>
          </a:xfrm>
          <a:prstGeom prst="rect">
            <a:avLst/>
          </a:prstGeom>
          <a:noFill/>
        </p:spPr>
        <p:txBody>
          <a:bodyPr wrap="square" rtlCol="0">
            <a:spAutoFit/>
          </a:bodyPr>
          <a:lstStyle/>
          <a:p>
            <a:pPr>
              <a:buFont typeface="Wingdings" pitchFamily="2" charset="2"/>
              <a:buChar char="Ø"/>
            </a:pPr>
            <a:r>
              <a:rPr lang="en-US" sz="2400" smtClean="0">
                <a:latin typeface="Times New Roman" pitchFamily="18" charset="0"/>
                <a:cs typeface="Times New Roman" pitchFamily="18" charset="0"/>
              </a:rPr>
              <a:t>là cầu nối giữa Đảng, Nhà nứơc  với nhân dân</a:t>
            </a:r>
            <a:endParaRPr lang="en-US" sz="2400">
              <a:latin typeface="Times New Roman" pitchFamily="18" charset="0"/>
              <a:cs typeface="Times New Roman" pitchFamily="18" charset="0"/>
            </a:endParaRPr>
          </a:p>
        </p:txBody>
      </p:sp>
      <p:sp>
        <p:nvSpPr>
          <p:cNvPr id="8" name="TextBox 7"/>
          <p:cNvSpPr txBox="1"/>
          <p:nvPr/>
        </p:nvSpPr>
        <p:spPr>
          <a:xfrm>
            <a:off x="0" y="4876800"/>
            <a:ext cx="4953000" cy="2215991"/>
          </a:xfrm>
          <a:prstGeom prst="rect">
            <a:avLst/>
          </a:prstGeom>
          <a:noFill/>
        </p:spPr>
        <p:txBody>
          <a:bodyPr wrap="square" rtlCol="0">
            <a:spAutoFit/>
          </a:bodyPr>
          <a:lstStyle/>
          <a:p>
            <a:pPr>
              <a:buFont typeface="Wingdings" pitchFamily="2" charset="2"/>
              <a:buChar char="Ø"/>
            </a:pPr>
            <a:r>
              <a:rPr lang="en-US" sz="2400" smtClean="0">
                <a:latin typeface="Times New Roman" pitchFamily="18" charset="0"/>
                <a:cs typeface="Times New Roman" pitchFamily="18" charset="0"/>
              </a:rPr>
              <a:t>là vai trò trung gian tạo diễn đàn cho người dân bộc lộ những suy nghĩ, quan điểm của mình về các chủ trương, chính sách, đừơng lối của Đảng, Nhà nứơc.</a:t>
            </a:r>
          </a:p>
          <a:p>
            <a:endParaRPr lang="en-US"/>
          </a:p>
        </p:txBody>
      </p:sp>
      <p:sp>
        <p:nvSpPr>
          <p:cNvPr id="22530" name="AutoShape 2" descr="data:image/jpeg;base64,/9j/4AAQSkZJRgABAQAAAQABAAD/2wCEAAkGBxQTEhUUExMWFhQXGBsaGBgXGRkeHBwbHB8aGxgcGBwaHyggHholHBkaITEhJyorLi4uGh8zODMsNygtLisBCgoKDg0OGxAQGzcmICQsNCwsLDQ0LCwsLCwsLCwsLCwsLCw0LCwsLCwsLCwsLCwsLCwsLCwsLCwsLCwsLCwsLP/AABEIAK8BIAMBIgACEQEDEQH/xAAcAAACAwEBAQEAAAAAAAAAAAAFBgIDBAcBAAj/xABMEAACAQIEAwQECQkGBQQDAQABAhEDIQAEEjEFQVEGEyJhMnGBkQcUI0JSobHR0hUWM1NykpOy8BdDYnPB4SRUgqLxNGOj00SDwiX/xAAaAQADAQEBAQAAAAAAAAAAAAAAAQIDBAUG/8QANREAAgECBAQDBgUEAwAAAAAAAAECAxEEEiExE0FRkRSh8AUiUmGB0TJxscHxFSNT4SQzcv/aAAwDAQACEQMRAD8AUc/WUcSzXftVFLvXjTrI/SLqEDrT7wA8mKm0SKeH5jLGoO9+MLT+LiYaqT35K6tMfNC6gJtO5OPe0/8A6zM/51T+Y4GqpJAAknYDHpxopxTvyOJ1mnsE85UyfdP3VTOGroGgtrANQAqZEmFYw4va4jpoerkC3hfOhZ5lzA1tPr+T0keZg8zghw3sBmagDOyUQeTyT7QLD2nEeKdg8zSUshWsB9CZ9gO/sxw+NwTqcPjK/wCf77GuWtlzZNAZnMxkyyGmc0Aa6NUDawBRZqhqKACYZF7tZBM7jnNq1sjABfNzqJJUVIAZNMISdTBai6wGAJV4JmcAyMWZegzsqIpZmMKqiST0AGO/gLqY8d9DfkM5lgrCquY3qwytV1FdVM0NyVUkd6CY+avUzaauS7ynD5sp3h1lu8A0fLaYAOoH9DPtjniGW7O5hqq0imgldWtyO7CTGtnEronwze9t7YzvwiuCAaLgmr3IBH96QCE/aIYEdQZwuFH4h8WXQI1cxw8g+LOSO80xrAI1ju5n52jVf33jFWVqZMioGbMg66ndktVnRpU09XzYnvJvqnRyJxjXhFc0u9FJu7gtqt6IMFgNygNiwEDriVDg1d6XerTmnfxal5auRMz4WtF4MYOFH4g4suhPi9XKd23xds33l9GsvA8dOA3UhO8E84BMGBgZwzN1AYdqkHYktY420eFVmfQtNiwqd0RG1TxeExzARiegU4u4jwOtRZwV1LTVXNRJKFGOkOpIErq8MxYgjli4RjB7kTlKS2JEt9Nv3j9+KajP9Nv3j9+J0OBZhyQtFyVKg7bsodVEnxMVIOkSYItivh/CK1cMaVPUF9K6iPXqItjd1YGCpyM1WpU+m/7x+/GZq9T6b/vNgjV4TWVdTUmCkqs8pcEoJHUAkYllODV6jOqUiWpnS4kDS0kAGTvKsIHQ4huL1NFmBfxip9N/3mx58ZqfTf8AebBnKcCzFRtK0iD4p1lUA0MEfUXIiHZVIPMgYrfg9cFVNJpdmRYghmWNQBBgkSOeJ93qP3gV8ZqfTf8AebH3xmp9N/3mwWyPB61ZDUp09SDdtSCNt5I6j340DgdWDaWUEuonVTAEgvIgSJIgmwO2E3FB7wB+M1Ppv+82PvjNT6b/ALzffgm+WMYrVL4dkF2YfjNT6b/vNj74xU+m/vbDDlMiWBIFhv5Yufh8Lq5TGFdFWkLHxip9N/e2PRWq/Sqe9sHaFMThny2WpimragWkyvToZ88TKSXIcU2c/oNULKGqVEUkAt4zpBN2gXMC8C5jBSolJa1VFr16tGB3VXTVQknSSChvIBYSbSs7GMO1bOKUVQoBE35n1+rGakb4nNcp6CzVyVHSWTN1zDIIKuCQzAMVBEnSsnb5v+IDGbiNFQimjUzDvI1ArUsNJ1EHSARq2538sdGyZwdyZxOawbnG6OWmiS1TMCtDQoWpEidI9HnAvNp8sakydMoZrZoP4dIFOqfm+LVKj5x5cl5zI7rlTi/hGd16leFqoSGWeUnSw8mEH24ylWSdjSMG1c/Pefy0Ukak2ZNQka1ZXgDSswYv45jyPlev4qfi2vva/wAY1/otFaNG06tOnVN94jzx+ijnEZnVWlkIDDpN8Bq/EqbOaatqe8gSYjeTtg8REOFI4zWy9HWkVszoLDX4avhWCTBKySSAJg7k6bANPhFuI5cUmqmj31G767+jqnV1aT0vAtfHUs4cC8sfl6X+Yv2jGmbRkcznHaf/ANZmf86p/McNPwdcIAWpmnWSo+SFvOWvttAPrwrdp/8A1mZ/zqn8xw2dha1Wrl3pIykLKPTeRKvq8SOtwbkRtYdccPtqdSOAeR22Tfy5/Y3wEITxKU3/ACS4dmBmq+rMsxC/KASophVuQQdhsJ3M364jUzJylfTQLwCCysV0NMEAAWiDZt/9d79mmq1mp01FKmgWWOo6iQDzPiuPVY3JxLL9milY0qqCorU2KVAXEEECDB8O83B3sd8fHcahffS34fWn0PunWoddLfh9afQC/CPwcKyZmmsCoPGLWa0Ex1kA+frwqcJzYpVQzBipWojaSA2moj02Kk21AOSPMDDh8IebqqqU6jLL3FNNkVfpMbsxMeXhthEx9r7GlUngYcR30t9OXkfBY6MaeIag/wCQvTzuXFF8uBX7tghNQrT1a0ZyAKHe6RT0uQflJLANyjBTIdq0SpQ+Sc5em4LISuplp08olB7GO+VssW6ANokgnCpi7LxN8eg6S5nOqrCy8So6Jam5rfFRQgohUFabUkdaneBkEEMyBG1EG8MYwZWuBTNPSSWr0Ks2iKS5hSOsk1lj1Ha07Mx3Wm0zaP8AXA1Hg4IxVglJ3Getx/V34qUvBWrVW8FOgjLSq069MyUA11R3ynxEzDDUJnFXDuPrSpChQR2AETUVAH1uGqo6K7AUii6IDEksxtNheY4kWWLcuQ5DGBasGRiVSVhuqxxzXEKFSsrvSqBaLlqalabkqUooyvqqJDg0RDgnceG2FqhnVRswShAq0qqKog6e8IIBJiVAtO/ljO+ZPXGZmxUaSQpVGxpy3apFSlT7t2QdytVTphkp0wp03MMHCup5FBPMHAOL0mXOJUDquZrCoCtGjUYDVVJU9466WioIZSdJBjfAb7sRwcKIcWQ3N2np1mYODS7wVF1NSpV1QPWoVFLJUMPCUSGMTqYEA4r4X2pp0u6Uo9SkjVHI7ulTPeEzTemiMUQiWQgEDS7eUKoxJufrwuBEfGkX5LMBKFemQSaqU1BEQNFRKhmeUIRbmRhkq9oqZFY0xUD5ju+8DBQqhVhwrByz6mjdVgTvhTAxOmDOxxUqaZKm0FK2eldNomcD9d8QIMCx9xx4EbofdikkiW2wll84QInEqmctgelNuh2x61JrWO3+pwrId2XCvfG3L54xvgV3TdPrGLqFNvq6jA0hJsN0sxOCGVqYB0FMC49/qwUyvrHvxDsUhiyb4O5OphZyjeYwZy1TGMjRDLlquAHbHi9AKdLN8ZQEIaYvqIsjHmJMwNje2NtCvjLnFo0ia5pBnkHfnvKg21De19+eOWvG8bHTRdpAduLFUrCZesjSTEmI8XW6sZWOWKeDVPFTYCRz2GiBDN+yRgZXqFzUaqxpqYILXjxSSAADJJjn6QGMrZwsCiBiSACL+0gDr19WPJbatfqepZa2HjNVQRINjcYHZVvl6X+Yv2jGbQ5VTqZGUadIutiTcEAmxAseW+JZAk16MiD3iTBkbj+ox7NKq5R1VtDyKlNRlo+Yhdp//WZn/OqfzHHvZ7ir5eqCnziBbfoI5czYgjD7nfg1fMValbvgoqVHaDNpY/4cYqnwZhTDZpARJvPIaj83kCDjqbpVKfDlqmrNHMnOE80UwxU+M0dStmaagmQ1RgCSdx4pIAvt5Y+X4zVjTmEZUlppsCZGywsTN97YD/2ahiT8bRis6jJMRvJ0+R9xx7R+DTxaVzaajIgEg2mR6O9jbyOPn/6BRWudX/8AKt9/M9f+tVb/APWu2ok8a4o+YqGo++wEzzJv/tA6DGDHQuKfBm1Gk9VqwIQSQN425rhaHBqX02+r7sfT0IRyJUlotNDwK+Iyy/uXu9dmAwMSA88M2W7N94JRarjqonaJ2HmPeMWUeyxMsqVIEzYciR05EEezFuLXpGaxMH17MVy488RkdD78MLcMpixLSN9vbyx5+TKf0m+rz8vXh8KfQXi6XpMAax9H6zj4P/hGGPL8CV50d42mJgTEAm9ugPuPTF9bsoyCWp1gACZK2iJMmLQJOJcJJ2ZSxVN669mKve/4R9X3Y877/CPq+7DUnZB2gCnXN/odbXMRvjNmezy0z4+8XUJEgQR1UxBHmLYSg3ogeKgtXfsxf789B9X3Y+789MGvyNSHz2v6vuxqHZNh8yvfbwdBJi3ScN05LcSxdN7X7MWxmD0+vH3xo+fvOGX80mBAKV5NgCm5hja3RWP/AEnHqdjnJgJWmY9Hn0Mi2+FkfqxXiYfPsxZeuR195x6lcnr7zg9muAKpAcusgMJAup2ItcGNxbFS8Hpg+m3/AG/dilSk+RLxlNaa9mAzWPT6ziVKpM2wxUOy3eXQVWF7gDlvFrm4tiQ7KlWjTWDEEwVvAiTETEkD24nI72H4qFufZi1UeDtis1fIYaM92Y0Xqd6t4kgRJEwDETGMf5DpfTf/ALfuw1Sk9UhPF01vfswWgEbb4hUcqdsGxwmn9N/q+7Gqp2TNpSvcwPDuYJgeHeATHkemB0pLcFi6b69mAKOa8hgxw+sW5Y0J2TIvorRbcddRHLojfunFz5MUjpYOpHIiD02jqDieFJ7F+Lpre/Zm/KVIwUoV8BcmAzoizqdgokiJYgCbdThvTsXmR86ly/vDz2+ZjCpTyfi0NqWIjUXupv6MopZjAjPZzU7tUtTpkqJ9E2BMdTcfVhlHZDMjnStv8ofwYxZ34PMxVjUaRKsTOsxckxGjz+oY4MVCU45YNd0d2GrRg7yT7MSsvQd08amXYaCJLKJ3IFjMi0Tg9Q4alMgo7BgCCQfS23HswaHYHOAqQ9MFTIIcz6rptjRS7EZpQwlDqOozVO8RP6P+vdjno4dxn76TXW60N62KUo+7fswDmK+KeG1ZzFH/ADE/mGDPEex+Yp03qP3elFLNDmYUSY8HTAXhuWIrUHOxqU48SkjVDJqAuupbiYkbY9ZQzRbR5brqMkpJ9mdUyTKqICwkzA8z4o9cEY+ZKDkE92xmxMG/hHv9EedsQy9KQpgEgDl5D/b3DFJiQVpqxXbSFkXn7ccCPQbJJQoh4UUAhBBgCdW0WtESL39+NVPLUhDKqcyGAHtM+0+84HDMXPyMGIuo26erF2UrOSFFIhRaSQRB3mTJ64criTRXxyiMzl6tGnUUO6QC0wJPPnyxzxfg9rn/APLy+0/P23J26Y6aaCKZAWeoUTjM1RKeyKJ6KNtvstjalip0laDMqtCNR3kI2V7GZyiPBnqCA9C3PTPLyT6sTodjs9DBM9SgzqA1fSZjI07Fix6GTyw+lkgeiRuPD133OKRm6aSFAHUKo577Yp42o/4RHhYLm+5zyt8HmYBOrNZcHczrG8+XOD7j0x8fg8r7fGqF7/PNgCZsNoM4dczxunqGpAT1IWw8z7T9eNX5RpG4KEhf8NlIg8/Rjn5Yvx1ZbsnwlJiLluxOapglM7RWfJ9wCsiV3hyJHJjjdW7I8RZSGz9MqVgjxQVIK38OxEjDfTrUo0/JgRqjw7H53qtvtiHFOLpRoVareJEpyQoB1LsALxB1Yh4urJq1r/kilhqaWrdvzFBezPECBHEKXhPLULmRJ8O5JNzuSTcmcUZjsHnK0F85RfTCj0oAMQBC7bY3Uu3w06l4fmCjeKQikGedusj34l+fhS35OzK6mA9ACWJAUebExA541VTErZK/0E6eHa3YGf4OsxYHNZcch6d7ny6yMEU7KcR2Gfp+Hpqte+y9RcczvjWO2jGW/J2ZkCTKqDBPIEybnl68RoduT83h+ZAcEzpVQQAWJ1EgbSZnFSrYhrW3kQqVFbN+f2Mdfsxn9Q1cQp6lMj05B0sJEL9FmHt9WNI7J8Ut/wAfTsZEhjfrdd/PGbMfCbSDlXylUPMEEIDO0G++CQ+ENP1Te9cH/Ja0iuyM5Sw8PxTa7gjMfBznHMvmqTGABOuwAgAWsAOWK2+DPNEk/GKN/J/uwfy/b9GZV7thqIEyDE22ww1+LqlTu2J1QDZGIvcSQIwp4jFU9JadiqdPDVdYu4k5XsJn6YhM5SUcoDWmDYlZFwD674sfsZxIkE52mSoIBOqwOkn5vVF/dGHQcUX6YjrBj3xcYIVabqpZmQKoJJM2AuTtjF4uru7dkbrDQ2TZzfOdhOIVQBUzlNwDIDa97328zjKvwZ5r/mKPPk/O3THTBX8QUVKZJ1QJ30xq5cpGIjNKU7wVqRp+E6gZHijTcDnI9+GsdWWia8geCg97nND8GOa/5ij7n+7G89jOJSD8epyrah6VmggkQu8M37xO5w+NmQNU1aYChCSWEAOYSek+fUY0UqbsJVkIki07gkHl1BwPG1Xvbsg8HBdTnj9jeJEQc7TIgiCGiDuI0xFsZc38HmdqtqqZqkzdTrn7PPDb2j7TDKOqMpYkE2gDpzwI/tDT9UfePuxtTnims0Y+SOapLCwllnN3+v2BOS+DrN06lOoK9AlHVwDrglSGANtrYbavDcy0zSyt7GKlfkIHLAk/CEv6pr7XH3Y+/tCWJ7po6yPu8j7sKpDE1NZxv2CGJwsPwzt6/IMtkcyZmllLgA+OvsNMcregv7oxKhls2jBlp5QETHjrxeJtEchgH/aGv6pvePux9/aGv6pvePuxn4at8HruX43D/wCT12Gf4zn/AKOU/eq/hx98Zz/0cp+9V/DhY/tDX9U3vH3Y+/tDX9U3vH3YXha3weu4eNw/+T12DvFKeerUalI/FVFRGQkGrIDAiR4d74Wcl2OzlPuhUr0Xp0qiVAIbUAkjSpjYqYgzGkRHPT/aGv6pvePuwR4J2qXNM9MKVIQteCCAQCPI+IYrLiKUH7tl9AjWw9WaSnd+vkJvwwcQzCUqFKixFOoGFQKYJgJpB56fEZjynHNOGu+WqirSqvTcEXUkBoiVI2K22OO19ruFLmaejvFFVQGpLIudMEGdpn1+vY8kThztmO6b5J1MOKnh0gRJJNufLfljzpZkz1aai07nc6GZD00dralUz6wDty3xizXHBRaHqoJ21ED7cQymZpaNKuhCqAPEOlpv0jHC+I5utWzNapUMkswIBsADEDlAA3G+NnJRRzwg5ysjv1biRbcAeYwOzVdiRfbbC3lUq/kkaSyuUIVixUhdZAOo3sm3lGBPwb065qV9dV6lOBGokw0naSeU7YuMoJomUJ2b6D1Wz7lYt7sY0rMuxIxtOXwgdseM1kPyThQG8JBEtvNp8ueKlUhBbGajKTGmosm+LcpUVZlQ0iLztb7sZuzmZOYy9Oq4NOR4y40gRZnE/M3IPTHvaDOUVDnLVadRQBBSojEXAJbpY7kRcb4qc4W1CMJ8jf3tM+IgA6dHP0RsPqGLEofG0q5VXCd5S0qYkAB6YmJvuOeOf9nuKVjmWSq3yXdErqZWOpSsnUOZBNsdG7GMPjBEidCn2F0xnFxaUluisrTytbgin8GGYCkLxMhFOkqFqQDYRAqer6sfP8HVdlk8WlRBuHsZkE/KTqkW52x1fOg6DpUMbQG23HXGKrSMKBTpFjOpbDb0T5gXxfiqnXyQ3Qh0/U5qvwe5gzHGCSLm9SeRn9L6sRo/B3X9FeLnwiwHebb+ECpt4Zt0GOl1qZDSiUjqXyBPXncGR7gOcj16dQMClKnEXjT0M39dv/NjxNTr5IXBh0/U5bR+C0ltX5QpsxkyUJJj0jd5Pr88X0/g0ZpAz9Ixv4D0n6fS+OorlocRTphQBfSJuG1AR56fecV/FmC2pU9Vx6IjkOuxAI35jltSxtZbS/Qh4SlLVx/U5vlfg1qAiqM4jBCHIFM3jxR6VjA9mBnbziNROKKlMJ4qdIlnTXyNgGBA23C6vPHXadNlpVNSKtmsott9uFjiXZBK+ZXMsxkKq6dBIMAgGfbOE68qjvNgqMaatBWEKj39SvTRqpLVXVTZwYYwT4lAgTsNuQx3PCpQ7Mojo4F0YMPAdwZ6YJ57JCrVp1GFQGnsFLAHxK1/DO6AWiQSDY4zqu9rGtFJXzGFaBDIq5OmCoNrA0wHUIFI31K9VpECxHrtrZV1oqqZVGNQzVUwo1KBo1ER9FRquQALHEMvwRUmDUJKIuozqGgUwpB0f+2CRzJOL8zwwPTFMmqI7y6lgSagYMTC9XJA22xjlZ2OrC+/6/czGkfEUySqweJ8J8AGtNQVgZ1U6Y0kwoZTsCMMGRpBKaqEFOB6CxCk3IEWiZwI/JtyS9Yy4cjURBEgRpQEAAgRzCrM3n7IcMFJgwNViIsxaLU0pbBANkDTvJPK2CzJlOLW/wCokfCpw6vUro9JJVVhmLIoBJkDxkbwcLOc+OVKtOoKNJTT0wFqUYlYP0/RkWXZRYbY6d2qXVTaebp1tar1GE/L5eDf/wA+rHQvaEqSy2Wn58zzp4OM5Zuv7ApanEiqqKKaVZWEPTIBQQP7zoPqnckm0ZzicR3FONIB8VOYA0jxd5qkCfFM+I32hgpkjYerFjpLdJHn54yftKXwLz+5osFH4mIdXgOedmY0bsSTD0ok3Ng9sQPZ3O/qf/kpfjw2Z/jxQmnSTvai+lfSinozEE6vJQY5xgVme21WiR8YysUzYvTqagPXKrHrjG8fa1Xay8/uZv2XStfUDfkDOfqv/kpfjx5+Qs3+qH8Sl+PHQOHcQp5inqWbGCDuDb/bFdbKrMxff/T7MdSx83yXr6nO8BSQhngeb/VD+LS/Hhr+DrhWYp5io9WnCdy66tSMNUoQPCxvAJxsrLO4Bwwdl1Ao1I+mf5RiKuMnODi0tS6WDpwmpLkJHbQH4yf2Kf8AKuFvNUA7hnkm4M3kRtflAwz9q2/4trfMp/yr9314C1KfMf15Y44NPRnoNW1QpcczlHKuFy66qhQFnYzpJ5IIsY5+eMHZJqb1RSrFlV3XxqRK6mCk3sQCwY9ArYr7XD/iB9FlGw5/0cBQSp9/1iDHnfGWVLQpN7ndsj8SytCpQph69VgyFqrGxYCYCwFgEiVANt8C+EcHHPM1KCiSTTMCBPpDmbC/1HCtwTPtUfWYlgCY2n52+HjI0BWimwJVrEAkGN+V8azpxUG/kKMm3Yo/IOqqVTOZtlXRpYVF5zrkRI0pcdbjG3tz2aoivQFF4dqbF1qF2JCFQWLEmW8cR5WxqrcDo5RXr01YMBElnIv4TY26YiSc1ne9OkLTppTuCRL/ACjAecjT7Mc9GKnG7NZPJLQn2aZGPcVNahV8ApgS8SSpLSAY5xe9xj7h3wfOaNQ13IVgStKmNbMDOnXIMLMGB0F5GDvDuBA1hVSpARiNJF4IMmeW+CT6q9SsFJhSFF/CPSkmJvBsPPG1SMb6ERk1c4snA2VnSoppgE+iQCx2JNj4YtcSZ8sM/wAE+SelxCsGYspooUYzcd6liJNwZG/nacMvazhVNKQYsDUB3BUTMCCAZI+zFHwfVZrOvMR6x40wskUlYJScrtnRcwyOjBgSuoKRBEmREbTeLi2MHd5bQrQdIhB6Xr2nlM/0ME82jFCE06iLatvOfZjF3NfRB7ktykGDZhcQP8O0c9sJEMqqrlgmqxUWEE3gloE7+kT6ica8vUpUyaa2Mi1zJMf7Tip6Fa4BpaSBYjnEMduv/jEno1tUju+W4O8QT1689j65Yi+lnkaYaYMH1k6R9f2jHn5Qpxq1eGYmDExN7f8AjE8vROgBwpPOBY+cYsWkBsAPZhaD1Mz5lXpOVMwpB8jpmD53xm4g1Xuaa0XCVHIUMRIEAs1v2VI9uNuaQCm8ADwnb1YxZmiXWnpqNTZDMhNXIqRDAjngtdCfzF6nmc6c02VOY8YpiqGNJQpXUoIB3JlugG+8Rho4PUcoVqsHqIxVmUQD85bfssvtwNqcMctqOabVGnV3KA6d4kLMTyxt4VQFEMC5cs0/o9IEKqgAKAIhRiIwy9RRio8/M2tmkBALrJOkCRci5HrjAx81mI2QbTdebkAp4oJKwBJF59R9XhdAabPCxA8WysHUG0kB1B6nnOIpwfLrGkOpEQVLjYMJHQnW0kXlid74GpCbbL8pmqgdxWamANZAU+KNbFNQ/wAvST5zgjrExImJjnHXGDOZSjVJ1hjqChh4xIUlgDHKSfXj3J5enTJKl7gAzqM6QFBJImYUDfz3JOGkxp2Avar0W/zE5x82phRKjVud+uGjti/yZ6Gom4PSr92FKn5YyqRvIebRI3IoB+cf+o4sOYIQxuqEgk8+U+7FNNjzxapkkHmu3rnGKjZmqaYp9kK6d0gdhrKgtO8ncnzLH3nH3aPMU6iMqspJDD6saDlBSMMoBDXMmOoPlirM017tiABEwfu+zEvc9C3umL4PWddKOzKXpzpJ3PzSPPTOHN6Q+k3v/wBsLvY/LmrVqVyfDTApqDvMDbpAB/ewyVCcehSd43PIqJKTsU1KSx6Tz6x92GDswPkalyfEd4+iOmFx5wxdmP0NT9o/yjFy2IjuJHbBv+LYf4ad/wDoXAkN/wCOuBPwp8SrU+JOKdQqO6o23E6RyMjCm3H8yd6p/dT7sZqVjosFe03DRVqSDcC33YXaHpCnUWCSFlpESRBnp59MFsjla9UioKkGfSJmR007R5WwWHAQ7Bm8V76h4fYBfz3ONeHKWtidDBURU1rRrOoUnS7lNJjdioWQCL2Jjzxu7HcazBztJKjsJV4jYnQ5DDTZgYi1sFBkkQQpEfRRCI9kab/tYZey9LJ94rCoEdASBXp0zE2Om9rWn14U6LytXKzq97EeP5usNA8TUyWNQ+KwUFr3iCQPdhWT4Qzl1dKKK5Lai5JgmBNp2BFudzeMdbbJ0aisDUyzKQVf5GVIO4JVxY9MfN2H4U4BOUokj6CMNvJf9cZUoOCtcJzjLUUvg0+ERsxVr0a4Smpol10hmJYGGmOWkjp6PPlnqfCfSydSvlxTMd5Ov0gSyrvcWXaALxPlh8Xsjk6S/wDDUqNF5u6BdWjdhNyZgCMJuT7Gd47TRQMCS1RqY9YvF20wfZildys9h2WW/MD53tlTzJ+TLVGIkrTpuzeyFJA2w4/B9kqoqtXqIyrVAK6oB/SIYKzI93LB9OxuUai1HSRrURUVmDW2IINiDuBuD5kYE9kOA18pmqi5ip3hYzTZZCd2HpBQFJgMOfSee5G3cWmX5j3mURUYtOkmTcm5I2nYeW2MGWzqEBA1WWaxMSIIEDy8h54J5toQw4TbxGIF/O3l7cYKVcwT36nUYQnYEXa0dPZt1wlsSyFColOaeqodl9W9xG1hP14gzCk8vWqGNxBggCQD19IG3q5xi1qh0LpzCWjUSQbySLzzE28uWLmWo8GnWWIAJsZImTbqCMMRRnmQOQ7NcbAEiGEAWM7pPLc+yuvoSCaj3UQQPpSJMcxM+rG+pRqkrFQACJEbn53sPTz35YjVy1UkkVYE2EbCfr9uALEKNQGjUgkjx7iN5Puv/UYtVUFMFgo8O5j7cRKuKdTWQbGCOmnp65/qwD9pgRRpMJkW8oI58uW/njDE1nRpOaV7GtCmqlRQfMszlYU2EXtJEAiJi8+eC+XKNuqhultuvqwoJnqrKiilqK2nS1xyEkiff/uU4Lk6/f8Ae1AQIIueR2AjlIGOKlj5TnaKbTtydl11Oupg1CN5NK3mbM3xREZ17hjpbTOkaf7u5PJflLnkFY8sTyOeWowXuGEpqLFRpF3XfnOiR1DKfVPN5Cszsy1yilYVYmDpI+0huvhAmJmulw6uC/y0TVLg3bw+PSpU2AEoDG4XcHb1tLHNlhYiOKLIBy7SW02UHaoKRJ6CTq/ZE40cLzKVgWFLSIX0gJkqGZSI3WQD5gjljzM8PqMigVmVxTKlhN20wr6ZizXjnjTkMuyKQxBJJMCYUclWeQAH14TasS1C2gr9tV+SYL+sT1ejVwoIfP8Arrhv7cGKZ/zaf8tXCXVzKKpaoVRerEAe82xjPcwNQqHrjXlw0kkACBc+324Usx26ydCYL1jyCC09dTQPdODfZ3j5zDU9KjS41RB8Fpgk8wYHnuMNQT3LigrmuGmqbEBgLEix8j9+MfB+E9+dbspRGI0oQQWHIwTYYO8XCrRqFo0imxIOxAUki3UYVvgrFNcoxQRUFRlqHrABp+zS3v1dcVwo3ubKpJRsbqfBmoFzRceMklHB0kiY0st135g4zvxPSQtZO6YmBqIKn9lxb2GD5YaMwkAf1fGLNZBXplXUMhBBB6/f58saLTYwlG4LZjhk7LH5Gp+0f5RjnvBazU6tbKsxbuj4CdynKfYVPtOOhdlf0NT9o/yjDk7xM4r3jifwtn//AE3/AMqj/IMJxGHb4WqBPEmMGO6pbA/QGE56Rg+E+4452zoSPM3SigtQQJqss/Osqn3eLBnsDms3UzNOnSzNZEWWMO2kAbSswQWKiPPBbtNwYU+DZQhSajVA7WMgVFdgCOllHsxs+BfKwc0zWbSgUHeJYtPPTsJ+7EOdoNoq3vIlmOM508WGUTMyC6CXp02+YHYgMpjnscFewvbvOVs82XPctSGsn5MKQqmLaBeJn/XARk0dotbnRT7wtqaQoHdHSCxgXsPbjJ2WoVeH5lm7mlmgwiaVemWHziVgzEKZDC9vaZ5Zd+QWV/qdn4rx96NKpVdKbikjONwDpDNaZj0cLXAfhgNanmKzZMqMvTDNFXVIZgIA0CP9sLXbDtSlTKVUpd6jsuko6mWBYbESJ0kmbT7cKnA8yKPC86P77MNTphYk6VIJMRYQXE9YwU5Ty3fUJKN9DrHCPhmyteqlI0KqGo2kFu7K6jtPjm9h7sE+H/Chk6+Z+KqtYVu8KDVTWJQmTIc+Hwk35Y4HwFxSrZV9DOUfWylVAmSANT22VTewk3xp7M8T7viBzNSm5Umo0aZMvqiJIAMneeuNXJ62ISR3fOdv8lQrHL1a5SpqUqO7qHSW9GGUMDvEeZGGKhxilWqKiOWYAMYVgsakHpERqnlM3NsfmPj3FTX4j8Y0voFSnEqfRTSJgdYJjzx3TsRxCjWrE0nBsJFwf0i3IIB6cufmcLPK6utx2VmP9Wp4W1JYGIMQRIhrTC3m9xBtjHl6lNiENCLSNSCATM/Uov6hjdmT4TDhP8VrX8/d7cYWydXTJrkG52EbW9mxPtxaIZJO7NRk7k33JUabTG/2+fli6hWVXNJaZXnIUBTYGbe72YiMs06u+MR05hSs7xvf+hE8nlmQmajPO2rlv9/2YAPKvEACRockdB9e+JZvN6I8LNPQeqf6+/GguBeRf/XbHpbABjOaFSnUgEaQQQd50z188Z8y9OnS72o2lQJJhfXzGN2bPyb/ALLfYcA+0vDjVyynxEKp1IunxKR4hci9hsRjHETnClKUFqi6UIyqJTegOo9rcsSsioqOYVygCnpcrb24aUyykSGtEzC/djlVDgS/JApmWv6LUyKctPoAkaIJm5vffHTMvlmpZVlANWoEY6W0+JiCdBi0T4fVjg9n4qtWm1LVdWrc9OnI7sfhqFJJ0iIzNCVAqg6hIjSQReLxF9LR10mJjE6VSi2nTVVtXowUMyA1oFxBB9RwLahUADDJ6mCDwmoZsrkAFjBIYjSGIjWYI2xfl8j4yTlETT3jBlMFmVkCTH0gitefQXoMe04r1Y8s21KtFS4NUApp1jweHVGmbWmR78TXui5pioC4nw+GbRPLcalnpqHXAbuaj+KpkabPUgtqNiR3KDUIYCFepa/6IG021cPpuKqH4qEBMFi0lQUYkxJEylNSQbzzjA4q38ABPhBpn4u6o2k61AaBYla0Ex54/PnaLh7U9L1cyKtQk+EFm0j9s/ZbH6S7VcEpZwNRq1WpAOjgqQCdIcRfl4vswHyvwf5BCCKgJHM6SfecYSzXukXG1hP7A9laCUjWemtWp81nUHkPRB5TN+g88O1EAcrcvswYo8MoLtWH/bixchQH98PqxotEO6E34Qc1oyNSPn6UH/URq/7Q2APwSGUrr/7in3qfuw+dpey+XzlNabZkoFYN4dF4DCDPLxYo7K9jstktejNM+sg+LRaJ2j14OY7qxtqUTMnYbYz5sgjTzF/f/wCcG2y9H9cPeMUtkKP6+/rXDuK5yftAe54nTb5tVQD640/aEx0Psk00an7Z/kGM/HOxOWzJQnNMpRpBXR5Wv6hgzkMjTooyU6mudTHa1gOXLbC5Mi3vXLK9FyiaEUnuzchSdXh0TqI8MavcPb5pqd2ScsmuVhQQZloa/QC8259JNPEkplaHeO6DSxEXUnTFx1gmOe+PcutNqZis9QI2s6rnwE2ExAJU7RsR1xnqdKccqv8AuRKV1F8tSJsBBW5JG/QDaee/KDpzOXqaiEo0isjSSADEpIN971DMbKNycQydCnqpBWaV19IY6pYtptJaTbz2jGBcjQkKWqAqyAals+hlRf8ACVlBJsTfYSMKzKvBv/T+5upZeroqA0aesDwHw+I7wY2HL2c8Rp061gcvTuxk+DwrJi0mTED2+WKczSpqQprVVUCCJnVpUU7+dpuBJk3tH2Yy1JKlQ99VRiSWCyPTIabDlqHsHrl2YXh8uz+5qzNGpqIShT0WhvDf0dx+99R8seVqdXuwVy9MVNQlSVgLIm/ncf6YyZjKUAFpNVqA0lKgkH5xQgAgctAEDkxHO2jhq0hVBFaozt81tURDNFxsJJF/Vg1FeCX+n9yypTqaEK0ELHUWB0iBfQDJ32n1HbH1enUGkrl6bEqupZAhjOq8GwtfGuhxOk8aWuYgaW57TbyPuPTFdXi1NW0nVMxYCAZK3v8A4SfVh2IzfJFOao1Bo0UaZkHXIUaTaCL3i9pv1GL8irQS9JaZ1qBpIMrK3kecj2csfJxWmU13C6tO3OJ5E8sXUM0tQAqSQHUXBHzl64EiZS921jbWQKrEJMmSFsSZF/X92BNMLDacu5V7G5uBJ+0n3+eCmbZHRh3gUAgFgRYgixPI7e/GY5NYPyzQdIu0izAge+0ecYaIZVSoqkEUG8QOq5LCSZ9e878+ePUpBHBWg02gyYEjxTvBufXGNGTpKCWFVmiQdTWtM+6Rfy9eNXxlLeIX2vvt/qR78O4WAy5RO8Kmg+gGFILRyEnyueZHPGl6alSpotFMwsFrySLdRH2+3BEV1nTqE3tPSJ+0e/HhzKD567xuN8K4WMOXUCjU00ygg2M38IuJ93sxdSD6QQQFjmRt5+HFuZcGm8EHwnb1T9hwt9oeP0Mv3NPM6tNRRogGCREgxYm4Me3FxTloiJNIYgKh+cPePw490VOo94/DhZ7McRp5oVhQrP3TKQAZlGuJXoIvAP1zjdVZUaDUqCHVYN1LeN4gNOmHBAn5qgztjOs3SlZo0oRVWN0wxpqdR7x+HH2mp1HvH4cC8vVpyV7yo3eKFF9jqqmx5EQfYo8hiQinVAapUtp1atix7yDM2BJa0fNXa058b5GroWurhHTU6j3j8OPdFTqPePw4B5uorKx7ypyb0SCBVgU4JIEgt4SNtJkEicXKFZgvfVA7E+EyVlvlY5SAoAIB6WGq64+uw/D6b+TAXbLtPUylREVaZLAsxcE3mLaSuAjduc2GVDRohm06QabydUaY8fOcaPhK4FVrVEqLVpItNQrNULglmJiBTRvonCtmOE5moyu2ey5ZI0ma9iL6v0PpE+ItuTJN8e3QjRdNXSvz3PBxCr8R5ZNLlsNrdpuIAT8WpRtam5vMQflN5xGj2pz7AFctTIIBBFN9mup/ScwcLZyGeIj8oUYtbVXixkf3PXH1HhueUALxCiAAAIavYKIA/Q7RbF8OFtl2ZP8Ad+OXeIwp2uzxsMtSNwP0b7kAj5/Rl/eHXH1LtdnmLKMvSLLp1L3dSRqErI18wJwvUuEZ1Z05+gJIJ8VeZACi/czsB+6vQR6nB88CSM/Sk7nXmJPr+Svg4dPovMX97435BnNduc3TOmpRoqSJgo4tJE+n1B92Kf7RK/0KH7j/AI8BM12YzVU6qmby7kCJZq5tJMfoepJ9uKvzMr/8zlvfX/8ApxoqeHtql5mclir6TfkMH9olf6FD9x/x4Ndle1tTNVKlJ1pgCkzAoGGxUXljPpYRD2Nr/wDM5b31/wD6cM/YHs3VoValZ6tF0NJ6fyZqTqlGuHRbQPrxliI4dU3lWprh1ieKs0rrnsOuZDlaQV6QUrDLUiH9GABFxvO24xZprFfC9LvNUkgWKQ2kGxPpfUDeb4hXjRSBpNUleRIAA0Tqix5EA8x7cVUFUK2nLspPgbeYZZPXYwD6/Zjxz2zTT70q0vR1WK6QYEEa5n+p+rya2lYemW1GZNjeY9EmwDCLeu2KMqgRWZcsymSsSbqW33PKCTvvHnA5WmQx+KtKwQPFBY28MdJN42wwNamqJDvSBY+GCZkRIGodAeRxFfjAInumuJ3nTbUZsNvXv7MV6VFNF7ioylmMHcXJkx1mwx7QoKjkrRcFQ4Bkw3S5vJjn1OAC+q9Use7aiQORknlcx5hhiurTqmoGDUdCtIJnUFuGExA3A9mKstSRS0ZZllCDvEWOnpcljb7SQI5JAJYZZlf0fnQVLKDE89IH7kWEYANNRasllqUyJMhhsJlbjos74k4qh5D0zTLCA24FtQUgXkA7z6xjLlkBUIcs6hisibLYAQbEADpz1db/AApgA0hlmCDUwuYJUeEyL3291jeADQ7VoJDUNMyCdXo3N4tMafrPruyzVCPlAsh0gpsRK3uTznGFaailpTLNpDkaZI2WNXWD6PtxsySKF8NM0/GsgzvK7eWAT2CGfpyhAUMZUxt84GbRcb+zGKhRbSy9wqgjVAfdhcA+Vh9XqGrOPTemwZoUGGItBBEX5GYxmylGhqGmpJuoGv1ggDfkfccC2E9zzLUisgZcL4D86QTIsOgPq5DpiGVom5OXhlEr47kyQBMm8SZn5xn0jMky1AsNNW520sonYW0iNgNsXL3LMH1qWgHVK+Qk++PbhiIqhJ1mh4wbeIed+lpI/wCo7A4++LamGqiIKyx1bEySI535+eIURRJ1rWtrmNQAk3g+uDvuJ33xGnlKEhVqEk3gNMwB9gHunkcAFmXRhSraqfdzqIEzbSOlt5+3nirOZNKyIrpq0bGJG0GzIQQRyI6HcA43VKytSfSwYBSJBnl1wN41xI0cupRlD+CAQWJErrhRc26YTlZXE9Dbk0WkoSnRCKNgqkD6lxaav/t/U3q+j0wEftbTbLNWpB50krrp1FEi0Fiseq98MFKsCqklQSAbGR7DzHnic8czjzRai8uZbFGsX+T3Mmx36+jviTVZ3pzO8hvw4zfGq0E6E3IHiABmQl9U7xeJN4GPqeYr6k1BAttRkQY1BiDqn6JAg7mcF10NOFLqjS1Wd6czvIb8OPlqxtTj1BvV9HpjNUr15ICrEsJlbCV0N6W2nVNpnTaMW8NzTtq16ZWFOkj0gPEbE26DfecF1fYTpySvcXu1y6qVTzana/Wp1GFOllsOnaQStT9qn/8A3hXr5inTEu4XbfzMC2++PSw81GB5leLcipcviYy+CBpRY2ixny3xYKWNuKjHhsHjL4sXL4ICnjFnOJ0qUamseYIgXAvfzxLrJFKk2ejL4kMvjTlcxSqT3dRXjfSZj+oONIpYXFTKdJoGtlsF+CU9NNvW38q4HZLiFKqWCsp0mNxf1db/AOnXBnJLCH/q+wYwrVM0DWjBxmaxli6UyHZYW8c50n3+GPafLHq5BvB8q50mb/O2MH2g+/pi2t2fosZYOTAFqlQWAgWVgMV/m1l/ov8Axq348casdxUnDWG1apy89hA3/r6iJ1eHsY+VcR9dlHv8M+04n+bWX+i/8at+PH35tZf6L/xq348PQNCNfIMzE96yzFhtaNr7WmPM4jU4aSWIqsuqbC28+fnHsHTFn5tZf6L/AMat+PH35tZf6L/xq348GgaFVThrEk96wkXjn4Qt/aJ5bnrjdTQgASTHM/64y/m1l/ov/Grfjx43ZjLnlUH/AO6r/q2DQGbYx9GMI7MZfpU5/wB9V5/9eJP2Zy5m1S/StW/HhaCNkYhWmJAJgqY9RBO/ljKnZjLgejU/jVvx4l+bWX+i/wDGrfjw9B6GipmtQhqLEHcEKR9uKUKggigQVuCAouRB2PniP5tZf6L/AMat+PH35tZf6L/xq348GgrFgqKDIy9+ulZ+3HwqL+oO0eiu0z163xX+bWX+i/8AGrfjx9+bWX+i/wDGrfjwaBYkNABAy5AO40r0jr0x7SZVjTlyI2OlZ6bzOIfm1l/ov/Grfjx9+bWX+i/8at+PBoFkTNTwsqUSuoEWCgSREm/9RjLn+CZev3bVFYVUA01E1q6xcQy9DyMjF/5tZf6L/wAat+PEH7M0ZlTVTrFRmn+Jqj2Rik0uZLjcoy/Z+klIUe9zDUxMKSdjeDpUSJvfrgjUytIqqwQFBVYU2BGnp0OMn5tJ+tq+9PwY+/NpP1tX3p+DEuFNty5v5FKpVSUVsvmWDhdHlrAgiPFzLkGQJkd4/v8AIY0dxT0opkhDK+HyI5KBEHGP82k/W1fen4Mffm0n62r70/Bgy0/SB1ar3LqXDqK6bMdJBEgnZQqjbYAD2gHfEfyZR06SXIksPSsSCLEAEWY4r/NpP1tX3p+DHn5tJ+tq+9PwYMlP0h8Wt18xc+Eav3eVqFbeOgBI5EuDv5TfHLch2ozVGqxy+YLEKQtJ4YDa4DHYRa49LHb+MdjsvmcucvWNRqZKk+IAypYi4HVj9WF/+xvhszFbaP0p2iOnTDuiLMS892xnOU1ajUp0qX6VQCVqFVMmJsdRsBO3uI8S7VOyrUp6QGWWJVvSYyIkiDpZRB2IOGf+yLh0zFaYj9Kdoj7Mef2QcNkHRVkCP0h9d7f1GEpNDyp7nK+L8YzFVxTqMVNOCAZWQ4I8UEWtvfyxDinB8xTFOqGZlqXADswsADPiFjI3GOsJ8EPDlEKtUbbVOk+XmcEeIfB3kq1OnTqCoy0p0+Mg3iZKxO2E3zK+RxLheYrZYekFLlQw+cdEi5LTz88QzXF658BzDmbaS1Nhf9rbptzx2AfBDw39XUI5TUY/biR+CThn6k/vHBmFbW5x7g+eNKorEBiChklTBk39IRZsdM+CriHf5SrU165rPvNvk6Zi5PM+XqwWpfBJwxbii375we4F2Uy2UptToKVRmLETzIVT9SjDzCs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 name="Picture 9" descr="5.jpg"/>
          <p:cNvPicPr>
            <a:picLocks noChangeAspect="1"/>
          </p:cNvPicPr>
          <p:nvPr/>
        </p:nvPicPr>
        <p:blipFill>
          <a:blip r:embed="rId2"/>
          <a:stretch>
            <a:fillRect/>
          </a:stretch>
        </p:blipFill>
        <p:spPr>
          <a:xfrm>
            <a:off x="4800600" y="1905000"/>
            <a:ext cx="4343400" cy="4648200"/>
          </a:xfrm>
          <a:prstGeom prst="rect">
            <a:avLst/>
          </a:prstGeom>
        </p:spPr>
      </p:pic>
      <p:pic>
        <p:nvPicPr>
          <p:cNvPr id="22532" name="Picture 4" descr="https://encrypted-tbn0.gstatic.com/images?q=tbn:ANd9GcQYNFG2tLT9GNeGivrztf_QLnEMAS7-ojd1jlwESyEuNPRxrCU1"/>
          <p:cNvPicPr>
            <a:picLocks noChangeAspect="1" noChangeArrowheads="1"/>
          </p:cNvPicPr>
          <p:nvPr/>
        </p:nvPicPr>
        <p:blipFill>
          <a:blip r:embed="rId3"/>
          <a:srcRect/>
          <a:stretch>
            <a:fillRect/>
          </a:stretch>
        </p:blipFill>
        <p:spPr bwMode="auto">
          <a:xfrm>
            <a:off x="4800600" y="1905000"/>
            <a:ext cx="4343400" cy="4495800"/>
          </a:xfrm>
          <a:prstGeom prst="rect">
            <a:avLst/>
          </a:prstGeom>
          <a:noFill/>
        </p:spPr>
      </p:pic>
      <p:pic>
        <p:nvPicPr>
          <p:cNvPr id="22534" name="Picture 6" descr="https://encrypted-tbn1.gstatic.com/images?q=tbn:ANd9GcS9VjITlKcZt53cB7bBoQSLwJxwBDaG5wsyAQam4pwp2XscWIXp"/>
          <p:cNvPicPr>
            <a:picLocks noChangeAspect="1" noChangeArrowheads="1"/>
          </p:cNvPicPr>
          <p:nvPr/>
        </p:nvPicPr>
        <p:blipFill>
          <a:blip r:embed="rId4"/>
          <a:srcRect/>
          <a:stretch>
            <a:fillRect/>
          </a:stretch>
        </p:blipFill>
        <p:spPr bwMode="auto">
          <a:xfrm>
            <a:off x="4800600" y="1905000"/>
            <a:ext cx="4343400" cy="4572000"/>
          </a:xfrm>
          <a:prstGeom prst="rect">
            <a:avLst/>
          </a:prstGeom>
          <a:noFill/>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arn(inHorizontal)">
                                      <p:cBhvr>
                                        <p:cTn id="15" dur="500"/>
                                        <p:tgtEl>
                                          <p:spTgt spid="5">
                                            <p:txEl>
                                              <p:pRg st="0" end="0"/>
                                            </p:txEl>
                                          </p:spTgt>
                                        </p:tgtEl>
                                      </p:cBhvr>
                                    </p:animEffect>
                                  </p:childTnLst>
                                </p:cTn>
                              </p:par>
                            </p:childTnLst>
                          </p:cTn>
                        </p:par>
                        <p:par>
                          <p:cTn id="16" fill="hold">
                            <p:stCondLst>
                              <p:cond delay="500"/>
                            </p:stCondLst>
                            <p:childTnLst>
                              <p:par>
                                <p:cTn id="17" presetID="17"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strVal val="#ppt_h"/>
                                          </p:val>
                                        </p:tav>
                                        <p:tav tm="100000">
                                          <p:val>
                                            <p:strVal val="#ppt_h"/>
                                          </p:val>
                                        </p:tav>
                                      </p:tavLst>
                                    </p:anim>
                                  </p:childTnLst>
                                </p:cTn>
                              </p:par>
                            </p:childTnLst>
                          </p:cTn>
                        </p:par>
                        <p:par>
                          <p:cTn id="27" fill="hold">
                            <p:stCondLst>
                              <p:cond delay="500"/>
                            </p:stCondLst>
                            <p:childTnLst>
                              <p:par>
                                <p:cTn id="28" presetID="17" presetClass="entr" presetSubtype="10" fill="hold" nodeType="afterEffect">
                                  <p:stCondLst>
                                    <p:cond delay="0"/>
                                  </p:stCondLst>
                                  <p:childTnLst>
                                    <p:set>
                                      <p:cBhvr>
                                        <p:cTn id="29" dur="1" fill="hold">
                                          <p:stCondLst>
                                            <p:cond delay="0"/>
                                          </p:stCondLst>
                                        </p:cTn>
                                        <p:tgtEl>
                                          <p:spTgt spid="22532"/>
                                        </p:tgtEl>
                                        <p:attrNameLst>
                                          <p:attrName>style.visibility</p:attrName>
                                        </p:attrNameLst>
                                      </p:cBhvr>
                                      <p:to>
                                        <p:strVal val="visible"/>
                                      </p:to>
                                    </p:set>
                                    <p:anim calcmode="lin" valueType="num">
                                      <p:cBhvr>
                                        <p:cTn id="30" dur="500" fill="hold"/>
                                        <p:tgtEl>
                                          <p:spTgt spid="22532"/>
                                        </p:tgtEl>
                                        <p:attrNameLst>
                                          <p:attrName>ppt_w</p:attrName>
                                        </p:attrNameLst>
                                      </p:cBhvr>
                                      <p:tavLst>
                                        <p:tav tm="0">
                                          <p:val>
                                            <p:fltVal val="0"/>
                                          </p:val>
                                        </p:tav>
                                        <p:tav tm="100000">
                                          <p:val>
                                            <p:strVal val="#ppt_w"/>
                                          </p:val>
                                        </p:tav>
                                      </p:tavLst>
                                    </p:anim>
                                    <p:anim calcmode="lin" valueType="num">
                                      <p:cBhvr>
                                        <p:cTn id="31" dur="500" fill="hold"/>
                                        <p:tgtEl>
                                          <p:spTgt spid="22532"/>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7">
                                            <p:txEl>
                                              <p:pRg st="0" end="0"/>
                                            </p:txEl>
                                          </p:spTgt>
                                        </p:tgtEl>
                                        <p:attrNameLst>
                                          <p:attrName>style.visibility</p:attrName>
                                        </p:attrNameLst>
                                      </p:cBhvr>
                                      <p:to>
                                        <p:strVal val="visible"/>
                                      </p:to>
                                    </p:set>
                                    <p:anim calcmode="lin" valueType="num">
                                      <p:cBhvr>
                                        <p:cTn id="36"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37" dur="500" fill="hold"/>
                                        <p:tgtEl>
                                          <p:spTgt spid="7">
                                            <p:txEl>
                                              <p:pRg st="0" end="0"/>
                                            </p:txEl>
                                          </p:spTgt>
                                        </p:tgtEl>
                                        <p:attrNameLst>
                                          <p:attrName>ppt_h</p:attrName>
                                        </p:attrNameLst>
                                      </p:cBhvr>
                                      <p:tavLst>
                                        <p:tav tm="0">
                                          <p:val>
                                            <p:fltVal val="0"/>
                                          </p:val>
                                        </p:tav>
                                        <p:tav tm="100000">
                                          <p:val>
                                            <p:strVal val="#ppt_h"/>
                                          </p:val>
                                        </p:tav>
                                      </p:tavLst>
                                    </p:anim>
                                    <p:anim calcmode="lin" valueType="num">
                                      <p:cBhvr>
                                        <p:cTn id="38" dur="500" fill="hold"/>
                                        <p:tgtEl>
                                          <p:spTgt spid="7">
                                            <p:txEl>
                                              <p:pRg st="0" end="0"/>
                                            </p:txEl>
                                          </p:spTgt>
                                        </p:tgtEl>
                                        <p:attrNameLst>
                                          <p:attrName>style.rotation</p:attrName>
                                        </p:attrNameLst>
                                      </p:cBhvr>
                                      <p:tavLst>
                                        <p:tav tm="0">
                                          <p:val>
                                            <p:fltVal val="360"/>
                                          </p:val>
                                        </p:tav>
                                        <p:tav tm="100000">
                                          <p:val>
                                            <p:fltVal val="0"/>
                                          </p:val>
                                        </p:tav>
                                      </p:tavLst>
                                    </p:anim>
                                    <p:animEffect transition="in" filter="fade">
                                      <p:cBhvr>
                                        <p:cTn id="39" dur="500"/>
                                        <p:tgtEl>
                                          <p:spTgt spid="7">
                                            <p:txEl>
                                              <p:pRg st="0" end="0"/>
                                            </p:txEl>
                                          </p:spTgt>
                                        </p:tgtEl>
                                      </p:cBhvr>
                                    </p:animEffect>
                                  </p:childTnLst>
                                </p:cTn>
                              </p:par>
                            </p:childTnLst>
                          </p:cTn>
                        </p:par>
                        <p:par>
                          <p:cTn id="40" fill="hold">
                            <p:stCondLst>
                              <p:cond delay="500"/>
                            </p:stCondLst>
                            <p:childTnLst>
                              <p:par>
                                <p:cTn id="41" presetID="17" presetClass="entr" presetSubtype="10" fill="hold" nodeType="afterEffect">
                                  <p:stCondLst>
                                    <p:cond delay="0"/>
                                  </p:stCondLst>
                                  <p:childTnLst>
                                    <p:set>
                                      <p:cBhvr>
                                        <p:cTn id="42" dur="1" fill="hold">
                                          <p:stCondLst>
                                            <p:cond delay="0"/>
                                          </p:stCondLst>
                                        </p:cTn>
                                        <p:tgtEl>
                                          <p:spTgt spid="22534"/>
                                        </p:tgtEl>
                                        <p:attrNameLst>
                                          <p:attrName>style.visibility</p:attrName>
                                        </p:attrNameLst>
                                      </p:cBhvr>
                                      <p:to>
                                        <p:strVal val="visible"/>
                                      </p:to>
                                    </p:set>
                                    <p:anim calcmode="lin" valueType="num">
                                      <p:cBhvr>
                                        <p:cTn id="43" dur="500" fill="hold"/>
                                        <p:tgtEl>
                                          <p:spTgt spid="22534"/>
                                        </p:tgtEl>
                                        <p:attrNameLst>
                                          <p:attrName>ppt_w</p:attrName>
                                        </p:attrNameLst>
                                      </p:cBhvr>
                                      <p:tavLst>
                                        <p:tav tm="0">
                                          <p:val>
                                            <p:fltVal val="0"/>
                                          </p:val>
                                        </p:tav>
                                        <p:tav tm="100000">
                                          <p:val>
                                            <p:strVal val="#ppt_w"/>
                                          </p:val>
                                        </p:tav>
                                      </p:tavLst>
                                    </p:anim>
                                    <p:anim calcmode="lin" valueType="num">
                                      <p:cBhvr>
                                        <p:cTn id="44" dur="500" fill="hold"/>
                                        <p:tgtEl>
                                          <p:spTgt spid="22534"/>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8" presetClass="entr" presetSubtype="12" fill="hold" nodeType="clickEffect">
                                  <p:stCondLst>
                                    <p:cond delay="0"/>
                                  </p:stCondLst>
                                  <p:childTnLst>
                                    <p:set>
                                      <p:cBhvr>
                                        <p:cTn id="48" dur="1" fill="hold">
                                          <p:stCondLst>
                                            <p:cond delay="0"/>
                                          </p:stCondLst>
                                        </p:cTn>
                                        <p:tgtEl>
                                          <p:spTgt spid="8">
                                            <p:txEl>
                                              <p:pRg st="0" end="0"/>
                                            </p:txEl>
                                          </p:spTgt>
                                        </p:tgtEl>
                                        <p:attrNameLst>
                                          <p:attrName>style.visibility</p:attrName>
                                        </p:attrNameLst>
                                      </p:cBhvr>
                                      <p:to>
                                        <p:strVal val="visible"/>
                                      </p:to>
                                    </p:set>
                                    <p:animEffect transition="in" filter="strips(downLeft)">
                                      <p:cBhvr>
                                        <p:cTn id="4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8991600" cy="523220"/>
          </a:xfrm>
          <a:prstGeom prst="rect">
            <a:avLst/>
          </a:prstGeom>
        </p:spPr>
        <p:txBody>
          <a:bodyPr wrap="square">
            <a:spAutoFit/>
          </a:bodyPr>
          <a:lstStyle/>
          <a:p>
            <a:r>
              <a:rPr lang="en-US" sz="2800" u="sng" smtClean="0">
                <a:solidFill>
                  <a:srgbClr val="FF0000"/>
                </a:solidFill>
                <a:latin typeface="Times New Roman" pitchFamily="18" charset="0"/>
                <a:cs typeface="Times New Roman" pitchFamily="18" charset="0"/>
              </a:rPr>
              <a:t>III.2. TÁC ĐỘNG TIÊU CỰC – BiỆN PHÁP KHẮC PHỤC</a:t>
            </a:r>
            <a:endParaRPr lang="en-US" sz="2800" u="sng">
              <a:solidFill>
                <a:srgbClr val="FF0000"/>
              </a:solidFill>
              <a:latin typeface="Times New Roman" pitchFamily="18" charset="0"/>
              <a:cs typeface="Times New Roman" pitchFamily="18" charset="0"/>
            </a:endParaRPr>
          </a:p>
        </p:txBody>
      </p:sp>
      <p:sp>
        <p:nvSpPr>
          <p:cNvPr id="3" name="Rectangle 2"/>
          <p:cNvSpPr/>
          <p:nvPr/>
        </p:nvSpPr>
        <p:spPr>
          <a:xfrm>
            <a:off x="381000" y="609600"/>
            <a:ext cx="4107278" cy="461665"/>
          </a:xfrm>
          <a:prstGeom prst="rect">
            <a:avLst/>
          </a:prstGeom>
        </p:spPr>
        <p:txBody>
          <a:bodyPr wrap="none">
            <a:spAutoFit/>
          </a:bodyPr>
          <a:lstStyle/>
          <a:p>
            <a:r>
              <a:rPr lang="en-US" sz="2400" i="1" u="sng" smtClean="0">
                <a:solidFill>
                  <a:srgbClr val="FF0000"/>
                </a:solidFill>
                <a:latin typeface="Times New Roman" pitchFamily="18" charset="0"/>
                <a:cs typeface="Times New Roman" pitchFamily="18" charset="0"/>
              </a:rPr>
              <a:t>III.2.1 TÁC ĐỘNG TIÊU CỰC</a:t>
            </a:r>
            <a:endParaRPr lang="en-US" sz="2400" i="1" u="sng">
              <a:solidFill>
                <a:srgbClr val="FF0000"/>
              </a:solidFill>
              <a:latin typeface="Times New Roman" pitchFamily="18" charset="0"/>
              <a:cs typeface="Times New Roman" pitchFamily="18" charset="0"/>
            </a:endParaRPr>
          </a:p>
        </p:txBody>
      </p:sp>
      <p:sp>
        <p:nvSpPr>
          <p:cNvPr id="4" name="TextBox 3"/>
          <p:cNvSpPr txBox="1"/>
          <p:nvPr/>
        </p:nvSpPr>
        <p:spPr>
          <a:xfrm>
            <a:off x="228600" y="2133600"/>
            <a:ext cx="7924800" cy="4893647"/>
          </a:xfrm>
          <a:prstGeom prst="rect">
            <a:avLst/>
          </a:prstGeom>
          <a:noFill/>
        </p:spPr>
        <p:txBody>
          <a:bodyPr wrap="square" rtlCol="0">
            <a:spAutoFit/>
          </a:bodyPr>
          <a:lstStyle/>
          <a:p>
            <a:pPr>
              <a:buFont typeface="Courier New" pitchFamily="49" charset="0"/>
              <a:buChar char="o"/>
            </a:pP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tử</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vấn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kì</a:t>
            </a:r>
            <a:r>
              <a:rPr lang="en-US" sz="2400" dirty="0" smtClean="0">
                <a:latin typeface="Times New Roman" pitchFamily="18" charset="0"/>
                <a:cs typeface="Times New Roman" pitchFamily="18" charset="0"/>
              </a:rPr>
              <a:t> nan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nay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game online </a:t>
            </a:r>
            <a:r>
              <a:rPr lang="en-US" sz="2400" dirty="0" err="1" smtClean="0">
                <a:latin typeface="Times New Roman" pitchFamily="18" charset="0"/>
                <a:cs typeface="Times New Roman" pitchFamily="18" charset="0"/>
              </a:rPr>
              <a:t>mang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soát</a:t>
            </a:r>
            <a:r>
              <a:rPr lang="en-US" sz="2400" dirty="0" smtClean="0">
                <a:latin typeface="Times New Roman" pitchFamily="18" charset="0"/>
                <a:cs typeface="Times New Roman" pitchFamily="18" charset="0"/>
              </a:rPr>
              <a:t>.</a:t>
            </a:r>
          </a:p>
          <a:p>
            <a:endParaRPr lang="en-US" sz="2400" dirty="0" smtClean="0">
              <a:latin typeface="Times New Roman" pitchFamily="18" charset="0"/>
              <a:cs typeface="Times New Roman" pitchFamily="18" charset="0"/>
            </a:endParaRPr>
          </a:p>
          <a:p>
            <a:pPr lvl="1"/>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Hầu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game </a:t>
            </a:r>
            <a:r>
              <a:rPr lang="en-US" sz="2400" dirty="0" err="1" smtClean="0">
                <a:latin typeface="Times New Roman" pitchFamily="18" charset="0"/>
                <a:cs typeface="Times New Roman" pitchFamily="18" charset="0"/>
              </a:rPr>
              <a:t>nào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lẫn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còn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game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loại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dòng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GTA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chém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giết</a:t>
            </a:r>
            <a:endParaRPr lang="vi-VN" sz="2400" dirty="0" smtClean="0">
              <a:latin typeface="Times New Roman" pitchFamily="18" charset="0"/>
              <a:cs typeface="Times New Roman" pitchFamily="18" charset="0"/>
            </a:endParaRPr>
          </a:p>
          <a:p>
            <a:pPr lvl="1"/>
            <a:r>
              <a:rPr lang="en-US" sz="2400" dirty="0" smtClean="0">
                <a:latin typeface="Times New Roman" pitchFamily="18" charset="0"/>
                <a:cs typeface="Times New Roman" pitchFamily="18" charset="0"/>
                <a:hlinkClick r:id="rId2" action="ppaction://hlinkfile"/>
              </a:rPr>
              <a:t>New folder\game </a:t>
            </a:r>
            <a:r>
              <a:rPr lang="en-US" sz="2400" dirty="0" err="1" smtClean="0">
                <a:latin typeface="Times New Roman" pitchFamily="18" charset="0"/>
                <a:cs typeface="Times New Roman" pitchFamily="18" charset="0"/>
                <a:hlinkClick r:id="rId2" action="ppaction://hlinkfile"/>
              </a:rPr>
              <a:t>bạo</a:t>
            </a:r>
            <a:r>
              <a:rPr lang="en-US" sz="2400" dirty="0" smtClean="0">
                <a:latin typeface="Times New Roman" pitchFamily="18" charset="0"/>
                <a:cs typeface="Times New Roman" pitchFamily="18" charset="0"/>
                <a:hlinkClick r:id="rId2" action="ppaction://hlinkfile"/>
              </a:rPr>
              <a:t> </a:t>
            </a:r>
            <a:r>
              <a:rPr lang="en-US" sz="2400" dirty="0" err="1" smtClean="0">
                <a:latin typeface="Times New Roman" pitchFamily="18" charset="0"/>
                <a:cs typeface="Times New Roman" pitchFamily="18" charset="0"/>
                <a:hlinkClick r:id="rId2" action="ppaction://hlinkfile"/>
              </a:rPr>
              <a:t>lực.FLV</a:t>
            </a:r>
            <a:endParaRPr lang="en-US" sz="2400" dirty="0" smtClean="0">
              <a:latin typeface="Times New Roman" pitchFamily="18" charset="0"/>
              <a:cs typeface="Times New Roman" pitchFamily="18" charset="0"/>
            </a:endParaRPr>
          </a:p>
          <a:p>
            <a:pPr lvl="1"/>
            <a:endParaRPr lang="en-US" sz="2400" dirty="0" smtClean="0">
              <a:latin typeface="Times New Roman" pitchFamily="18" charset="0"/>
              <a:cs typeface="Times New Roman" pitchFamily="18" charset="0"/>
            </a:endParaRPr>
          </a:p>
          <a:p>
            <a:pPr lvl="1"/>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mê</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game </a:t>
            </a:r>
            <a:r>
              <a:rPr lang="en-US" sz="2400" dirty="0" err="1" smtClean="0">
                <a:latin typeface="Times New Roman" pitchFamily="18" charset="0"/>
                <a:cs typeface="Times New Roman" pitchFamily="18" charset="0"/>
              </a:rPr>
              <a:t>lại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lầm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game </a:t>
            </a:r>
            <a:r>
              <a:rPr lang="en-US" sz="2400" dirty="0" err="1" smtClean="0">
                <a:latin typeface="Times New Roman" pitchFamily="18" charset="0"/>
                <a:cs typeface="Times New Roman" pitchFamily="18" charset="0"/>
              </a:rPr>
              <a:t>nên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tiếc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xảy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ra.</a:t>
            </a:r>
            <a:endParaRPr lang="en-US" sz="2400" dirty="0">
              <a:latin typeface="Times New Roman" pitchFamily="18" charset="0"/>
              <a:cs typeface="Times New Roman" pitchFamily="18" charset="0"/>
            </a:endParaRPr>
          </a:p>
        </p:txBody>
      </p:sp>
      <p:sp>
        <p:nvSpPr>
          <p:cNvPr id="6" name="Right Arrow 5"/>
          <p:cNvSpPr/>
          <p:nvPr/>
        </p:nvSpPr>
        <p:spPr>
          <a:xfrm>
            <a:off x="228600" y="5867400"/>
            <a:ext cx="6096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81000" y="1371600"/>
            <a:ext cx="8077200" cy="738664"/>
          </a:xfrm>
          <a:prstGeom prst="rect">
            <a:avLst/>
          </a:prstGeom>
          <a:noFill/>
        </p:spPr>
        <p:txBody>
          <a:bodyPr wrap="square" rtlCol="0">
            <a:spAutoFit/>
          </a:bodyPr>
          <a:lstStyle/>
          <a:p>
            <a:pPr>
              <a:buFont typeface="Wingdings" pitchFamily="2" charset="2"/>
              <a:buChar char="v"/>
            </a:pPr>
            <a:r>
              <a:rPr lang="en-US" sz="2400" smtClean="0">
                <a:latin typeface="Times New Roman" pitchFamily="18" charset="0"/>
                <a:cs typeface="Times New Roman" pitchFamily="18" charset="0"/>
              </a:rPr>
              <a:t>suy thoái đạo đức của một bộ phận giới trẻ đam mê bạo lực.</a:t>
            </a:r>
          </a:p>
          <a:p>
            <a:endParaRPr lang="en-US"/>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to="" calcmode="lin" valueType="num">
                                      <p:cBhvr>
                                        <p:cTn id="7" dur="1" fill="hold"/>
                                        <p:tgtEl>
                                          <p:spTgt spid="7">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4"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p:cTn id="20"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4">
                                            <p:txEl>
                                              <p:pRg st="1" end="1"/>
                                            </p:txEl>
                                          </p:spTgt>
                                        </p:tgtEl>
                                        <p:attrNameLst>
                                          <p:attrName>ppt_h</p:attrName>
                                        </p:attrNameLst>
                                      </p:cBhvr>
                                      <p:tavLst>
                                        <p:tav tm="0">
                                          <p:val>
                                            <p:fltVal val="0"/>
                                          </p:val>
                                        </p:tav>
                                        <p:tav tm="100000">
                                          <p:val>
                                            <p:strVal val="#ppt_h"/>
                                          </p:val>
                                        </p:tav>
                                      </p:tavLst>
                                    </p:anim>
                                    <p:anim calcmode="lin" valueType="num">
                                      <p:cBhvr>
                                        <p:cTn id="22" dur="500" fill="hold"/>
                                        <p:tgtEl>
                                          <p:spTgt spid="4">
                                            <p:txEl>
                                              <p:pRg st="1" end="1"/>
                                            </p:txEl>
                                          </p:spTgt>
                                        </p:tgtEl>
                                        <p:attrNameLst>
                                          <p:attrName>style.rotation</p:attrName>
                                        </p:attrNameLst>
                                      </p:cBhvr>
                                      <p:tavLst>
                                        <p:tav tm="0">
                                          <p:val>
                                            <p:fltVal val="360"/>
                                          </p:val>
                                        </p:tav>
                                        <p:tav tm="100000">
                                          <p:val>
                                            <p:fltVal val="0"/>
                                          </p:val>
                                        </p:tav>
                                      </p:tavLst>
                                    </p:anim>
                                    <p:animEffect transition="in" filter="fade">
                                      <p:cBhvr>
                                        <p:cTn id="23" dur="500"/>
                                        <p:tgtEl>
                                          <p:spTgt spid="4">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6"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barn(inHorizontal)">
                                      <p:cBhvr>
                                        <p:cTn id="28" dur="500"/>
                                        <p:tgtEl>
                                          <p:spTgt spid="4">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barn(inHorizontal)">
                                      <p:cBhvr>
                                        <p:cTn id="33" dur="500"/>
                                        <p:tgtEl>
                                          <p:spTgt spid="4">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 to="" calcmode="lin" valueType="num">
                                      <p:cBhvr>
                                        <p:cTn id="38" dur="1" fill="hold"/>
                                        <p:tgtEl>
                                          <p:spTgt spid="6"/>
                                        </p:tgtEl>
                                        <p:attrNameLst>
                                          <p:attrName/>
                                        </p:attrNameLst>
                                      </p:cBhvr>
                                    </p:anim>
                                  </p:childTnLst>
                                </p:cTn>
                              </p:par>
                            </p:childTnLst>
                          </p:cTn>
                        </p:par>
                        <p:par>
                          <p:cTn id="39" fill="hold">
                            <p:stCondLst>
                              <p:cond delay="0"/>
                            </p:stCondLst>
                            <p:childTnLst>
                              <p:par>
                                <p:cTn id="40" presetID="23" presetClass="emph" presetSubtype="0" repeatCount="indefinite" fill="hold" grpId="1" nodeType="afterEffect">
                                  <p:stCondLst>
                                    <p:cond delay="0"/>
                                  </p:stCondLst>
                                  <p:childTnLst>
                                    <p:animClr clrSpc="hsl" dir="cw">
                                      <p:cBhvr override="childStyle">
                                        <p:cTn id="41" dur="500" fill="hold"/>
                                        <p:tgtEl>
                                          <p:spTgt spid="6"/>
                                        </p:tgtEl>
                                        <p:attrNameLst>
                                          <p:attrName>style.color</p:attrName>
                                        </p:attrNameLst>
                                      </p:cBhvr>
                                      <p:by>
                                        <p:hsl h="10842353" s="0" l="0"/>
                                      </p:by>
                                    </p:animClr>
                                    <p:animClr clrSpc="hsl" dir="cw">
                                      <p:cBhvr>
                                        <p:cTn id="42" dur="500" fill="hold"/>
                                        <p:tgtEl>
                                          <p:spTgt spid="6"/>
                                        </p:tgtEl>
                                        <p:attrNameLst>
                                          <p:attrName>fillcolor</p:attrName>
                                        </p:attrNameLst>
                                      </p:cBhvr>
                                      <p:by>
                                        <p:hsl h="10842353" s="0" l="0"/>
                                      </p:by>
                                    </p:animClr>
                                    <p:animClr clrSpc="hsl" dir="cw">
                                      <p:cBhvr>
                                        <p:cTn id="43" dur="500" fill="hold"/>
                                        <p:tgtEl>
                                          <p:spTgt spid="6"/>
                                        </p:tgtEl>
                                        <p:attrNameLst>
                                          <p:attrName>stroke.color</p:attrName>
                                        </p:attrNameLst>
                                      </p:cBhvr>
                                      <p:by>
                                        <p:hsl h="10842353" s="0" l="0"/>
                                      </p:by>
                                    </p:animClr>
                                    <p:set>
                                      <p:cBhvr>
                                        <p:cTn id="44" dur="500" fill="hold"/>
                                        <p:tgtEl>
                                          <p:spTgt spid="6"/>
                                        </p:tgtEl>
                                        <p:attrNameLst>
                                          <p:attrName>fill.type</p:attrName>
                                        </p:attrNameLst>
                                      </p:cBhvr>
                                      <p:to>
                                        <p:strVal val="solid"/>
                                      </p:to>
                                    </p:set>
                                  </p:childTnLst>
                                </p:cTn>
                              </p:par>
                              <p:par>
                                <p:cTn id="45" presetID="17" presetClass="entr" presetSubtype="10" fill="hold" nodeType="with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anim calcmode="lin" valueType="num">
                                      <p:cBhvr>
                                        <p:cTn id="47" dur="500" fill="hold"/>
                                        <p:tgtEl>
                                          <p:spTgt spid="4">
                                            <p:txEl>
                                              <p:pRg st="6" end="6"/>
                                            </p:txEl>
                                          </p:spTgt>
                                        </p:tgtEl>
                                        <p:attrNameLst>
                                          <p:attrName>ppt_w</p:attrName>
                                        </p:attrNameLst>
                                      </p:cBhvr>
                                      <p:tavLst>
                                        <p:tav tm="0">
                                          <p:val>
                                            <p:fltVal val="0"/>
                                          </p:val>
                                        </p:tav>
                                        <p:tav tm="100000">
                                          <p:val>
                                            <p:strVal val="#ppt_w"/>
                                          </p:val>
                                        </p:tav>
                                      </p:tavLst>
                                    </p:anim>
                                    <p:anim calcmode="lin" valueType="num">
                                      <p:cBhvr>
                                        <p:cTn id="48" dur="500" fill="hold"/>
                                        <p:tgtEl>
                                          <p:spTgt spid="4">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2400"/>
            <a:ext cx="9144000" cy="523220"/>
          </a:xfrm>
          <a:prstGeom prst="rect">
            <a:avLst/>
          </a:prstGeom>
        </p:spPr>
        <p:txBody>
          <a:bodyPr wrap="square">
            <a:spAutoFit/>
          </a:bodyPr>
          <a:lstStyle/>
          <a:p>
            <a:r>
              <a:rPr lang="en-US" sz="2800" u="sng" smtClean="0">
                <a:solidFill>
                  <a:srgbClr val="FF0000"/>
                </a:solidFill>
                <a:latin typeface="Times New Roman" pitchFamily="18" charset="0"/>
                <a:cs typeface="Times New Roman" pitchFamily="18" charset="0"/>
              </a:rPr>
              <a:t>III.2. TÁC ĐỘNG TIÊU CỰC – BiỆN PHÁP KHẮC PHỤC</a:t>
            </a:r>
            <a:endParaRPr lang="en-US" sz="2800" u="sng">
              <a:solidFill>
                <a:srgbClr val="FF0000"/>
              </a:solidFill>
              <a:latin typeface="Times New Roman" pitchFamily="18" charset="0"/>
              <a:cs typeface="Times New Roman" pitchFamily="18" charset="0"/>
            </a:endParaRPr>
          </a:p>
        </p:txBody>
      </p:sp>
      <p:sp>
        <p:nvSpPr>
          <p:cNvPr id="3" name="Rectangle 2"/>
          <p:cNvSpPr/>
          <p:nvPr/>
        </p:nvSpPr>
        <p:spPr>
          <a:xfrm>
            <a:off x="304800" y="762000"/>
            <a:ext cx="4107278" cy="461665"/>
          </a:xfrm>
          <a:prstGeom prst="rect">
            <a:avLst/>
          </a:prstGeom>
        </p:spPr>
        <p:txBody>
          <a:bodyPr wrap="none">
            <a:spAutoFit/>
          </a:bodyPr>
          <a:lstStyle/>
          <a:p>
            <a:r>
              <a:rPr lang="en-US" sz="2400" i="1" u="sng" smtClean="0">
                <a:solidFill>
                  <a:srgbClr val="FF0000"/>
                </a:solidFill>
                <a:latin typeface="Times New Roman" pitchFamily="18" charset="0"/>
                <a:cs typeface="Times New Roman" pitchFamily="18" charset="0"/>
              </a:rPr>
              <a:t>III.2.1 TÁC ĐỘNG TIÊU CỰC</a:t>
            </a:r>
            <a:endParaRPr lang="en-US" sz="2400" i="1" u="sng">
              <a:solidFill>
                <a:srgbClr val="FF0000"/>
              </a:solidFill>
              <a:latin typeface="Times New Roman" pitchFamily="18" charset="0"/>
              <a:cs typeface="Times New Roman" pitchFamily="18" charset="0"/>
            </a:endParaRPr>
          </a:p>
        </p:txBody>
      </p:sp>
      <p:sp>
        <p:nvSpPr>
          <p:cNvPr id="4" name="TextBox 3"/>
          <p:cNvSpPr txBox="1"/>
          <p:nvPr/>
        </p:nvSpPr>
        <p:spPr>
          <a:xfrm>
            <a:off x="457200" y="1295400"/>
            <a:ext cx="7848600" cy="5509200"/>
          </a:xfrm>
          <a:prstGeom prst="rect">
            <a:avLst/>
          </a:prstGeom>
          <a:noFill/>
        </p:spPr>
        <p:txBody>
          <a:bodyPr wrap="square" rtlCol="0">
            <a:spAutoFit/>
          </a:bodyPr>
          <a:lstStyle/>
          <a:p>
            <a:pPr>
              <a:buFont typeface="Courier New" pitchFamily="49" charset="0"/>
              <a:buChar char="o"/>
            </a:pPr>
            <a:r>
              <a:rPr lang="en-US" smtClean="0"/>
              <a:t>Trò chơi điện tử</a:t>
            </a:r>
          </a:p>
          <a:p>
            <a:pPr lvl="1"/>
            <a:r>
              <a:rPr lang="vi-VN" sz="2000" smtClean="0"/>
              <a:t>Theo cách gọi của một số dân nghiện game bạo lực, có thể phân chia game</a:t>
            </a:r>
            <a:r>
              <a:rPr lang="en-US" sz="2000" smtClean="0"/>
              <a:t> </a:t>
            </a:r>
            <a:r>
              <a:rPr lang="vi-VN" sz="2000" smtClean="0"/>
              <a:t>bao lực ra làm hai cấp độ, nặng và nhẹ</a:t>
            </a:r>
            <a:r>
              <a:rPr lang="en-US" sz="2000" smtClean="0"/>
              <a:t>:</a:t>
            </a:r>
          </a:p>
          <a:p>
            <a:pPr lvl="1"/>
            <a:endParaRPr lang="en-US" sz="2000" smtClean="0"/>
          </a:p>
          <a:p>
            <a:pPr lvl="1"/>
            <a:r>
              <a:rPr lang="en-US" sz="2000" smtClean="0"/>
              <a:t>-</a:t>
            </a:r>
            <a:r>
              <a:rPr lang="vi-VN" sz="2000" smtClean="0"/>
              <a:t>Ở mức nhẹ, người chơi sẽ đóng vai một nhân vật trên sàn đấu với các đấu thủ khác. Và game chỉ kết thúc khi một trong hai bị đánh bại hay còn gọi là K.O (knock out). Khi đó người chơi sẽ được tùy ý xử lý kẻ bại trận với những hành động dã man, đầy tính bạo lực (game Mortal Kombat)</a:t>
            </a:r>
            <a:r>
              <a:rPr lang="en-US" sz="2000" smtClean="0"/>
              <a:t>.</a:t>
            </a:r>
          </a:p>
          <a:p>
            <a:pPr lvl="1"/>
            <a:endParaRPr lang="en-US" sz="2000" smtClean="0"/>
          </a:p>
          <a:p>
            <a:pPr lvl="1"/>
            <a:r>
              <a:rPr lang="en-US" sz="2000" smtClean="0"/>
              <a:t>- ở mức nặng, là game có </a:t>
            </a:r>
            <a:r>
              <a:rPr lang="vi-VN" sz="2000" smtClean="0"/>
              <a:t>Nội dung game là giết chóc, trả thù, trộm cắp và thậm chí cả việc quan hệ với gái bán hoa cũng được đưa vào trong game. Hay như trong game Manhunt còn “dạy” cho người chơi phải lựa chọn giữa việc giết hoặc bị giết. Game đưa ra rất nhiều cách giết người kinh hãi khó có thể dùng lời để diễn tả sự ghê rợn.</a:t>
            </a:r>
            <a:r>
              <a:rPr lang="vi-VN" smtClean="0"/>
              <a:t>  </a:t>
            </a:r>
            <a:endParaRPr lang="en-US" smtClean="0"/>
          </a:p>
          <a:p>
            <a:pPr lvl="1"/>
            <a:endParaRPr lang="en-US" smtClean="0"/>
          </a:p>
          <a:p>
            <a:pPr lvl="1"/>
            <a:endParaRPr lang="en-US" smtClean="0"/>
          </a:p>
          <a:p>
            <a:pPr lvl="1"/>
            <a:endParaRPr lang="en-US" smtClean="0"/>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barn(inHorizontal)">
                                      <p:cBhvr>
                                        <p:cTn id="15" dur="5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 calcmode="lin" valueType="num">
                                      <p:cBhvr>
                                        <p:cTn id="20"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21" dur="500" fill="hold"/>
                                        <p:tgtEl>
                                          <p:spTgt spid="4">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jonh\Desktop\New folder\gb.jpg"/>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191000" cy="2743200"/>
          </a:xfrm>
          <a:prstGeom prst="rect">
            <a:avLst/>
          </a:prstGeom>
          <a:noFill/>
          <a:ln>
            <a:noFill/>
          </a:ln>
        </p:spPr>
      </p:pic>
      <p:pic>
        <p:nvPicPr>
          <p:cNvPr id="3" name="Picture 2" descr="C:\Users\jonh\Desktop\New folder\chỉ ục.jpg"/>
          <p:cNvPicPr/>
          <p:nvPr/>
        </p:nvPicPr>
        <p:blipFill>
          <a:blip r:embed="rId3">
            <a:extLst>
              <a:ext uri="{28A0092B-C50C-407E-A947-70E740481C1C}">
                <a14:useLocalDpi xmlns:a14="http://schemas.microsoft.com/office/drawing/2010/main" val="0"/>
              </a:ext>
            </a:extLst>
          </a:blip>
          <a:srcRect/>
          <a:stretch>
            <a:fillRect/>
          </a:stretch>
        </p:blipFill>
        <p:spPr bwMode="auto">
          <a:xfrm>
            <a:off x="4191000" y="0"/>
            <a:ext cx="4800600" cy="2743200"/>
          </a:xfrm>
          <a:prstGeom prst="rect">
            <a:avLst/>
          </a:prstGeom>
          <a:noFill/>
          <a:ln>
            <a:noFill/>
          </a:ln>
        </p:spPr>
      </p:pic>
      <p:sp>
        <p:nvSpPr>
          <p:cNvPr id="4" name="Down Arrow 3"/>
          <p:cNvSpPr/>
          <p:nvPr/>
        </p:nvSpPr>
        <p:spPr>
          <a:xfrm>
            <a:off x="3581400" y="2819400"/>
            <a:ext cx="1219200" cy="838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Users\jonh\Desktop\New folder\images.jpg"/>
          <p:cNvPicPr/>
          <p:nvPr/>
        </p:nvPicPr>
        <p:blipFill>
          <a:blip r:embed="rId4">
            <a:extLst>
              <a:ext uri="{28A0092B-C50C-407E-A947-70E740481C1C}">
                <a14:useLocalDpi xmlns:a14="http://schemas.microsoft.com/office/drawing/2010/main" val="0"/>
              </a:ext>
            </a:extLst>
          </a:blip>
          <a:srcRect/>
          <a:stretch>
            <a:fillRect/>
          </a:stretch>
        </p:blipFill>
        <p:spPr bwMode="auto">
          <a:xfrm>
            <a:off x="0" y="3733800"/>
            <a:ext cx="4267200" cy="2895600"/>
          </a:xfrm>
          <a:prstGeom prst="rect">
            <a:avLst/>
          </a:prstGeom>
          <a:noFill/>
          <a:ln>
            <a:noFill/>
          </a:ln>
        </p:spPr>
      </p:pic>
      <p:pic>
        <p:nvPicPr>
          <p:cNvPr id="6" name="Picture 5" descr="C:\Users\jonh\Desktop\New folder\fg.jpg"/>
          <p:cNvPicPr/>
          <p:nvPr/>
        </p:nvPicPr>
        <p:blipFill>
          <a:blip r:embed="rId5">
            <a:extLst>
              <a:ext uri="{28A0092B-C50C-407E-A947-70E740481C1C}">
                <a14:useLocalDpi xmlns:a14="http://schemas.microsoft.com/office/drawing/2010/main" val="0"/>
              </a:ext>
            </a:extLst>
          </a:blip>
          <a:srcRect/>
          <a:stretch>
            <a:fillRect/>
          </a:stretch>
        </p:blipFill>
        <p:spPr bwMode="auto">
          <a:xfrm>
            <a:off x="4267200" y="3733800"/>
            <a:ext cx="4876800" cy="2895600"/>
          </a:xfrm>
          <a:prstGeom prst="rect">
            <a:avLst/>
          </a:prstGeom>
          <a:noFill/>
          <a:ln>
            <a:noFill/>
          </a:ln>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downLeft)">
                                      <p:cBhvr>
                                        <p:cTn id="23" dur="500"/>
                                        <p:tgtEl>
                                          <p:spTgt spid="4"/>
                                        </p:tgtEl>
                                      </p:cBhvr>
                                    </p:animEffect>
                                  </p:childTnLst>
                                </p:cTn>
                              </p:par>
                            </p:childTnLst>
                          </p:cTn>
                        </p:par>
                        <p:par>
                          <p:cTn id="24" fill="hold">
                            <p:stCondLst>
                              <p:cond delay="500"/>
                            </p:stCondLst>
                            <p:childTnLst>
                              <p:par>
                                <p:cTn id="25" presetID="23" presetClass="emph" presetSubtype="0" repeatCount="indefinite" fill="hold" grpId="1" nodeType="afterEffect">
                                  <p:stCondLst>
                                    <p:cond delay="0"/>
                                  </p:stCondLst>
                                  <p:childTnLst>
                                    <p:animClr clrSpc="hsl" dir="cw">
                                      <p:cBhvr override="childStyle">
                                        <p:cTn id="26" dur="500" fill="hold"/>
                                        <p:tgtEl>
                                          <p:spTgt spid="4"/>
                                        </p:tgtEl>
                                        <p:attrNameLst>
                                          <p:attrName>style.color</p:attrName>
                                        </p:attrNameLst>
                                      </p:cBhvr>
                                      <p:by>
                                        <p:hsl h="10842353" s="0" l="0"/>
                                      </p:by>
                                    </p:animClr>
                                    <p:animClr clrSpc="hsl" dir="cw">
                                      <p:cBhvr>
                                        <p:cTn id="27" dur="500" fill="hold"/>
                                        <p:tgtEl>
                                          <p:spTgt spid="4"/>
                                        </p:tgtEl>
                                        <p:attrNameLst>
                                          <p:attrName>fillcolor</p:attrName>
                                        </p:attrNameLst>
                                      </p:cBhvr>
                                      <p:by>
                                        <p:hsl h="10842353" s="0" l="0"/>
                                      </p:by>
                                    </p:animClr>
                                    <p:animClr clrSpc="hsl" dir="cw">
                                      <p:cBhvr>
                                        <p:cTn id="28" dur="500" fill="hold"/>
                                        <p:tgtEl>
                                          <p:spTgt spid="4"/>
                                        </p:tgtEl>
                                        <p:attrNameLst>
                                          <p:attrName>stroke.color</p:attrName>
                                        </p:attrNameLst>
                                      </p:cBhvr>
                                      <p:by>
                                        <p:hsl h="10842353" s="0" l="0"/>
                                      </p:by>
                                    </p:animClr>
                                    <p:set>
                                      <p:cBhvr>
                                        <p:cTn id="29" dur="500" fill="hold"/>
                                        <p:tgtEl>
                                          <p:spTgt spid="4"/>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0"/>
            <a:ext cx="6172200" cy="461665"/>
          </a:xfrm>
          <a:prstGeom prst="rect">
            <a:avLst/>
          </a:prstGeom>
          <a:noFill/>
        </p:spPr>
        <p:txBody>
          <a:bodyPr wrap="square" rtlCol="0">
            <a:spAutoFit/>
          </a:bodyPr>
          <a:lstStyle/>
          <a:p>
            <a:r>
              <a:rPr lang="en-US" sz="2400" i="1" u="sng" smtClean="0">
                <a:solidFill>
                  <a:srgbClr val="FF0000"/>
                </a:solidFill>
                <a:latin typeface="Times New Roman" pitchFamily="18" charset="0"/>
                <a:cs typeface="Times New Roman" pitchFamily="18" charset="0"/>
              </a:rPr>
              <a:t>NHỮNG VỤ ÁN GHÊ RỢN TỪ GAME</a:t>
            </a:r>
            <a:endParaRPr lang="en-US" sz="2400" i="1" u="sng">
              <a:solidFill>
                <a:srgbClr val="FF0000"/>
              </a:solidFill>
              <a:latin typeface="Times New Roman" pitchFamily="18" charset="0"/>
              <a:cs typeface="Times New Roman" pitchFamily="18" charset="0"/>
            </a:endParaRPr>
          </a:p>
        </p:txBody>
      </p:sp>
      <p:sp>
        <p:nvSpPr>
          <p:cNvPr id="3" name="TextBox 2"/>
          <p:cNvSpPr txBox="1"/>
          <p:nvPr/>
        </p:nvSpPr>
        <p:spPr>
          <a:xfrm>
            <a:off x="0" y="394692"/>
            <a:ext cx="5257800" cy="6832640"/>
          </a:xfrm>
          <a:prstGeom prst="rect">
            <a:avLst/>
          </a:prstGeom>
          <a:noFill/>
        </p:spPr>
        <p:txBody>
          <a:bodyPr wrap="square" rtlCol="0">
            <a:spAutoFit/>
          </a:bodyPr>
          <a:lstStyle/>
          <a:p>
            <a:pPr>
              <a:buFont typeface="Wingdings" pitchFamily="2" charset="2"/>
              <a:buChar char="v"/>
            </a:pPr>
            <a:r>
              <a:rPr lang="en-US" sz="2000" smtClean="0">
                <a:latin typeface="Times New Roman" pitchFamily="18" charset="0"/>
                <a:cs typeface="Times New Roman" pitchFamily="18" charset="0"/>
              </a:rPr>
              <a:t>Vụ án lê văn luyện </a:t>
            </a:r>
            <a:r>
              <a:rPr lang="vi-VN" sz="2000" smtClean="0">
                <a:latin typeface="Times New Roman" pitchFamily="18" charset="0"/>
                <a:cs typeface="Times New Roman" pitchFamily="18" charset="0"/>
              </a:rPr>
              <a:t>là một vụ án giết người cướp của xảy ra tại tiệm vàng Ngọc Bích (Phương Sơn, Lục Nam) ngày 24 tháng 8</a:t>
            </a:r>
            <a:r>
              <a:rPr lang="en-US" sz="2000" smtClean="0">
                <a:latin typeface="Times New Roman" pitchFamily="18" charset="0"/>
                <a:cs typeface="Times New Roman" pitchFamily="18" charset="0"/>
              </a:rPr>
              <a:t> </a:t>
            </a:r>
            <a:r>
              <a:rPr lang="vi-VN" sz="2000" smtClean="0">
                <a:latin typeface="Times New Roman" pitchFamily="18" charset="0"/>
                <a:cs typeface="Times New Roman" pitchFamily="18" charset="0"/>
              </a:rPr>
              <a:t>năm 2011</a:t>
            </a:r>
            <a:r>
              <a:rPr lang="en-US" sz="2000" smtClean="0">
                <a:latin typeface="Times New Roman" pitchFamily="18" charset="0"/>
                <a:cs typeface="Times New Roman" pitchFamily="18" charset="0"/>
              </a:rPr>
              <a:t>.</a:t>
            </a:r>
          </a:p>
          <a:p>
            <a:pPr>
              <a:buFont typeface="Wingdings" pitchFamily="2" charset="2"/>
              <a:buChar char="v"/>
            </a:pPr>
            <a:r>
              <a:rPr lang="vi-VN" sz="2000" smtClean="0">
                <a:latin typeface="Times New Roman" pitchFamily="18" charset="0"/>
                <a:cs typeface="Times New Roman" pitchFamily="18" charset="0"/>
              </a:rPr>
              <a:t>Ngày 27-4, TAND tỉnh Long An xét xử sơ thẩm và tuyên phạt Nguyễn Quốc Huy (15 tuổi, ngụ xã Tân Tập, huyện Cần Giuộc) 4 năm tù giam về tội giết người, cướp tài sản. Tại cơ quan công an, Huy khai nghiện chơi game từ lớp 5. Huy đã nhiều lần lấy cắp tiền cha mẹ, ông bà và vay tiền của nhiều người để chơi game. Để có tiền trả nợ, Huy không ngần ngại ra tay giết người cướp “xe ôm”</a:t>
            </a:r>
            <a:endParaRPr lang="en-US" sz="2000" smtClean="0">
              <a:latin typeface="Times New Roman" pitchFamily="18" charset="0"/>
              <a:cs typeface="Times New Roman" pitchFamily="18" charset="0"/>
            </a:endParaRPr>
          </a:p>
          <a:p>
            <a:pPr>
              <a:buFont typeface="Wingdings" pitchFamily="2" charset="2"/>
              <a:buChar char="v"/>
            </a:pPr>
            <a:r>
              <a:rPr lang="vi-VN" sz="2000" smtClean="0">
                <a:latin typeface="Times New Roman" pitchFamily="18" charset="0"/>
                <a:cs typeface="Times New Roman" pitchFamily="18" charset="0"/>
              </a:rPr>
              <a:t>vụ giết hại dã man cháu bé 3 tuổi ở Đồng Nai ngày 7-5-2008 chỉ là cô học trò nhỏ. Hung thủ Nguyễn Bích Huyền (mới chỉ 14 tuổi khi gây án) do không có tiền chơi game, đã giết cháu Nguyễn Thị Ngọc Ánh để lấy đôi bông tai, sau đó ung dung cho xác cháu Ánh vào bịch ni lông và nhét vào ngăn tủ. Sau đó thản nhiên mang đôi bông tai đi bán lấy tiền chơi game. </a:t>
            </a:r>
            <a:endParaRPr lang="en-US" sz="2000" smtClean="0">
              <a:latin typeface="Times New Roman" pitchFamily="18" charset="0"/>
              <a:cs typeface="Times New Roman" pitchFamily="18" charset="0"/>
            </a:endParaRPr>
          </a:p>
          <a:p>
            <a:endParaRPr lang="en-US"/>
          </a:p>
        </p:txBody>
      </p:sp>
      <p:pic>
        <p:nvPicPr>
          <p:cNvPr id="28674" name="Picture 2" descr="https://encrypted-tbn0.gstatic.com/images?q=tbn:ANd9GcSsYsVbzijpJyKSjo7qdahcw45WvC89ZAONS8qJeb_kNSAIAc0B8w"/>
          <p:cNvPicPr>
            <a:picLocks noChangeAspect="1" noChangeArrowheads="1"/>
          </p:cNvPicPr>
          <p:nvPr/>
        </p:nvPicPr>
        <p:blipFill>
          <a:blip r:embed="rId2"/>
          <a:srcRect/>
          <a:stretch>
            <a:fillRect/>
          </a:stretch>
        </p:blipFill>
        <p:spPr bwMode="auto">
          <a:xfrm>
            <a:off x="5257800" y="609600"/>
            <a:ext cx="3886200" cy="2895600"/>
          </a:xfrm>
          <a:prstGeom prst="rect">
            <a:avLst/>
          </a:prstGeom>
          <a:noFill/>
        </p:spPr>
      </p:pic>
      <p:pic>
        <p:nvPicPr>
          <p:cNvPr id="28676" name="Picture 4" descr="https://encrypted-tbn1.gstatic.com/images?q=tbn:ANd9GcSRPmnb6NNakFc1WvUSRg1fwEzoRm2DIL2kueCkHtpTvOrszsg2"/>
          <p:cNvPicPr>
            <a:picLocks noChangeAspect="1" noChangeArrowheads="1"/>
          </p:cNvPicPr>
          <p:nvPr/>
        </p:nvPicPr>
        <p:blipFill>
          <a:blip r:embed="rId3"/>
          <a:srcRect/>
          <a:stretch>
            <a:fillRect/>
          </a:stretch>
        </p:blipFill>
        <p:spPr bwMode="auto">
          <a:xfrm>
            <a:off x="5257800" y="3505200"/>
            <a:ext cx="3886200" cy="3124200"/>
          </a:xfrm>
          <a:prstGeom prst="rect">
            <a:avLst/>
          </a:prstGeom>
          <a:noFill/>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28674"/>
                                        </p:tgtEl>
                                        <p:attrNameLst>
                                          <p:attrName>style.visibility</p:attrName>
                                        </p:attrNameLst>
                                      </p:cBhvr>
                                      <p:to>
                                        <p:strVal val="visible"/>
                                      </p:to>
                                    </p:set>
                                    <p:anim calcmode="lin" valueType="num">
                                      <p:cBhvr>
                                        <p:cTn id="17" dur="500" fill="hold"/>
                                        <p:tgtEl>
                                          <p:spTgt spid="28674"/>
                                        </p:tgtEl>
                                        <p:attrNameLst>
                                          <p:attrName>ppt_w</p:attrName>
                                        </p:attrNameLst>
                                      </p:cBhvr>
                                      <p:tavLst>
                                        <p:tav tm="0">
                                          <p:val>
                                            <p:fltVal val="0"/>
                                          </p:val>
                                        </p:tav>
                                        <p:tav tm="100000">
                                          <p:val>
                                            <p:strVal val="#ppt_w"/>
                                          </p:val>
                                        </p:tav>
                                      </p:tavLst>
                                    </p:anim>
                                    <p:anim calcmode="lin" valueType="num">
                                      <p:cBhvr>
                                        <p:cTn id="18" dur="500" fill="hold"/>
                                        <p:tgtEl>
                                          <p:spTgt spid="28674"/>
                                        </p:tgtEl>
                                        <p:attrNameLst>
                                          <p:attrName>ppt_h</p:attrName>
                                        </p:attrNameLst>
                                      </p:cBhvr>
                                      <p:tavLst>
                                        <p:tav tm="0">
                                          <p:val>
                                            <p:fltVal val="0"/>
                                          </p:val>
                                        </p:tav>
                                        <p:tav tm="100000">
                                          <p:val>
                                            <p:strVal val="#ppt_h"/>
                                          </p:val>
                                        </p:tav>
                                      </p:tavLst>
                                    </p:anim>
                                    <p:anim calcmode="lin" valueType="num">
                                      <p:cBhvr>
                                        <p:cTn id="19" dur="500" fill="hold"/>
                                        <p:tgtEl>
                                          <p:spTgt spid="28674"/>
                                        </p:tgtEl>
                                        <p:attrNameLst>
                                          <p:attrName>style.rotation</p:attrName>
                                        </p:attrNameLst>
                                      </p:cBhvr>
                                      <p:tavLst>
                                        <p:tav tm="0">
                                          <p:val>
                                            <p:fltVal val="360"/>
                                          </p:val>
                                        </p:tav>
                                        <p:tav tm="100000">
                                          <p:val>
                                            <p:fltVal val="0"/>
                                          </p:val>
                                        </p:tav>
                                      </p:tavLst>
                                    </p:anim>
                                    <p:animEffect transition="in" filter="fade">
                                      <p:cBhvr>
                                        <p:cTn id="20" dur="500"/>
                                        <p:tgtEl>
                                          <p:spTgt spid="28674"/>
                                        </p:tgtEl>
                                      </p:cBhvr>
                                    </p:animEffect>
                                  </p:childTnLst>
                                </p:cTn>
                              </p:par>
                            </p:childTnLst>
                          </p:cTn>
                        </p:par>
                        <p:par>
                          <p:cTn id="21" fill="hold">
                            <p:stCondLst>
                              <p:cond delay="500"/>
                            </p:stCondLst>
                            <p:childTnLst>
                              <p:par>
                                <p:cTn id="22" presetID="17" presetClass="entr" presetSubtype="10" fill="hold" nodeType="afterEffect">
                                  <p:stCondLst>
                                    <p:cond delay="0"/>
                                  </p:stCondLst>
                                  <p:childTnLst>
                                    <p:set>
                                      <p:cBhvr>
                                        <p:cTn id="23" dur="1" fill="hold">
                                          <p:stCondLst>
                                            <p:cond delay="0"/>
                                          </p:stCondLst>
                                        </p:cTn>
                                        <p:tgtEl>
                                          <p:spTgt spid="28676"/>
                                        </p:tgtEl>
                                        <p:attrNameLst>
                                          <p:attrName>style.visibility</p:attrName>
                                        </p:attrNameLst>
                                      </p:cBhvr>
                                      <p:to>
                                        <p:strVal val="visible"/>
                                      </p:to>
                                    </p:set>
                                    <p:anim calcmode="lin" valueType="num">
                                      <p:cBhvr>
                                        <p:cTn id="24" dur="500" fill="hold"/>
                                        <p:tgtEl>
                                          <p:spTgt spid="28676"/>
                                        </p:tgtEl>
                                        <p:attrNameLst>
                                          <p:attrName>ppt_w</p:attrName>
                                        </p:attrNameLst>
                                      </p:cBhvr>
                                      <p:tavLst>
                                        <p:tav tm="0">
                                          <p:val>
                                            <p:fltVal val="0"/>
                                          </p:val>
                                        </p:tav>
                                        <p:tav tm="100000">
                                          <p:val>
                                            <p:strVal val="#ppt_w"/>
                                          </p:val>
                                        </p:tav>
                                      </p:tavLst>
                                    </p:anim>
                                    <p:anim calcmode="lin" valueType="num">
                                      <p:cBhvr>
                                        <p:cTn id="25" dur="500" fill="hold"/>
                                        <p:tgtEl>
                                          <p:spTgt spid="28676"/>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 calcmode="lin" valueType="num">
                                      <p:cBhvr>
                                        <p:cTn id="30"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31"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32"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33" dur="500"/>
                                        <p:tgtEl>
                                          <p:spTgt spid="3">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nodeType="click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Effect transition="in" filter="strips(downLeft)">
                                      <p:cBhvr>
                                        <p:cTn id="3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143000"/>
            <a:ext cx="8534400" cy="1938992"/>
          </a:xfrm>
          <a:prstGeom prst="rect">
            <a:avLst/>
          </a:prstGeom>
        </p:spPr>
        <p:txBody>
          <a:bodyPr wrap="square">
            <a:spAutoFit/>
          </a:bodyPr>
          <a:lstStyle/>
          <a:p>
            <a:pPr>
              <a:buFont typeface="Wingdings" pitchFamily="2" charset="2"/>
              <a:buChar char="v"/>
            </a:pPr>
            <a:r>
              <a:rPr lang="vi-VN" sz="2000" smtClean="0"/>
              <a:t>Qua những vụ án trên có thể thấy, đối tượng phạm tội đều là những kẻ nghiện game và đều còn đang ở lứa tuổi… đi học. Mục đích phạm tội là để lấy tiền chơi game. Song điều đáng bàn là hành vi phạm tội của các đối tượng trong các vụ án trên đều rất man rợ như trong game. Sau khi giết người, kẻ sát nhân vẫn bình thản đến mức lạnh lùng. Chúng phủi tay nhẹ nhàng cứ như thể vừa hoàn thành một  nhiệm vụ trong game. </a:t>
            </a:r>
            <a:endParaRPr lang="en-US" sz="2000"/>
          </a:p>
        </p:txBody>
      </p:sp>
      <p:sp>
        <p:nvSpPr>
          <p:cNvPr id="3" name="Rectangle 2"/>
          <p:cNvSpPr/>
          <p:nvPr/>
        </p:nvSpPr>
        <p:spPr>
          <a:xfrm>
            <a:off x="0" y="0"/>
            <a:ext cx="9144000" cy="523220"/>
          </a:xfrm>
          <a:prstGeom prst="rect">
            <a:avLst/>
          </a:prstGeom>
        </p:spPr>
        <p:txBody>
          <a:bodyPr wrap="square">
            <a:spAutoFit/>
          </a:bodyPr>
          <a:lstStyle/>
          <a:p>
            <a:r>
              <a:rPr lang="en-US" sz="2800" u="sng" smtClean="0">
                <a:solidFill>
                  <a:srgbClr val="FF0000"/>
                </a:solidFill>
                <a:latin typeface="Times New Roman" pitchFamily="18" charset="0"/>
                <a:cs typeface="Times New Roman" pitchFamily="18" charset="0"/>
              </a:rPr>
              <a:t>III.2. TÁC ĐỘNG TIÊU CỰC – BiỆN PHÁP KHẮC PHỤC</a:t>
            </a:r>
            <a:endParaRPr lang="en-US" sz="2800" u="sng">
              <a:solidFill>
                <a:srgbClr val="FF0000"/>
              </a:solidFill>
              <a:latin typeface="Times New Roman" pitchFamily="18" charset="0"/>
              <a:cs typeface="Times New Roman" pitchFamily="18" charset="0"/>
            </a:endParaRPr>
          </a:p>
        </p:txBody>
      </p:sp>
      <p:sp>
        <p:nvSpPr>
          <p:cNvPr id="4" name="Rectangle 3"/>
          <p:cNvSpPr/>
          <p:nvPr/>
        </p:nvSpPr>
        <p:spPr>
          <a:xfrm>
            <a:off x="228600" y="609600"/>
            <a:ext cx="4107278" cy="461665"/>
          </a:xfrm>
          <a:prstGeom prst="rect">
            <a:avLst/>
          </a:prstGeom>
        </p:spPr>
        <p:txBody>
          <a:bodyPr wrap="none">
            <a:spAutoFit/>
          </a:bodyPr>
          <a:lstStyle/>
          <a:p>
            <a:r>
              <a:rPr lang="en-US" sz="2400" u="sng" smtClean="0">
                <a:solidFill>
                  <a:srgbClr val="FF0000"/>
                </a:solidFill>
                <a:latin typeface="Times New Roman" pitchFamily="18" charset="0"/>
                <a:cs typeface="Times New Roman" pitchFamily="18" charset="0"/>
              </a:rPr>
              <a:t>III.2.1 TÁC ĐỘNG TIÊU CỰC</a:t>
            </a:r>
            <a:endParaRPr lang="en-US" sz="2400" u="sng">
              <a:solidFill>
                <a:srgbClr val="FF0000"/>
              </a:solidFill>
              <a:latin typeface="Times New Roman" pitchFamily="18" charset="0"/>
              <a:cs typeface="Times New Roman" pitchFamily="18" charset="0"/>
            </a:endParaRPr>
          </a:p>
        </p:txBody>
      </p:sp>
      <p:pic>
        <p:nvPicPr>
          <p:cNvPr id="30722" name="Picture 2" descr="http://www.anninhthudo.vn/Uploaded/hoangson/2011_09_18/g2.jpg"/>
          <p:cNvPicPr>
            <a:picLocks noChangeAspect="1" noChangeArrowheads="1"/>
          </p:cNvPicPr>
          <p:nvPr/>
        </p:nvPicPr>
        <p:blipFill>
          <a:blip r:embed="rId2"/>
          <a:srcRect/>
          <a:stretch>
            <a:fillRect/>
          </a:stretch>
        </p:blipFill>
        <p:spPr bwMode="auto">
          <a:xfrm>
            <a:off x="228600" y="3505200"/>
            <a:ext cx="8382000" cy="310515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30722"/>
                                        </p:tgtEl>
                                        <p:attrNameLst>
                                          <p:attrName>style.visibility</p:attrName>
                                        </p:attrNameLst>
                                      </p:cBhvr>
                                      <p:to>
                                        <p:strVal val="visible"/>
                                      </p:to>
                                    </p:set>
                                    <p:anim calcmode="lin" valueType="num">
                                      <p:cBhvr>
                                        <p:cTn id="13" dur="500" fill="hold"/>
                                        <p:tgtEl>
                                          <p:spTgt spid="30722"/>
                                        </p:tgtEl>
                                        <p:attrNameLst>
                                          <p:attrName>ppt_w</p:attrName>
                                        </p:attrNameLst>
                                      </p:cBhvr>
                                      <p:tavLst>
                                        <p:tav tm="0">
                                          <p:val>
                                            <p:fltVal val="0"/>
                                          </p:val>
                                        </p:tav>
                                        <p:tav tm="100000">
                                          <p:val>
                                            <p:strVal val="#ppt_w"/>
                                          </p:val>
                                        </p:tav>
                                      </p:tavLst>
                                    </p:anim>
                                    <p:anim calcmode="lin" valueType="num">
                                      <p:cBhvr>
                                        <p:cTn id="14" dur="500" fill="hold"/>
                                        <p:tgtEl>
                                          <p:spTgt spid="30722"/>
                                        </p:tgtEl>
                                        <p:attrNameLst>
                                          <p:attrName>ppt_h</p:attrName>
                                        </p:attrNameLst>
                                      </p:cBhvr>
                                      <p:tavLst>
                                        <p:tav tm="0">
                                          <p:val>
                                            <p:fltVal val="0"/>
                                          </p:val>
                                        </p:tav>
                                        <p:tav tm="100000">
                                          <p:val>
                                            <p:strVal val="#ppt_h"/>
                                          </p:val>
                                        </p:tav>
                                      </p:tavLst>
                                    </p:anim>
                                    <p:anim calcmode="lin" valueType="num">
                                      <p:cBhvr>
                                        <p:cTn id="15" dur="500" fill="hold"/>
                                        <p:tgtEl>
                                          <p:spTgt spid="30722"/>
                                        </p:tgtEl>
                                        <p:attrNameLst>
                                          <p:attrName>style.rotation</p:attrName>
                                        </p:attrNameLst>
                                      </p:cBhvr>
                                      <p:tavLst>
                                        <p:tav tm="0">
                                          <p:val>
                                            <p:fltVal val="360"/>
                                          </p:val>
                                        </p:tav>
                                        <p:tav tm="100000">
                                          <p:val>
                                            <p:fltVal val="0"/>
                                          </p:val>
                                        </p:tav>
                                      </p:tavLst>
                                    </p:anim>
                                    <p:animEffect transition="in" filter="fade">
                                      <p:cBhvr>
                                        <p:cTn id="16"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0"/>
            <a:ext cx="3505200" cy="461665"/>
          </a:xfrm>
          <a:prstGeom prst="rect">
            <a:avLst/>
          </a:prstGeom>
          <a:solidFill>
            <a:srgbClr val="FFFF00"/>
          </a:solidFill>
        </p:spPr>
        <p:txBody>
          <a:bodyPr wrap="square" rtlCol="0">
            <a:spAutoFit/>
          </a:bodyPr>
          <a:lstStyle/>
          <a:p>
            <a:r>
              <a:rPr lang="en-US" sz="2400" smtClean="0">
                <a:solidFill>
                  <a:srgbClr val="7030A0"/>
                </a:solidFill>
                <a:latin typeface="Times New Roman" pitchFamily="18" charset="0"/>
                <a:cs typeface="Times New Roman" pitchFamily="18" charset="0"/>
              </a:rPr>
              <a:t>NỘI DUNG</a:t>
            </a:r>
            <a:endParaRPr lang="en-US" sz="2400">
              <a:solidFill>
                <a:srgbClr val="7030A0"/>
              </a:solidFill>
              <a:latin typeface="Times New Roman" pitchFamily="18" charset="0"/>
              <a:cs typeface="Times New Roman" pitchFamily="18" charset="0"/>
            </a:endParaRPr>
          </a:p>
        </p:txBody>
      </p:sp>
      <p:sp>
        <p:nvSpPr>
          <p:cNvPr id="4" name="Flowchart: Decision 3"/>
          <p:cNvSpPr/>
          <p:nvPr/>
        </p:nvSpPr>
        <p:spPr>
          <a:xfrm>
            <a:off x="0" y="457200"/>
            <a:ext cx="1216152" cy="1828800"/>
          </a:xfrm>
          <a:prstGeom prst="flowChartDecisi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a:latin typeface="Times New Roman" pitchFamily="18" charset="0"/>
                <a:cs typeface="Times New Roman" pitchFamily="18" charset="0"/>
              </a:rPr>
              <a:t>I</a:t>
            </a:r>
          </a:p>
        </p:txBody>
      </p:sp>
      <p:sp>
        <p:nvSpPr>
          <p:cNvPr id="6" name="Flowchart: Alternate Process 5"/>
          <p:cNvSpPr/>
          <p:nvPr/>
        </p:nvSpPr>
        <p:spPr>
          <a:xfrm>
            <a:off x="942109" y="457200"/>
            <a:ext cx="8229600" cy="53340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800" smtClean="0">
                <a:latin typeface="Times New Roman" pitchFamily="18" charset="0"/>
                <a:cs typeface="Times New Roman" pitchFamily="18" charset="0"/>
              </a:rPr>
              <a:t>TRUYỀN THÔNG ĐẠI CHÚNG</a:t>
            </a:r>
            <a:endParaRPr lang="en-US" sz="2800">
              <a:latin typeface="Times New Roman" pitchFamily="18" charset="0"/>
              <a:cs typeface="Times New Roman" pitchFamily="18" charset="0"/>
            </a:endParaRPr>
          </a:p>
        </p:txBody>
      </p:sp>
      <p:sp>
        <p:nvSpPr>
          <p:cNvPr id="7" name="Flowchart: Alternate Process 6"/>
          <p:cNvSpPr/>
          <p:nvPr/>
        </p:nvSpPr>
        <p:spPr>
          <a:xfrm>
            <a:off x="1295400" y="1143000"/>
            <a:ext cx="7848600" cy="45720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800" smtClean="0">
                <a:latin typeface="Times New Roman" pitchFamily="18" charset="0"/>
                <a:cs typeface="Times New Roman" pitchFamily="18" charset="0"/>
              </a:rPr>
              <a:t>I.1. KHÁI NiỆM</a:t>
            </a:r>
            <a:endParaRPr lang="en-US" sz="2800">
              <a:latin typeface="Times New Roman" pitchFamily="18" charset="0"/>
              <a:cs typeface="Times New Roman" pitchFamily="18" charset="0"/>
            </a:endParaRPr>
          </a:p>
        </p:txBody>
      </p:sp>
      <p:sp>
        <p:nvSpPr>
          <p:cNvPr id="8" name="Flowchart: Alternate Process 7"/>
          <p:cNvSpPr/>
          <p:nvPr/>
        </p:nvSpPr>
        <p:spPr>
          <a:xfrm>
            <a:off x="1295400" y="1752600"/>
            <a:ext cx="7848600" cy="53340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800" dirty="0" err="1" smtClean="0">
                <a:latin typeface="Times New Roman" pitchFamily="18" charset="0"/>
                <a:cs typeface="Times New Roman" pitchFamily="18" charset="0"/>
              </a:rPr>
              <a:t>I.2</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endParaRPr lang="en-US" sz="2800" dirty="0">
              <a:latin typeface="Times New Roman" pitchFamily="18" charset="0"/>
              <a:cs typeface="Times New Roman" pitchFamily="18" charset="0"/>
            </a:endParaRPr>
          </a:p>
        </p:txBody>
      </p:sp>
      <p:sp>
        <p:nvSpPr>
          <p:cNvPr id="9" name="Flowchart: Decision 8"/>
          <p:cNvSpPr/>
          <p:nvPr/>
        </p:nvSpPr>
        <p:spPr>
          <a:xfrm>
            <a:off x="0" y="2362200"/>
            <a:ext cx="1216152" cy="1828800"/>
          </a:xfrm>
          <a:prstGeom prst="flowChartDecisi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atin typeface="Times New Roman" pitchFamily="18" charset="0"/>
                <a:cs typeface="Times New Roman" pitchFamily="18" charset="0"/>
              </a:rPr>
              <a:t>II</a:t>
            </a:r>
            <a:endParaRPr lang="en-US" sz="2800">
              <a:latin typeface="Times New Roman" pitchFamily="18" charset="0"/>
              <a:cs typeface="Times New Roman" pitchFamily="18" charset="0"/>
            </a:endParaRPr>
          </a:p>
        </p:txBody>
      </p:sp>
      <p:sp>
        <p:nvSpPr>
          <p:cNvPr id="10" name="Flowchart: Alternate Process 9"/>
          <p:cNvSpPr/>
          <p:nvPr/>
        </p:nvSpPr>
        <p:spPr>
          <a:xfrm>
            <a:off x="838200" y="2514600"/>
            <a:ext cx="8305800" cy="45720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800" dirty="0" err="1" smtClean="0">
                <a:latin typeface="Times New Roman" pitchFamily="18" charset="0"/>
                <a:cs typeface="Times New Roman" pitchFamily="18" charset="0"/>
              </a:rPr>
              <a:t>BẠO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endParaRPr lang="en-US" sz="2800" dirty="0">
              <a:latin typeface="Times New Roman" pitchFamily="18" charset="0"/>
              <a:cs typeface="Times New Roman" pitchFamily="18" charset="0"/>
            </a:endParaRPr>
          </a:p>
        </p:txBody>
      </p:sp>
      <p:sp>
        <p:nvSpPr>
          <p:cNvPr id="11" name="Flowchart: Alternate Process 10"/>
          <p:cNvSpPr/>
          <p:nvPr/>
        </p:nvSpPr>
        <p:spPr>
          <a:xfrm>
            <a:off x="1219200" y="3048000"/>
            <a:ext cx="7924800" cy="45720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800" dirty="0" err="1" smtClean="0">
                <a:latin typeface="Times New Roman" pitchFamily="18" charset="0"/>
                <a:cs typeface="Times New Roman" pitchFamily="18" charset="0"/>
              </a:rPr>
              <a:t>II.1</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NiỆM</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
        <p:nvSpPr>
          <p:cNvPr id="12" name="Flowchart: Alternate Process 11"/>
          <p:cNvSpPr/>
          <p:nvPr/>
        </p:nvSpPr>
        <p:spPr>
          <a:xfrm>
            <a:off x="1219200" y="3657600"/>
            <a:ext cx="7924800" cy="45720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800" smtClean="0">
                <a:latin typeface="Times New Roman" pitchFamily="18" charset="0"/>
                <a:cs typeface="Times New Roman" pitchFamily="18" charset="0"/>
              </a:rPr>
              <a:t>II.2 PHÂN LoẠI</a:t>
            </a:r>
            <a:endParaRPr lang="en-US" sz="2800">
              <a:latin typeface="Times New Roman" pitchFamily="18" charset="0"/>
              <a:cs typeface="Times New Roman" pitchFamily="18" charset="0"/>
            </a:endParaRPr>
          </a:p>
        </p:txBody>
      </p:sp>
      <p:sp>
        <p:nvSpPr>
          <p:cNvPr id="13" name="Flowchart: Decision 12"/>
          <p:cNvSpPr/>
          <p:nvPr/>
        </p:nvSpPr>
        <p:spPr>
          <a:xfrm>
            <a:off x="0" y="4343400"/>
            <a:ext cx="1219200" cy="1828800"/>
          </a:xfrm>
          <a:prstGeom prst="flowChartDecisi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smtClean="0">
                <a:latin typeface="Times New Roman" pitchFamily="18" charset="0"/>
                <a:cs typeface="Times New Roman" pitchFamily="18" charset="0"/>
              </a:rPr>
              <a:t>III</a:t>
            </a:r>
            <a:endParaRPr lang="en-US" sz="2800">
              <a:latin typeface="Times New Roman" pitchFamily="18" charset="0"/>
              <a:cs typeface="Times New Roman" pitchFamily="18" charset="0"/>
            </a:endParaRPr>
          </a:p>
        </p:txBody>
      </p:sp>
      <p:sp>
        <p:nvSpPr>
          <p:cNvPr id="14" name="Flowchart: Alternate Process 13"/>
          <p:cNvSpPr/>
          <p:nvPr/>
        </p:nvSpPr>
        <p:spPr>
          <a:xfrm>
            <a:off x="914400" y="4267200"/>
            <a:ext cx="8229600" cy="68580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CHÚNG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15" name="Flowchart: Alternate Process 14"/>
          <p:cNvSpPr/>
          <p:nvPr/>
        </p:nvSpPr>
        <p:spPr>
          <a:xfrm>
            <a:off x="1295400" y="5029200"/>
            <a:ext cx="7848600" cy="45720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800" dirty="0" err="1" smtClean="0">
                <a:latin typeface="Times New Roman" pitchFamily="18" charset="0"/>
                <a:cs typeface="Times New Roman" pitchFamily="18" charset="0"/>
              </a:rPr>
              <a:t>III.1</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endParaRPr lang="en-US" sz="2800" dirty="0">
              <a:latin typeface="Times New Roman" pitchFamily="18" charset="0"/>
              <a:cs typeface="Times New Roman" pitchFamily="18" charset="0"/>
            </a:endParaRPr>
          </a:p>
        </p:txBody>
      </p:sp>
      <p:sp>
        <p:nvSpPr>
          <p:cNvPr id="16" name="Flowchart: Alternate Process 15"/>
          <p:cNvSpPr/>
          <p:nvPr/>
        </p:nvSpPr>
        <p:spPr>
          <a:xfrm>
            <a:off x="1295400" y="5562600"/>
            <a:ext cx="7848600" cy="457200"/>
          </a:xfrm>
          <a:prstGeom prst="flowChartAlternate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800" dirty="0" err="1" smtClean="0">
                <a:latin typeface="Times New Roman" pitchFamily="18" charset="0"/>
                <a:cs typeface="Times New Roman" pitchFamily="18" charset="0"/>
              </a:rPr>
              <a:t>III.2</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BiỆN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KHẮC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PHỤC</a:t>
            </a:r>
            <a:endParaRPr lang="en-US" sz="2800" dirty="0">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iterate type="lt">
                                    <p:tmPct val="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3" presetClass="emph" presetSubtype="0" repeatCount="indefinite" fill="hold" grpId="1" nodeType="afterEffect">
                                  <p:stCondLst>
                                    <p:cond delay="1000"/>
                                  </p:stCondLst>
                                  <p:iterate type="lt">
                                    <p:tmPct val="0"/>
                                  </p:iterate>
                                  <p:childTnLst>
                                    <p:animClr clrSpc="hsl" dir="cw">
                                      <p:cBhvr override="childStyle">
                                        <p:cTn id="16" dur="500" fill="hold"/>
                                        <p:tgtEl>
                                          <p:spTgt spid="4"/>
                                        </p:tgtEl>
                                        <p:attrNameLst>
                                          <p:attrName>style.color</p:attrName>
                                        </p:attrNameLst>
                                      </p:cBhvr>
                                      <p:by>
                                        <p:hsl h="10842353" s="0" l="0"/>
                                      </p:by>
                                    </p:animClr>
                                    <p:animClr clrSpc="hsl" dir="cw">
                                      <p:cBhvr>
                                        <p:cTn id="17" dur="500" fill="hold"/>
                                        <p:tgtEl>
                                          <p:spTgt spid="4"/>
                                        </p:tgtEl>
                                        <p:attrNameLst>
                                          <p:attrName>fillcolor</p:attrName>
                                        </p:attrNameLst>
                                      </p:cBhvr>
                                      <p:by>
                                        <p:hsl h="10842353" s="0" l="0"/>
                                      </p:by>
                                    </p:animClr>
                                    <p:animClr clrSpc="hsl" dir="cw">
                                      <p:cBhvr>
                                        <p:cTn id="18" dur="500" fill="hold"/>
                                        <p:tgtEl>
                                          <p:spTgt spid="4"/>
                                        </p:tgtEl>
                                        <p:attrNameLst>
                                          <p:attrName>stroke.color</p:attrName>
                                        </p:attrNameLst>
                                      </p:cBhvr>
                                      <p:by>
                                        <p:hsl h="10842353" s="0" l="0"/>
                                      </p:by>
                                    </p:animClr>
                                    <p:set>
                                      <p:cBhvr>
                                        <p:cTn id="19" dur="500" fill="hold"/>
                                        <p:tgtEl>
                                          <p:spTgt spid="4"/>
                                        </p:tgtEl>
                                        <p:attrNameLst>
                                          <p:attrName>fill.type</p:attrName>
                                        </p:attrNameLst>
                                      </p:cBhvr>
                                      <p:to>
                                        <p:strVal val="solid"/>
                                      </p:to>
                                    </p:set>
                                  </p:childTnLst>
                                </p:cTn>
                              </p:par>
                              <p:par>
                                <p:cTn id="20" presetID="2" presetClass="entr" presetSubtype="4" fill="hold" grpId="0" nodeType="withEffect">
                                  <p:stCondLst>
                                    <p:cond delay="100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to="" calcmode="lin" valueType="num">
                                      <p:cBhvr>
                                        <p:cTn id="33" dur="1" fill="hold"/>
                                        <p:tgtEl>
                                          <p:spTgt spid="8"/>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to="" calcmode="lin" valueType="num">
                                      <p:cBhvr>
                                        <p:cTn id="38" dur="1" fill="hold"/>
                                        <p:tgtEl>
                                          <p:spTgt spid="9"/>
                                        </p:tgtEl>
                                        <p:attrNameLst>
                                          <p:attrName/>
                                        </p:attrNameLst>
                                      </p:cBhvr>
                                    </p:anim>
                                  </p:childTnLst>
                                </p:cTn>
                              </p:par>
                            </p:childTnLst>
                          </p:cTn>
                        </p:par>
                        <p:par>
                          <p:cTn id="39" fill="hold">
                            <p:stCondLst>
                              <p:cond delay="0"/>
                            </p:stCondLst>
                            <p:childTnLst>
                              <p:par>
                                <p:cTn id="40" presetID="23" presetClass="emph" presetSubtype="0" repeatCount="indefinite" fill="hold" grpId="1" nodeType="afterEffect">
                                  <p:stCondLst>
                                    <p:cond delay="0"/>
                                  </p:stCondLst>
                                  <p:childTnLst>
                                    <p:animClr clrSpc="hsl" dir="cw">
                                      <p:cBhvr override="childStyle">
                                        <p:cTn id="41" dur="500" fill="hold"/>
                                        <p:tgtEl>
                                          <p:spTgt spid="9"/>
                                        </p:tgtEl>
                                        <p:attrNameLst>
                                          <p:attrName>style.color</p:attrName>
                                        </p:attrNameLst>
                                      </p:cBhvr>
                                      <p:by>
                                        <p:hsl h="10842353" s="0" l="0"/>
                                      </p:by>
                                    </p:animClr>
                                    <p:animClr clrSpc="hsl" dir="cw">
                                      <p:cBhvr>
                                        <p:cTn id="42" dur="500" fill="hold"/>
                                        <p:tgtEl>
                                          <p:spTgt spid="9"/>
                                        </p:tgtEl>
                                        <p:attrNameLst>
                                          <p:attrName>fillcolor</p:attrName>
                                        </p:attrNameLst>
                                      </p:cBhvr>
                                      <p:by>
                                        <p:hsl h="10842353" s="0" l="0"/>
                                      </p:by>
                                    </p:animClr>
                                    <p:animClr clrSpc="hsl" dir="cw">
                                      <p:cBhvr>
                                        <p:cTn id="43" dur="500" fill="hold"/>
                                        <p:tgtEl>
                                          <p:spTgt spid="9"/>
                                        </p:tgtEl>
                                        <p:attrNameLst>
                                          <p:attrName>stroke.color</p:attrName>
                                        </p:attrNameLst>
                                      </p:cBhvr>
                                      <p:by>
                                        <p:hsl h="10842353" s="0" l="0"/>
                                      </p:by>
                                    </p:animClr>
                                    <p:set>
                                      <p:cBhvr>
                                        <p:cTn id="44" dur="500" fill="hold"/>
                                        <p:tgtEl>
                                          <p:spTgt spid="9"/>
                                        </p:tgtEl>
                                        <p:attrNameLst>
                                          <p:attrName>fill.type</p:attrName>
                                        </p:attrNameLst>
                                      </p:cBhvr>
                                      <p:to>
                                        <p:strVal val="solid"/>
                                      </p:to>
                                    </p:set>
                                  </p:childTnLst>
                                </p:cTn>
                              </p:par>
                              <p:par>
                                <p:cTn id="45" presetID="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8" presetClass="entr" presetSubtype="12"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strips(downLeft)">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edge">
                                      <p:cBhvr>
                                        <p:cTn id="58" dur="20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6"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barn(inHorizontal)">
                                      <p:cBhvr>
                                        <p:cTn id="63" dur="500"/>
                                        <p:tgtEl>
                                          <p:spTgt spid="13"/>
                                        </p:tgtEl>
                                      </p:cBhvr>
                                    </p:animEffect>
                                  </p:childTnLst>
                                </p:cTn>
                              </p:par>
                            </p:childTnLst>
                          </p:cTn>
                        </p:par>
                        <p:par>
                          <p:cTn id="64" fill="hold">
                            <p:stCondLst>
                              <p:cond delay="500"/>
                            </p:stCondLst>
                            <p:childTnLst>
                              <p:par>
                                <p:cTn id="65" presetID="23" presetClass="emph" presetSubtype="0" repeatCount="indefinite" fill="remove" grpId="1" nodeType="afterEffect">
                                  <p:stCondLst>
                                    <p:cond delay="0"/>
                                  </p:stCondLst>
                                  <p:childTnLst>
                                    <p:animClr clrSpc="hsl" dir="cw">
                                      <p:cBhvr override="childStyle">
                                        <p:cTn id="66" dur="500" fill="hold"/>
                                        <p:tgtEl>
                                          <p:spTgt spid="13"/>
                                        </p:tgtEl>
                                        <p:attrNameLst>
                                          <p:attrName>style.color</p:attrName>
                                        </p:attrNameLst>
                                      </p:cBhvr>
                                      <p:by>
                                        <p:hsl h="10842353" s="0" l="0"/>
                                      </p:by>
                                    </p:animClr>
                                    <p:animClr clrSpc="hsl" dir="cw">
                                      <p:cBhvr>
                                        <p:cTn id="67" dur="500" fill="hold"/>
                                        <p:tgtEl>
                                          <p:spTgt spid="13"/>
                                        </p:tgtEl>
                                        <p:attrNameLst>
                                          <p:attrName>fillcolor</p:attrName>
                                        </p:attrNameLst>
                                      </p:cBhvr>
                                      <p:by>
                                        <p:hsl h="10842353" s="0" l="0"/>
                                      </p:by>
                                    </p:animClr>
                                    <p:animClr clrSpc="hsl" dir="cw">
                                      <p:cBhvr>
                                        <p:cTn id="68" dur="500" fill="hold"/>
                                        <p:tgtEl>
                                          <p:spTgt spid="13"/>
                                        </p:tgtEl>
                                        <p:attrNameLst>
                                          <p:attrName>stroke.color</p:attrName>
                                        </p:attrNameLst>
                                      </p:cBhvr>
                                      <p:by>
                                        <p:hsl h="10842353" s="0" l="0"/>
                                      </p:by>
                                    </p:animClr>
                                    <p:set>
                                      <p:cBhvr>
                                        <p:cTn id="69" dur="500" fill="hold"/>
                                        <p:tgtEl>
                                          <p:spTgt spid="13"/>
                                        </p:tgtEl>
                                        <p:attrNameLst>
                                          <p:attrName>fill.type</p:attrName>
                                        </p:attrNameLst>
                                      </p:cBhvr>
                                      <p:to>
                                        <p:strVal val="solid"/>
                                      </p:to>
                                    </p:set>
                                  </p:childTnLst>
                                </p:cTn>
                              </p:par>
                              <p:par>
                                <p:cTn id="70" presetID="16" presetClass="entr" presetSubtype="26"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Horizontal)">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18" presetClass="entr" presetSubtype="12"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strips(downLeft)">
                                      <p:cBhvr>
                                        <p:cTn id="8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4" grpId="1" animBg="1"/>
      <p:bldP spid="6" grpId="0" animBg="1"/>
      <p:bldP spid="7" grpId="0" animBg="1"/>
      <p:bldP spid="8" grpId="0" animBg="1"/>
      <p:bldP spid="9" grpId="0" animBg="1"/>
      <p:bldP spid="9" grpId="1" animBg="1"/>
      <p:bldP spid="10" grpId="0" animBg="1"/>
      <p:bldP spid="11" grpId="0" animBg="1"/>
      <p:bldP spid="12" grpId="0" animBg="1"/>
      <p:bldP spid="13" grpId="0" animBg="1"/>
      <p:bldP spid="13" grpId="1" animBg="1"/>
      <p:bldP spid="14" grpId="0" animBg="1"/>
      <p:bldP spid="15" grpId="0" animBg="1"/>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915400" cy="523220"/>
          </a:xfrm>
          <a:prstGeom prst="rect">
            <a:avLst/>
          </a:prstGeom>
        </p:spPr>
        <p:txBody>
          <a:bodyPr wrap="square">
            <a:spAutoFit/>
          </a:bodyPr>
          <a:lstStyle/>
          <a:p>
            <a:r>
              <a:rPr lang="en-US" sz="2800" u="sng" smtClean="0">
                <a:solidFill>
                  <a:srgbClr val="FF0000"/>
                </a:solidFill>
                <a:latin typeface="Times New Roman" pitchFamily="18" charset="0"/>
                <a:cs typeface="Times New Roman" pitchFamily="18" charset="0"/>
              </a:rPr>
              <a:t>III.2. TÁC ĐỘNG TIÊU CỰC – BiỆN PHÁP KHẮC PHỤC</a:t>
            </a:r>
            <a:endParaRPr lang="en-US" sz="2800" u="sng">
              <a:solidFill>
                <a:srgbClr val="FF0000"/>
              </a:solidFill>
              <a:latin typeface="Times New Roman" pitchFamily="18" charset="0"/>
              <a:cs typeface="Times New Roman" pitchFamily="18" charset="0"/>
            </a:endParaRPr>
          </a:p>
        </p:txBody>
      </p:sp>
      <p:sp>
        <p:nvSpPr>
          <p:cNvPr id="3" name="Rectangle 2"/>
          <p:cNvSpPr/>
          <p:nvPr/>
        </p:nvSpPr>
        <p:spPr>
          <a:xfrm>
            <a:off x="304800" y="914400"/>
            <a:ext cx="4107278" cy="461665"/>
          </a:xfrm>
          <a:prstGeom prst="rect">
            <a:avLst/>
          </a:prstGeom>
        </p:spPr>
        <p:txBody>
          <a:bodyPr wrap="none">
            <a:spAutoFit/>
          </a:bodyPr>
          <a:lstStyle/>
          <a:p>
            <a:r>
              <a:rPr lang="en-US" sz="2400" i="1" u="sng" smtClean="0">
                <a:solidFill>
                  <a:srgbClr val="FF0000"/>
                </a:solidFill>
                <a:latin typeface="Times New Roman" pitchFamily="18" charset="0"/>
                <a:cs typeface="Times New Roman" pitchFamily="18" charset="0"/>
              </a:rPr>
              <a:t>III.2.1 TÁC ĐỘNG TIÊU CỰC</a:t>
            </a:r>
            <a:endParaRPr lang="en-US" sz="2400" i="1" u="sng">
              <a:solidFill>
                <a:srgbClr val="FF0000"/>
              </a:solidFill>
              <a:latin typeface="Times New Roman" pitchFamily="18" charset="0"/>
              <a:cs typeface="Times New Roman" pitchFamily="18" charset="0"/>
            </a:endParaRPr>
          </a:p>
        </p:txBody>
      </p:sp>
      <p:sp>
        <p:nvSpPr>
          <p:cNvPr id="4" name="TextBox 3"/>
          <p:cNvSpPr txBox="1"/>
          <p:nvPr/>
        </p:nvSpPr>
        <p:spPr>
          <a:xfrm>
            <a:off x="685800" y="1524000"/>
            <a:ext cx="8077200" cy="5016758"/>
          </a:xfrm>
          <a:prstGeom prst="rect">
            <a:avLst/>
          </a:prstGeom>
          <a:noFill/>
        </p:spPr>
        <p:txBody>
          <a:bodyPr wrap="square" rtlCol="0">
            <a:spAutoFit/>
          </a:bodyPr>
          <a:lstStyle/>
          <a:p>
            <a:pPr>
              <a:buFont typeface="Courier New" pitchFamily="49" charset="0"/>
              <a:buChar char="o"/>
            </a:pPr>
            <a:r>
              <a:rPr lang="en-US" sz="2000" dirty="0" err="1" smtClean="0">
                <a:latin typeface="Times New Roman" pitchFamily="18" charset="0"/>
                <a:cs typeface="Times New Roman" pitchFamily="18" charset="0"/>
              </a:rPr>
              <a:t>Phim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truyền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quan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điểm</a:t>
            </a:r>
            <a:r>
              <a:rPr lang="en-US" sz="2000" dirty="0" smtClean="0">
                <a:latin typeface="Times New Roman" pitchFamily="18" charset="0"/>
                <a:cs typeface="Times New Roman" pitchFamily="18" charset="0"/>
              </a:rPr>
              <a:t> </a:t>
            </a:r>
            <a:r>
              <a:rPr lang="en-US" sz="2000" b="1" dirty="0" err="1" smtClean="0"/>
              <a:t>Bạo</a:t>
            </a:r>
            <a:r>
              <a:rPr lang="en-US" sz="2000" b="1" dirty="0" smtClean="0"/>
              <a:t> </a:t>
            </a:r>
            <a:r>
              <a:rPr lang="en-US" sz="2000" b="1" dirty="0" err="1" smtClean="0"/>
              <a:t>lực</a:t>
            </a:r>
            <a:r>
              <a:rPr lang="en-US" sz="2000" b="1" dirty="0" smtClean="0"/>
              <a:t>: </a:t>
            </a:r>
            <a:r>
              <a:rPr lang="en-US" sz="2000" b="1" dirty="0" err="1" smtClean="0"/>
              <a:t>Ăn</a:t>
            </a:r>
            <a:r>
              <a:rPr lang="en-US" sz="2000" b="1" dirty="0" smtClean="0"/>
              <a:t> </a:t>
            </a:r>
            <a:r>
              <a:rPr lang="en-US" sz="2000" b="1" dirty="0" err="1" smtClean="0"/>
              <a:t>khách</a:t>
            </a:r>
            <a:r>
              <a:rPr lang="en-US" sz="2000" b="1" dirty="0" smtClean="0"/>
              <a:t>?):</a:t>
            </a:r>
            <a:endParaRPr lang="en-US" sz="2000" dirty="0" smtClean="0">
              <a:latin typeface="Times New Roman" pitchFamily="18" charset="0"/>
              <a:cs typeface="Times New Roman" pitchFamily="18" charset="0"/>
            </a:endParaRPr>
          </a:p>
          <a:p>
            <a:pPr lvl="1">
              <a:buFontTx/>
              <a:buChar char="-"/>
            </a:pP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cuộc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cứu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thấy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dục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thoại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tục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ngày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càng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đầy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dẫy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phim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ảnh</a:t>
            </a:r>
            <a:endParaRPr lang="en-US" sz="2000" dirty="0" smtClean="0">
              <a:latin typeface="Times New Roman" pitchFamily="18" charset="0"/>
              <a:cs typeface="Times New Roman" pitchFamily="18" charset="0"/>
            </a:endParaRPr>
          </a:p>
          <a:p>
            <a:pPr lvl="1">
              <a:buFontTx/>
              <a:buChar char="-"/>
            </a:pPr>
            <a:r>
              <a:rPr lang="en-US" sz="2000" dirty="0" err="1" smtClean="0">
                <a:latin typeface="Times New Roman" pitchFamily="18" charset="0"/>
                <a:cs typeface="Times New Roman" pitchFamily="18" charset="0"/>
              </a:rPr>
              <a:t>Hàng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loạt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phim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truyền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nội</a:t>
            </a:r>
            <a:r>
              <a:rPr lang="en-US" sz="2000" dirty="0" smtClean="0">
                <a:latin typeface="Times New Roman" pitchFamily="18" charset="0"/>
                <a:cs typeface="Times New Roman" pitchFamily="18" charset="0"/>
              </a:rPr>
              <a:t> dung </a:t>
            </a:r>
            <a:r>
              <a:rPr lang="en-US" sz="2000" dirty="0" err="1" smtClean="0">
                <a:latin typeface="Times New Roman" pitchFamily="18" charset="0"/>
                <a:cs typeface="Times New Roman" pitchFamily="18" charset="0"/>
              </a:rPr>
              <a:t>truyền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lưc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chiếu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phương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truyền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thông</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 internet, </a:t>
            </a:r>
            <a:r>
              <a:rPr lang="en-US" sz="2000" dirty="0" err="1" smtClean="0">
                <a:latin typeface="Times New Roman" pitchFamily="18" charset="0"/>
                <a:cs typeface="Times New Roman" pitchFamily="18" charset="0"/>
              </a:rPr>
              <a:t>tivi</a:t>
            </a:r>
            <a:r>
              <a:rPr lang="en-US" sz="2000" dirty="0" smtClean="0">
                <a:latin typeface="Times New Roman" pitchFamily="18" charset="0"/>
                <a:cs typeface="Times New Roman" pitchFamily="18" charset="0"/>
              </a:rPr>
              <a:t>…)</a:t>
            </a:r>
          </a:p>
          <a:p>
            <a:pPr lvl="1">
              <a:buFontTx/>
              <a:buChar char="-"/>
            </a:pPr>
            <a:r>
              <a:rPr lang="vi-VN" sz="2000" dirty="0" smtClean="0">
                <a:latin typeface="Times New Roman" pitchFamily="18" charset="0"/>
                <a:cs typeface="Times New Roman" pitchFamily="18" charset="0"/>
              </a:rPr>
              <a:t>Có người bắt chước hành vi bạo lực trong phim để chứng minh phong cách "anh hùng“</a:t>
            </a:r>
            <a:endParaRPr lang="en-US" sz="2000" dirty="0" smtClean="0">
              <a:latin typeface="Times New Roman" pitchFamily="18" charset="0"/>
              <a:cs typeface="Times New Roman" pitchFamily="18" charset="0"/>
            </a:endParaRPr>
          </a:p>
          <a:p>
            <a:pPr lvl="1">
              <a:buFontTx/>
              <a:buChar char="-"/>
            </a:pPr>
            <a:r>
              <a:rPr lang="vi-VN" sz="2000" dirty="0" smtClean="0">
                <a:latin typeface="Times New Roman" pitchFamily="18" charset="0"/>
                <a:cs typeface="Times New Roman" pitchFamily="18" charset="0"/>
              </a:rPr>
              <a:t>Xã hội loài người đã chứng kiến không biết bao nhiêu tội ác có nguồn gốc từ bắt chước phim ảnh. Hưởng thụ cảm giác kinh dị, bạo lực được dẫn dắt từ tâm trạng háo hức về cái kinh dị và bạo lực, sẽ đẩy tới chấn động về tâm lý, xuất hiện cảm giác hưng phấn</a:t>
            </a:r>
            <a:endParaRPr lang="en-US" sz="2000" dirty="0" smtClean="0">
              <a:latin typeface="Times New Roman" pitchFamily="18" charset="0"/>
              <a:cs typeface="Times New Roman" pitchFamily="18" charset="0"/>
            </a:endParaRPr>
          </a:p>
          <a:p>
            <a:pPr lvl="1">
              <a:buFontTx/>
              <a:buChar char="-"/>
            </a:pPr>
            <a:r>
              <a:rPr lang="vi-VN" sz="2000" dirty="0" smtClean="0">
                <a:latin typeface="Times New Roman" pitchFamily="18" charset="0"/>
                <a:cs typeface="Times New Roman" pitchFamily="18" charset="0"/>
              </a:rPr>
              <a:t>Thế giới ảo của điện ảnh bạo lực có thể đi vào thế giới thực và biến thế giới thực thành thế giới bạo lực. Nó có thể tạo nên sự rối loạn về tinh thần hay tim mạch cho người xem, nhiều khi hoang tưởng về những sự nguy hiểm hoang đường</a:t>
            </a:r>
            <a:r>
              <a:rPr lang="en-US" sz="2000" dirty="0" smtClean="0">
                <a:latin typeface="Times New Roman" pitchFamily="18" charset="0"/>
                <a:cs typeface="Times New Roman" pitchFamily="18" charset="0"/>
              </a:rPr>
              <a:t>.</a:t>
            </a:r>
            <a:endParaRPr lang="vi-VN" sz="2000" dirty="0" smtClean="0">
              <a:latin typeface="Times New Roman" pitchFamily="18" charset="0"/>
              <a:cs typeface="Times New Roman" pitchFamily="18" charset="0"/>
            </a:endParaRPr>
          </a:p>
          <a:p>
            <a:pPr lvl="1">
              <a:buFontTx/>
              <a:buChar char="-"/>
            </a:pPr>
            <a:r>
              <a:rPr lang="en-US" sz="2000" dirty="0" smtClean="0">
                <a:latin typeface="Times New Roman" pitchFamily="18" charset="0"/>
                <a:cs typeface="Times New Roman" pitchFamily="18" charset="0"/>
                <a:hlinkClick r:id="rId2" action="ppaction://hlinkfile"/>
              </a:rPr>
              <a:t>New folder\</a:t>
            </a:r>
            <a:r>
              <a:rPr lang="en-US" sz="2000" dirty="0" err="1" smtClean="0">
                <a:latin typeface="Times New Roman" pitchFamily="18" charset="0"/>
                <a:cs typeface="Times New Roman" pitchFamily="18" charset="0"/>
                <a:hlinkClick r:id="rId2" action="ppaction://hlinkfile"/>
              </a:rPr>
              <a:t>phim</a:t>
            </a:r>
            <a:r>
              <a:rPr lang="en-US" sz="2000" dirty="0" smtClean="0">
                <a:latin typeface="Times New Roman" pitchFamily="18" charset="0"/>
                <a:cs typeface="Times New Roman" pitchFamily="18" charset="0"/>
                <a:hlinkClick r:id="rId2" action="ppaction://hlinkfile"/>
              </a:rPr>
              <a:t> </a:t>
            </a:r>
            <a:r>
              <a:rPr lang="en-US" sz="2000" dirty="0" err="1" smtClean="0">
                <a:latin typeface="Times New Roman" pitchFamily="18" charset="0"/>
                <a:cs typeface="Times New Roman" pitchFamily="18" charset="0"/>
                <a:hlinkClick r:id="rId2" action="ppaction://hlinkfile"/>
              </a:rPr>
              <a:t>bạo</a:t>
            </a:r>
            <a:r>
              <a:rPr lang="en-US" sz="2000" dirty="0" smtClean="0">
                <a:latin typeface="Times New Roman" pitchFamily="18" charset="0"/>
                <a:cs typeface="Times New Roman" pitchFamily="18" charset="0"/>
                <a:hlinkClick r:id="rId2" action="ppaction://hlinkfile"/>
              </a:rPr>
              <a:t> </a:t>
            </a:r>
            <a:r>
              <a:rPr lang="en-US" sz="2000" dirty="0" err="1" smtClean="0">
                <a:latin typeface="Times New Roman" pitchFamily="18" charset="0"/>
                <a:cs typeface="Times New Roman" pitchFamily="18" charset="0"/>
                <a:hlinkClick r:id="rId2" action="ppaction://hlinkfile"/>
              </a:rPr>
              <a:t>lực.mp4</a:t>
            </a:r>
            <a:endParaRPr lang="en-US" sz="2000" dirty="0">
              <a:latin typeface="Times New Roman" pitchFamily="18" charset="0"/>
              <a:cs typeface="Times New Roman" pitchFamily="18" charset="0"/>
            </a:endParaRPr>
          </a:p>
        </p:txBody>
      </p:sp>
      <p:sp>
        <p:nvSpPr>
          <p:cNvPr id="24578" name="AutoShape 2" descr="data:image/jpeg;base64,/9j/4AAQSkZJRgABAQAAAQABAAD/2wCEAAkGBxQTEhUUEhQVFBQXFxcYFxcXFRccGBgUGBUWFxcYFBoYHCggGBolHBUUITEhJSkrLi4uFx8zODMsNygtLisBCgoKDg0OGhAQGywkHx8sLCwsLCwsLCwsLCwsLCwsLCwsLCwsLCwsLCwsLCwsLCwsLCwsLCwsLCwsLCwsLCwsOP/AABEIALcBEwMBIgACEQEDEQH/xAAcAAABBQEBAQAAAAAAAAAAAAAFAAIDBAYBBwj/xABBEAABAwEFBAYIAwcEAwEAAAABAAIRAwQFEiExBkFRYRMicYGRoSMyQlKxwdHwFHLhBxYzYoKS8RVDU6KTssIX/8QAGQEAAwEBAQAAAAAAAAAAAAAAAAECAwQF/8QAJhEAAgICAgICAQUBAAAAAAAAAAECEQMhEjFBUQQTsSIyYfDxI//aAAwDAQACEQMRAD8A8ia1SQnMpOOgJ7Artnueu71abvCFvRlZRBVmxjM9iO2HYq01IkBg4k/IK5euyRstEVHPxOLoiIEKlFktmYtTdE2zskxEqa1DRWLhp4q9McXBHkPAZuvZCrVEzgb5ovT2BMGahk8h5rf2SzgNb4qaoBqd+vyC0pIR5Vb9hnNzY+TzCztsstSiYqNy3EaL2+vQyk5DcPqgN4WEO1bI3ghLimB5G+0k6BMbQLs5RW/LrdZn7ixxJb2ToUNNUTMLNgcNLCRGal6TLLXgml7TEEhcfBznsyQBYYIXXMxCFWZaCNc019qccpTAstqBuTjp5qu+1ZmBrkJ4KAhcAQByF1dAXQEAcCeHFIN4J0IEda9SsqKJrVK4aKhEzHhTsKokwJOiHVbwPsmEcqGlZpAn4Vn7FeTgczI+9Ecp15A3qk0xNUTBika1MbUCsUyCqEca1StapGUlZpUVSQrB7qZXPwyImmnCmigsFmyriK9Ekigs1tkuVg0aPBE6FgHAKRlQCELvHahlJxZhcXDhEZrNujVRb6DTaAAWb/aKwfhf62/NU7TtfUI9GwNneTJQO8LTVqgmq8u5blDmjRYX5MjaxkFNcr8Nam7g4Im6iDqAm/hGgzEFTew+s9TslvaWtz1yVqjVl/HgOfNeZUL5qMiIMcUX2d2iJtDQ4QHSO86K+SZLg0egvAEk5n78EOtNE+MlEMQjiTr+qp2wb3OjloFRBldprpZVoPmcTAXNI4gadhXlcL2sWiliguBG9eTX5ZBTr1WAQA8xGmE5iO4qZIAcAlCkwrhCgCMhLCnQuwmAwNXWtTgE4NQA3CnN7F0NTxTPBOhDQTxhdwKQUe5LAAmIbgKkFMmIUjW7w0qQMMJgDbz6rIOp+SnufZhz2dLWcKFL3nCXO/KFBbWY61KlxInvOS9AsNx47JUFc5NwFsmC3XEMR18FjOVSo6cULVmUtly0Ws9EXmpq3EdR2DKVFddsfUdhfrpiOsDIYuPac1p22CiG4hU6TLImZAiADPxQs2ZrHCocmkZ8OfeiDdjyY1VkzbIwes+fyhWmWNr2xSpVC7jqB3BFrLTsrc3EnhhGYW72XtRYwuZYqhc5wBqHCxrmGIJxGcuQXTJ8VZyLbPLad2VMzBGHWcoU9ksddwJYwuA4BelWigz8W42zom0iARSY4uhxgA1IaJ0OUb0dqXvZqYJYwkgRDWR2awFLn1SKUfbPF3OcPWY4dxXW1m9i1162/FVc9jGta7Ms1g8e1CrUKbhLgCYyjLPuWyIYKxjiElYFChvDp5FcQItP2kYN6E2i0dLUL+IHksOCUbp1ntpsw8OErklJs68OnYcI+SiqaHmD2qmxj3tz15yN8bk+yWFwJc7CMiICk3sjAVuwvAxdVrn5YcWhG8Dnoq7Qk5qmceSog5eTQCDADiJLRoM8lRY8ghw1BBHcrDqcpvQFEVSoDfVdpwKTcGb3NBJOg+pWbtl7gu9LVE8C4DyQO1280mRALjpy5rM1qhJJOZK0eznenR6KLQC2WkEcQckHtT8TidVjGWlzT1SR2Izd964uq/XcRv5RxSopBJ1nafZHgo/wDTu81WrX3TAyxOnSBHxKqC/3EwynJ3Akk+DQgrRefdw3Epn+nu3EeCHWi8K2YfDDEwNY1ziSEXFswFrK46OpDSQQc50OmQPNMVJkAsL+AK4+zEeyUes9MGSXBoBiTxiU6owgwkppuhOCM7TpunJp8FOKDvac1vf9Eep0078G06tB7loiXABCzN4l/YQE8UyPVYBHeUeZdrNwhSVrqxAQS0qqI4sFULue8xjGkncrNO7GtbL3gZ5ZqwLif/yT5KazXMW5lrTmCN+WcymkKmZ63Xax9WnUpuIewtluGQ7C6QQZW12notq0Wuc97KFSmHwM8PR+vI9p2IuboTllqqdazNB/gkHiD8lHbL/pU6JpkkQCQCA7DUOWICZg7+47lnkxp7RriyNafQOo1h0OJpODRocCCIynMmM93NPuh5rhtncMnvLgY9poEAeY71irTaahPWdI3EaI/dNuLCwgyWmR36rOOmau5Kj0Fl1lrodTDWSASG8OHAo2624mOHSOLG4WgF5j+3f3ryC07V2vAKIqEgaO1dG6efNRXbeNUkF1R+KdSSeeUrpU0zlcWj2BtKk1kseXOOrcOU/JMfanhsYMle2Dv6hUphtcMFWYxRk7hO4FbWvd9JwzYO4R8FEsyi6aKULWmeS2lrnHMx2KCrYTqNOJWpviydG8gMwxMHiNxQdlKXdZ2EcYlbp2rM2gR0A4lcRc3az/AJm+BSTsKPHgFqLsf6NvYECFjlgIP0RmxCGN7AuBs7MKpl+m/rH8o/8AZWnDIodTd6T+n5oi0yizcH2eiXuDW6nTwlOZZnOkATGvKFZup4ZVa45ATPgUe9CA8tc2XgznyWGTM4OqMmZQUwk2mpmNSLMiAYMGDwPFdCE2ZC9K+J54DIdg+/NDajlar0y0lp9YEiN8jVV6lF28R2obMVFsrEpYkUslyVKjcTS2JjsPNT/uxU3vbHETklaL4Mq3VZaFQ4X48W7rCDyEDVX30LKHhoEYT1jBcNDkRiEkax5hTWPZJjgSajuqCSdAABM+SA2YQzLU/NONMJXFBSwNpMqCqS1jmOloFJzmuOcFzcQhuYy16vNCr8ttStVNSoQZmMIgRPCZHYid1XfWtDsFBmMj1naNb+Y7uzVF/wBy6uEl9Zo5BkjvJj4IlxQR5PwAbs2hdTAa4B4yGesc+K1932tlYFwOY1G8cFjr3uSrQzc0PZ77R/7cE25LyFMu1zj75pJrtDrez0ANAzUZtYG6UDo36CMiFKL0B3DyRykXUTRWa0B3EK2agETl2rMWe+Kbdd+v+VbvDaUO3aD5KlkZPBFm9b/bQHql5Om5ve7RZ6rttX0aKbR+Uk+ZUv8ArTCIcAQdQdCOazFvwh5DPVOY5A7u5H2NkShXQVtm1VoqNLXOGExMNA8CFUpWrGIIzHmPqhZKmsr+sE1J2Q1oIWSyjFnVbSGoxCQTyH+E621CzMVmGfcZBPEncon2cO1n7MfAqv8AgyOYTa/gFJ+x4tDRGHGHbySNd0RnCvXe7efv7yQx1ODnyV1lYDKfv7KcSWam67dhIXuOym0dOvZwS7rshrhvmMj3hfNrLZHFbf8AZne02h1OYD6Zy4uaQQfDGqmlJbCLpnq+01QPaHNBy1PLcshWhaN1VNOEjNoPcqh+lUElbMsQurR9BT/4wkr5k8TxF1XLCNArzaIc0TKH0m+aK0dFxNUjsx7Zxg9JH8qs2aiQ+S4nkq7P4vcrzNUjWjhYu9GpcOacGLQyImtXcKnYxLAgRQpXaDX6QYZLMMOIAxdpyEjKeQ45CKliLbQW1mtwZZgyBoZluuS0bmKJ9EEcDIzjdOcc+EqJR8ji/BlzaDZ6xYD6MkxByjiCiNS8Q0Hmobxuog4ACWT60DMneSBDTmg1o9G0sIJqAkAZmQBqFmaN6sIWu8Is1QgwXdUf1GPgVnQ7wCktDHdFJIgOb1T6xMGTHLLxCjDurp39y1gc+Q9L2UtYs9lY0CC4Y3H+Z3HugLl43udQQQd0LPdO54Dafqhrez1R+qddrC50u67R4E9/BONVsbcr0E7Nbi8nE3q/lyI5krH7UXQKTw6nkx8kDgRqByWzbXx6dizO1No9Snva5x7tAoXZUuhmz13UrSCwudTrDMEZh7ew7xyKOUNjQCC+qSN4a2J7ySsVZazqbw5phwMgjivUrlvVtopBwgO0ePdd9DqFrFRZnYNp7KUJ62MzuxAR4BR2vYyQTSfPAOEHskZHwWhqGCr1krAtKp44sOTR5dUuK0NcR0Tj3SO6E227N2no+kdSwhu6RijiQNO/ivVHATkrDKczzCSxJCcjwQgpzDGa3O3+zuBnT0xkD12gaBx1HLEf+xWElQ1QF1lU8U41J9rzVZrVJI/wFSZDRK0ag7+9NYM81C554ZLrqvaCiwonbVjciVw3kbPaKVUey6TzaQWuHgT5IOHK1YmS5vaPIp2Kj6A/EBw+/NS0nBZO5Ly6WiHZFw6ruMgZHvHnKtPt5GQyWq2iqNRjCSy4t7/eKSKCjEWimwNcWkGfLsU9nfSDBIqF/LDHmgrURoFcThSqzoxIkZ/GHz+aL1KDAcqrHHg2fogjD6UdnyRSnqm0/ZorJ8OakDeSays0uLZGICY3wrTWrUyZHTZyXcHJWKbU2raWNDiXNhvrQZgmcjG/LRMmyBzVC5iA3ttQ4H0TQAN7hJPduRPZq117RSdUqUcLAerUAIa7jAJnLjpmh6EpJlm3VG06D3v4HyXldR5qy98Z69nzK9C2rrk0g0AFpOczmPsLA2mrMt6gA9low6acVm6sbboitNqL2tY0Q1swOZAknuATHVSAANyjdU3DIfeqkoskQmSaC5qxfQjPJ2E9kfMIlY8VQta1pa0OgncPDkh+y1KRVpzHquB5iR9EYpNLQ4E4YzI457+YlEVspy0XW2XoXlpnPllyhZLail6eR7TRPaJHyC0N7W2pjYCZ7Fndo6k1GzrhE95KH2D/AGgpzURui8HWeoHDscPeHD73ocF3PjponZB6vZ7Q2pTD2mWkfYPNWbI8QvPtl756JxY7+G6P6XaB3ZxW5o1N0ea1UhrZM+1YTnou0r4h2Q4KvXqg6gptNrOfgnYUEbVaRUaQdHAgjkRBXm177OPpl7pBwjHAOfRzhDiOZDv7ea9Coub9hKnZ6b6hlmbm4C/ixwcC3lhMHni5JSViPIk4FWr1sPQ1MHCR/U0lrh4hU5WZJNlHNOrgFo71E0rr3ZKiSIlX7tfBHb8lRq0y2JESJHZKsWU4SDzCko0lxW99J05wYkcltw8EBwzBzCxFkkiTHh8Vobkqkse33CHAfynIx3x4qoOtGsl5DRcuqrjSWtkUYFjkVooSwpl43oWHCzUannwH1XK02bQkoptlt15MbXwwXO0ADgOtGUh0SOw8FFQ2lc4FoYGv3QZyAzyPtclnqlpcTJzd96rtlzc0txF2LINBJnsGc6IarZnzbC1K1mQ5rjiBkHn816Rdlam+lTrPcKdNwzLjADgYc0E6mRpqvJWWgYjwk/FegXZZcNFhZSdXeW5mTgYTmWwMzrxA7VUnfRMCzeO0VNhLaIc87i4YW94PW8gsre1tFR2MNNN5AxgHqkjRw7pWnu3Yt7zjrPwTnES4z5eMI/Q2Qs4iWYyOMwTzG9NA7Z47aXHEMp357+1GaG21oaXB7y8O1aQIGUDB7vYiP7QLps9OoHUOpJIc2SRMesAdJM5DICFl7tu9tSoA8kN3xrHyUSpjUWg7ftc1bPTrNORaJG+RkfMFZ27rudaKhA1Iy4Tz5arTXi4OYKFBpOWFrRmf1K0Wzmz3QNl0Go71uX8o+qSVs0keXusJa4tcILSQRwIMFTCnC3G2VzR6do4CoOegd8AewLGvCuqMmE9l6kV+1jvKD8lobzr5Qac6Se/sWWuKrhtDD2jxB/Rbxl3GsJzjiobpmsFaMpZ7G7FjwgcM9EBvV+Kq7lA8AtvWp4JHAwsFXPXf+Z3xKExTVEaRKS4FRmInIR9lbjZO3OfSh2eB2EHlAIHdPwWGhXLvtzqbhD3tbOYGfV39U5FNMaPS8cptLI9yjoukAgyCJBG8Jwd1s+a0sonD08W4MLcRAaXNbJ3FzgAfEqBxVa2VSGuLfWDXEdoBI802xUDP2k2IBzarRk5xz/O0OP8A2DliYXoW3F4NdRp4gKbqlOm7CXAvBwh2TGzDZMSSMjovOHVlkyKJRmQFE8kb0zpT2KJxRY0iy6qXRJyGitUque/T6fTzQwKeyOAe0uEtBBI4gESiwaNZXmjULD6p6zSPdJOE+UdyKbO28NqjFoQWn+rKfNdvCz9KyAYIHVPmB2fUoRRDmPwPEH4g6EFHTNa1RvS0cPNJBhbwc3F074GU8UlrzRPFmRJIBO8CUDr185481q7Q+m5hg9Ysw6cliXvXPCdr0S1Y81Ew1CM2mJ4KMuSaJyGaGyki9d9MuM6/XmvTtirzLXCi9wIccv5XQAB3wvMLI5zDvCLXVezaVVj34i1r2udhjEQCDDQSBuSTaZVKj32hQVtlnWDu79q9lcQDQtAJicqXGMpeJ10R+w/tLu51To6j6lndMempObB5xOHvha2jM8j2mql1V+8YsvAD5KC5qBLsgTlAAzJJyAA4yvWry/Z1ZrRVNoo2nFQqHFDMLoLsyGumADMwRlKIXXs5QsgPRN60QXuzdHAGMu5TVjszOzOzf4duOoB0rhprgHCd7uJ7kXLcwiNdUqhzVpUJla0tBJaQDO46EbwV5ztNcPQkvZJpE97Cdx5cCvRrf6yq1QHgggExBG5w3ptWSlo8iDiCCNQZ8F6zdFtDLPTJ9VzMR7DmJ8ljLx2YLazMAmk54DuLATnP8sTmtPVf0pjQcOQGQWMtM1xrsB1aj6pe72Qcli7fTw1Hjg4+ea9Ae8MpGIAzPavOaj5cTxJPiURHkGErhK6VwKjI60KPFnknPfkm0wgD1W6LVSqWOzVGANhrbPVaPZr029UngKjQSDxbGpU9VrRB3ryyzW5zGuDHEBwhw4wQ5p7QQCDxC2NgvZtQCHExhBJjFJAzLRukxPGVaZUQ6+sIVSpUmYMGMk17hzTA5vMIbLSRmbfYhTpim0mpWLsT3SMWHDAaBOLWTvWcr0nNPWBHaIWovug01iXAR1R3YBn98EHvVjm4Gh7nNLcQEmBiJEduSjRn5Ba4pXYt4J8U0EjMSPFAzgUjAmSnNQJhvZyu/p2txOLSDIJJBylaq1UA9okhpbJDjuyORPurC2C19E9rwJjdyiCt86CM8wd3EKi4mTbfbt7nf0tEd0pKheLW06r2NdiDXEAxE9xzC4gi2F2ajtVC97lMmpTEg5lo1B4t4jkrdN8EKa13qWUyRAcch9VkzVVWzIEKax1Q0yeBEjUT9lSEw0ZbwTO/t8VFVeHHJob2IaJTLVptDMLRTBJ9on4AfNQBsiSY5JtNsp7lSiJyOh5GikFoB9YCeYyP6quVxwTJoMXJfNosdTpLLULJ1bqxw917TkfjwK9R2f8A2o0LQGstLTQrGATrSJ4g6sBO4zHFeJgkKVxxGTr8UJjPo+u5UKpXkFw7YV7KA0O6Snp0byYbwwHVo5DLktncG1rbQA2oW060nq7nCcsBOpjdrkqsDS3gc+5D3uIV22vBgHIkZHnwKGVGxkdVUtMUdqiyavVe4GCGOkc8JAPmh9kIwE7zkOxPLZbUA1NN/kJPkCh1CpDOHyWU3+o2gqVFK+anVgZAAkrDspOIJAkNiTwkwtLfVqIY4zmeqOzf5LNNtDg0tBIBjEBoY0njmiJnk7IpTS5PmVEQmSdlTU6ojLVQYU0OgoChz8ijGzlaHkAatPi3rD4IQcxKt3RRfjpuaJJeQJ0gAYvJyBo9Cc+QoWlMszIYG+71c+A0PeIKcmzVGbv6yVDVxyA1zSRJ0FNoBB1gkCRxncgjqhnjoPvxRW/bYOlqMyLTgBOuEsicPPIgoMxs/ZSMWPJdz8QuEDfn3ppaN7fCV3C3cPNMQstyYT9hceV0OQMkpgcFtLie91BuLMiR3NJAnwWKH3wWo2eM0znHW48gmOL2XrRdjHOLnU2knUkcklN038/muINdGWbauSpXrWmN3+f0Usqha3yVBinY4OBEc8vJRALjCk8FKyqJsQAHH5Jj3KMErkp8hUPBT4lRhSNTBjCM0/EVLZrKahIaQCBOZ3J9qsBYBL2kncDJ7Ur3RXF1fgqz8VcbZnRIGRzGebeE8O1MJa0sykZYueeYU1a0khxO/wDxpuVpLyZtvwayz7SPNNjazXBzRGOSQ7mcsijNC3i0Mhrh0g0g+sOB5rCvtgbTazMuADiZy/L2D6rtxV6YqYnPdTOowkR2GVTkkKMXJ0jZ2GuZqBxIhjm9hd1fgSm1GYWH71XKt4UHAzVMuADi1meWYznzVd9us8RiqEDSWj5lc8pJs7IYmlszm0FXMN4Z95QNxWzq1rITLqRceJIXPxVjGlBvfh+iFNCeFt3Zi11kLZC9rONKVPwHyUw2kojSjT8/qnzF9K9mKDCdx8CumyPOjH/2u+i2f72MGlKmO4/VN/fE7mM/sRyBYl7Mg27ax/23/wBpR277rqDoTgcMLjiB3Yg6T2ZDxCvnbJ+7D3U2/Rc/fOvoHR2NAQpUP6o+w5YaPo6rHtd1mkNIBMO3dmaEWe57TphdDgQYnQ9nYFXdtbXPtu7k07S2k/7lSN0FybygvjwLVo2Qqvc3DTcT6XES1wkk9QxB71WGxNoAgw085174UZvau8gTUcXGAOsSXcBxPJOa21v9SlXeeVN/0U8yvph5Jv8A8/qgYn1GgRPszHLrZqal+z/c6u0GJyczwmTmprmuS1vqxWstbBhd6zXNBIzAJAyQW8RaGVXMwPaMRDcTXDKcs3KrdWLjjuv7+QrT2Ep+1X/7N+QUzdkrM3WsP7/oFkn298kFwkZHtTPx5974pW/RXHGbM7PWIHOoCPzv+ScyxWKnk1wz39b6rFfij7yks2KoQ0O14gxoncvQv+ZsCbJx8v1SWb/0mp7480k7ZpS9Am2WmSAMIA1wgCTzhUajpKncxp4jhH6qDDmkziR1lFx0aT2Ao7Y7kpOY0uqvDjm5ooOOHlJIDu5GbO3qthuHqjq8DAkdyssCizdY12BRcVnElz65aBupNG7+Z4ylNNmu8Z4rQ7lNEf8A1PktJTCHXls/TqAlnUfy9UnmPmEUKSrox1swB56OcE9XFExwMZJjXKa12N9M4XiD5HsO9VphWmYst0iJHn2KO0VcyRvPlwCr4lyU+QlElmSJ0CRqHeZCjDkpSsdD6tUnVWbrtWF0YQ4O6pngdwKr0GYjCkZLXNIyIII7Rml5KSpWXrZia8tDnYW5DFExzjnKpvqnfJ7ypBiqPgBznuOgEkk57kXOzYY0Or1RT4NaMRPKdPirkooeOOSb0Z/pT9yudMeARd100iHFtQgAgAGJPMj2RzVCvYCBLTPdB/VZ2jSWHLFW0VxWPLwTvxB5eAUJCSpGNsnFd3HyCd0x4lQBdVCtkjqh4nxKIXU6Q3iKzPAtcI8kLRzZO7aloq4KQ0cx7nHJrGNJlzj36alTLoqD2aWhZ3OcGsaXOOgAklaGw7L76zs/+Nhz/qfoO6USo0aVmENkzqdHP7fdbyVO03wdGw0cAuaWSMT0oYZS2G7vuxlP+G2lS3zALp44jJlXKzG+1aXHkCVin21x3pn4s8Vm86ZpH41f4ax1QD1arvEqxTtFWMqgcODoI81laVU4cb3YWTAO9x4NHHmhd7Xy93o6JLAd++OJPHsVwm+3pEZYx6irZoL5sV3VZ/F0aVNx/wBym7A7hJjXvWItGxtF7z+CtTHj3amTvFuvgtFs9ZaNM43sbWedXVBi11icgtDaLBZqrZa1rTwgf9TqF0RyJrRyS+M73r8HnF6bE16VJlRvpCYFRoAlhOQIMw5uglAeiqUakOaWuac2kQV7ZYKBY1oBLo98zA4c+9C9q7so2gBjm+kglhEBzewnVv8AKe5bo4+mY9rpAI3iUlC26LQMi8tIyiNOHlCSjidiloxtdhBPatDs1cRe3pXQNzJz7XZJJLNkfHinLYfF3ke3PcVUN0OJ/ixnwP1SSUrR2yxRl2S/6ThEurHuYT/9KMUqY1q1O6mPnUXEldmMsEDlqNjw4ala0EHUCgzLs9MsRWbBO8buMbpSSTZyzgovRGGqxSsLncAupKRwin2EKGz5cJLwO6T8VKNnR758AkkpbO+PxsddCfcwpjEHkkRlAjMqnaWRn9ykkiL2Y58cYqkXrnvinZ2mGF1Q5F3Bvut4cyrWN1oeHB2InjkABuHABJJOYfEm9r0HbLsszJz6jweDYA8wVa/duhxqf3D6JJISR0vshfsjZSZIfnuDoCR2Ns3uO/8AIUklRn9UG+hzNj7Kf9t3/kd9UUZslY6DGu6Fr3vEjpC57Wt/KTBJjuSSTRE8UbSrspWTZCzVqkNpAPLy2A54bOsjrZCDMIzRpULHTdTs7YBdJ1lzhlicTu4Dd4pJLLK6iVhhFtAa0WkuPFV31Ukl50nZ3rTI+mVuzgNZ0tQS2YY33nDidwSSWuGKb2YZ5tJJeWU7Zbi4ydTkIGQbwHJVLO7U81xJJtvbGko6QSpVSj9wvxOl3qt+KSS2+NuZj8yTjidGhrVWtaXIPeNkpVHAVAcR9WoCQWHQYeXI6pJLvm6WjzMMFK7HMuiqwYT6Qj2sZE8MpySSSVmXJ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p:cTn id="12"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4" dur="500" fill="hold"/>
                                        <p:tgtEl>
                                          <p:spTgt spid="4">
                                            <p:txEl>
                                              <p:pRg st="1" end="1"/>
                                            </p:txEl>
                                          </p:spTgt>
                                        </p:tgtEl>
                                        <p:attrNameLst>
                                          <p:attrName>style.rotation</p:attrName>
                                        </p:attrNameLst>
                                      </p:cBhvr>
                                      <p:tavLst>
                                        <p:tav tm="0">
                                          <p:val>
                                            <p:fltVal val="360"/>
                                          </p:val>
                                        </p:tav>
                                        <p:tav tm="100000">
                                          <p:val>
                                            <p:fltVal val="0"/>
                                          </p:val>
                                        </p:tav>
                                      </p:tavLst>
                                    </p:anim>
                                    <p:animEffect transition="in" filter="fade">
                                      <p:cBhvr>
                                        <p:cTn id="15" dur="5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 calcmode="lin" valueType="num">
                                      <p:cBhvr>
                                        <p:cTn id="20"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4">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strips(downLeft)">
                                      <p:cBhvr>
                                        <p:cTn id="26" dur="500"/>
                                        <p:tgtEl>
                                          <p:spTgt spid="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wedge">
                                      <p:cBhvr>
                                        <p:cTn id="31" dur="2000"/>
                                        <p:tgtEl>
                                          <p:spTgt spid="4">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nodeType="clickEffect">
                                  <p:stCondLst>
                                    <p:cond delay="0"/>
                                  </p:stCondLst>
                                  <p:childTnLst>
                                    <p:set>
                                      <p:cBhvr>
                                        <p:cTn id="35" dur="1" fill="hold">
                                          <p:stCondLst>
                                            <p:cond delay="0"/>
                                          </p:stCondLst>
                                        </p:cTn>
                                        <p:tgtEl>
                                          <p:spTgt spid="4">
                                            <p:txEl>
                                              <p:pRg st="5" end="5"/>
                                            </p:txEl>
                                          </p:spTgt>
                                        </p:tgtEl>
                                        <p:attrNameLst>
                                          <p:attrName>style.visibility</p:attrName>
                                        </p:attrNameLst>
                                      </p:cBhvr>
                                      <p:to>
                                        <p:strVal val="visible"/>
                                      </p:to>
                                    </p:set>
                                    <p:anim calcmode="lin" valueType="num">
                                      <p:cBhvr>
                                        <p:cTn id="36"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37" dur="500" fill="hold"/>
                                        <p:tgtEl>
                                          <p:spTgt spid="4">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10"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 calcmode="lin" valueType="num">
                                      <p:cBhvr>
                                        <p:cTn id="42" dur="500" fill="hold"/>
                                        <p:tgtEl>
                                          <p:spTgt spid="4">
                                            <p:txEl>
                                              <p:pRg st="6" end="6"/>
                                            </p:txEl>
                                          </p:spTgt>
                                        </p:tgtEl>
                                        <p:attrNameLst>
                                          <p:attrName>ppt_w</p:attrName>
                                        </p:attrNameLst>
                                      </p:cBhvr>
                                      <p:tavLst>
                                        <p:tav tm="0">
                                          <p:val>
                                            <p:fltVal val="0"/>
                                          </p:val>
                                        </p:tav>
                                        <p:tav tm="100000">
                                          <p:val>
                                            <p:strVal val="#ppt_w"/>
                                          </p:val>
                                        </p:tav>
                                      </p:tavLst>
                                    </p:anim>
                                    <p:anim calcmode="lin" valueType="num">
                                      <p:cBhvr>
                                        <p:cTn id="43" dur="500" fill="hold"/>
                                        <p:tgtEl>
                                          <p:spTgt spid="4">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1.jpg"/>
          <p:cNvPicPr>
            <a:picLocks noChangeAspect="1"/>
          </p:cNvPicPr>
          <p:nvPr/>
        </p:nvPicPr>
        <p:blipFill>
          <a:blip r:embed="rId2"/>
          <a:stretch>
            <a:fillRect/>
          </a:stretch>
        </p:blipFill>
        <p:spPr>
          <a:xfrm>
            <a:off x="152400" y="3733800"/>
            <a:ext cx="4191000" cy="2819400"/>
          </a:xfrm>
          <a:prstGeom prst="rect">
            <a:avLst/>
          </a:prstGeom>
        </p:spPr>
      </p:pic>
      <p:sp>
        <p:nvSpPr>
          <p:cNvPr id="6" name="TextBox 5"/>
          <p:cNvSpPr txBox="1"/>
          <p:nvPr/>
        </p:nvSpPr>
        <p:spPr>
          <a:xfrm>
            <a:off x="1371600" y="0"/>
            <a:ext cx="6858000" cy="523220"/>
          </a:xfrm>
          <a:prstGeom prst="rect">
            <a:avLst/>
          </a:prstGeom>
          <a:noFill/>
        </p:spPr>
        <p:txBody>
          <a:bodyPr wrap="square" rtlCol="0">
            <a:spAutoFit/>
          </a:bodyPr>
          <a:lstStyle/>
          <a:p>
            <a:r>
              <a:rPr lang="en-US" sz="2800" i="1" u="sng" smtClean="0">
                <a:solidFill>
                  <a:srgbClr val="FF0000"/>
                </a:solidFill>
                <a:latin typeface="Times New Roman" pitchFamily="18" charset="0"/>
                <a:cs typeface="Times New Roman" pitchFamily="18" charset="0"/>
              </a:rPr>
              <a:t>CÁC PHIM BẠO LỰC</a:t>
            </a:r>
            <a:endParaRPr lang="en-US" sz="2800" i="1" u="sng">
              <a:solidFill>
                <a:srgbClr val="FF0000"/>
              </a:solidFill>
              <a:latin typeface="Times New Roman" pitchFamily="18" charset="0"/>
              <a:cs typeface="Times New Roman" pitchFamily="18" charset="0"/>
            </a:endParaRPr>
          </a:p>
        </p:txBody>
      </p:sp>
      <p:pic>
        <p:nvPicPr>
          <p:cNvPr id="27650" name="Picture 2" descr="https://encrypted-tbn3.gstatic.com/images?q=tbn:ANd9GcRyrMMUH-xciJCwEIp9V3PPFGosAsSaa8qqEvHnht5bju7_g7WQIw"/>
          <p:cNvPicPr>
            <a:picLocks noChangeAspect="1" noChangeArrowheads="1"/>
          </p:cNvPicPr>
          <p:nvPr/>
        </p:nvPicPr>
        <p:blipFill>
          <a:blip r:embed="rId3"/>
          <a:srcRect/>
          <a:stretch>
            <a:fillRect/>
          </a:stretch>
        </p:blipFill>
        <p:spPr bwMode="auto">
          <a:xfrm>
            <a:off x="152400" y="685800"/>
            <a:ext cx="4191000" cy="2971800"/>
          </a:xfrm>
          <a:prstGeom prst="rect">
            <a:avLst/>
          </a:prstGeom>
          <a:noFill/>
        </p:spPr>
      </p:pic>
      <p:pic>
        <p:nvPicPr>
          <p:cNvPr id="27652" name="Picture 4" descr="https://encrypted-tbn2.gstatic.com/images?q=tbn:ANd9GcR5AGqBL8h6oSHNn2ZrQrlDiHetTdHQn0YcKpWl3Asq2BQS-KSA"/>
          <p:cNvPicPr>
            <a:picLocks noChangeAspect="1" noChangeArrowheads="1"/>
          </p:cNvPicPr>
          <p:nvPr/>
        </p:nvPicPr>
        <p:blipFill>
          <a:blip r:embed="rId4"/>
          <a:srcRect/>
          <a:stretch>
            <a:fillRect/>
          </a:stretch>
        </p:blipFill>
        <p:spPr bwMode="auto">
          <a:xfrm>
            <a:off x="4419600" y="685800"/>
            <a:ext cx="4495800" cy="2971800"/>
          </a:xfrm>
          <a:prstGeom prst="rect">
            <a:avLst/>
          </a:prstGeom>
          <a:noFill/>
        </p:spPr>
      </p:pic>
      <p:sp>
        <p:nvSpPr>
          <p:cNvPr id="9" name="Rectangle 8"/>
          <p:cNvSpPr/>
          <p:nvPr/>
        </p:nvSpPr>
        <p:spPr>
          <a:xfrm>
            <a:off x="5638800" y="609600"/>
            <a:ext cx="3227807" cy="369332"/>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smtClean="0"/>
              <a:t>Hiên viên kiếm thiên chi ngâN</a:t>
            </a:r>
            <a:endParaRPr lang="en-US"/>
          </a:p>
        </p:txBody>
      </p:sp>
      <p:pic>
        <p:nvPicPr>
          <p:cNvPr id="27654" name="Picture 6" descr="https://encrypted-tbn2.gstatic.com/images?q=tbn:ANd9GcTv_Y0BjbaI_QEbtb3TLeZjkUPLBv2cTQMhUJ-52JvQsLjMw5mVzA"/>
          <p:cNvPicPr>
            <a:picLocks noChangeAspect="1" noChangeArrowheads="1"/>
          </p:cNvPicPr>
          <p:nvPr/>
        </p:nvPicPr>
        <p:blipFill>
          <a:blip r:embed="rId5"/>
          <a:srcRect/>
          <a:stretch>
            <a:fillRect/>
          </a:stretch>
        </p:blipFill>
        <p:spPr bwMode="auto">
          <a:xfrm>
            <a:off x="4495800" y="3733800"/>
            <a:ext cx="4419600" cy="2819400"/>
          </a:xfrm>
          <a:prstGeom prst="rect">
            <a:avLst/>
          </a:prstGeom>
          <a:noFill/>
        </p:spPr>
      </p:pic>
      <p:sp>
        <p:nvSpPr>
          <p:cNvPr id="12" name="TextBox 11"/>
          <p:cNvSpPr txBox="1"/>
          <p:nvPr/>
        </p:nvSpPr>
        <p:spPr>
          <a:xfrm>
            <a:off x="4572000" y="3733800"/>
            <a:ext cx="2133600"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mtClean="0"/>
              <a:t>Đặc vụ kim cương</a:t>
            </a:r>
            <a:endParaRPr lang="en-US"/>
          </a:p>
        </p:txBody>
      </p:sp>
      <p:sp>
        <p:nvSpPr>
          <p:cNvPr id="13" name="TextBox 12">
            <a:hlinkClick r:id="rId6" action="ppaction://hlinkfile"/>
          </p:cNvPr>
          <p:cNvSpPr txBox="1"/>
          <p:nvPr/>
        </p:nvSpPr>
        <p:spPr>
          <a:xfrm>
            <a:off x="152400" y="3733800"/>
            <a:ext cx="2286000"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en-US" dirty="0" err="1" smtClean="0"/>
              <a:t>Buội</a:t>
            </a:r>
            <a:r>
              <a:rPr lang="en-US" dirty="0" smtClean="0"/>
              <a:t> </a:t>
            </a:r>
            <a:r>
              <a:rPr lang="en-US" dirty="0" err="1" smtClean="0"/>
              <a:t>đời</a:t>
            </a:r>
            <a:r>
              <a:rPr lang="en-US" dirty="0" smtClean="0"/>
              <a:t> </a:t>
            </a:r>
            <a:r>
              <a:rPr lang="en-US" dirty="0" err="1" smtClean="0"/>
              <a:t>chợ</a:t>
            </a:r>
            <a:r>
              <a:rPr lang="en-US" dirty="0" smtClean="0"/>
              <a:t> </a:t>
            </a:r>
            <a:r>
              <a:rPr lang="en-US" dirty="0" err="1" smtClean="0"/>
              <a:t>lớn</a:t>
            </a:r>
            <a:endParaRPr lang="en-US" dirty="0"/>
          </a:p>
        </p:txBody>
      </p:sp>
      <p:sp>
        <p:nvSpPr>
          <p:cNvPr id="14" name="TextBox 13"/>
          <p:cNvSpPr txBox="1"/>
          <p:nvPr/>
        </p:nvSpPr>
        <p:spPr>
          <a:xfrm>
            <a:off x="152400" y="762000"/>
            <a:ext cx="2514600" cy="369332"/>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smtClean="0"/>
              <a:t>Đaii náo shinyuku</a:t>
            </a:r>
            <a:endParaRPr lang="en-US"/>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ppt_w</p:attrName>
                                        </p:attrNameLst>
                                      </p:cBhvr>
                                      <p:tavLst>
                                        <p:tav tm="0">
                                          <p:val>
                                            <p:fltVal val="0"/>
                                          </p:val>
                                        </p:tav>
                                        <p:tav tm="100000">
                                          <p:val>
                                            <p:strVal val="#ppt_w"/>
                                          </p:val>
                                        </p:tav>
                                      </p:tavLst>
                                    </p:anim>
                                    <p:anim calcmode="lin" valueType="num">
                                      <p:cBhvr>
                                        <p:cTn id="8" dur="500" fill="hold"/>
                                        <p:tgtEl>
                                          <p:spTgt spid="27650"/>
                                        </p:tgtEl>
                                        <p:attrNameLst>
                                          <p:attrName>ppt_h</p:attrName>
                                        </p:attrNameLst>
                                      </p:cBhvr>
                                      <p:tavLst>
                                        <p:tav tm="0">
                                          <p:val>
                                            <p:fltVal val="0"/>
                                          </p:val>
                                        </p:tav>
                                        <p:tav tm="100000">
                                          <p:val>
                                            <p:strVal val="#ppt_h"/>
                                          </p:val>
                                        </p:tav>
                                      </p:tavLst>
                                    </p:anim>
                                    <p:anim calcmode="lin" valueType="num">
                                      <p:cBhvr>
                                        <p:cTn id="9" dur="500" fill="hold"/>
                                        <p:tgtEl>
                                          <p:spTgt spid="27650"/>
                                        </p:tgtEl>
                                        <p:attrNameLst>
                                          <p:attrName>style.rotation</p:attrName>
                                        </p:attrNameLst>
                                      </p:cBhvr>
                                      <p:tavLst>
                                        <p:tav tm="0">
                                          <p:val>
                                            <p:fltVal val="360"/>
                                          </p:val>
                                        </p:tav>
                                        <p:tav tm="100000">
                                          <p:val>
                                            <p:fltVal val="0"/>
                                          </p:val>
                                        </p:tav>
                                      </p:tavLst>
                                    </p:anim>
                                    <p:animEffect transition="in" filter="fade">
                                      <p:cBhvr>
                                        <p:cTn id="10" dur="500"/>
                                        <p:tgtEl>
                                          <p:spTgt spid="27650"/>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to="" calcmode="lin" valueType="num">
                                      <p:cBhvr>
                                        <p:cTn id="13" dur="1" fill="hold"/>
                                        <p:tgtEl>
                                          <p:spTgt spid="14"/>
                                        </p:tgtEl>
                                        <p:attrNameLst>
                                          <p:attrName/>
                                        </p:attrNameLst>
                                      </p:cBhvr>
                                    </p:anim>
                                  </p:childTnLst>
                                </p:cTn>
                              </p:par>
                            </p:childTnLst>
                          </p:cTn>
                        </p:par>
                        <p:par>
                          <p:cTn id="14" fill="hold">
                            <p:stCondLst>
                              <p:cond delay="500"/>
                            </p:stCondLst>
                            <p:childTnLst>
                              <p:par>
                                <p:cTn id="15" presetID="23" presetClass="emph" presetSubtype="0" repeatCount="indefinite" fill="hold" grpId="1" nodeType="afterEffect">
                                  <p:stCondLst>
                                    <p:cond delay="0"/>
                                  </p:stCondLst>
                                  <p:childTnLst>
                                    <p:animClr clrSpc="hsl" dir="cw">
                                      <p:cBhvr override="childStyle">
                                        <p:cTn id="16" dur="500" fill="hold"/>
                                        <p:tgtEl>
                                          <p:spTgt spid="14"/>
                                        </p:tgtEl>
                                        <p:attrNameLst>
                                          <p:attrName>style.color</p:attrName>
                                        </p:attrNameLst>
                                      </p:cBhvr>
                                      <p:by>
                                        <p:hsl h="10842353" s="0" l="0"/>
                                      </p:by>
                                    </p:animClr>
                                    <p:animClr clrSpc="hsl" dir="cw">
                                      <p:cBhvr>
                                        <p:cTn id="17" dur="500" fill="hold"/>
                                        <p:tgtEl>
                                          <p:spTgt spid="14"/>
                                        </p:tgtEl>
                                        <p:attrNameLst>
                                          <p:attrName>fillcolor</p:attrName>
                                        </p:attrNameLst>
                                      </p:cBhvr>
                                      <p:by>
                                        <p:hsl h="10842353" s="0" l="0"/>
                                      </p:by>
                                    </p:animClr>
                                    <p:animClr clrSpc="hsl" dir="cw">
                                      <p:cBhvr>
                                        <p:cTn id="18" dur="500" fill="hold"/>
                                        <p:tgtEl>
                                          <p:spTgt spid="14"/>
                                        </p:tgtEl>
                                        <p:attrNameLst>
                                          <p:attrName>stroke.color</p:attrName>
                                        </p:attrNameLst>
                                      </p:cBhvr>
                                      <p:by>
                                        <p:hsl h="10842353" s="0" l="0"/>
                                      </p:by>
                                    </p:animClr>
                                    <p:set>
                                      <p:cBhvr>
                                        <p:cTn id="19" dur="500" fill="hold"/>
                                        <p:tgtEl>
                                          <p:spTgt spid="14"/>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nodeType="clickEffect">
                                  <p:stCondLst>
                                    <p:cond delay="0"/>
                                  </p:stCondLst>
                                  <p:childTnLst>
                                    <p:set>
                                      <p:cBhvr>
                                        <p:cTn id="23" dur="1" fill="hold">
                                          <p:stCondLst>
                                            <p:cond delay="0"/>
                                          </p:stCondLst>
                                        </p:cTn>
                                        <p:tgtEl>
                                          <p:spTgt spid="27652"/>
                                        </p:tgtEl>
                                        <p:attrNameLst>
                                          <p:attrName>style.visibility</p:attrName>
                                        </p:attrNameLst>
                                      </p:cBhvr>
                                      <p:to>
                                        <p:strVal val="visible"/>
                                      </p:to>
                                    </p:set>
                                    <p:anim to="" calcmode="lin" valueType="num">
                                      <p:cBhvr>
                                        <p:cTn id="24" dur="1" fill="hold"/>
                                        <p:tgtEl>
                                          <p:spTgt spid="27652"/>
                                        </p:tgtEl>
                                        <p:attrNameLst>
                                          <p:attrName/>
                                        </p:attrNameLst>
                                      </p:cBhvr>
                                    </p:anim>
                                  </p:childTnLst>
                                </p:cTn>
                              </p:par>
                              <p:par>
                                <p:cTn id="25" presetID="24"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attrNameLst>
                                          <p:attrName/>
                                        </p:attrNameLst>
                                      </p:cBhvr>
                                    </p:anim>
                                  </p:childTnLst>
                                </p:cTn>
                              </p:par>
                            </p:childTnLst>
                          </p:cTn>
                        </p:par>
                        <p:par>
                          <p:cTn id="28" fill="hold">
                            <p:stCondLst>
                              <p:cond delay="0"/>
                            </p:stCondLst>
                            <p:childTnLst>
                              <p:par>
                                <p:cTn id="29" presetID="23" presetClass="emph" presetSubtype="0" repeatCount="indefinite" fill="hold" grpId="1" nodeType="afterEffect">
                                  <p:stCondLst>
                                    <p:cond delay="0"/>
                                  </p:stCondLst>
                                  <p:childTnLst>
                                    <p:animClr clrSpc="hsl" dir="cw">
                                      <p:cBhvr override="childStyle">
                                        <p:cTn id="30" dur="500" fill="hold"/>
                                        <p:tgtEl>
                                          <p:spTgt spid="9"/>
                                        </p:tgtEl>
                                        <p:attrNameLst>
                                          <p:attrName>style.color</p:attrName>
                                        </p:attrNameLst>
                                      </p:cBhvr>
                                      <p:by>
                                        <p:hsl h="10842353" s="0" l="0"/>
                                      </p:by>
                                    </p:animClr>
                                    <p:animClr clrSpc="hsl" dir="cw">
                                      <p:cBhvr>
                                        <p:cTn id="31" dur="500" fill="hold"/>
                                        <p:tgtEl>
                                          <p:spTgt spid="9"/>
                                        </p:tgtEl>
                                        <p:attrNameLst>
                                          <p:attrName>fillcolor</p:attrName>
                                        </p:attrNameLst>
                                      </p:cBhvr>
                                      <p:by>
                                        <p:hsl h="10842353" s="0" l="0"/>
                                      </p:by>
                                    </p:animClr>
                                    <p:animClr clrSpc="hsl" dir="cw">
                                      <p:cBhvr>
                                        <p:cTn id="32" dur="500" fill="hold"/>
                                        <p:tgtEl>
                                          <p:spTgt spid="9"/>
                                        </p:tgtEl>
                                        <p:attrNameLst>
                                          <p:attrName>stroke.color</p:attrName>
                                        </p:attrNameLst>
                                      </p:cBhvr>
                                      <p:by>
                                        <p:hsl h="10842353" s="0" l="0"/>
                                      </p:by>
                                    </p:animClr>
                                    <p:set>
                                      <p:cBhvr>
                                        <p:cTn id="33" dur="500" fill="hold"/>
                                        <p:tgtEl>
                                          <p:spTgt spid="9"/>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strips(downLeft)">
                                      <p:cBhvr>
                                        <p:cTn id="38" dur="500"/>
                                        <p:tgtEl>
                                          <p:spTgt spid="4"/>
                                        </p:tgtEl>
                                      </p:cBhvr>
                                    </p:animEffect>
                                  </p:childTnLst>
                                </p:cTn>
                              </p:par>
                              <p:par>
                                <p:cTn id="39" presetID="16" presetClass="entr" presetSubtype="26"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inHorizontal)">
                                      <p:cBhvr>
                                        <p:cTn id="41" dur="500"/>
                                        <p:tgtEl>
                                          <p:spTgt spid="13"/>
                                        </p:tgtEl>
                                      </p:cBhvr>
                                    </p:animEffect>
                                  </p:childTnLst>
                                </p:cTn>
                              </p:par>
                            </p:childTnLst>
                          </p:cTn>
                        </p:par>
                        <p:par>
                          <p:cTn id="42" fill="hold">
                            <p:stCondLst>
                              <p:cond delay="500"/>
                            </p:stCondLst>
                            <p:childTnLst>
                              <p:par>
                                <p:cTn id="43" presetID="23" presetClass="emph" presetSubtype="0" repeatCount="indefinite" fill="hold" grpId="1" nodeType="afterEffect">
                                  <p:stCondLst>
                                    <p:cond delay="0"/>
                                  </p:stCondLst>
                                  <p:childTnLst>
                                    <p:animClr clrSpc="hsl" dir="cw">
                                      <p:cBhvr override="childStyle">
                                        <p:cTn id="44" dur="500" fill="hold"/>
                                        <p:tgtEl>
                                          <p:spTgt spid="13"/>
                                        </p:tgtEl>
                                        <p:attrNameLst>
                                          <p:attrName>style.color</p:attrName>
                                        </p:attrNameLst>
                                      </p:cBhvr>
                                      <p:by>
                                        <p:hsl h="10842353" s="0" l="0"/>
                                      </p:by>
                                    </p:animClr>
                                    <p:animClr clrSpc="hsl" dir="cw">
                                      <p:cBhvr>
                                        <p:cTn id="45" dur="500" fill="hold"/>
                                        <p:tgtEl>
                                          <p:spTgt spid="13"/>
                                        </p:tgtEl>
                                        <p:attrNameLst>
                                          <p:attrName>fillcolor</p:attrName>
                                        </p:attrNameLst>
                                      </p:cBhvr>
                                      <p:by>
                                        <p:hsl h="10842353" s="0" l="0"/>
                                      </p:by>
                                    </p:animClr>
                                    <p:animClr clrSpc="hsl" dir="cw">
                                      <p:cBhvr>
                                        <p:cTn id="46" dur="500" fill="hold"/>
                                        <p:tgtEl>
                                          <p:spTgt spid="13"/>
                                        </p:tgtEl>
                                        <p:attrNameLst>
                                          <p:attrName>stroke.color</p:attrName>
                                        </p:attrNameLst>
                                      </p:cBhvr>
                                      <p:by>
                                        <p:hsl h="10842353" s="0" l="0"/>
                                      </p:by>
                                    </p:animClr>
                                    <p:set>
                                      <p:cBhvr>
                                        <p:cTn id="47" dur="500" fill="hold"/>
                                        <p:tgtEl>
                                          <p:spTgt spid="13"/>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17" presetClass="entr" presetSubtype="10" fill="hold" nodeType="clickEffect">
                                  <p:stCondLst>
                                    <p:cond delay="0"/>
                                  </p:stCondLst>
                                  <p:childTnLst>
                                    <p:set>
                                      <p:cBhvr>
                                        <p:cTn id="51" dur="1" fill="hold">
                                          <p:stCondLst>
                                            <p:cond delay="0"/>
                                          </p:stCondLst>
                                        </p:cTn>
                                        <p:tgtEl>
                                          <p:spTgt spid="27654"/>
                                        </p:tgtEl>
                                        <p:attrNameLst>
                                          <p:attrName>style.visibility</p:attrName>
                                        </p:attrNameLst>
                                      </p:cBhvr>
                                      <p:to>
                                        <p:strVal val="visible"/>
                                      </p:to>
                                    </p:set>
                                    <p:anim calcmode="lin" valueType="num">
                                      <p:cBhvr>
                                        <p:cTn id="52" dur="500" fill="hold"/>
                                        <p:tgtEl>
                                          <p:spTgt spid="27654"/>
                                        </p:tgtEl>
                                        <p:attrNameLst>
                                          <p:attrName>ppt_w</p:attrName>
                                        </p:attrNameLst>
                                      </p:cBhvr>
                                      <p:tavLst>
                                        <p:tav tm="0">
                                          <p:val>
                                            <p:fltVal val="0"/>
                                          </p:val>
                                        </p:tav>
                                        <p:tav tm="100000">
                                          <p:val>
                                            <p:strVal val="#ppt_w"/>
                                          </p:val>
                                        </p:tav>
                                      </p:tavLst>
                                    </p:anim>
                                    <p:anim calcmode="lin" valueType="num">
                                      <p:cBhvr>
                                        <p:cTn id="53" dur="500" fill="hold"/>
                                        <p:tgtEl>
                                          <p:spTgt spid="27654"/>
                                        </p:tgtEl>
                                        <p:attrNameLst>
                                          <p:attrName>ppt_h</p:attrName>
                                        </p:attrNameLst>
                                      </p:cBhvr>
                                      <p:tavLst>
                                        <p:tav tm="0">
                                          <p:val>
                                            <p:strVal val="#ppt_h"/>
                                          </p:val>
                                        </p:tav>
                                        <p:tav tm="100000">
                                          <p:val>
                                            <p:strVal val="#ppt_h"/>
                                          </p:val>
                                        </p:tav>
                                      </p:tavLst>
                                    </p:anim>
                                  </p:childTnLst>
                                </p:cTn>
                              </p:par>
                              <p:par>
                                <p:cTn id="54" presetID="17" presetClass="entr" presetSubtype="1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2" grpId="0" animBg="1"/>
      <p:bldP spid="13" grpId="0" animBg="1"/>
      <p:bldP spid="13" grpId="1" animBg="1"/>
      <p:bldP spid="14" grpId="0" animBg="1"/>
      <p:bldP spid="14"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0"/>
          <a:ext cx="9144000" cy="6463439"/>
        </p:xfrm>
        <a:graphic>
          <a:graphicData uri="http://schemas.openxmlformats.org/drawingml/2006/table">
            <a:tbl>
              <a:tblPr firstRow="1" bandRow="1">
                <a:tableStyleId>{5C22544A-7EE6-4342-B048-85BDC9FD1C3A}</a:tableStyleId>
              </a:tblPr>
              <a:tblGrid>
                <a:gridCol w="993913"/>
                <a:gridCol w="1292087"/>
                <a:gridCol w="2782956"/>
                <a:gridCol w="4075044"/>
              </a:tblGrid>
              <a:tr h="609600">
                <a:tc>
                  <a:txBody>
                    <a:bodyPr/>
                    <a:lstStyle/>
                    <a:p>
                      <a:r>
                        <a:rPr lang="en-US" sz="2000" smtClean="0">
                          <a:latin typeface="Times New Roman" pitchFamily="18" charset="0"/>
                          <a:cs typeface="Times New Roman" pitchFamily="18" charset="0"/>
                        </a:rPr>
                        <a:t>năm</a:t>
                      </a:r>
                      <a:endParaRPr lang="en-US" sz="2000">
                        <a:latin typeface="Times New Roman" pitchFamily="18" charset="0"/>
                        <a:cs typeface="Times New Roman" pitchFamily="18" charset="0"/>
                      </a:endParaRPr>
                    </a:p>
                  </a:txBody>
                  <a:tcPr/>
                </a:tc>
                <a:tc>
                  <a:txBody>
                    <a:bodyPr/>
                    <a:lstStyle/>
                    <a:p>
                      <a:r>
                        <a:rPr lang="en-US" sz="2000" smtClean="0">
                          <a:latin typeface="Times New Roman" pitchFamily="18" charset="0"/>
                          <a:cs typeface="Times New Roman" pitchFamily="18" charset="0"/>
                        </a:rPr>
                        <a:t>Tên</a:t>
                      </a:r>
                      <a:r>
                        <a:rPr lang="en-US" sz="2000" baseline="0" smtClean="0">
                          <a:latin typeface="Times New Roman" pitchFamily="18" charset="0"/>
                          <a:cs typeface="Times New Roman" pitchFamily="18" charset="0"/>
                        </a:rPr>
                        <a:t> vụ án</a:t>
                      </a:r>
                      <a:endParaRPr lang="en-US" sz="2000">
                        <a:latin typeface="Times New Roman" pitchFamily="18" charset="0"/>
                        <a:cs typeface="Times New Roman" pitchFamily="18" charset="0"/>
                      </a:endParaRPr>
                    </a:p>
                  </a:txBody>
                  <a:tcPr/>
                </a:tc>
                <a:tc>
                  <a:txBody>
                    <a:bodyPr/>
                    <a:lstStyle/>
                    <a:p>
                      <a:r>
                        <a:rPr lang="en-US" sz="2000" smtClean="0">
                          <a:latin typeface="Times New Roman" pitchFamily="18" charset="0"/>
                          <a:cs typeface="Times New Roman" pitchFamily="18" charset="0"/>
                        </a:rPr>
                        <a:t>Người gây</a:t>
                      </a:r>
                      <a:r>
                        <a:rPr lang="en-US" sz="2000" baseline="0" smtClean="0">
                          <a:latin typeface="Times New Roman" pitchFamily="18" charset="0"/>
                          <a:cs typeface="Times New Roman" pitchFamily="18" charset="0"/>
                        </a:rPr>
                        <a:t> án</a:t>
                      </a:r>
                      <a:endParaRPr lang="en-US" sz="2000">
                        <a:latin typeface="Times New Roman" pitchFamily="18" charset="0"/>
                        <a:cs typeface="Times New Roman" pitchFamily="18" charset="0"/>
                      </a:endParaRPr>
                    </a:p>
                  </a:txBody>
                  <a:tcPr/>
                </a:tc>
                <a:tc>
                  <a:txBody>
                    <a:bodyPr/>
                    <a:lstStyle/>
                    <a:p>
                      <a:r>
                        <a:rPr lang="en-US" sz="2000" smtClean="0">
                          <a:latin typeface="Times New Roman" pitchFamily="18" charset="0"/>
                          <a:cs typeface="Times New Roman" pitchFamily="18" charset="0"/>
                        </a:rPr>
                        <a:t>Hình</a:t>
                      </a:r>
                      <a:r>
                        <a:rPr lang="en-US" sz="2000" baseline="0" smtClean="0">
                          <a:latin typeface="Times New Roman" pitchFamily="18" charset="0"/>
                          <a:cs typeface="Times New Roman" pitchFamily="18" charset="0"/>
                        </a:rPr>
                        <a:t> thức gây án</a:t>
                      </a:r>
                      <a:endParaRPr lang="en-US" sz="2000">
                        <a:latin typeface="Times New Roman" pitchFamily="18" charset="0"/>
                        <a:cs typeface="Times New Roman" pitchFamily="18" charset="0"/>
                      </a:endParaRPr>
                    </a:p>
                  </a:txBody>
                  <a:tcPr/>
                </a:tc>
              </a:tr>
              <a:tr h="2216258">
                <a:tc>
                  <a:txBody>
                    <a:bodyPr/>
                    <a:lstStyle/>
                    <a:p>
                      <a:r>
                        <a:rPr lang="en-US" sz="2000" smtClean="0">
                          <a:latin typeface="Times New Roman" pitchFamily="18" charset="0"/>
                          <a:cs typeface="Times New Roman" pitchFamily="18" charset="0"/>
                        </a:rPr>
                        <a:t>2005</a:t>
                      </a:r>
                      <a:endParaRPr lang="en-US" sz="200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sz="2000" b="1" smtClean="0">
                          <a:latin typeface="Times New Roman" pitchFamily="18" charset="0"/>
                          <a:cs typeface="Times New Roman" pitchFamily="18" charset="0"/>
                        </a:rPr>
                        <a:t>giết người man rợ ở Gia Lai</a:t>
                      </a:r>
                    </a:p>
                    <a:p>
                      <a:endParaRPr lang="en-US" sz="2000">
                        <a:latin typeface="Times New Roman" pitchFamily="18" charset="0"/>
                        <a:cs typeface="Times New Roman" pitchFamily="18" charset="0"/>
                      </a:endParaRPr>
                    </a:p>
                  </a:txBody>
                  <a:tcPr/>
                </a:tc>
                <a:tc>
                  <a:txBody>
                    <a:bodyPr/>
                    <a:lstStyle/>
                    <a:p>
                      <a:r>
                        <a:rPr lang="en-US" sz="2000" smtClean="0">
                          <a:latin typeface="Times New Roman" pitchFamily="18" charset="0"/>
                          <a:cs typeface="Times New Roman" pitchFamily="18" charset="0"/>
                        </a:rPr>
                        <a:t>-</a:t>
                      </a:r>
                      <a:r>
                        <a:rPr lang="vi-VN" sz="2000" smtClean="0">
                          <a:latin typeface="Times New Roman" pitchFamily="18" charset="0"/>
                          <a:cs typeface="Times New Roman" pitchFamily="18" charset="0"/>
                        </a:rPr>
                        <a:t>Lê Văn Tỵ, 41 tuổi - nhân viên Công ty Vina Cà phê II, Gia Lai</a:t>
                      </a:r>
                      <a:r>
                        <a:rPr lang="en-US" sz="2000" smtClean="0">
                          <a:latin typeface="Times New Roman" pitchFamily="18" charset="0"/>
                          <a:cs typeface="Times New Roman" pitchFamily="18" charset="0"/>
                        </a:rPr>
                        <a:t>.</a:t>
                      </a:r>
                    </a:p>
                    <a:p>
                      <a:r>
                        <a:rPr lang="en-US" sz="2000" smtClean="0">
                          <a:latin typeface="Times New Roman" pitchFamily="18" charset="0"/>
                          <a:cs typeface="Times New Roman" pitchFamily="18" charset="0"/>
                        </a:rPr>
                        <a:t>-Em ruột</a:t>
                      </a:r>
                      <a:r>
                        <a:rPr lang="en-US" sz="2000" baseline="0" smtClean="0">
                          <a:latin typeface="Times New Roman" pitchFamily="18" charset="0"/>
                          <a:cs typeface="Times New Roman" pitchFamily="18" charset="0"/>
                        </a:rPr>
                        <a:t> của nạn nhân.</a:t>
                      </a:r>
                      <a:endParaRPr lang="en-US" sz="2000">
                        <a:latin typeface="Times New Roman" pitchFamily="18" charset="0"/>
                        <a:cs typeface="Times New Roman" pitchFamily="18" charset="0"/>
                      </a:endParaRPr>
                    </a:p>
                  </a:txBody>
                  <a:tcPr/>
                </a:tc>
                <a:tc>
                  <a:txBody>
                    <a:bodyPr/>
                    <a:lstStyle/>
                    <a:p>
                      <a:r>
                        <a:rPr lang="en-US" sz="2000" smtClean="0">
                          <a:latin typeface="Times New Roman" pitchFamily="18" charset="0"/>
                          <a:cs typeface="Times New Roman" pitchFamily="18" charset="0"/>
                        </a:rPr>
                        <a:t>-</a:t>
                      </a:r>
                      <a:r>
                        <a:rPr lang="vi-VN" sz="2000" smtClean="0">
                          <a:latin typeface="Times New Roman" pitchFamily="18" charset="0"/>
                          <a:cs typeface="Times New Roman" pitchFamily="18" charset="0"/>
                        </a:rPr>
                        <a:t>Sau khi uống rượu về, do mâu thuẫn trong khi nói chuyện</a:t>
                      </a:r>
                      <a:r>
                        <a:rPr lang="en-US" sz="2000" smtClean="0">
                          <a:latin typeface="Times New Roman" pitchFamily="18" charset="0"/>
                          <a:cs typeface="Times New Roman" pitchFamily="18" charset="0"/>
                        </a:rPr>
                        <a:t> </a:t>
                      </a:r>
                      <a:r>
                        <a:rPr lang="vi-VN" sz="2000" smtClean="0">
                          <a:latin typeface="Times New Roman" pitchFamily="18" charset="0"/>
                          <a:cs typeface="Times New Roman" pitchFamily="18" charset="0"/>
                        </a:rPr>
                        <a:t>Lê Văn Tỵđã dùng dao quắm chém nhiều nhát vào người em ruột là Lê Văn Tuế và em dâu là Nguyễn Thị Len, 33 tuổi (</a:t>
                      </a:r>
                      <a:r>
                        <a:rPr lang="en-US" sz="2000" smtClean="0">
                          <a:latin typeface="Times New Roman" pitchFamily="18" charset="0"/>
                          <a:cs typeface="Times New Roman" pitchFamily="18" charset="0"/>
                        </a:rPr>
                        <a:t>v</a:t>
                      </a:r>
                      <a:r>
                        <a:rPr lang="vi-VN" sz="2000" smtClean="0">
                          <a:latin typeface="Times New Roman" pitchFamily="18" charset="0"/>
                          <a:cs typeface="Times New Roman" pitchFamily="18" charset="0"/>
                        </a:rPr>
                        <a:t>ợ anh Tuế).</a:t>
                      </a:r>
                      <a:r>
                        <a:rPr lang="en-US" sz="2000" baseline="0" smtClean="0">
                          <a:latin typeface="Times New Roman" pitchFamily="18" charset="0"/>
                          <a:cs typeface="Times New Roman" pitchFamily="18" charset="0"/>
                        </a:rPr>
                        <a:t> </a:t>
                      </a:r>
                      <a:r>
                        <a:rPr lang="vi-VN" sz="2000" smtClean="0">
                          <a:latin typeface="Times New Roman" pitchFamily="18" charset="0"/>
                          <a:cs typeface="Times New Roman" pitchFamily="18" charset="0"/>
                        </a:rPr>
                        <a:t>Với 11 nhát chém lạnh lùng, anh Tuế đã bị đứt 1/3 cẳng chân phải, đứt gần lìa tay phải và nhiều nhát khác ở cổ, mạng sườn</a:t>
                      </a:r>
                      <a:r>
                        <a:rPr lang="en-US" sz="2000" smtClean="0">
                          <a:latin typeface="Times New Roman" pitchFamily="18" charset="0"/>
                          <a:cs typeface="Times New Roman" pitchFamily="18" charset="0"/>
                        </a:rPr>
                        <a:t>.</a:t>
                      </a:r>
                      <a:endParaRPr lang="en-US" sz="2000">
                        <a:latin typeface="Times New Roman" pitchFamily="18" charset="0"/>
                        <a:cs typeface="Times New Roman" pitchFamily="18" charset="0"/>
                      </a:endParaRPr>
                    </a:p>
                  </a:txBody>
                  <a:tcPr/>
                </a:tc>
              </a:tr>
              <a:tr h="1628290">
                <a:tc>
                  <a:txBody>
                    <a:bodyPr/>
                    <a:lstStyle/>
                    <a:p>
                      <a:r>
                        <a:rPr lang="en-US" sz="2000" smtClean="0">
                          <a:latin typeface="Times New Roman" pitchFamily="18" charset="0"/>
                          <a:cs typeface="Times New Roman" pitchFamily="18" charset="0"/>
                        </a:rPr>
                        <a:t>8/2011</a:t>
                      </a:r>
                      <a:endParaRPr lang="en-US" sz="2000">
                        <a:latin typeface="Times New Roman" pitchFamily="18" charset="0"/>
                        <a:cs typeface="Times New Roman" pitchFamily="18" charset="0"/>
                      </a:endParaRPr>
                    </a:p>
                  </a:txBody>
                  <a:tcPr/>
                </a:tc>
                <a:tc>
                  <a:txBody>
                    <a:bodyPr/>
                    <a:lstStyle/>
                    <a:p>
                      <a:r>
                        <a:rPr lang="en-US" sz="2000" smtClean="0">
                          <a:latin typeface="Times New Roman" pitchFamily="18" charset="0"/>
                          <a:cs typeface="Times New Roman" pitchFamily="18" charset="0"/>
                        </a:rPr>
                        <a:t>Thảm án ở tiệm vàng Ngọc Bích (Bắc Giang)</a:t>
                      </a:r>
                      <a:endParaRPr lang="en-US" sz="2000">
                        <a:latin typeface="Times New Roman" pitchFamily="18" charset="0"/>
                        <a:cs typeface="Times New Roman" pitchFamily="18" charset="0"/>
                      </a:endParaRPr>
                    </a:p>
                  </a:txBody>
                  <a:tcPr/>
                </a:tc>
                <a:tc>
                  <a:txBody>
                    <a:bodyPr/>
                    <a:lstStyle/>
                    <a:p>
                      <a:r>
                        <a:rPr lang="vi-VN" sz="2000" smtClean="0">
                          <a:latin typeface="Times New Roman" pitchFamily="18" charset="0"/>
                          <a:cs typeface="Times New Roman" pitchFamily="18" charset="0"/>
                        </a:rPr>
                        <a:t>Lê Văn Luyện đến nay vẫn chưa đầy 18 tuổi.</a:t>
                      </a:r>
                      <a:endParaRPr lang="en-US" sz="2000">
                        <a:latin typeface="Times New Roman" pitchFamily="18" charset="0"/>
                        <a:cs typeface="Times New Roman" pitchFamily="18" charset="0"/>
                      </a:endParaRPr>
                    </a:p>
                  </a:txBody>
                  <a:tcPr/>
                </a:tc>
                <a:tc>
                  <a:txBody>
                    <a:bodyPr/>
                    <a:lstStyle/>
                    <a:p>
                      <a:r>
                        <a:rPr lang="vi-VN" sz="2000" smtClean="0">
                          <a:latin typeface="Times New Roman" pitchFamily="18" charset="0"/>
                          <a:cs typeface="Times New Roman" pitchFamily="18" charset="0"/>
                        </a:rPr>
                        <a:t>liền một lúc cướp đi sinh mạng của 3 người</a:t>
                      </a:r>
                      <a:r>
                        <a:rPr lang="en-US" sz="2000" smtClean="0">
                          <a:latin typeface="Times New Roman" pitchFamily="18" charset="0"/>
                          <a:cs typeface="Times New Roman" pitchFamily="18" charset="0"/>
                        </a:rPr>
                        <a:t> bằng</a:t>
                      </a:r>
                      <a:r>
                        <a:rPr lang="en-US" sz="2000" baseline="0" smtClean="0">
                          <a:latin typeface="Times New Roman" pitchFamily="18" charset="0"/>
                          <a:cs typeface="Times New Roman" pitchFamily="18" charset="0"/>
                        </a:rPr>
                        <a:t> hàng loạt các vết chém</a:t>
                      </a:r>
                      <a:r>
                        <a:rPr lang="vi-VN" sz="2000" smtClean="0">
                          <a:latin typeface="Times New Roman" pitchFamily="18" charset="0"/>
                          <a:cs typeface="Times New Roman" pitchFamily="18" charset="0"/>
                        </a:rPr>
                        <a:t>, chặt đứt bàn tay bé Ngọc Bích</a:t>
                      </a:r>
                      <a:r>
                        <a:rPr lang="en-US" sz="2000" smtClean="0">
                          <a:latin typeface="Times New Roman" pitchFamily="18" charset="0"/>
                          <a:cs typeface="Times New Roman" pitchFamily="18" charset="0"/>
                        </a:rPr>
                        <a:t>.</a:t>
                      </a:r>
                      <a:endParaRPr lang="en-US" sz="2000">
                        <a:latin typeface="Times New Roman" pitchFamily="18" charset="0"/>
                        <a:cs typeface="Times New Roman" pitchFamily="18" charset="0"/>
                      </a:endParaRPr>
                    </a:p>
                  </a:txBody>
                  <a:tcPr/>
                </a:tc>
              </a:tr>
              <a:tr h="1390909">
                <a:tc>
                  <a:txBody>
                    <a:bodyPr/>
                    <a:lstStyle/>
                    <a:p>
                      <a:r>
                        <a:rPr lang="en-US" sz="2000" smtClean="0">
                          <a:latin typeface="Times New Roman" pitchFamily="18" charset="0"/>
                          <a:cs typeface="Times New Roman" pitchFamily="18" charset="0"/>
                        </a:rPr>
                        <a:t>2/2012</a:t>
                      </a:r>
                      <a:endParaRPr lang="en-US" sz="2000">
                        <a:latin typeface="Times New Roman" pitchFamily="18" charset="0"/>
                        <a:cs typeface="Times New Roman" pitchFamily="18" charset="0"/>
                      </a:endParaRPr>
                    </a:p>
                  </a:txBody>
                  <a:tcPr/>
                </a:tc>
                <a:tc>
                  <a:txBody>
                    <a:bodyPr/>
                    <a:lstStyle/>
                    <a:p>
                      <a:r>
                        <a:rPr lang="vi-VN" sz="2000" b="1" smtClean="0">
                          <a:latin typeface="Times New Roman" pitchFamily="18" charset="0"/>
                          <a:cs typeface="Times New Roman" pitchFamily="18" charset="0"/>
                        </a:rPr>
                        <a:t>Học sinh lớp 8 giết bạn cướp xe đạp</a:t>
                      </a:r>
                      <a:endParaRPr lang="en-US" sz="2000">
                        <a:latin typeface="Times New Roman" pitchFamily="18" charset="0"/>
                        <a:cs typeface="Times New Roman" pitchFamily="18" charset="0"/>
                      </a:endParaRPr>
                    </a:p>
                  </a:txBody>
                  <a:tcPr/>
                </a:tc>
                <a:tc>
                  <a:txBody>
                    <a:bodyPr/>
                    <a:lstStyle/>
                    <a:p>
                      <a:r>
                        <a:rPr lang="vi-VN" sz="2000" smtClean="0">
                          <a:latin typeface="Times New Roman" pitchFamily="18" charset="0"/>
                          <a:cs typeface="Times New Roman" pitchFamily="18" charset="0"/>
                        </a:rPr>
                        <a:t>Dương Phương Thuấn, SN 1998, trú tại xã Trung Chính, huyện Lương Tài, tỉnh Bắc Ninh</a:t>
                      </a:r>
                      <a:endParaRPr lang="en-US" sz="2000">
                        <a:latin typeface="Times New Roman" pitchFamily="18" charset="0"/>
                        <a:cs typeface="Times New Roman" pitchFamily="18" charset="0"/>
                      </a:endParaRPr>
                    </a:p>
                  </a:txBody>
                  <a:tcPr/>
                </a:tc>
                <a:tc>
                  <a:txBody>
                    <a:bodyPr/>
                    <a:lstStyle/>
                    <a:p>
                      <a:r>
                        <a:rPr lang="vi-VN" sz="2000" smtClean="0">
                          <a:latin typeface="Times New Roman" pitchFamily="18" charset="0"/>
                          <a:cs typeface="Times New Roman" pitchFamily="18" charset="0"/>
                        </a:rPr>
                        <a:t>giết </a:t>
                      </a:r>
                      <a:r>
                        <a:rPr lang="en-US" sz="2000" smtClean="0">
                          <a:latin typeface="Times New Roman" pitchFamily="18" charset="0"/>
                          <a:cs typeface="Times New Roman" pitchFamily="18" charset="0"/>
                        </a:rPr>
                        <a:t>nạn</a:t>
                      </a:r>
                      <a:r>
                        <a:rPr lang="en-US" sz="2000" baseline="0" smtClean="0">
                          <a:latin typeface="Times New Roman" pitchFamily="18" charset="0"/>
                          <a:cs typeface="Times New Roman" pitchFamily="18" charset="0"/>
                        </a:rPr>
                        <a:t> nhân</a:t>
                      </a:r>
                      <a:r>
                        <a:rPr lang="vi-VN" sz="2000" smtClean="0">
                          <a:latin typeface="Times New Roman" pitchFamily="18" charset="0"/>
                          <a:cs typeface="Times New Roman" pitchFamily="18" charset="0"/>
                        </a:rPr>
                        <a:t> để cướp chiếc xe đạp của nạn nhân. </a:t>
                      </a:r>
                      <a:endParaRPr lang="en-US" sz="2000">
                        <a:latin typeface="Times New Roman" pitchFamily="18" charset="0"/>
                        <a:cs typeface="Times New Roman" pitchFamily="18" charset="0"/>
                      </a:endParaRPr>
                    </a:p>
                  </a:txBody>
                  <a:tcPr/>
                </a:tc>
              </a:tr>
            </a:tbl>
          </a:graphicData>
        </a:graphic>
      </p:graphicFrame>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3000" b="-33000"/>
          </a:stretch>
        </a:blipFill>
        <a:effectLst/>
      </p:bgPr>
    </p:bg>
    <p:spTree>
      <p:nvGrpSpPr>
        <p:cNvPr id="1" name=""/>
        <p:cNvGrpSpPr/>
        <p:nvPr/>
      </p:nvGrpSpPr>
      <p:grpSpPr>
        <a:xfrm>
          <a:off x="0" y="0"/>
          <a:ext cx="0" cy="0"/>
          <a:chOff x="0" y="0"/>
          <a:chExt cx="0" cy="0"/>
        </a:xfrm>
      </p:grpSpPr>
      <p:sp>
        <p:nvSpPr>
          <p:cNvPr id="3" name="Rectangle 2"/>
          <p:cNvSpPr/>
          <p:nvPr/>
        </p:nvSpPr>
        <p:spPr>
          <a:xfrm>
            <a:off x="228600" y="0"/>
            <a:ext cx="8915400" cy="523220"/>
          </a:xfrm>
          <a:prstGeom prst="rect">
            <a:avLst/>
          </a:prstGeom>
        </p:spPr>
        <p:txBody>
          <a:bodyPr wrap="square">
            <a:spAutoFit/>
          </a:bodyPr>
          <a:lstStyle/>
          <a:p>
            <a:r>
              <a:rPr lang="en-US" sz="2800" u="sng" smtClean="0">
                <a:solidFill>
                  <a:srgbClr val="FFFF00"/>
                </a:solidFill>
                <a:latin typeface="Times New Roman" pitchFamily="18" charset="0"/>
                <a:cs typeface="Times New Roman" pitchFamily="18" charset="0"/>
              </a:rPr>
              <a:t>III.2. TÁC ĐỘNG TIÊU CỰC – BiỆN PHÁP KHẮC PHỤC</a:t>
            </a:r>
            <a:endParaRPr lang="en-US" sz="2800" u="sng">
              <a:solidFill>
                <a:srgbClr val="FFFF00"/>
              </a:solidFill>
              <a:latin typeface="Times New Roman" pitchFamily="18" charset="0"/>
              <a:cs typeface="Times New Roman" pitchFamily="18" charset="0"/>
            </a:endParaRPr>
          </a:p>
        </p:txBody>
      </p:sp>
      <p:sp>
        <p:nvSpPr>
          <p:cNvPr id="4" name="TextBox 3"/>
          <p:cNvSpPr txBox="1"/>
          <p:nvPr/>
        </p:nvSpPr>
        <p:spPr>
          <a:xfrm>
            <a:off x="457200" y="533400"/>
            <a:ext cx="5791200" cy="461665"/>
          </a:xfrm>
          <a:prstGeom prst="rect">
            <a:avLst/>
          </a:prstGeom>
          <a:noFill/>
        </p:spPr>
        <p:txBody>
          <a:bodyPr wrap="square" rtlCol="0">
            <a:spAutoFit/>
          </a:bodyPr>
          <a:lstStyle/>
          <a:p>
            <a:r>
              <a:rPr lang="en-US" sz="2400" i="1" u="sng" smtClean="0">
                <a:solidFill>
                  <a:srgbClr val="FFFF00"/>
                </a:solidFill>
                <a:latin typeface="Times New Roman" pitchFamily="18" charset="0"/>
                <a:cs typeface="Times New Roman" pitchFamily="18" charset="0"/>
              </a:rPr>
              <a:t>III.2.2 BiỆN PHÁP KHẮC PHỤC</a:t>
            </a:r>
            <a:endParaRPr lang="en-US" sz="2400" i="1" u="sng">
              <a:solidFill>
                <a:srgbClr val="FFFF00"/>
              </a:solidFill>
              <a:latin typeface="Times New Roman" pitchFamily="18" charset="0"/>
              <a:cs typeface="Times New Roman" pitchFamily="18" charset="0"/>
            </a:endParaRPr>
          </a:p>
        </p:txBody>
      </p:sp>
      <p:sp>
        <p:nvSpPr>
          <p:cNvPr id="5" name="TextBox 4"/>
          <p:cNvSpPr txBox="1"/>
          <p:nvPr/>
        </p:nvSpPr>
        <p:spPr>
          <a:xfrm>
            <a:off x="381000" y="1752600"/>
            <a:ext cx="8763000" cy="5847755"/>
          </a:xfrm>
          <a:prstGeom prst="rect">
            <a:avLst/>
          </a:prstGeom>
          <a:noFill/>
        </p:spPr>
        <p:txBody>
          <a:bodyPr wrap="square" rtlCol="0">
            <a:spAutoFit/>
          </a:bodyPr>
          <a:lstStyle/>
          <a:p>
            <a:pPr>
              <a:buFont typeface="Wingdings" pitchFamily="2" charset="2"/>
              <a:buChar char="Ø"/>
            </a:pPr>
            <a:r>
              <a:rPr lang="en-US" sz="2000" smtClean="0">
                <a:latin typeface="Times New Roman" pitchFamily="18" charset="0"/>
                <a:cs typeface="Times New Roman" pitchFamily="18" charset="0"/>
              </a:rPr>
              <a:t>Tăng cường giáo dục hiểu biết về vấn đề bạo lực cho thế hệ trẻ đăc biệt là các mầm   non tương lai. Các phụ huynh cần hạn chế cho trẻ xem những phim hay chơi các game hành động mang tính bạo lực.</a:t>
            </a:r>
          </a:p>
          <a:p>
            <a:pPr>
              <a:buFont typeface="Wingdings" pitchFamily="2" charset="2"/>
              <a:buChar char="Ø"/>
            </a:pPr>
            <a:endParaRPr lang="en-US" sz="2000" smtClean="0">
              <a:latin typeface="Times New Roman" pitchFamily="18" charset="0"/>
              <a:cs typeface="Times New Roman" pitchFamily="18" charset="0"/>
            </a:endParaRPr>
          </a:p>
          <a:p>
            <a:pPr lvl="0">
              <a:buFont typeface="Wingdings" pitchFamily="2" charset="2"/>
              <a:buChar char="Ø"/>
            </a:pPr>
            <a:r>
              <a:rPr lang="en-US" sz="2000" smtClean="0">
                <a:latin typeface="Times New Roman" pitchFamily="18" charset="0"/>
                <a:cs typeface="Times New Roman" pitchFamily="18" charset="0"/>
              </a:rPr>
              <a:t>Khuyến khích nghe nhạc hay xem phim phù hợp với lứa tuổi và có nội dung lành mạnh.</a:t>
            </a:r>
          </a:p>
          <a:p>
            <a:pPr>
              <a:buFont typeface="Wingdings" pitchFamily="2" charset="2"/>
              <a:buChar char="Ø"/>
            </a:pPr>
            <a:r>
              <a:rPr lang="en-US" sz="2000" smtClean="0">
                <a:latin typeface="Times New Roman" pitchFamily="18" charset="0"/>
                <a:cs typeface="Times New Roman" pitchFamily="18" charset="0"/>
              </a:rPr>
              <a:t>Xây dựng các khu vui chơi giải trí, hướng tới các hoạt động xã  hội lành mạnh.</a:t>
            </a:r>
          </a:p>
          <a:p>
            <a:pPr lvl="0">
              <a:buFont typeface="Wingdings" pitchFamily="2" charset="2"/>
              <a:buChar char="Ø"/>
            </a:pPr>
            <a:r>
              <a:rPr lang="en-US" sz="2000" smtClean="0">
                <a:latin typeface="Times New Roman" pitchFamily="18" charset="0"/>
                <a:cs typeface="Times New Roman" pitchFamily="18" charset="0"/>
              </a:rPr>
              <a:t>Nhà nước cần tổ chức tiêu hủy hạn chế sự phát tán các chương trình , các loại phim ảnh,  video có nội dung quá bạo lực.</a:t>
            </a:r>
          </a:p>
          <a:p>
            <a:pPr lvl="0">
              <a:buFont typeface="Wingdings" pitchFamily="2" charset="2"/>
              <a:buChar char="Ø"/>
            </a:pPr>
            <a:endParaRPr lang="en-US" sz="2000" smtClean="0">
              <a:latin typeface="Times New Roman" pitchFamily="18" charset="0"/>
              <a:cs typeface="Times New Roman" pitchFamily="18" charset="0"/>
            </a:endParaRPr>
          </a:p>
          <a:p>
            <a:pPr lvl="0">
              <a:buFont typeface="Wingdings" pitchFamily="2" charset="2"/>
              <a:buChar char="Ø"/>
            </a:pPr>
            <a:r>
              <a:rPr lang="en-US" sz="2000" smtClean="0">
                <a:latin typeface="Times New Roman" pitchFamily="18" charset="0"/>
                <a:cs typeface="Times New Roman" pitchFamily="18" charset="0"/>
              </a:rPr>
              <a:t>Khuyến khích, động viên thế hệ trẻ tự giác học tập, tự tu dưỡng đạo đức lối sống;  có động cơ phấn đấu, rèn luyện đúng đắn, ham họchỏi, cầu tiến bộ.</a:t>
            </a:r>
          </a:p>
          <a:p>
            <a:pPr lvl="0">
              <a:buFont typeface="Wingdings" pitchFamily="2" charset="2"/>
              <a:buChar char="Ø"/>
            </a:pPr>
            <a:endParaRPr lang="en-US" sz="2000" smtClean="0">
              <a:latin typeface="Times New Roman" pitchFamily="18" charset="0"/>
              <a:cs typeface="Times New Roman" pitchFamily="18" charset="0"/>
            </a:endParaRPr>
          </a:p>
          <a:p>
            <a:pPr lvl="0">
              <a:buFont typeface="Wingdings" pitchFamily="2" charset="2"/>
              <a:buChar char="Ø"/>
            </a:pPr>
            <a:r>
              <a:rPr lang="en-US" sz="2000" smtClean="0">
                <a:latin typeface="Times New Roman" pitchFamily="18" charset="0"/>
                <a:cs typeface="Times New Roman" pitchFamily="18" charset="0"/>
              </a:rPr>
              <a:t>Tạo mọi điều kiện thuận lợi, quan tâm đáp ứng những nhu cầu chính đáng của thế hệ trẻ. Bên cạnh đó thế hệ trẻ phải xác định rõ trách nhiệm trước bản thân,  gia đình và xã hội,  sống có lý tưởng, có hoài bão. </a:t>
            </a:r>
          </a:p>
          <a:p>
            <a:pPr>
              <a:buFont typeface="Wingdings" pitchFamily="2" charset="2"/>
              <a:buChar char="Ø"/>
            </a:pPr>
            <a:endParaRPr lang="en-US" smtClean="0"/>
          </a:p>
          <a:p>
            <a:pPr lvl="0">
              <a:buFont typeface="Wingdings" pitchFamily="2" charset="2"/>
              <a:buChar char="Ø"/>
            </a:pPr>
            <a:endParaRPr lang="en-US" smtClean="0"/>
          </a:p>
          <a:p>
            <a:pPr>
              <a:buFont typeface="Wingdings" pitchFamily="2" charset="2"/>
              <a:buChar char="Ø"/>
            </a:pPr>
            <a:endParaRPr lang="en-US"/>
          </a:p>
        </p:txBody>
      </p:sp>
      <p:sp>
        <p:nvSpPr>
          <p:cNvPr id="6" name="TextBox 5"/>
          <p:cNvSpPr txBox="1"/>
          <p:nvPr/>
        </p:nvSpPr>
        <p:spPr>
          <a:xfrm>
            <a:off x="228600" y="990601"/>
            <a:ext cx="8229600" cy="984885"/>
          </a:xfrm>
          <a:prstGeom prst="rect">
            <a:avLst/>
          </a:prstGeom>
          <a:noFill/>
        </p:spPr>
        <p:txBody>
          <a:bodyPr wrap="square" rtlCol="0">
            <a:spAutoFit/>
          </a:bodyPr>
          <a:lstStyle/>
          <a:p>
            <a:pPr marL="342900" indent="-342900">
              <a:buFont typeface="Wingdings" pitchFamily="2" charset="2"/>
              <a:buChar char="v"/>
            </a:pPr>
            <a:r>
              <a:rPr lang="en-US" sz="2000" smtClean="0">
                <a:latin typeface="Times New Roman" pitchFamily="18" charset="0"/>
                <a:cs typeface="Times New Roman" pitchFamily="18" charset="0"/>
              </a:rPr>
              <a:t>cần tăng cườn công tác kiểm tra, quảnlý, các trang mạn g xã hội, các trang web, blog cá nhân và đồng thời xử phạt các tổ chức cá nhân vi phạm.</a:t>
            </a:r>
          </a:p>
          <a:p>
            <a:endParaRPr lang="en-US"/>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6"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arn(inHorizontal)">
                                      <p:cBhvr>
                                        <p:cTn id="13" dur="500"/>
                                        <p:tgtEl>
                                          <p:spTgt spid="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 calcmode="lin" valueType="num">
                                      <p:cBhvr>
                                        <p:cTn id="18"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9" dur="500" fill="hold"/>
                                        <p:tgtEl>
                                          <p:spTgt spid="5">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strips(downLeft)">
                                      <p:cBhvr>
                                        <p:cTn id="24" dur="500"/>
                                        <p:tgtEl>
                                          <p:spTgt spid="5">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wedge">
                                      <p:cBhvr>
                                        <p:cTn id="29" dur="2000"/>
                                        <p:tgtEl>
                                          <p:spTgt spid="5">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nodeType="click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wedge">
                                      <p:cBhvr>
                                        <p:cTn id="34" dur="2000"/>
                                        <p:tgtEl>
                                          <p:spTgt spid="5">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animEffect transition="in" filter="wheel(4)">
                                      <p:cBhvr>
                                        <p:cTn id="39" dur="20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WordArt 3"/>
          <p:cNvSpPr>
            <a:spLocks noChangeArrowheads="1" noChangeShapeType="1" noTextEdit="1"/>
          </p:cNvSpPr>
          <p:nvPr/>
        </p:nvSpPr>
        <p:spPr bwMode="gray">
          <a:xfrm>
            <a:off x="990600" y="2286000"/>
            <a:ext cx="5029200" cy="762000"/>
          </a:xfrm>
          <a:prstGeom prst="rect">
            <a:avLst/>
          </a:prstGeom>
        </p:spPr>
        <p:txBody>
          <a:bodyPr wrap="none" fromWordArt="1">
            <a:prstTxWarp prst="textDeflate">
              <a:avLst>
                <a:gd name="adj" fmla="val 0"/>
              </a:avLst>
            </a:prstTxWarp>
          </a:bodyPr>
          <a:lstStyle/>
          <a:p>
            <a:pPr algn="ctr"/>
            <a:r>
              <a:rPr lang="en-US" sz="5400" b="1" kern="10">
                <a:ln w="19050">
                  <a:solidFill>
                    <a:schemeClr val="bg1"/>
                  </a:solidFill>
                  <a:round/>
                  <a:headEnd/>
                  <a:tailEnd/>
                </a:ln>
                <a:gradFill rotWithShape="1">
                  <a:gsLst>
                    <a:gs pos="0">
                      <a:schemeClr val="tx2"/>
                    </a:gs>
                    <a:gs pos="100000">
                      <a:schemeClr val="hlink"/>
                    </a:gs>
                  </a:gsLst>
                  <a:lin ang="5400000" scaled="1"/>
                </a:gradFill>
                <a:effectLst>
                  <a:outerShdw dist="35921" dir="2700000" algn="ctr" rotWithShape="0">
                    <a:schemeClr val="bg2">
                      <a:alpha val="50000"/>
                    </a:schemeClr>
                  </a:outerShdw>
                </a:effectLst>
                <a:latin typeface="Verdana"/>
                <a:ea typeface="Verdana"/>
                <a:cs typeface="Verdana"/>
              </a:rPr>
              <a:t>Thank You !</a:t>
            </a:r>
          </a:p>
        </p:txBody>
      </p:sp>
      <p:sp>
        <p:nvSpPr>
          <p:cNvPr id="25603" name="Rectangle 4"/>
          <p:cNvSpPr>
            <a:spLocks noChangeArrowheads="1"/>
          </p:cNvSpPr>
          <p:nvPr/>
        </p:nvSpPr>
        <p:spPr bwMode="white">
          <a:xfrm>
            <a:off x="3886200" y="4953000"/>
            <a:ext cx="3581400" cy="381000"/>
          </a:xfrm>
          <a:prstGeom prst="rect">
            <a:avLst/>
          </a:prstGeom>
          <a:noFill/>
          <a:ln w="9525">
            <a:noFill/>
            <a:miter lim="800000"/>
            <a:headEnd/>
            <a:tailEnd/>
          </a:ln>
        </p:spPr>
        <p:txBody>
          <a:bodyPr/>
          <a:lstStyle/>
          <a:p>
            <a:pPr>
              <a:lnSpc>
                <a:spcPct val="90000"/>
              </a:lnSpc>
              <a:spcBef>
                <a:spcPct val="20000"/>
              </a:spcBef>
              <a:buClr>
                <a:schemeClr val="tx2"/>
              </a:buClr>
              <a:buFont typeface="Wingdings" pitchFamily="2" charset="2"/>
              <a:buNone/>
            </a:pPr>
            <a:r>
              <a:rPr lang="en-US" sz="1600" b="1">
                <a:solidFill>
                  <a:schemeClr val="bg1"/>
                </a:solidFill>
              </a:rPr>
              <a:t>www.themegallery.com</a:t>
            </a:r>
          </a:p>
        </p:txBody>
      </p:sp>
      <p:sp>
        <p:nvSpPr>
          <p:cNvPr id="25604" name="Rectangle 6"/>
          <p:cNvSpPr>
            <a:spLocks noChangeArrowheads="1"/>
          </p:cNvSpPr>
          <p:nvPr/>
        </p:nvSpPr>
        <p:spPr bwMode="auto">
          <a:xfrm>
            <a:off x="8677276" y="3581400"/>
            <a:ext cx="76200" cy="228600"/>
          </a:xfrm>
          <a:prstGeom prst="rect">
            <a:avLst/>
          </a:prstGeom>
          <a:solidFill>
            <a:schemeClr val="accent1"/>
          </a:solidFill>
          <a:ln w="9525">
            <a:noFill/>
            <a:miter lim="800000"/>
            <a:headEnd/>
            <a:tailEnd/>
          </a:ln>
        </p:spPr>
        <p:txBody>
          <a:bodyPr wrap="none" anchor="ctr"/>
          <a:lstStyle/>
          <a:p>
            <a:pPr algn="ctr"/>
            <a:endParaRPr lang="vi-VN">
              <a:solidFill>
                <a:schemeClr val="accent1"/>
              </a:solidFill>
            </a:endParaRPr>
          </a:p>
        </p:txBody>
      </p:sp>
      <p:sp>
        <p:nvSpPr>
          <p:cNvPr id="25605" name="Footer Placeholder 1"/>
          <p:cNvSpPr>
            <a:spLocks noGrp="1"/>
          </p:cNvSpPr>
          <p:nvPr>
            <p:ph type="ftr" sz="quarter" idx="11"/>
          </p:nvPr>
        </p:nvSpPr>
        <p:spPr>
          <a:xfrm>
            <a:off x="3124200" y="6477002"/>
            <a:ext cx="2895600" cy="244475"/>
          </a:xfrm>
          <a:noFill/>
        </p:spPr>
        <p:txBody>
          <a:bodyPr/>
          <a:lstStyle/>
          <a:p>
            <a:r>
              <a:rPr lang="en-US" smtClean="0">
                <a:latin typeface="Arial" charset="0"/>
              </a:rPr>
              <a:t>www.themegallery.com</a:t>
            </a:r>
          </a:p>
        </p:txBody>
      </p:sp>
      <p:pic>
        <p:nvPicPr>
          <p:cNvPr id="25606" name="Picture 2" descr="D:\Wallpapers\tuyen\hand-painted-fantasy-wallpaper_1920x1200_8787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861492" y="990602"/>
            <a:ext cx="4476483" cy="2585323"/>
          </a:xfrm>
          <a:prstGeom prst="rect">
            <a:avLst/>
          </a:prstGeom>
          <a:noFill/>
        </p:spPr>
        <p:txBody>
          <a:bodyPr wrap="none">
            <a:spAutoFit/>
          </a:bodyPr>
          <a:lstStyle/>
          <a:p>
            <a:pPr algn="ctr">
              <a:defRPr/>
            </a:pPr>
            <a:r>
              <a:rPr lang="vi-VN" sz="5400" b="1" dirty="0">
                <a:solidFill>
                  <a:schemeClr val="tx2">
                    <a:lumMod val="50000"/>
                  </a:schemeClr>
                </a:solidFill>
                <a:effectLst>
                  <a:glow rad="228600">
                    <a:schemeClr val="accent6">
                      <a:satMod val="175000"/>
                      <a:alpha val="40000"/>
                    </a:schemeClr>
                  </a:glow>
                </a:effectLst>
              </a:rPr>
              <a:t>Cám ơn </a:t>
            </a:r>
            <a:r>
              <a:rPr lang="en-US" sz="5400" b="1">
                <a:solidFill>
                  <a:schemeClr val="tx2">
                    <a:lumMod val="50000"/>
                  </a:schemeClr>
                </a:solidFill>
                <a:effectLst>
                  <a:glow rad="228600">
                    <a:schemeClr val="accent6">
                      <a:satMod val="175000"/>
                      <a:alpha val="40000"/>
                    </a:schemeClr>
                  </a:glow>
                </a:effectLst>
              </a:rPr>
              <a:t>Thầy</a:t>
            </a:r>
            <a:r>
              <a:rPr lang="vi-VN" sz="5400" b="1">
                <a:solidFill>
                  <a:schemeClr val="tx2">
                    <a:lumMod val="50000"/>
                  </a:schemeClr>
                </a:solidFill>
                <a:effectLst>
                  <a:glow rad="228600">
                    <a:schemeClr val="accent6">
                      <a:satMod val="175000"/>
                      <a:alpha val="40000"/>
                    </a:schemeClr>
                  </a:glow>
                </a:effectLst>
              </a:rPr>
              <a:t> </a:t>
            </a:r>
            <a:endParaRPr lang="vi-VN" sz="5400" b="1" dirty="0">
              <a:solidFill>
                <a:schemeClr val="tx2">
                  <a:lumMod val="50000"/>
                </a:schemeClr>
              </a:solidFill>
              <a:effectLst>
                <a:glow rad="228600">
                  <a:schemeClr val="accent6">
                    <a:satMod val="175000"/>
                    <a:alpha val="40000"/>
                  </a:schemeClr>
                </a:glow>
              </a:effectLst>
            </a:endParaRPr>
          </a:p>
          <a:p>
            <a:pPr algn="ctr">
              <a:defRPr/>
            </a:pPr>
            <a:r>
              <a:rPr lang="vi-VN" sz="5400" b="1" dirty="0">
                <a:solidFill>
                  <a:schemeClr val="tx2">
                    <a:lumMod val="50000"/>
                  </a:schemeClr>
                </a:solidFill>
                <a:effectLst>
                  <a:glow rad="228600">
                    <a:schemeClr val="accent6">
                      <a:satMod val="175000"/>
                      <a:alpha val="40000"/>
                    </a:schemeClr>
                  </a:glow>
                </a:effectLst>
              </a:rPr>
              <a:t>và các bạn </a:t>
            </a:r>
          </a:p>
          <a:p>
            <a:pPr algn="ctr">
              <a:defRPr/>
            </a:pPr>
            <a:r>
              <a:rPr lang="vi-VN" sz="5400" b="1" dirty="0">
                <a:solidFill>
                  <a:schemeClr val="tx2">
                    <a:lumMod val="50000"/>
                  </a:schemeClr>
                </a:solidFill>
                <a:effectLst>
                  <a:glow rad="228600">
                    <a:schemeClr val="accent6">
                      <a:satMod val="175000"/>
                      <a:alpha val="40000"/>
                    </a:schemeClr>
                  </a:glow>
                </a:effectLst>
              </a:rPr>
              <a:t>đã lắng nghe!</a:t>
            </a: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52400"/>
            <a:ext cx="5181600" cy="523220"/>
          </a:xfrm>
          <a:prstGeom prst="rect">
            <a:avLst/>
          </a:prstGeom>
          <a:noFill/>
        </p:spPr>
        <p:txBody>
          <a:bodyPr wrap="square" rtlCol="0">
            <a:spAutoFit/>
          </a:bodyPr>
          <a:lstStyle/>
          <a:p>
            <a:r>
              <a:rPr lang="en-US" sz="2800" i="1" u="sng" smtClean="0">
                <a:solidFill>
                  <a:srgbClr val="FF0000"/>
                </a:solidFill>
                <a:latin typeface="Times New Roman" pitchFamily="18" charset="0"/>
                <a:cs typeface="Times New Roman" pitchFamily="18" charset="0"/>
              </a:rPr>
              <a:t>Các phương tiện truyền thông</a:t>
            </a:r>
            <a:endParaRPr lang="en-US" sz="2800" i="1" u="sng">
              <a:solidFill>
                <a:srgbClr val="FF0000"/>
              </a:solidFill>
              <a:latin typeface="Times New Roman" pitchFamily="18" charset="0"/>
              <a:cs typeface="Times New Roman" pitchFamily="18" charset="0"/>
            </a:endParaRPr>
          </a:p>
        </p:txBody>
      </p:sp>
      <p:sp>
        <p:nvSpPr>
          <p:cNvPr id="18434" name="AutoShape 2" descr="data:image/jpeg;base64,/9j/4AAQSkZJRgABAQAAAQABAAD/2wCEAAkGBhQQEBQQEBQUFRAWGBIWFhgVGRoYFxQUFRQWFRgWGBUYGyYeFxkjGRQUHy8gJCcpLC4sFR4xNTAqNScrLikBCQoKDgwOGg8PGikkHyQtKTQsLCktLSwpLCkxKTQsLCksLiwwKiovLCwsLCwsLCkpKSwsLCwpLCwpLCwsLCwsLP/AABEIANEA8QMBIgACEQEDEQH/xAAcAAEAAgMBAQEAAAAAAAAAAAAABQYBBAcCAwj/xABEEAACAQMCBAMEBQkGBQUAAAABAgMABBESIQUGEzEiQVEyYXGBFCNCkaEHFTNSYnKCscEWU5Ki0fAkQ7LS4SWDk8Lx/8QAGgEBAAMBAQEAAAAAAAAAAAAAAAECAwQFBv/EAC8RAAICAQMEAAMHBQEAAAAAAAABAhEDEiExBBNBUYGx8CIjMnGhweEVM2GR0QX/2gAMAwEAAhEDEQA/AO40pSgFKUoBSlKAUpSgFKUoBSlKAVH3JxLjJwR6kb427VIVGcYOnS/p/SgMPH56sfxH5dx8a8nI3DnA9GXtj0x+Fa9pPrZl0ksuCSV2wS2MHO/atqWJ+m2iNephtORgasbZ8XbNAZtZ/rAussCCd/I/7xUnVbRijoT3VsH+R/EVZKAUpSgFKUoBSlKAUpSgFKUoBSlKAUpSgFKUoBSlKAVgms1DcY5qgtW0Sk6tthjbPYbkbn070BJWt6soJQ5Cs6HYjDIcMNx6+dLq8WIAucAsiDYnxOwUDYep79qrNzzqhUyQxzlgPON9DDPZmUHA3JB/8144fz5EQDMHExG6KPCoB+zrKkj1OP6VCafA4LgDSojhfM8Vw/TXUHwSAwAzj0IJqXqQKUpQCtDjKZj+H9a36+VzBrUr2zQFfilAGWYKNjksEG4x3J/3ivf51hG3UjJ98ur/AKTUNznxJ7FMp02ICe3sBksNhk52U14/J5xB+IRSyzYXS4VensD4cnOc+tAS7yLIGKkEe7OM7Hz3O9WG0k1IreoB/Ctb8zJ56j/Ef6YrchhCKFXYDtQHulKUApSvmJc5wDtt5d/voD6Urxq9x/D/AFrOr3H8P9aA9UrwZMYyDvtXugFKUoBSlKAUpSgFKUoBSlKAVz+9mX6ZxGR1yYYkCnzGtAWIz2OFA+HxroFcl5g4qIr3isTHDPHFoH62IV2HqfFVZcM1w/3I37XzLNa8XU2mvfDICM+g33qnc08ZU9LSCSpYg7bEaSfw2+dfeyvf+C3/ALobe7cfyqqcYmzg/ZXXv79gAPXtXmf+K28uZ5PCpFuvqPUpR43+TLHydxZpOIW4zgFm2Hn9W3f1rswrg3Ia/wDqNkQGyxkJ3UjZZBkAbgYH2vjXeRXqmApSlAeHcDvtXi4ZtBMeC+Ns9s+/FV/8ovS/N8vX6enMWOpp06uouPa2zjP41GycWuNbCKVBAbhrWNEjXwo1oJUdXB3IbGBjGD8CNY4nKOq/f7f9JKxzrwXiNycG2eQDfUrrgkZxhQ3hG5299V7gfLHF4ZFEMVzAmoE6XCr8SurDfMGrXZc4XKRWyJcQv9TAxeZ416kp2kgLE6mZNIBA+sy+T6Gfg4ldymAC4VevPeRj6pT00gM4GMnxMdC7nbbt3zaWCUeWhRaeEmXpL9Ix1cDVjzPr7q3a5tDzrdSSW41Qxh0tTh2ROsZdpGQP4mxuAEzgrvkGrH+T65Z7MdS4M8isyvqxriZSQY3xvq8/Fvv6YqJ4ZQVsUWalKViQKrl+CZmALjf7PYZXvufUeXnVjrXEIYMCM7t+Pvqso2SnRXCsilUjcq4bVk+Pqrk7Et7HY9gaqMfFyzsUZniBkDEZGjSWG25LE47HHbbNdA4hw9tDKgyTpxjC4wc961bLl2NZs/R4QhXJIRAS+f2Rnse9ebolr0zTfFP83+1fqXklJIcBm1E+ED2Nx7yNu/xqx1qJYJHuiKpyM4GNs1tivSiqRmKUpVgKUpQClKUApSlAK0uK27vGRHK8LDfUgjJ2B2xIjDHbyzt3rdrw65GPWl0wVTgvGpUitOoZrqa6iWX/AJCLEAkTP7Kp4frc/aO1aPFprG7NtPc2uszQwy6ycGOOSSONdZVgW0tMvrgE1a7fgkcfR0A/URmKPcnShCKQcnxbRpufSoubkiEQyxw6lZ4Xt1MjvIscT48KozYVVwMAYxit9WKTtr6+qJKHxi14bHKjKkqpuxQONLRpK0YcB3DOH0SeBdyNLDBwGnLHgXDppxEbBlVnuY0kZyVd7d2VxgSFgPASCR5VbJeVYW0Y6iGNFiBilkiJjT2UYxsNQG/f1Pqa+8HAokZGCnKPPIviOzzljIe++S7beXlUSnjapJgp/CbS3sL65EdsQhlt4RKpX6rrQxYXxNr3kfcgbah6bSXC+c8RxAxzyJotC8zGMFRcnTGXUNlmzjVpHqfdU9NwGJy7FTl5IZW8R3kh0aD32A6a7djjfvXwg5VgSPpqp0abdcam9m2OqLfPkfv86KeNrdb7AjuU+YnkEcM6Sa3FyySMUKyCGfQwAU6lwHTGQM4NWoVHWnAoojGUUgxCYJ4icCZg79zvllHftUgKzm03cSAVppFZpVQY0imms0oDGmgFZpQClKUArUe5jUkF1B8xqA3+Ga26qvGuB278RtS8ELF1ui5aNCXKrFpLEjcjyzVox1On/n5AsUbo5YBgxU4YBs6WwGwcHY4IOPQivosIHbaqLwDiMs15Exl8bCZrmBEVOgYwUiWV9OtgNRADHxHDDYYrb4nxe4R7lxNohjmgh/RqRDHJFbu87EjJ062xnYaiWyBgaPC09N/V0TRb9s4zv3xn088fOvpVI5TvpJLzLymdGW86crIg1xpLaqpjKqNKHL5xsxXV6Yu9UnBwdMgUpSqAUpSgFKUoBSlKAUryWrCyg9iD8KA90ryGzXqgFKUoBSlKAUpSgFKxmvnLcqvcgfGqymoq2wfWlRF5zVbRELJNGpPYE7n5V825wtQwQzxhjjAJx3rmfWYVtZbSybpWtDfo/ssD8DX3Vs1rjz48n4WmQ1R6pSlbECsEVmlAYxTFZpQGMVmsaqwZQO5Hp8/T40B6pWM1mgFKUoBSlKAUpSgIzmS1EtpPGdg0cg2/dNc05R5ciF9NBrckQh8q2CCzKpBxnBGex9QcHNWXm/m9BcrYCQqWDGXbGEOAPrDsAd1yPWq5xqM8NUXts+npGSOUPqKkSRqVKjT4yG0bgYJG52asZbvg6cMnFNaqsu/C+MW9v1YTJjQ52bJIBC+i+oIAHlirFBMHUMpypAII8wexr8+cM5zuGeOB42lmeSTQ86srRl4mV1C+YbGcacDfbOMd54LcmW2hlI0l442I9CyA42+NaRs53ybtKUqxApSlAK8s2KyTVQ5m4w00psoGK4AaeRfaRGOFjQ+UjkEZ8gCfSsM2XRSjy+CUrPrxnmWUuYbRAWHtzPnpR57AAbyP+yPmRmou44UscT3l88spQZGtiAT5BIE8I8sA6jW7a8ty22JLbbO7ROS65PkHOXX56q1ONcbR7hIbjUqwlZG0qWjV8N0+owG2CNQztlRXmZJOH2cq3fnlV5/Q1S9GeUOXmDvPINM0hDS4+z+rAD6KO/q2fdWzwm1Q3lyo7FoQQOxAWTY+o7fhU1wfidu0eIJUcDuQRv7zUVwgolzNIXUKShGSBsocefxFWc8McmNJqkn8iFe5rX3LMUUo1BtDeydTApv9llIIx7j29a3+jdW2DGxnj/VkIMgH7Mgxq+Db++scX5otJAYlkEsvksQMjBveEBwPXNRkPHbqZTHBpiRcKXdS8pyMjRFsO32mPl2NYKEO48aV3vFrx7RNui3WHElkHow7g9xW6KplpyzJErTIZTN7RLvqaXzORgKp9AoA8vOrHwfiXVTf2xjP9D88H7jXd0+XJCfZzc+H7/ko0uUSNKVgmvRKHwvb9IUMkrqiDuzHAHzNVa557DqWgXEeMh5PCWG/iVfsr+03fyB71D8y8RE7hpliIRiEGSwA1Hx4OzMRpwMeflUZKNR1HGo4GGGcHfvj2j+z91SgblvxJyuNXtsWbdiCx3yuo7D49/LyFYeTBQasOMkaj7QxuD6sux9QRn1qPtL1ZAce39oHv5jIPmpwd/d7q+zhWjKvsn62cFWHYofdn/eam75Iikie4DxmVJY1kkZkJIYucnxDuT2yDv6YHzq+A1yWzl14UElTsSB7DbZZXJxpJJOk7j03xXRuW7ppIF1+0pKncncfH4/dioYRK0pSoJFKUoBSlKAo/O00UUjL0meeaPA2XRnxKpYscnt7Kg9hXOZLa4uJUVnDX3Ub9MjhYVjMUgWMDvnCNvvjO5DjPR/ylckm/SKVNZkh1AImkGQOy7FmIC4wTn3mqrf8tXFtZW7X5iZYWxgMWKxMNJDNpAYqSnbyVtznFZzbSexpDeSTZoT8In60X0hi9yokMP0caAhfV1MqGJyVYHOxGiu2QRBFVB2UAD4AYFcs4GqG8tjOVVtRcagq6/qwiAnJ+269/PaurCq4ZXEtmhpkZpSlbGIpSlAafFLwRRPIeygmqtyNw8unXkHjlPXf96QeAfwx6B99S/Oag2koZtKFSGb0Ug5NRnDObraKMKom7AbQSkbAKADo9AK83uxXUS1eEi9fZLXdShVLHyBqo8oW3X13D5zK8kpI/V1GOMZ9NCA4/aNbF/zXDNEyp1Acb6o3TAG5PiUZ7Vq8B5ntbeBEUzHCooxDKQQqgAghMEbfjULqIPO2/CJp0TV3ylBI2po42PfLIpb/ABYz+NVez5einvbgOiPpaJV1qHCjS5OAwx6VYE55t2OMTA++CUD7yuKiLHjtvDcysxfUdDELG742bTnQpxkN+FUy5cXfg69+CUnTLJacupGAAcKOyrhF/wAKgCo0joX2Bssg/FfEP/vX0/t5b+k//wAE3/ZUZxjmCB3imJcKrDGUcMW3GNGMnZm2xU9TmgnCS8P17Iin5Ltiqvd/8PeKw2STwn+Lcf5h/mr6Lz3bgAfXn/2Jv+yonmTmGOeNGjD5WSPGpGQ56ieTAGnV5YNRkuU0Ipl6RsjNeiK17FsoPn+BrYr1EZlN5m4AYz1oh4M+ID7GfMegOTv5fypN9ZyKrNExI7lWPbOxw2M9tsZ39cnfs7LnY1Vr7lLMv1eOk2dQO+n1GPMVIOc/m/6SwCII1GkuR31DHbbJyPh5emasS8oyz42coMbZxkj9djjPw7e4nevnHwk2lzM8fU6MNzaI0nV2VHWEshtiMSZMpGrORryMkbytlzqevKFi1yS9DonXKIXV5BCuDLCgVcnUWQODqO52FdLwNK47hxZtWfJ0ukCRkHrg/DsFUYHuz5VZeHcLSDOjO4AOTntn/WoyPmgra3E8seHtmkSREbUCyKreByFyCHXcgYyc9qjeI8TvI7mJjFDrEN6xjE79NlQ2p1FuiDrGWAGn7R3xmstEpMhKi5ZrNQXLfERcvNOA4yYVAZsjSbaKYYXACfpjnuSR3xgCdqji4umSKUpUAVFcyGUW7yQS9No1d86FfUFRjpw3bfG/uqVr43dqJY3jbOl1ZTjvhgQcfI1MXTTBV5OajY20U165l6qh9SiCPpgopKhGkVpO5PgDH3ds54le21+wtbiCYxGWSEOSFieaMMxTKSa9wjEErjbuDtWzxvk2O4WNcuAIzbvhypa3YYZchTlth6Z3ycbV64VymI5Wmkd3PWnmjTUemhkLANowPHoYjuRucd62faab87kkRe8OsoDJHBYh5IkDGURxusDlGeMs0raiRs3hDYBGcZras+ajLDDE3Whnf6FlmSMl1m1HWo1EBWMUq7jK5zp7VMXnLUckrS65ULgLIsb6VlABVda47gHG2MgAHIFY/stDrjfx5iW3VfF5W/U0Z23/AErZ9dqiPbSqg3ZLrWaUrEgUpSgIbmy26lrIuM5GPv2/rXx4DbJNAjtnJVc7+eACPvBqauYQ6Mp7EEffVf5fl6UjwMcHUSB6E7kD3HuPia82T7PU2+JfNF1vE3uJ8MUQyADuD33qP5Ws0e3TVnKqF2ON0yh/lVimwQQexBz8KqdhxiK0eRCzOdRKrGpdiexwqgnyz8zUZMkcXUKT4kq+KJW6LGOFINwD95qscGt1a9ucjYvF222CP6Vsnm2dziO0cDtmWSND8dGot8sCoyx43JHcShbbWy6NZ6ioQWDEAatj9od6rlzffQel+fAS2Lj+aI/Q/eaq/MwBu7SBRspeY+uI0ON/3mT76lLTmssdMsE0XvIDL/jQlfxqN4fD9KvJLkFSgCRLg5KqDrfPoSwjGP2atlzQyThDje99gk0WODhCaRkHOBnc1Wec4112tuvd5kJ3z4EPVc/4Y2++rm8gUZ8hVE4exvr17n/lDVDD71BHWkHuJUID7nrbP95KONe7f5ER9l24cPqlz6Z+/etmvKLgY9K9V2lBSlKAjH5atmn+ktChnyG1kZOpQArYO2QAMHyxXyj5Qs1DBbeIB10sNPddQYL7gGAI9MbYqYpVtcvbBqW3CYY4ugkaLDhgUA8JDe1kHvnJznvk1r2fLVtD+ihRdnXYfZk0hxn0IjT/AAipOlRqfsGtZcOjhBESBAdOQPPSixj7kRR8FFbNKVF2BSlKAUpSgFKUoBWM1HcZ4h0lGO7E7+mKiRx5v1m+OO1Uc0tjOWRJ0WfNM1Wfz+36x+6vpb8fOoZOQSBjHqcVHcRCyxLHSsCs1oajFQ3HOElyJYtpl7eQYdwp9N9wfI+41M1gissuKOWOmRKdFDLPfO0c0jIF2MAJj1HzMjL4iPQAgEevYb1zy8luEkREGnY6BpAzkeXqCQamOL8uxz4bdZB7LqdLL8GHl7jke6oa4e9gBXEdwmMeL6uTHvPsN9615WTp8sIaUr9Pz8TROyw2EMZQMijHl/v1qvcET/jbjV+vF/0P/XNafCeZpINSzWtyF8tK9UZPoY9Q/wDyvjw7mVVnll+j3ZLEHHQkG41YxkftedSs8pThKcWmrvYVyTfN3EBDGIoVX6TP9XGMdie7n9lV1MfhWjw/lWKKEMrGHSABIDpZgo9p/J84JOQe9RQ4zdSTmUWgVsFVa4kVdKnfGhdTeQ2A3wM1ujl6a8Ia7cyj+7AMduPimdUv8RA91aQjLK23Hn36I4NF+MTX2YImb6H7LTL7c+O8cJ9PIvuAO29XfgfCRCg2CnAAC7BFAwFA8gBX04fwdYt+7YAz5ADsAOwA9BUhXbgwLEq5fso3YpSsMa6CDXn4giHDMAe+O5+4VHpzfak6eugb0bKn/MBVIu+JXt1qkhuvo6vghURTt5AufFnHcjHnUf8AnLjEOwmhul/VkRckenZT+NZrNDymeh/Tc74cfidWteJRS/o5Ef8AdYN/I1sg1xS451TOOKcM0Ht1YMoR7wDt/nroXI3MNtcp07OSR440XIlLGRWLN7ZbJORjzI22q+qD/Czkngy471Ljz4LVSlKkyFKUoBSlKAUpSgFKUoCqc8XvT6O2QTJ8sBf9a+fA75Hs5lA1OoYsB3II8J/A/dXrntMiL4v+IFVqwuWgcSRnDD7iPMEeYrxc/UdvqHfH8HlZcs4Z3fBn85D1FZh4r41wMnUnw7j1qctOJWZZpHh0yMCGGNSnPfA7An4CoEojT5jXShddI9BqGK5p/ZpqSe/g55dyNOM0zqIrNYFZr6M90UpSgFYK5rNKA15OHxt3UV8vzPF+qK3aUoGvFYRr7KgfKvuBTNZoBSlKAV5avVYNAcJl5t+jxGNF+tBKjO6gKSC3qT7qi5ri5kjBkdzrMhwW7hNGFKqRpHiZtO2dAztVk5s/J7Nb3LXMStNbs0jhUGZIyxLHK/aUFjgjfttVQHG2DFZFwoO648asMjOG2JwSCpGCCQe+a89Pt5FKa2T4Ptaj1fTtYKtrd+UbkN3c25+imRJWZBIqJiVCpGdB8iT20j3b77zP5JLpl4m8aAIjpKzrvsF0kKPeGI7+WqoKC/t4X60agvnOFDjf362wo7HALEkAZA72X8mdyZ+NyTD2TDIx9B+iX/xXROWOeVPG/wBjypYs/T9FKOeK52Z2gVmvK16roPnxSlKAUpSgFKUoBWjxjiotYWmZWYAoNKY1MXdY1A1ED2mHcit6oPnDgzXdq0SAM+uF1DOyA6JVYguu4yoYdjuRUxq1fANDiN0L1eiI5YrlHTKShAVDhsOcSYeM6CMozEEdjgioOw4NPJr1LFGEYrl5D4hvg7J4TsTpOGG2RvUjNytPM6St04WQwoqo7SGOKNJxr6jKC8mqYbYGy9yTUZwTkdtldIysctuJNTakkEGokiP6NGDu+xJfOcZ2q0umwTtyZnPBCbuSNi84DJDE1xI9uIVUuza3ICgZyMRZPy7175f4ZruWWR4sRMmNDauqSiyjSSBhRqGdidvKpZ+WGPDbiyxGDJ9LEY+wgllkeLbHh0hl2A2xt2rRj5QYs0xht4pTNZyJ0yD0o4dAkVH6a4yA+wAB1b9zVIdLgV38P9r+Si6fGt6Lh9LQBssvh9rceH970+deUvAzhVGVKlg4KldiBj2tRO+cgY275wKoZ5NuUjwiWyNHF0mZfEbwdWJ2kkDwsFfTG5BYSENIfjUjyVy5JAyStp6ei604JyFnuEmQYMaY8IORpXB8q2eOCjeo6C50oKViQKVgmqrzL+Um0ssoWMs426UXibV2wzeyhz5E591CUm3SLVmq5zLz/aWAIlfVKP8AlR4Z/nvhP4iK5hzP+UO7mQtLJ9EtzkCOEF5X9xbbJ+YHqKqlxarJExiD7YY9UABtgzbHvjIHc5PpWbn6OiODnU9/R0j+3F/dCO7jWO3sxLEOmSTLMjMFGW07A9/Dg4BPbc9C5Z4x9LtkuBp8Wv2c4Gl2Xz38q4//AG1draKEKjTDGoouUgiwBp8TaFkbBHtDSpI2NXn8jk2bGWP+7uZ0H7p0uNj+9VotsyyJJ7F7pSlWMxWDWawaMEDw3mxJ3CdOWMP1um8gTRJ0WKvpKuxGMZ8QXI+FY4xy9ZXiF50hcHbqAgMCdv0oOc9vOoa15PngXXEyNMyXcZErM8cRld3SSJWBAz4FdMYI+B1afD+SbiN+o8VvInUV+hI66CeiYy5KW6pqU4I+r7E75xXRLFildPb5mkZODuLorkf5MI7mIT20zwxsiSYuNDKA+rbWjBgRp7suDkYJ3x0Lkfk2Ph0RCkPM+DJJjGrHZV9EGTj4k1CWnJM8aRakt5emloDEzHpymFLpGBJjOApnRlyp3TsNjVr5Z4a1vbrE+nIMraUzoQPK0gjTIHhQMFGw2UbCsJYMUHqg9zpzddnzQ7eSVolqUpUHEKUpQClKUApSlAKxis0oDGKYrNKAxis0pQGMVmlKAUpSgMGuCzyWtpNdxzwmSeQzMrFtz1nJAQKMxkhs5yCVP7QFdp43xaO2QPLIkeWCrr2Dtgto7E9lJ2GfDXIX4BLqaWH6PoZDK0xfreAsUUgDdjqUqF8W4xijg5F4S0uyItYpOnpRDt4nL9sYIwU7hfc2M++teEQuxXElzJ5LANS5zsu/gA9x19uwq78v8hdUC6eWWV4yvT1DwNsCTGm2Nm9BghgRlTVy4TaW9hapJMI4CAoZmAVtRPs6huckZx51Hbp15NJ5pyOfcJ5LvptDBY7VAPaTxSjIx2Psg+irj+ddA5R5RNgCvWdw3ibfws57sVOTqwBvn5VJvzJbLCtwZoxCxwr6hhm38IxuWGDt3GD6VvWd4kyCSJleNhlWUggj3EVamjE+1KUqCBSlKAximKzSlAUpSgFKUoBSlKAUpSgFKUoBSlKAUpSgFKUoBSlKAUpSgKzzrEx+isvXCpOWdrZS8iKba4TIUK22p1U7H2qrJtr5IisYnWPCHcMZOm13cszMsbKeuUMTPoIfBPntXSyKYrWGVx2omznQs7xoZG6l2WjtmeHAki1zCaYorRszM5CaBhySwxqBOKs3MCMs1tc9N5I4Wl1rGNTr1I9CyKg3bTuCBvhyQDU/imKh5W3de/1FnP8AhkxNz+dFike0lM+hY11yR647ZRMYlyw19CTOPEA4yBk4vHDp9cYfQ0ecnS4CsMk91BOCe+O+++9ZtbCOLV00RNbFm0KF1Me7NgbnYbmtimSep8AUpSsyBSlKAUpSgFKUoBSlKAUpSgFKUoBSlKAUpSgFKUoBSlKAUpSgFKUoBSlKAUpSgFKUoBSlKAUpSgFKUoBSlKAUpSgFKUoBSlKA/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36" name="AutoShape 4" descr="data:image/jpeg;base64,/9j/4AAQSkZJRgABAQAAAQABAAD/2wCEAAkGBhQQEBQQEBQUFRAWGBIWFhgVGRoYFxQUFRQWFRgWGBUYGyYeFxkjGRQUHy8gJCcpLC4sFR4xNTAqNScrLikBCQoKDgwOGg8PGikkHyQtKTQsLCktLSwpLCkxKTQsLCksLiwwKiovLCwsLCwsLCkpKSwsLCwpLCwpLCwsLCwsLP/AABEIANEA8QMBIgACEQEDEQH/xAAcAAEAAgMBAQEAAAAAAAAAAAAABQYBBAcCAwj/xABEEAACAQMCBAMEBQkGBQUAAAABAgMABBESIQUGEzEiQVEyYXGBFCNCkaEHFTNSYnKCscEWU5Ki0fAkQ7LS4SWDk8Lx/8QAGgEBAAMBAQEAAAAAAAAAAAAAAAECAwQFBv/EAC8RAAICAQMEAAMHBQEAAAAAAAABAhEDEiExBBNBUYGx8CIjMnGhweEVM2GR0QX/2gAMAwEAAhEDEQA/AO40pSgFKUoBSlKAUpSgFKUoBSlKAVH3JxLjJwR6kb427VIVGcYOnS/p/SgMPH56sfxH5dx8a8nI3DnA9GXtj0x+Fa9pPrZl0ksuCSV2wS2MHO/atqWJ+m2iNephtORgasbZ8XbNAZtZ/rAussCCd/I/7xUnVbRijoT3VsH+R/EVZKAUpSgFKUoBSlKAUpSgFKUoBSlKAUpSgFKUoBSlKAVgms1DcY5qgtW0Sk6tthjbPYbkbn070BJWt6soJQ5Cs6HYjDIcMNx6+dLq8WIAucAsiDYnxOwUDYep79qrNzzqhUyQxzlgPON9DDPZmUHA3JB/8144fz5EQDMHExG6KPCoB+zrKkj1OP6VCafA4LgDSojhfM8Vw/TXUHwSAwAzj0IJqXqQKUpQCtDjKZj+H9a36+VzBrUr2zQFfilAGWYKNjksEG4x3J/3ivf51hG3UjJ98ur/AKTUNznxJ7FMp02ICe3sBksNhk52U14/J5xB+IRSyzYXS4VensD4cnOc+tAS7yLIGKkEe7OM7Hz3O9WG0k1IreoB/Ctb8zJ56j/Ef6YrchhCKFXYDtQHulKUApSvmJc5wDtt5d/voD6Urxq9x/D/AFrOr3H8P9aA9UrwZMYyDvtXugFKUoBSlKAUpSgFKUoBSlKAVz+9mX6ZxGR1yYYkCnzGtAWIz2OFA+HxroFcl5g4qIr3isTHDPHFoH62IV2HqfFVZcM1w/3I37XzLNa8XU2mvfDICM+g33qnc08ZU9LSCSpYg7bEaSfw2+dfeyvf+C3/ALobe7cfyqqcYmzg/ZXXv79gAPXtXmf+K28uZ5PCpFuvqPUpR43+TLHydxZpOIW4zgFm2Hn9W3f1rswrg3Ia/wDqNkQGyxkJ3UjZZBkAbgYH2vjXeRXqmApSlAeHcDvtXi4ZtBMeC+Ns9s+/FV/8ovS/N8vX6enMWOpp06uouPa2zjP41GycWuNbCKVBAbhrWNEjXwo1oJUdXB3IbGBjGD8CNY4nKOq/f7f9JKxzrwXiNycG2eQDfUrrgkZxhQ3hG5299V7gfLHF4ZFEMVzAmoE6XCr8SurDfMGrXZc4XKRWyJcQv9TAxeZ416kp2kgLE6mZNIBA+sy+T6Gfg4ldymAC4VevPeRj6pT00gM4GMnxMdC7nbbt3zaWCUeWhRaeEmXpL9Ix1cDVjzPr7q3a5tDzrdSSW41Qxh0tTh2ROsZdpGQP4mxuAEzgrvkGrH+T65Z7MdS4M8isyvqxriZSQY3xvq8/Fvv6YqJ4ZQVsUWalKViQKrl+CZmALjf7PYZXvufUeXnVjrXEIYMCM7t+Pvqso2SnRXCsilUjcq4bVk+Pqrk7Et7HY9gaqMfFyzsUZniBkDEZGjSWG25LE47HHbbNdA4hw9tDKgyTpxjC4wc961bLl2NZs/R4QhXJIRAS+f2Rnse9ebolr0zTfFP83+1fqXklJIcBm1E+ED2Nx7yNu/xqx1qJYJHuiKpyM4GNs1tivSiqRmKUpVgKUpQClKUApSlAK0uK27vGRHK8LDfUgjJ2B2xIjDHbyzt3rdrw65GPWl0wVTgvGpUitOoZrqa6iWX/AJCLEAkTP7Kp4frc/aO1aPFprG7NtPc2uszQwy6ycGOOSSONdZVgW0tMvrgE1a7fgkcfR0A/URmKPcnShCKQcnxbRpufSoubkiEQyxw6lZ4Xt1MjvIscT48KozYVVwMAYxit9WKTtr6+qJKHxi14bHKjKkqpuxQONLRpK0YcB3DOH0SeBdyNLDBwGnLHgXDppxEbBlVnuY0kZyVd7d2VxgSFgPASCR5VbJeVYW0Y6iGNFiBilkiJjT2UYxsNQG/f1Pqa+8HAokZGCnKPPIviOzzljIe++S7beXlUSnjapJgp/CbS3sL65EdsQhlt4RKpX6rrQxYXxNr3kfcgbah6bSXC+c8RxAxzyJotC8zGMFRcnTGXUNlmzjVpHqfdU9NwGJy7FTl5IZW8R3kh0aD32A6a7djjfvXwg5VgSPpqp0abdcam9m2OqLfPkfv86KeNrdb7AjuU+YnkEcM6Sa3FyySMUKyCGfQwAU6lwHTGQM4NWoVHWnAoojGUUgxCYJ4icCZg79zvllHftUgKzm03cSAVppFZpVQY0imms0oDGmgFZpQClKUArUe5jUkF1B8xqA3+Ga26qvGuB278RtS8ELF1ui5aNCXKrFpLEjcjyzVox1On/n5AsUbo5YBgxU4YBs6WwGwcHY4IOPQivosIHbaqLwDiMs15Exl8bCZrmBEVOgYwUiWV9OtgNRADHxHDDYYrb4nxe4R7lxNohjmgh/RqRDHJFbu87EjJ062xnYaiWyBgaPC09N/V0TRb9s4zv3xn088fOvpVI5TvpJLzLymdGW86crIg1xpLaqpjKqNKHL5xsxXV6Yu9UnBwdMgUpSqAUpSgFKUoBSlKAUryWrCyg9iD8KA90ryGzXqgFKUoBSlKAUpSgFKxmvnLcqvcgfGqymoq2wfWlRF5zVbRELJNGpPYE7n5V825wtQwQzxhjjAJx3rmfWYVtZbSybpWtDfo/ssD8DX3Vs1rjz48n4WmQ1R6pSlbECsEVmlAYxTFZpQGMVmsaqwZQO5Hp8/T40B6pWM1mgFKUoBSlKAUpSgIzmS1EtpPGdg0cg2/dNc05R5ciF9NBrckQh8q2CCzKpBxnBGex9QcHNWXm/m9BcrYCQqWDGXbGEOAPrDsAd1yPWq5xqM8NUXts+npGSOUPqKkSRqVKjT4yG0bgYJG52asZbvg6cMnFNaqsu/C+MW9v1YTJjQ52bJIBC+i+oIAHlirFBMHUMpypAII8wexr8+cM5zuGeOB42lmeSTQ86srRl4mV1C+YbGcacDfbOMd54LcmW2hlI0l442I9CyA42+NaRs53ybtKUqxApSlAK8s2KyTVQ5m4w00psoGK4AaeRfaRGOFjQ+UjkEZ8gCfSsM2XRSjy+CUrPrxnmWUuYbRAWHtzPnpR57AAbyP+yPmRmou44UscT3l88spQZGtiAT5BIE8I8sA6jW7a8ty22JLbbO7ROS65PkHOXX56q1ONcbR7hIbjUqwlZG0qWjV8N0+owG2CNQztlRXmZJOH2cq3fnlV5/Q1S9GeUOXmDvPINM0hDS4+z+rAD6KO/q2fdWzwm1Q3lyo7FoQQOxAWTY+o7fhU1wfidu0eIJUcDuQRv7zUVwgolzNIXUKShGSBsocefxFWc8McmNJqkn8iFe5rX3LMUUo1BtDeydTApv9llIIx7j29a3+jdW2DGxnj/VkIMgH7Mgxq+Db++scX5otJAYlkEsvksQMjBveEBwPXNRkPHbqZTHBpiRcKXdS8pyMjRFsO32mPl2NYKEO48aV3vFrx7RNui3WHElkHow7g9xW6KplpyzJErTIZTN7RLvqaXzORgKp9AoA8vOrHwfiXVTf2xjP9D88H7jXd0+XJCfZzc+H7/ko0uUSNKVgmvRKHwvb9IUMkrqiDuzHAHzNVa557DqWgXEeMh5PCWG/iVfsr+03fyB71D8y8RE7hpliIRiEGSwA1Hx4OzMRpwMeflUZKNR1HGo4GGGcHfvj2j+z91SgblvxJyuNXtsWbdiCx3yuo7D49/LyFYeTBQasOMkaj7QxuD6sux9QRn1qPtL1ZAce39oHv5jIPmpwd/d7q+zhWjKvsn62cFWHYofdn/eam75Iikie4DxmVJY1kkZkJIYucnxDuT2yDv6YHzq+A1yWzl14UElTsSB7DbZZXJxpJJOk7j03xXRuW7ppIF1+0pKncncfH4/dioYRK0pSoJFKUoBSlKAo/O00UUjL0meeaPA2XRnxKpYscnt7Kg9hXOZLa4uJUVnDX3Ub9MjhYVjMUgWMDvnCNvvjO5DjPR/ylckm/SKVNZkh1AImkGQOy7FmIC4wTn3mqrf8tXFtZW7X5iZYWxgMWKxMNJDNpAYqSnbyVtznFZzbSexpDeSTZoT8In60X0hi9yokMP0caAhfV1MqGJyVYHOxGiu2QRBFVB2UAD4AYFcs4GqG8tjOVVtRcagq6/qwiAnJ+269/PaurCq4ZXEtmhpkZpSlbGIpSlAafFLwRRPIeygmqtyNw8unXkHjlPXf96QeAfwx6B99S/Oag2koZtKFSGb0Ug5NRnDObraKMKom7AbQSkbAKADo9AK83uxXUS1eEi9fZLXdShVLHyBqo8oW3X13D5zK8kpI/V1GOMZ9NCA4/aNbF/zXDNEyp1Acb6o3TAG5PiUZ7Vq8B5ntbeBEUzHCooxDKQQqgAghMEbfjULqIPO2/CJp0TV3ylBI2po42PfLIpb/ABYz+NVez5einvbgOiPpaJV1qHCjS5OAwx6VYE55t2OMTA++CUD7yuKiLHjtvDcysxfUdDELG742bTnQpxkN+FUy5cXfg69+CUnTLJacupGAAcKOyrhF/wAKgCo0joX2Bssg/FfEP/vX0/t5b+k//wAE3/ZUZxjmCB3imJcKrDGUcMW3GNGMnZm2xU9TmgnCS8P17Iin5Ltiqvd/8PeKw2STwn+Lcf5h/mr6Lz3bgAfXn/2Jv+yonmTmGOeNGjD5WSPGpGQ56ieTAGnV5YNRkuU0Ipl6RsjNeiK17FsoPn+BrYr1EZlN5m4AYz1oh4M+ID7GfMegOTv5fypN9ZyKrNExI7lWPbOxw2M9tsZ39cnfs7LnY1Vr7lLMv1eOk2dQO+n1GPMVIOc/m/6SwCII1GkuR31DHbbJyPh5emasS8oyz42coMbZxkj9djjPw7e4nevnHwk2lzM8fU6MNzaI0nV2VHWEshtiMSZMpGrORryMkbytlzqevKFi1yS9DonXKIXV5BCuDLCgVcnUWQODqO52FdLwNK47hxZtWfJ0ukCRkHrg/DsFUYHuz5VZeHcLSDOjO4AOTntn/WoyPmgra3E8seHtmkSREbUCyKreByFyCHXcgYyc9qjeI8TvI7mJjFDrEN6xjE79NlQ2p1FuiDrGWAGn7R3xmstEpMhKi5ZrNQXLfERcvNOA4yYVAZsjSbaKYYXACfpjnuSR3xgCdqji4umSKUpUAVFcyGUW7yQS9No1d86FfUFRjpw3bfG/uqVr43dqJY3jbOl1ZTjvhgQcfI1MXTTBV5OajY20U165l6qh9SiCPpgopKhGkVpO5PgDH3ds54le21+wtbiCYxGWSEOSFieaMMxTKSa9wjEErjbuDtWzxvk2O4WNcuAIzbvhypa3YYZchTlth6Z3ycbV64VymI5Wmkd3PWnmjTUemhkLANowPHoYjuRucd62faab87kkRe8OsoDJHBYh5IkDGURxusDlGeMs0raiRs3hDYBGcZras+ajLDDE3Whnf6FlmSMl1m1HWo1EBWMUq7jK5zp7VMXnLUckrS65ULgLIsb6VlABVda47gHG2MgAHIFY/stDrjfx5iW3VfF5W/U0Z23/AErZ9dqiPbSqg3ZLrWaUrEgUpSgIbmy26lrIuM5GPv2/rXx4DbJNAjtnJVc7+eACPvBqauYQ6Mp7EEffVf5fl6UjwMcHUSB6E7kD3HuPia82T7PU2+JfNF1vE3uJ8MUQyADuD33qP5Ws0e3TVnKqF2ON0yh/lVimwQQexBz8KqdhxiK0eRCzOdRKrGpdiexwqgnyz8zUZMkcXUKT4kq+KJW6LGOFINwD95qscGt1a9ucjYvF222CP6Vsnm2dziO0cDtmWSND8dGot8sCoyx43JHcShbbWy6NZ6ioQWDEAatj9od6rlzffQel+fAS2Lj+aI/Q/eaq/MwBu7SBRspeY+uI0ON/3mT76lLTmssdMsE0XvIDL/jQlfxqN4fD9KvJLkFSgCRLg5KqDrfPoSwjGP2atlzQyThDje99gk0WODhCaRkHOBnc1Wec4112tuvd5kJ3z4EPVc/4Y2++rm8gUZ8hVE4exvr17n/lDVDD71BHWkHuJUID7nrbP95KONe7f5ER9l24cPqlz6Z+/etmvKLgY9K9V2lBSlKAjH5atmn+ktChnyG1kZOpQArYO2QAMHyxXyj5Qs1DBbeIB10sNPddQYL7gGAI9MbYqYpVtcvbBqW3CYY4ugkaLDhgUA8JDe1kHvnJznvk1r2fLVtD+ihRdnXYfZk0hxn0IjT/AAipOlRqfsGtZcOjhBESBAdOQPPSixj7kRR8FFbNKVF2BSlKAUpSgFKUoBWM1HcZ4h0lGO7E7+mKiRx5v1m+OO1Uc0tjOWRJ0WfNM1Wfz+36x+6vpb8fOoZOQSBjHqcVHcRCyxLHSsCs1oajFQ3HOElyJYtpl7eQYdwp9N9wfI+41M1gissuKOWOmRKdFDLPfO0c0jIF2MAJj1HzMjL4iPQAgEevYb1zy8luEkREGnY6BpAzkeXqCQamOL8uxz4bdZB7LqdLL8GHl7jke6oa4e9gBXEdwmMeL6uTHvPsN9615WTp8sIaUr9Pz8TROyw2EMZQMijHl/v1qvcET/jbjV+vF/0P/XNafCeZpINSzWtyF8tK9UZPoY9Q/wDyvjw7mVVnll+j3ZLEHHQkG41YxkftedSs8pThKcWmrvYVyTfN3EBDGIoVX6TP9XGMdie7n9lV1MfhWjw/lWKKEMrGHSABIDpZgo9p/J84JOQe9RQ4zdSTmUWgVsFVa4kVdKnfGhdTeQ2A3wM1ujl6a8Ia7cyj+7AMduPimdUv8RA91aQjLK23Hn36I4NF+MTX2YImb6H7LTL7c+O8cJ9PIvuAO29XfgfCRCg2CnAAC7BFAwFA8gBX04fwdYt+7YAz5ADsAOwA9BUhXbgwLEq5fso3YpSsMa6CDXn4giHDMAe+O5+4VHpzfak6eugb0bKn/MBVIu+JXt1qkhuvo6vghURTt5AufFnHcjHnUf8AnLjEOwmhul/VkRckenZT+NZrNDymeh/Tc74cfidWteJRS/o5Ef8AdYN/I1sg1xS451TOOKcM0Ht1YMoR7wDt/nroXI3MNtcp07OSR440XIlLGRWLN7ZbJORjzI22q+qD/Czkngy471Ljz4LVSlKkyFKUoBSlKAUpSgFKUoCqc8XvT6O2QTJ8sBf9a+fA75Hs5lA1OoYsB3II8J/A/dXrntMiL4v+IFVqwuWgcSRnDD7iPMEeYrxc/UdvqHfH8HlZcs4Z3fBn85D1FZh4r41wMnUnw7j1qctOJWZZpHh0yMCGGNSnPfA7An4CoEojT5jXShddI9BqGK5p/ZpqSe/g55dyNOM0zqIrNYFZr6M90UpSgFYK5rNKA15OHxt3UV8vzPF+qK3aUoGvFYRr7KgfKvuBTNZoBSlKAV5avVYNAcJl5t+jxGNF+tBKjO6gKSC3qT7qi5ri5kjBkdzrMhwW7hNGFKqRpHiZtO2dAztVk5s/J7Nb3LXMStNbs0jhUGZIyxLHK/aUFjgjfttVQHG2DFZFwoO648asMjOG2JwSCpGCCQe+a89Pt5FKa2T4Ptaj1fTtYKtrd+UbkN3c25+imRJWZBIqJiVCpGdB8iT20j3b77zP5JLpl4m8aAIjpKzrvsF0kKPeGI7+WqoKC/t4X60agvnOFDjf362wo7HALEkAZA72X8mdyZ+NyTD2TDIx9B+iX/xXROWOeVPG/wBjypYs/T9FKOeK52Z2gVmvK16roPnxSlKAUpSgFKUoBWjxjiotYWmZWYAoNKY1MXdY1A1ED2mHcit6oPnDgzXdq0SAM+uF1DOyA6JVYguu4yoYdjuRUxq1fANDiN0L1eiI5YrlHTKShAVDhsOcSYeM6CMozEEdjgioOw4NPJr1LFGEYrl5D4hvg7J4TsTpOGG2RvUjNytPM6St04WQwoqo7SGOKNJxr6jKC8mqYbYGy9yTUZwTkdtldIysctuJNTakkEGokiP6NGDu+xJfOcZ2q0umwTtyZnPBCbuSNi84DJDE1xI9uIVUuza3ICgZyMRZPy7175f4ZruWWR4sRMmNDauqSiyjSSBhRqGdidvKpZ+WGPDbiyxGDJ9LEY+wgllkeLbHh0hl2A2xt2rRj5QYs0xht4pTNZyJ0yD0o4dAkVH6a4yA+wAB1b9zVIdLgV38P9r+Si6fGt6Lh9LQBssvh9rceH970+deUvAzhVGVKlg4KldiBj2tRO+cgY275wKoZ5NuUjwiWyNHF0mZfEbwdWJ2kkDwsFfTG5BYSENIfjUjyVy5JAyStp6ei604JyFnuEmQYMaY8IORpXB8q2eOCjeo6C50oKViQKVgmqrzL+Um0ssoWMs426UXibV2wzeyhz5E591CUm3SLVmq5zLz/aWAIlfVKP8AlR4Z/nvhP4iK5hzP+UO7mQtLJ9EtzkCOEF5X9xbbJ+YHqKqlxarJExiD7YY9UABtgzbHvjIHc5PpWbn6OiODnU9/R0j+3F/dCO7jWO3sxLEOmSTLMjMFGW07A9/Dg4BPbc9C5Z4x9LtkuBp8Wv2c4Gl2Xz38q4//AG1draKEKjTDGoouUgiwBp8TaFkbBHtDSpI2NXn8jk2bGWP+7uZ0H7p0uNj+9VotsyyJJ7F7pSlWMxWDWawaMEDw3mxJ3CdOWMP1um8gTRJ0WKvpKuxGMZ8QXI+FY4xy9ZXiF50hcHbqAgMCdv0oOc9vOoa15PngXXEyNMyXcZErM8cRld3SSJWBAz4FdMYI+B1afD+SbiN+o8VvInUV+hI66CeiYy5KW6pqU4I+r7E75xXRLFildPb5mkZODuLorkf5MI7mIT20zwxsiSYuNDKA+rbWjBgRp7suDkYJ3x0Lkfk2Ph0RCkPM+DJJjGrHZV9EGTj4k1CWnJM8aRakt5emloDEzHpymFLpGBJjOApnRlyp3TsNjVr5Z4a1vbrE+nIMraUzoQPK0gjTIHhQMFGw2UbCsJYMUHqg9zpzddnzQ7eSVolqUpUHEKUpQClKUApSlAKxis0oDGKYrNKAxis0pQGMVmlKAUpSgMGuCzyWtpNdxzwmSeQzMrFtz1nJAQKMxkhs5yCVP7QFdp43xaO2QPLIkeWCrr2Dtgto7E9lJ2GfDXIX4BLqaWH6PoZDK0xfreAsUUgDdjqUqF8W4xijg5F4S0uyItYpOnpRDt4nL9sYIwU7hfc2M++teEQuxXElzJ5LANS5zsu/gA9x19uwq78v8hdUC6eWWV4yvT1DwNsCTGm2Nm9BghgRlTVy4TaW9hapJMI4CAoZmAVtRPs6huckZx51Hbp15NJ5pyOfcJ5LvptDBY7VAPaTxSjIx2Psg+irj+ddA5R5RNgCvWdw3ibfws57sVOTqwBvn5VJvzJbLCtwZoxCxwr6hhm38IxuWGDt3GD6VvWd4kyCSJleNhlWUggj3EVamjE+1KUqCBSlKAximKzSlAUpSgFKUoBSlKAUpSgFKUoBSlKAUpSgFKUoBSlKAUpSgKzzrEx+isvXCpOWdrZS8iKba4TIUK22p1U7H2qrJtr5IisYnWPCHcMZOm13cszMsbKeuUMTPoIfBPntXSyKYrWGVx2omznQs7xoZG6l2WjtmeHAki1zCaYorRszM5CaBhySwxqBOKs3MCMs1tc9N5I4Wl1rGNTr1I9CyKg3bTuCBvhyQDU/imKh5W3de/1FnP8AhkxNz+dFike0lM+hY11yR647ZRMYlyw19CTOPEA4yBk4vHDp9cYfQ0ecnS4CsMk91BOCe+O+++9ZtbCOLV00RNbFm0KF1Me7NgbnYbmtimSep8AUpSsyBSlKAUpSgFKUoBSlKAUpSgFKUoBSlKAUpSgFKUoBSlKAUpSgFKUoBSlKAUpSgFKUoBSlKAUpSgFKUoBSlKAUpSgFKUoBSlKA/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8438" name="Picture 6" descr="http://www.dangnhanh.vn/upload/news/phuongtientruyenthonghiendai.jpg"/>
          <p:cNvPicPr>
            <a:picLocks noChangeAspect="1" noChangeArrowheads="1"/>
          </p:cNvPicPr>
          <p:nvPr/>
        </p:nvPicPr>
        <p:blipFill>
          <a:blip r:embed="rId2"/>
          <a:srcRect/>
          <a:stretch>
            <a:fillRect/>
          </a:stretch>
        </p:blipFill>
        <p:spPr bwMode="auto">
          <a:xfrm>
            <a:off x="838200" y="990600"/>
            <a:ext cx="7924800" cy="5638800"/>
          </a:xfrm>
          <a:prstGeom prst="rect">
            <a:avLst/>
          </a:prstGeom>
          <a:noFill/>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8"/>
                                        </p:tgtEl>
                                        <p:attrNameLst>
                                          <p:attrName>style.visibility</p:attrName>
                                        </p:attrNameLst>
                                      </p:cBhvr>
                                      <p:to>
                                        <p:strVal val="visible"/>
                                      </p:to>
                                    </p:set>
                                    <p:anim calcmode="lin" valueType="num">
                                      <p:cBhvr additive="base">
                                        <p:cTn id="13" dur="500" fill="hold"/>
                                        <p:tgtEl>
                                          <p:spTgt spid="18438"/>
                                        </p:tgtEl>
                                        <p:attrNameLst>
                                          <p:attrName>ppt_x</p:attrName>
                                        </p:attrNameLst>
                                      </p:cBhvr>
                                      <p:tavLst>
                                        <p:tav tm="0">
                                          <p:val>
                                            <p:strVal val="#ppt_x"/>
                                          </p:val>
                                        </p:tav>
                                        <p:tav tm="100000">
                                          <p:val>
                                            <p:strVal val="#ppt_x"/>
                                          </p:val>
                                        </p:tav>
                                      </p:tavLst>
                                    </p:anim>
                                    <p:anim calcmode="lin" valueType="num">
                                      <p:cBhvr additive="base">
                                        <p:cTn id="14"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0"/>
            <a:ext cx="6096000" cy="523220"/>
          </a:xfrm>
          <a:prstGeom prst="rect">
            <a:avLst/>
          </a:prstGeom>
          <a:noFill/>
        </p:spPr>
        <p:txBody>
          <a:bodyPr wrap="square" rtlCol="0">
            <a:spAutoFit/>
          </a:bodyPr>
          <a:lstStyle/>
          <a:p>
            <a:r>
              <a:rPr lang="en-US" sz="2800" u="sng" smtClean="0">
                <a:solidFill>
                  <a:srgbClr val="FF0000"/>
                </a:solidFill>
                <a:latin typeface="Times New Roman" pitchFamily="18" charset="0"/>
                <a:cs typeface="Times New Roman" pitchFamily="18" charset="0"/>
              </a:rPr>
              <a:t>I. TRUYỀN THÔNG ĐẠI CHÚNG</a:t>
            </a:r>
            <a:endParaRPr lang="en-US" sz="2800" u="sng">
              <a:solidFill>
                <a:srgbClr val="FF0000"/>
              </a:solidFill>
              <a:latin typeface="Times New Roman" pitchFamily="18" charset="0"/>
              <a:cs typeface="Times New Roman" pitchFamily="18" charset="0"/>
            </a:endParaRPr>
          </a:p>
        </p:txBody>
      </p:sp>
      <p:sp>
        <p:nvSpPr>
          <p:cNvPr id="3" name="TextBox 2"/>
          <p:cNvSpPr txBox="1"/>
          <p:nvPr/>
        </p:nvSpPr>
        <p:spPr>
          <a:xfrm>
            <a:off x="228600" y="533400"/>
            <a:ext cx="5105400" cy="461665"/>
          </a:xfrm>
          <a:prstGeom prst="rect">
            <a:avLst/>
          </a:prstGeom>
          <a:noFill/>
        </p:spPr>
        <p:txBody>
          <a:bodyPr wrap="square" rtlCol="0">
            <a:spAutoFit/>
          </a:bodyPr>
          <a:lstStyle/>
          <a:p>
            <a:r>
              <a:rPr lang="en-US" sz="2400" i="1" u="sng" smtClean="0">
                <a:solidFill>
                  <a:srgbClr val="FF0000"/>
                </a:solidFill>
                <a:latin typeface="Times New Roman" pitchFamily="18" charset="0"/>
                <a:cs typeface="Times New Roman" pitchFamily="18" charset="0"/>
              </a:rPr>
              <a:t>I.1 KHÁI NiỆM</a:t>
            </a:r>
            <a:endParaRPr lang="en-US" sz="2400" i="1" u="sng">
              <a:solidFill>
                <a:srgbClr val="FF0000"/>
              </a:solidFill>
              <a:latin typeface="Times New Roman" pitchFamily="18" charset="0"/>
              <a:cs typeface="Times New Roman" pitchFamily="18" charset="0"/>
            </a:endParaRPr>
          </a:p>
        </p:txBody>
      </p:sp>
      <p:sp>
        <p:nvSpPr>
          <p:cNvPr id="4" name="TextBox 3"/>
          <p:cNvSpPr txBox="1"/>
          <p:nvPr/>
        </p:nvSpPr>
        <p:spPr>
          <a:xfrm>
            <a:off x="304800" y="1219200"/>
            <a:ext cx="8839200" cy="2616101"/>
          </a:xfrm>
          <a:prstGeom prst="rect">
            <a:avLst/>
          </a:prstGeom>
          <a:noFill/>
        </p:spPr>
        <p:txBody>
          <a:bodyPr wrap="square" rtlCol="0">
            <a:spAutoFit/>
          </a:bodyPr>
          <a:lstStyle/>
          <a:p>
            <a:pPr>
              <a:buFont typeface="Wingdings" pitchFamily="2" charset="2"/>
              <a:buChar char="v"/>
            </a:pPr>
            <a:r>
              <a:rPr lang="en-US" sz="2400"/>
              <a:t>Truyền thông đại chúng là quá trình truyền đạt thông tin một cách rộng rãi đến mọi người trong xã hội thông qua các phương tiện truyền thông đại chúng như: báo chí, phát thanh, truyền hình. Tuy nhiên  một quá trình truyền thông chỉ được gọi là quá trình truyền thông đại chúng nếu nó được phát ra “thông qua các phương tiện truyền thông đại chúng. </a:t>
            </a:r>
          </a:p>
          <a:p>
            <a:endParaRPr lang="en-US" sz="2000">
              <a:latin typeface="Times New Roman" pitchFamily="18" charset="0"/>
              <a:cs typeface="Times New Roman" pitchFamily="18" charset="0"/>
            </a:endParaRPr>
          </a:p>
        </p:txBody>
      </p:sp>
      <p:sp>
        <p:nvSpPr>
          <p:cNvPr id="5" name="TextBox 4"/>
          <p:cNvSpPr txBox="1"/>
          <p:nvPr/>
        </p:nvSpPr>
        <p:spPr>
          <a:xfrm>
            <a:off x="228600" y="3886200"/>
            <a:ext cx="8382000" cy="2308324"/>
          </a:xfrm>
          <a:prstGeom prst="rect">
            <a:avLst/>
          </a:prstGeom>
          <a:noFill/>
        </p:spPr>
        <p:txBody>
          <a:bodyPr wrap="square" rtlCol="0">
            <a:spAutoFit/>
          </a:bodyPr>
          <a:lstStyle/>
          <a:p>
            <a:pPr>
              <a:buFont typeface="Wingdings" pitchFamily="2" charset="2"/>
              <a:buChar char="v"/>
            </a:pPr>
            <a:r>
              <a:rPr lang="en-US" sz="2400" smtClean="0">
                <a:latin typeface="Times New Roman" pitchFamily="18" charset="0"/>
                <a:cs typeface="Times New Roman" pitchFamily="18" charset="0"/>
              </a:rPr>
              <a:t>Truyền thông đại chúng, xét về phương diện xã hội học là một quá trình xã hội, đó là quá trình truyền tải thông tin đến rộng rãi công chúng. Quá trình này được tiến hành thông qua các lọai hình báo chí như báo in, báo nói, báo hình, tức là thông qua các phương tiện truyền thông đại chúng.</a:t>
            </a:r>
          </a:p>
          <a:p>
            <a:endParaRPr lang="en-US" sz="2400">
              <a:latin typeface="Times New Roman" pitchFamily="18" charset="0"/>
              <a:cs typeface="Times New Roman" pitchFamily="18" charset="0"/>
            </a:endParaRPr>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5373459" cy="523220"/>
          </a:xfrm>
          <a:prstGeom prst="rect">
            <a:avLst/>
          </a:prstGeom>
        </p:spPr>
        <p:txBody>
          <a:bodyPr wrap="none">
            <a:spAutoFit/>
          </a:bodyPr>
          <a:lstStyle/>
          <a:p>
            <a:r>
              <a:rPr lang="en-US" sz="2800" u="sng" smtClean="0">
                <a:solidFill>
                  <a:srgbClr val="FF0000"/>
                </a:solidFill>
                <a:latin typeface="Times New Roman" pitchFamily="18" charset="0"/>
                <a:cs typeface="Times New Roman" pitchFamily="18" charset="0"/>
              </a:rPr>
              <a:t>I. TRUYỀN THÔNG ĐẠI CHÚNG</a:t>
            </a:r>
            <a:endParaRPr lang="en-US" sz="2800" u="sng">
              <a:solidFill>
                <a:srgbClr val="FF0000"/>
              </a:solidFill>
              <a:latin typeface="Times New Roman" pitchFamily="18" charset="0"/>
              <a:cs typeface="Times New Roman" pitchFamily="18" charset="0"/>
            </a:endParaRPr>
          </a:p>
        </p:txBody>
      </p:sp>
      <p:sp>
        <p:nvSpPr>
          <p:cNvPr id="3" name="Rectangle 2"/>
          <p:cNvSpPr/>
          <p:nvPr/>
        </p:nvSpPr>
        <p:spPr>
          <a:xfrm>
            <a:off x="228600" y="533400"/>
            <a:ext cx="7086600" cy="461665"/>
          </a:xfrm>
          <a:prstGeom prst="rect">
            <a:avLst/>
          </a:prstGeom>
        </p:spPr>
        <p:txBody>
          <a:bodyPr wrap="square">
            <a:spAutoFit/>
          </a:bodyPr>
          <a:lstStyle/>
          <a:p>
            <a:r>
              <a:rPr lang="en-US" sz="2400" i="1" u="sng" smtClean="0">
                <a:solidFill>
                  <a:srgbClr val="FF0000"/>
                </a:solidFill>
                <a:latin typeface="Times New Roman" pitchFamily="18" charset="0"/>
                <a:cs typeface="Times New Roman" pitchFamily="18" charset="0"/>
              </a:rPr>
              <a:t>I.2. QUÁ TRÌNH HÌNH THÀNH VÀ PHÁT TRIỂN</a:t>
            </a:r>
            <a:endParaRPr lang="en-US" sz="2400" i="1" u="sng">
              <a:solidFill>
                <a:srgbClr val="FF0000"/>
              </a:solidFill>
              <a:latin typeface="Times New Roman" pitchFamily="18" charset="0"/>
              <a:cs typeface="Times New Roman" pitchFamily="18" charset="0"/>
            </a:endParaRPr>
          </a:p>
        </p:txBody>
      </p:sp>
      <p:sp>
        <p:nvSpPr>
          <p:cNvPr id="4" name="TextBox 3"/>
          <p:cNvSpPr txBox="1"/>
          <p:nvPr/>
        </p:nvSpPr>
        <p:spPr>
          <a:xfrm>
            <a:off x="381000" y="1219200"/>
            <a:ext cx="4800600" cy="4093428"/>
          </a:xfrm>
          <a:prstGeom prst="rect">
            <a:avLst/>
          </a:prstGeom>
          <a:noFill/>
        </p:spPr>
        <p:txBody>
          <a:bodyPr wrap="square" rtlCol="0">
            <a:spAutoFit/>
          </a:bodyPr>
          <a:lstStyle/>
          <a:p>
            <a:pPr>
              <a:buFont typeface="Wingdings" pitchFamily="2" charset="2"/>
              <a:buChar char="v"/>
            </a:pP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chúng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xuất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từ</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thế</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kỷ</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thứ</a:t>
            </a:r>
            <a:r>
              <a:rPr lang="en-US" sz="2000" dirty="0">
                <a:latin typeface="Times New Roman" pitchFamily="18" charset="0"/>
                <a:cs typeface="Times New Roman" pitchFamily="18" charset="0"/>
              </a:rPr>
              <a:t> III </a:t>
            </a:r>
            <a:r>
              <a:rPr lang="en-US" sz="2000" dirty="0" err="1">
                <a:latin typeface="Times New Roman" pitchFamily="18" charset="0"/>
                <a:cs typeface="Times New Roman" pitchFamily="18" charset="0"/>
              </a:rPr>
              <a:t>trước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Công</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nguyên</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vua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Thủy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Hoàng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từng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khắc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những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tấm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vỏ</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tre,sau</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đó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được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phổ</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biến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dưới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thời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Đường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Tần</a:t>
            </a:r>
            <a:r>
              <a:rPr lang="en-US" sz="2000" dirty="0" smtClean="0">
                <a:latin typeface="Times New Roman" pitchFamily="18" charset="0"/>
                <a:cs typeface="Times New Roman" pitchFamily="18" charset="0"/>
              </a:rPr>
              <a:t>…)</a:t>
            </a:r>
          </a:p>
          <a:p>
            <a:pPr>
              <a:buFont typeface="Wingdings" pitchFamily="2" charset="2"/>
              <a:buChar char="v"/>
            </a:pPr>
            <a:endParaRPr lang="en-US" sz="2000" dirty="0" smtClean="0">
              <a:latin typeface="Times New Roman" pitchFamily="18" charset="0"/>
              <a:cs typeface="Times New Roman" pitchFamily="18" charset="0"/>
            </a:endParaRPr>
          </a:p>
          <a:p>
            <a:pPr>
              <a:buFont typeface="Wingdings" pitchFamily="2" charset="2"/>
              <a:buChar char="v"/>
            </a:pPr>
            <a:endParaRPr lang="en-US" sz="2000" dirty="0" smtClean="0">
              <a:latin typeface="Times New Roman" pitchFamily="18" charset="0"/>
              <a:cs typeface="Times New Roman" pitchFamily="18" charset="0"/>
            </a:endParaRPr>
          </a:p>
          <a:p>
            <a:pPr>
              <a:buFont typeface="Wingdings" pitchFamily="2" charset="2"/>
              <a:buChar char="v"/>
            </a:pPr>
            <a:endParaRPr lang="en-US" sz="2000" dirty="0" smtClean="0">
              <a:latin typeface="Times New Roman" pitchFamily="18" charset="0"/>
              <a:cs typeface="Times New Roman" pitchFamily="18" charset="0"/>
            </a:endParaRPr>
          </a:p>
          <a:p>
            <a:pPr>
              <a:buFont typeface="Wingdings" pitchFamily="2" charset="2"/>
              <a:buChar char="v"/>
            </a:pPr>
            <a:r>
              <a:rPr lang="en-US" sz="2000" dirty="0">
                <a:latin typeface="Times New Roman" pitchFamily="18" charset="0"/>
                <a:cs typeface="Times New Roman" pitchFamily="18" charset="0"/>
              </a:rPr>
              <a:t>Ở  </a:t>
            </a:r>
            <a:r>
              <a:rPr lang="en-US" sz="2000" dirty="0" err="1">
                <a:latin typeface="Times New Roman" pitchFamily="18" charset="0"/>
                <a:cs typeface="Times New Roman" pitchFamily="18" charset="0"/>
              </a:rPr>
              <a:t>Việt</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Nam,</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ta </a:t>
            </a:r>
            <a:r>
              <a:rPr lang="en-US" sz="2000" dirty="0" err="1">
                <a:latin typeface="Times New Roman" pitchFamily="18" charset="0"/>
                <a:cs typeface="Times New Roman" pitchFamily="18" charset="0"/>
              </a:rPr>
              <a:t>đã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biết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giấy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biết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nghề</a:t>
            </a:r>
            <a:r>
              <a:rPr lang="en-US" sz="2000" dirty="0">
                <a:latin typeface="Times New Roman" pitchFamily="18" charset="0"/>
                <a:cs typeface="Times New Roman" pitchFamily="18" charset="0"/>
              </a:rPr>
              <a:t> in </a:t>
            </a:r>
            <a:r>
              <a:rPr lang="en-US" sz="2000" dirty="0" err="1">
                <a:latin typeface="Times New Roman" pitchFamily="18" charset="0"/>
                <a:cs typeface="Times New Roman" pitchFamily="18" charset="0"/>
              </a:rPr>
              <a:t>bằng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bản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khắc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gỗ</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kỹ</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thuật</a:t>
            </a:r>
            <a:r>
              <a:rPr lang="en-US" sz="2000" dirty="0">
                <a:latin typeface="Times New Roman" pitchFamily="18" charset="0"/>
                <a:cs typeface="Times New Roman" pitchFamily="18" charset="0"/>
              </a:rPr>
              <a:t> in </a:t>
            </a:r>
            <a:r>
              <a:rPr lang="en-US" sz="2000" dirty="0" err="1">
                <a:latin typeface="Times New Roman" pitchFamily="18" charset="0"/>
                <a:cs typeface="Times New Roman" pitchFamily="18" charset="0"/>
              </a:rPr>
              <a:t>bằng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chữ</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rời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khắc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gỗ</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từ</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thời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Lý</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tức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khoảng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thế</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kỷ</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XII-XIII =&gt; </a:t>
            </a:r>
            <a:r>
              <a:rPr lang="en-US" sz="2000" dirty="0" err="1" smtClean="0">
                <a:latin typeface="Times New Roman" pitchFamily="18" charset="0"/>
                <a:cs typeface="Times New Roman" pitchFamily="18" charset="0"/>
              </a:rPr>
              <a:t>truyền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xuất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từ</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1026" name="AutoShape 2" descr="data:image/jpeg;base64,/9j/4AAQSkZJRgABAQAAAQABAAD/2wCEAAkGBhMSEBQUExQWFRUWGSIaGBgXGRcZHhkYHyAeHhscHRseHiciHBojHCIgIS8gKicpLCwsHx4xNTAqNSYrLCkBCQoKDgwOGg8PGi8kHiAsLSwsLSw1LCksLCwsLywpLCwsLCwsLCwsKSwsLCwsLCwsLCwpLCwsLCwsLCwsLCksLP/AABEIAM8AjwMBIgACEQEDEQH/xAAbAAADAQEBAQEAAAAAAAAAAAADBAUCBgEAB//EAEYQAAIBAgQDBAYGCAQFBQEAAAECEQMhAAQSMQVBURMiYXEjMoGRobEGFFJiwfAkM0JjcqKy0UNzguEVU4Oj8RY0ZJLCB//EABkBAAMBAQEAAAAAAAAAAAAAAAECAwQABf/EACsRAAICAgEDAwQBBQEAAAAAAAABAhEDITESIkEyUYEEYXHB8BNCkaGxI//aAAwDAQACEQMRAD8A49nJrVFGxqEBl21arx4gc8U6n0lrgVQGvTOm6qZHXbEqk7NUqsTZXMapj1jsBb5nBKmZD0apChZuSJhjIuJvOMGaCbdo9TE7ijoDVDQYBm9wDv8ALCVCmO8IBGpuXjhuiAY9k+OFssnfIn9s39tsYVq0bEkFq1v0bLg3sT7hiPSAh9rIT7QDz92KLmaFEE2FNv6oxPa1KselNvlHsxXFpNff9i66RLgvEXUBAx06dfiCeUzYeGKGczlRDSZajhnqAN3iQR5bYl8Mbvkaf2RJE8hbcC+H8+vey459r+GNE4x6+CSX/mUM7mmaqBqYyTz8LcsK8QzDojsrODE+s3LnE9Mb3rJb9rG+JUvRuOqN8jjOulNKi8kkmM8L4zWWihLBpEkFTN77zywT/wBW1AbqpExFx+RiZlah7Gna2gR7hifmWBYL1J38jgPBCUnaFVKKLdD/APoLMxHYrHUMdvz54WzP06rTThUh+WkmPbP5jHOLTGskEMecnzlpHPnGBvUHop5KIHvk/AY0L6PDeombqaWzs1+mFWSNFOxAk6gIPt5nYeeG8h9MlOrtwtOBYrqIN49gxyVOHBSdJLBpidlG/QXwHMroYKs2Tl52xGX0eKXbVFG3yddmfpmqOQFkbg94EjmRbCi/TIV3VBTKmTfUOh8McvniZUN9k3Xf+1zjfAqnpACRN+UHY+GL4/osUV1UQyTd0UKTTVcR6rNq1EzGoyFFo88MV9HZNoDQaexaSJvqK8hy39mPcsEFSooYMxclo8X+GNVmRUrBQdKqVU3ImAGB3INucC3v7K++kPj1BWWMmogWm34YXyoOsnlJ+eGcqLADAskpBPi3K95OMFvZsQlmT6Gn4LH8zYTrD0FXyA97AYerMDRHWY/mbCeZKmgQTp1Ogna2qSfhjTj4+RH6GLZakFrGCTqBI1TJ8sN5tJfL+Dn3acJ5KgO2DK5YFSASDt5nfbFWvSlqJ+8f6Th8r7gJdvyZazq33hg3EmJB8QcYq/Jh5bjBs0CWHTGa+5MtKhPhlLVQpj7oHw5YQzaxWEnbV8sU+EVPQ0x7NsTeIVdNdjtAY+Xq38hi+NvraJS9KJeRkswgWDXNyD+Hu64VzFM6UPLSo+E/jh/L5htbKYiCTHO1jhN6bGmpmZhV8YHL2z5xj0FqRjlTVDvZEjuwBqAJM3GkCCBv16DA6pl6cEr3OUjbz2GBa2WxkDb1r6iBvvYYbrnTUBblT5wLz488SemVVNewt2jMRM7G45G8wem3hg/BaXpV0jrtJ/ZPPbAVqBnEXOwFyIg7zacM8Hq6a0TuxkCZsDzFvZiiJSSCpV05lxOkGrtYzD2E8rXxW4ln/R1FLs00jErebm8D7MX292FqnDl7XMMB6lcKN7S94xS41kCEqFWIXs21Le8KQsdB4Yy/UTjLIjsKagP5W6jp/sMDy6R7T+Jw1kk7i9YHyGAZOqCSImG/E48xvbNy4Ipb0I8Wb4M2BlQwpqRM1NvAIxxpW9AP43+DHA8ytqQgGXa2/ID4STjdHmhP7LN0MoRWBmReDO0iSAPPn88UM0wikf3ke8HE7J1hLKo2axBkABYgnrbl49MOZ6ezpj96vzIwk0+pWHXTo3mrIx5AT7sO1aPe/PXCufcDL1LbIflijX9YYzOXA7eyXwKlFL2n5nEzOmM2xIn0cwNyTH56Yt8GXuEdHb+psRuJVwmcqMeVHbqenni+J3ll+CUnpEvK98uxUbE7zpgGB7bmcfVqBPZDY9mCJk2gDwgEztJwxRULqCqFlCWBMkAA2PjfB0qKxVGAJWmsXO0CfISepxuc6d0TS1Vip0ujKTBZgY3IsvT8bYy5So9iCOzj2z48xhj/AIWaj1iDpEAW2I0g/wBvZOAZRCHEiD2dxb7RmPDATVWmFW2k0DTJiQWJN4I2BERsMMZJYzAgQBa3XSeUcsbVbqPvD54zkK3p4sYJ9WTFjYnrhoNtnZIxiqLnZ9ys0etmCf8AvYf4yvoKv+W3yOBZ4AKaYPfFW4Nv8UsRfw/DHufzyPSqgNcowCkQSb2giZx5+W3kte4Mfo+B3Jt3E22H4YncHeSfvGR7zhnh+cRtKgiQBuYMje2E+CRoCtvA7psY6+XjiVNKVl0ydUUhP+rU/rxms36r/X8lwLig9EQCdXavETM67fC+C1lvSB5K5vbcj8xjbXDEg9Jfg8yuVQNqFmmLGxsZMdcVsxSBSn/mJ/VfEyihFSnH2j/ScVa6nSn+YkeeqMZ8r7lseSpMxxb9TVH7tvkcPVmmD5Yn8VPoKp39G0n2YcqGUWOYHyxnfpX5CvV8AeEICjb/AKxtvB2+GI/E6P6Y87dkPaJ2Ph/bDmX4itFGLbGqy28WN/AWxjiH/uWNp7DyvrMb9caMaccjfuTdOiRlKSinVYDvQwmdVtNhPOLY8q5ZEJUTqKC5EgWEeGNUywo1gxuFM3nl5Ae7HnGMoe3BANwI0gE7X3iNvHljYn3bYkuFSNcQOhFVbDVHPcLTib7RJwLKzrE39HYnprMfDFDMZhtNRUhSTMnY91bDkDAJJO1uuEnqKGDajBp7tvOoi/jOBFvpo5JKQSbr/Gvzx5oUZtecqTcne/LCmVjUpVSo1LMjmDbfwn4YdrD9Kpfwt44pDU0jsr6oNnTfSDNq71lWe5XWmeks/eAM4JxPIA02YySqkgnqAYM8j44mcTqDtXWWBObMCWgxWMkLp0kjrqnF7Ozoq/wMPgf98YfqLxyVe4mJ3ER7Ok8FmBMgFjBhzvLWgm4PjhWnXptRpdqdUx/0wZgzyHS98P5ijTXTremSpB0uw0kSCVAvBIi8G/QE4g8N09rQURrZFMiO7EEmYkExpjaMCKtN2N1OzVeuiouqGUlgsmxAYgEX+OGFyqal3IZCxm4PeAETtiVxMS1NZK+uR7XfYC/LFfhDSqc/RkCQPtxyJ6dZxXIumHUGMrdA6mRFN6d+6xIAuAIUkkEGxA9mBV2bQZqBwCDAYE+tAhgJBnn4Yf42stl1G5L/ANIn4TiU+T01DJ1eqFAIt31sRy8464XH3JNhbqwucpsyMquYZCDrg2I3DDe3XbD2uroWFDAKCDdZEDcRvHjGJTOy0HTQo9E5BDSdEGCPM/DB69Gq2hqewUA3tOhIm+/eMWwXHWwue9HlThj1qRRSL1CxkH1gSbEfs+YxrMZdnrywA7gEEM6mGJBtcCfljP196aFVYau0bUxBMd436Sek49znERJZwe9SUCG06iHeI0kmD0BOD3WLrkXzPDWppUnSxI7xDNIBuRpIsPhgVdA1VagdSSNKggpMWPWSNsboOxy1aSxEDcggEkAgd4wOUHGK5NTNusWRrWiINgN+flikbt34OvhG3zLKaisEhjcMSQZUWkDw8PHAWyz6iFCSFO7SD3pm3MbcuWN56714ph+8QTAMEhdN+REGw3nG+L1SpBACnsxuLL3hbxjbHLwl5OtPYoA49YSQ4INgIBGCvVnMIxUiARO9/AjwxqjVZokRDpPjJHLl5X3x9nah+tUxH7Jt74xSL79gyahZY4sA1euQt1zYXUWJI9KZAnYHoBAtc4ucTEU6sfYb+kxiXxvJFalQ6lYNnBGkzB7RjBNhI6XPjirxSnFGofuN8iMYvqqclXuSwPtBUnb6zpVVpqqiBI7xNySikH2e0457gOTDBHFd0ZYWCoKgbxJtJ/O04u5XiY+sEdnLaoJBWQJCAXMSWEQIkQb4kcN4W5QFQDq0ypJEr2ZE2PMm3lzwytJ3obyJ5/KgQVF2LFzO/fax6CPzfFTK01TSFgKKQiNpLt774j58qIDCdHcBJLBiCZhR8Ri7ksqFVYAHcQkRp3LnY88dlfYrLRpUJ8Wqq9WgpGoekMbT3RA8tsL5emezYkKBqBCjTbvKYnw2vg2caK+XsTHa2G5sBbqcbSowoVNa6SP4RzBvBN8CLaiqBKrYhQqs9GtIgLScEBVA1EEmCPHl7bY0a7o9MSUUpTZiYgjSFF56yI5fHBKsKubIJZaiuRCuR6pvqgD54GGK5miCZ7SmtiqWGkAAEmT15e3Fub0J5RqpVYPYgAMzciSxdhpEgwT7TE2wzUpQjdqSvokDyJIDO9rWG8eE8yME1razHs6pY2MWY8z3SY5k2xrO5tIqlwRqWmoBuWPeYDuzIPOOWItt1SCJ5lNNDMrqLMpCsxWJPciPZGA54H60uumqCAEY98qAbAhbCSTfB6uZ15RjoZS5ViSLEsyzBm4i3lGC9t+muGAnTCkH9jpHKWMyTf3YKbXV8/o7loHSr1NVdFSZqMdRZVGyjY3MeWEeJUW1ekUd1JUKSSYYb7YIylatWoSQEepfum/dBixIsd7302wvmdTqkEkuhBJJbdyOfLzFpNsUgqaaOUtUby1IFQ+kKWdJvP7YHLH1dZzrfdAHvBOCJQ7OnGm+tDMgljrGM0Kepy8Hv1X9wED5fPDp020dPemXuIPNdu6R+nROqRao2ykmOZJgYr8ZPoKp+6fnibxyspzbejSmRm17wiXHpDLEeI232nDOdzmvKVjzAgHzYQfODiGdXNEMXpNUVpVMw9BqZVllpDDvEMTJ0mQ1wQZnbaAMc5Rr1E06C2o9mQFN2HYmOfqhiDB5+Yx2lGg1PMVSUIlYFSVhwCTGkRpMk8th1OOd4fm9Qy1NqawESWR2LKsCGaFAUzymb45Pb0MRuKFgwmCGkkEgkkkiIiCfhbljoctaRvC0h/KTjnOJUpZDKgdmLm5E723nnOOmyxGqpzHcgx9wf3wuf0ItB2SuKqe3ocz2dU7SOXLnhTh4/Ra0j3CATInFXjYC5qiTsKNU/LE7tVGXqKrW0ghSO8ASpN5uBPTBhuEV+P8AoutsIKB7KvL6iEqLN+WqzE+sRsOnjOA1Kqo2XdgywiDWSFBOgHldzsINsCp6iKgPdAp1DERbvDfYzbeT78H/AOMx2VMgMEpUwBzLETItsBboeuK1Lfk61aC5zJl1YE2d9KLJAY62YrvFwJncQInDObyzlcwKc6x2YSLnYfCCZ9uFOIV6cA6ZJB0sZ7ssxBFpLEC20e3BOJvrZ41gaqbMQdK6dAMMRcmJst+eI03R1rdHvGA4pVFYKFWogQrzXUsj2e7C9fPK2aUlJYQkkC3ejUPb7ffYz5tXyjhSGC1qaiAwMalIkMSbmYnfAqikZ0wumCCVPelTcvq2XwUcycGC07+/6DY7w/KpUp1wwkNVcT4T1/P9pGdpoDpotI0wCGZiDrE94CfDyjfD+S1ujqtMMhrOWlwoPfPdNpjmeu2Faj6XcoAF0yjAAagzkglTEEeruNsdBNSe/g5eBSqSXTUYcLT1Azf0g5coNz5jxwzms56RKaIAqswGltXI9OXtwN67NlqhksQ6QQF+0IiJE+04RXV26Gp1buknUtj6wgR7sa8cVJ78E8jrg6vi4Z84UKqo+uNIGrVMMQTPIqJEezFLjlPTlXUCPV+LqMecRyAXPoRPfzTnr6qP7hfbDH0hPoCOr0x/3FxlzSvJESGo0ZXI6XquUdp9Vqh1Mg0STJ2JaxiROEeE8HMZZo1oUUt2iKQF0hoFtpNoi8zOKWazLA6e+Q1OtUY2gEEjSZuoHKOeJHCqiJmMsGgE0VIOu5fSARpkmNOymBMnA3sKOapkArFiQuxAN5vG53+HhjrcrS9LUXeCoJNzamse3HLrT1GlEQEEm5ItJiI/HfHVZGpL1mH/ADD7tCR44Gd9poT4EfpEk5mkt/1FQWE7kbAb2+YxJQDsa0FrkSGABHfUeZtG43xY+khjM0pgxl6vzEYl0qemhUUhQ8obLBgupuYuP97YaHoXwJemFzFYs9fUASEdQ220yvPqOc+/H1DKUX0XZagSlJH2jTEAW5ASZ+WFaOaZu2JUDUrzAQD1CTEXGw33BGMZjhr6kbTGoIV1TEKijUfNjYSJ8MUUfF0CT2mVGVDpXs0DafWqMwGnVUAI0g8gwk6bTj7O1ShqMsdmNMkFedIaQsyJ9htg1Oq4SnoCOXcU31yR+00aQLAA6zfngzvScZiXpgMq6WYgCDSgETeOdvDEONs6xLMEtkVdvWerTkkXI7QaZOkT3fDGFpF+JOfVAHMmWFxYdCb+wdcGzNen9SpUqdRHZHpTpDR+sFxI2nDKVi+cOhBC92+gMxMGbnVAUi3Tflgq+l/P6BewXDwwokqVCrVqFyQS0doY0jbrvhLNZftGILknsll2ESdbySDFvwg4Nw/iDoyINMNUqE2Ys3pGsnKf9yY5j4hmVZ6lQsaamkh1GJEs/nJO+BTUuB07AVqAWiYKFTUpkMs94aluZJ+eFDXJzIWaM3MoSZmbTNyIvj58wrUWZagMGnC2MAOLmwAJ6DlGFctX1ZiSw3PqUwOR26L+ONWKG22JN+x+gcRpkZ2iJn01c/A/3x5xul6IE86tLn+8XGM+axzerSCab1tA3DSdmIMjugnC3FM++lA9JliojEghtmDRymT0xnnHvQsU6N5/N1CK7nSFVCoXSsjtKes971pB62PQYJwevSYsUjVSpKh7oE90MTO5MiPADxwDifGzUoshpxIbvA79wiym9pFp5YmNw2pRJqD19BCte6sNMOGiBB5HeOWGqL3Zyi14I+WquUpQCZ0CzQQoiY84OOy4Yk1Kxn/Ha3+lYvjmRZkFKqSo0wrDYAC0jcGb2nFfJZuorOAhk1SxkMQpgWDDnABkgb4GZWtFV4C8ccDPUiADGXqGDYesNzfCD5gvlnDOGYMm0+qaigcgDf8AscFzdVmzKPBDrSIUKNcjUNVrEcvjjWfpVxTHbMDTLAkqhDzqlReR6wAidpGAt18CrWhMOGpVyqgBUfYsSCdQIM9QAZFotthfIZJmem9OQBp3Y7/tXdgTa1hHK+GRlXIqgFW7RCNmU3BgmRpttY9NhgQzQFZHZViQ/chmlbACe+LRK+HjGHXmhq2ihw3iYp06QhUkkhmDkFmaDOlYXkNzbptjTUS9StURQKg7LTCIxAKrqUahERO/wxFpEL2VTQzlFgiSFJ1SLrewJtyI88Uszn17erD91mpkkFgGVUuJHykXIwHHehKfka46W+q09eoN2qbgTHaCJC21RFgNxjOUzL/W2EWWzKV25h9W2smBA5E+OIee4s9ZHDOV76dmlu6oYEFT1A3JMGRgmRrAZkVKgforO9hteeZO3JemO/p1F3zs5W5FDhmVpImuq+k1HZFBMWLnVpi/t5YHmwlOsaayfRoqiZmO0JBJ5AczhOvxtRSpIslk1tMQAxmDN7dI8OWCV85TLtrZXmnTBKAkau+G223/ADthXGV2ykQFcq9N5CfrEXuiDp1gHV7ZjAMvl3GYWNAA1LCmftQJ5xhp3p9gqoykK6TsLawTI5czj6nRX6wjB0Ys7sRqJPqmOe29sWxPdC5Fo7LNZgNnqZnnmB7Qyj++BcWnVllN9WZp8uUMRjfc+ugKQYOYkQAQxdbEAnrvuZBxjiV62TH/AMifcjWxGdf1SEb6Njn0kyy/V6xEg9ixgGAbWkeGPeMZdTQqkidNNmF7iFN5Hy88G+kyzla3+XHywpx54ymYM/4Le+GxOXKS9x03Rw2Vyk1KSmAAqGd47qn2G3jjruFABswDf07D+VMcpQz/AGbOwg+qtzFpAuYPKMdZwaAcyNx9YIsPupime2mUbpon8Yy6/W1UkhWy7qSm8F1G97mfjjfGMsiUdNLtWNOqilZMF9SmBNp2gA2k8zj7imRZs7SRQJFJj3vB1uRzjeOcRgucyppsiiNJqoQQTY+Rm5gsT1kY5aSYvOiPlyXp1CB/gnUdbP3ipsI7qHmQZ88N0OGouaM0IliAxAgAAGVWLSbdbHywTItUNCuHJNoErpBvEg6QDJg8/PCdLPMjv31Pa5hgrENpIB75W/d9rX5YZpu6Ovds3w9lOVpSNUgyfaf/ADgaFKTV9ZU6CgUO2kElJiYPyxQ+jtIDJ0LjvLbrM8vePPCorOr5w0xcPTAOktp7gvABJPhHwxJbk1/OR+p9KFuKUg9FapCqDUQGA0BdV7kLqtz6YdbIK+YbQJphRqa96pA1LPUSbR8sC40lQ5WKjlpKABk0kGd2MkliPLG+GhxmXVdWgsdUFdMwIJm+3Tr7x1drp+4y92JqulQi0lMqWDsBAYBiwYk3ER0icS62Vdq/dTSNCsymRBIaxvaSBbp0x0gKGilNlEP6zHUCAHMAMAOY+17MR+Kv2L11pyI7NRJmLNvP49cWhLeuRF7PgUThrQC5ljURbwNyA1wbHePDB8kjLm0RlA7zgG5JAU3k79OWD03LpTJ1SatO5BEmZkWFvZj7K5wPnwJpAqWEICSwCkTr2P8A5xXHKTlsXJSVI6uqH+vMWCAFaxUqWJM1EEsSN4A2tjysP0nKj77NH+mPxxpKZ+uNqmfTET9k1xp9mPCT9cyo5jtD8EGMk3eQSHpH+PsDRqeCxH+pZOJf0orRkcz/AJfxLRbFDj1P0DMDawYC4Mug/v8AHEP6WtGRqjqyD3uMLvrj+R0u1kbL0ZqQJu42Oki82PnfF7gtQitmr7Zg7/wLiDRfTWq9orMiMJULbSOt9z+d8V+GVgMxnPGv/wDgYrltRY79SHq+ZniFE/uXH8yfDG/pBRJWkQxQtVWGESCAxkTgAvnaR/dVB8Uwzx4g/VxM+lnf7r8us4WL0n9hK3RHyKjSyCo1QAgjUTYFoPdtEPqxV4vlabowKqRGxHS/svfC1WisavtaASCdgwiByvPnhnitXuP00E/DE5SdplKAfR8gZOi0boIPQkH8zhHh1HtameTVp1VVut47gmOo5Yq8BQHI0BadCfLEXgVYmrnDtNUW8lODO11tfzYq3QxxrLqlBFWYDpEmT63vwPKZgDiBUIpJMs37QWEsLgRN4jlgn0gXuJ/mIB/9sIpmAmedmeNR0BRqJmB3tI3Gwn/fCYV1R/yUmqGqXDC6UqnoyQkKrMRquTfSAee+rpbE7iBb6zX0sQxNMSs/YJItyxTpq/Z5UIKbWEagxYCRqYMDZAse2MS+KZs062bex0lInmdFp9mLwcm/57k1R5Tqksg16oqUt5MOZ1C97EbbicA4Qrf8QIZk1GZFMALtyPKOeG6tVatGm2kgNUBgGCY1bG1zFttxhXgFBVz3dpMqgW7T1lOkyJ5z8sacD2yeU67PZ5hnGLaYPaKun7IrAXFxqkEb8p5xgin9Npfdpt7yT/bAgrHN1RUUf4mnl3TXMTYQfHnY4zTvnBfkR7gx/HGLJrI6Hxq4FT6QQMq8WErYQB+sUm2OY+lB/RwnJqyDbkJP4Yr/AEhrkZSopkyVufF1j24iceaTSH7xmI66VN/ecNF24saK00IVKxTM9pcqGJYfdtcDnG8b74e4RXU1s0ZkNUBHjIthKrmIrk8gcGytT9JzNrkg/MfjimRXB/gvKNSRY7b9Jpc4Rx8UwTjdW9A8tUx/pqfhgGVjtU8m5/w4+464mjt65/oc4zx3SJtUxlxamBEFltH3lxvjcCjV8KbH+U/HC5zYPZeDL8x+IwL6SZr9Hqx/yiPeI/HAXKX3OlyM8HaMrSm3cHwAviD9HX7+ZJsDUHyOL6VYpIINlHssMc19GTJrfxK3wvh+YzZyW0V+L1AyoLR2ye/UcImtObKgXFTUTv3QogERO4kEG3MGcNcSQdzoaqfj/wCcJVATmKghmBZtQ1ELGkHUIO4MDxDDpgYdL4YciKfCc6lMIHJDMidmTsVC3API65MYhcSy4qZjNEKrsrrpBMD1RPhtjo6FJXoUlcSNAkG4PdBxx+aIR66pYdoAI1SAF5ad/eMUwPqm65/1yI1VFzKavQdooXvyVBBAAVyBv0AxP+ja6c6FnVILSItbbc7bcvLDeSzBJo6iRZixMD9gg8zG+PuBujZxCp1SkyVKwNICgmYmBsIxowWm00TzI6riaH61UcnqsCZ9Yn8RhDLU+/2hMGW5zY+PMxHPD3FVqdvV7hjW0GVuJPjhJVf7J/l/vjHkxZbeikZR6Vs+4hTetTKFgJi8HkQRbnsOeEOK5SVDlpKgjoO9En4YoqrT6p94/vjFbJlgQZAPl+d8CMcka0OnHlHK1T3wR4RhjJ1P0qtB9Ye4SPdhuvwBtQIbblHIe3AqPDCKjvMEyCIteLTPhje4uUePAzkm0NUMx6VYiwJ85IH98e8dqfqPFx/S/TAKOWZXDbyIxrPUjU0bDQ2rzsRHhviCxtSWjp7DVasGmBzZYjzM/LAONVpy7i8kaR7WA9uM1qDlqZH7Lg78rj8cBz1F3UgC5jmOuOWPaDVplP8A4jCsCDZSPdiF9H6mlqt+S/I4qvUXbSD/ALYAMtLMywJAsBHXAitNNcjUrQxVeeyBv6VefgThVnjN1gRPdJDQLGBI67EdMbpUWLISR3W1c7xNsbq5VtdRxB1c+lhbCdKi6+wJK2N5OrFKkNu6PfA2xywlzXgxNQgm5MRFvz1xdWkwAnkIEHHOVqBAqSYOsmxtPK3P5Yt9NCm/uLkVUUuGUNbqjmJVjvMCUsCedjflPhi1w2iv10Oh7pUhRpiAoCiD0tbljm8rpLkQQug3te8mR0MbYs/RKgxrCo22g6jaASRpAHIRyFsaY45Od2ZMso1s/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8" name="AutoShape 4" descr="data:image/jpeg;base64,/9j/4AAQSkZJRgABAQAAAQABAAD/2wCEAAkGBhMSEBQUExQWFRUWGSIaGBgXGRcZHhkYHyAeHhscHRseHiciHBojHCIgIS8gKicpLCwsHx4xNTAqNSYrLCkBCQoKDgwOGg8PGi8kHiAsLSwsLSw1LCksLCwsLywpLCwsLCwsLCwsKSwsLCwsLCwsLCwpLCwsLCwsLCwsLCksLP/AABEIAM8AjwMBIgACEQEDEQH/xAAbAAADAQEBAQEAAAAAAAAAAAADBAUCBgEAB//EAEYQAAIBAgQDBAYGCAQFBQEAAAECEQMhAAQSMQVBURMiYXEjMoGRobEGFFJiwfAkM0JjcqKy0UNzguEVU4Oj8RY0ZJLCB//EABkBAAMBAQEAAAAAAAAAAAAAAAECAwQABf/EACsRAAICAgEDAwQBBQEAAAAAAAABAhEDITESIkEyUYEEYXHB8BNCkaGxI//aAAwDAQACEQMRAD8A49nJrVFGxqEBl21arx4gc8U6n0lrgVQGvTOm6qZHXbEqk7NUqsTZXMapj1jsBb5nBKmZD0apChZuSJhjIuJvOMGaCbdo9TE7ijoDVDQYBm9wDv8ALCVCmO8IBGpuXjhuiAY9k+OFssnfIn9s39tsYVq0bEkFq1v0bLg3sT7hiPSAh9rIT7QDz92KLmaFEE2FNv6oxPa1KselNvlHsxXFpNff9i66RLgvEXUBAx06dfiCeUzYeGKGczlRDSZajhnqAN3iQR5bYl8Mbvkaf2RJE8hbcC+H8+vey459r+GNE4x6+CSX/mUM7mmaqBqYyTz8LcsK8QzDojsrODE+s3LnE9Mb3rJb9rG+JUvRuOqN8jjOulNKi8kkmM8L4zWWihLBpEkFTN77zywT/wBW1AbqpExFx+RiZlah7Gna2gR7hifmWBYL1J38jgPBCUnaFVKKLdD/APoLMxHYrHUMdvz54WzP06rTThUh+WkmPbP5jHOLTGskEMecnzlpHPnGBvUHop5KIHvk/AY0L6PDeombqaWzs1+mFWSNFOxAk6gIPt5nYeeG8h9MlOrtwtOBYrqIN49gxyVOHBSdJLBpidlG/QXwHMroYKs2Tl52xGX0eKXbVFG3yddmfpmqOQFkbg94EjmRbCi/TIV3VBTKmTfUOh8McvniZUN9k3Xf+1zjfAqnpACRN+UHY+GL4/osUV1UQyTd0UKTTVcR6rNq1EzGoyFFo88MV9HZNoDQaexaSJvqK8hy39mPcsEFSooYMxclo8X+GNVmRUrBQdKqVU3ImAGB3INucC3v7K++kPj1BWWMmogWm34YXyoOsnlJ+eGcqLADAskpBPi3K95OMFvZsQlmT6Gn4LH8zYTrD0FXyA97AYerMDRHWY/mbCeZKmgQTp1Ogna2qSfhjTj4+RH6GLZakFrGCTqBI1TJ8sN5tJfL+Dn3acJ5KgO2DK5YFSASDt5nfbFWvSlqJ+8f6Th8r7gJdvyZazq33hg3EmJB8QcYq/Jh5bjBs0CWHTGa+5MtKhPhlLVQpj7oHw5YQzaxWEnbV8sU+EVPQ0x7NsTeIVdNdjtAY+Xq38hi+NvraJS9KJeRkswgWDXNyD+Hu64VzFM6UPLSo+E/jh/L5htbKYiCTHO1jhN6bGmpmZhV8YHL2z5xj0FqRjlTVDvZEjuwBqAJM3GkCCBv16DA6pl6cEr3OUjbz2GBa2WxkDb1r6iBvvYYbrnTUBblT5wLz488SemVVNewt2jMRM7G45G8wem3hg/BaXpV0jrtJ/ZPPbAVqBnEXOwFyIg7zacM8Hq6a0TuxkCZsDzFvZiiJSSCpV05lxOkGrtYzD2E8rXxW4ln/R1FLs00jErebm8D7MX292FqnDl7XMMB6lcKN7S94xS41kCEqFWIXs21Le8KQsdB4Yy/UTjLIjsKagP5W6jp/sMDy6R7T+Jw1kk7i9YHyGAZOqCSImG/E48xvbNy4Ipb0I8Wb4M2BlQwpqRM1NvAIxxpW9AP43+DHA8ytqQgGXa2/ID4STjdHmhP7LN0MoRWBmReDO0iSAPPn88UM0wikf3ke8HE7J1hLKo2axBkABYgnrbl49MOZ6ezpj96vzIwk0+pWHXTo3mrIx5AT7sO1aPe/PXCufcDL1LbIflijX9YYzOXA7eyXwKlFL2n5nEzOmM2xIn0cwNyTH56Yt8GXuEdHb+psRuJVwmcqMeVHbqenni+J3ll+CUnpEvK98uxUbE7zpgGB7bmcfVqBPZDY9mCJk2gDwgEztJwxRULqCqFlCWBMkAA2PjfB0qKxVGAJWmsXO0CfISepxuc6d0TS1Vip0ujKTBZgY3IsvT8bYy5So9iCOzj2z48xhj/AIWaj1iDpEAW2I0g/wBvZOAZRCHEiD2dxb7RmPDATVWmFW2k0DTJiQWJN4I2BERsMMZJYzAgQBa3XSeUcsbVbqPvD54zkK3p4sYJ9WTFjYnrhoNtnZIxiqLnZ9ys0etmCf8AvYf4yvoKv+W3yOBZ4AKaYPfFW4Nv8UsRfw/DHufzyPSqgNcowCkQSb2giZx5+W3kte4Mfo+B3Jt3E22H4YncHeSfvGR7zhnh+cRtKgiQBuYMje2E+CRoCtvA7psY6+XjiVNKVl0ydUUhP+rU/rxms36r/X8lwLig9EQCdXavETM67fC+C1lvSB5K5vbcj8xjbXDEg9Jfg8yuVQNqFmmLGxsZMdcVsxSBSn/mJ/VfEyihFSnH2j/ScVa6nSn+YkeeqMZ8r7lseSpMxxb9TVH7tvkcPVmmD5Yn8VPoKp39G0n2YcqGUWOYHyxnfpX5CvV8AeEICjb/AKxtvB2+GI/E6P6Y87dkPaJ2Ph/bDmX4itFGLbGqy28WN/AWxjiH/uWNp7DyvrMb9caMaccjfuTdOiRlKSinVYDvQwmdVtNhPOLY8q5ZEJUTqKC5EgWEeGNUywo1gxuFM3nl5Ae7HnGMoe3BANwI0gE7X3iNvHljYn3bYkuFSNcQOhFVbDVHPcLTib7RJwLKzrE39HYnprMfDFDMZhtNRUhSTMnY91bDkDAJJO1uuEnqKGDajBp7tvOoi/jOBFvpo5JKQSbr/Gvzx5oUZtecqTcne/LCmVjUpVSo1LMjmDbfwn4YdrD9Kpfwt44pDU0jsr6oNnTfSDNq71lWe5XWmeks/eAM4JxPIA02YySqkgnqAYM8j44mcTqDtXWWBObMCWgxWMkLp0kjrqnF7Ozoq/wMPgf98YfqLxyVe4mJ3ER7Ok8FmBMgFjBhzvLWgm4PjhWnXptRpdqdUx/0wZgzyHS98P5ijTXTremSpB0uw0kSCVAvBIi8G/QE4g8N09rQURrZFMiO7EEmYkExpjaMCKtN2N1OzVeuiouqGUlgsmxAYgEX+OGFyqal3IZCxm4PeAETtiVxMS1NZK+uR7XfYC/LFfhDSqc/RkCQPtxyJ6dZxXIumHUGMrdA6mRFN6d+6xIAuAIUkkEGxA9mBV2bQZqBwCDAYE+tAhgJBnn4Yf42stl1G5L/ANIn4TiU+T01DJ1eqFAIt31sRy8464XH3JNhbqwucpsyMquYZCDrg2I3DDe3XbD2uroWFDAKCDdZEDcRvHjGJTOy0HTQo9E5BDSdEGCPM/DB69Gq2hqewUA3tOhIm+/eMWwXHWwue9HlThj1qRRSL1CxkH1gSbEfs+YxrMZdnrywA7gEEM6mGJBtcCfljP196aFVYau0bUxBMd436Sek49znERJZwe9SUCG06iHeI0kmD0BOD3WLrkXzPDWppUnSxI7xDNIBuRpIsPhgVdA1VagdSSNKggpMWPWSNsboOxy1aSxEDcggEkAgd4wOUHGK5NTNusWRrWiINgN+flikbt34OvhG3zLKaisEhjcMSQZUWkDw8PHAWyz6iFCSFO7SD3pm3MbcuWN56714ph+8QTAMEhdN+REGw3nG+L1SpBACnsxuLL3hbxjbHLwl5OtPYoA49YSQ4INgIBGCvVnMIxUiARO9/AjwxqjVZokRDpPjJHLl5X3x9nah+tUxH7Jt74xSL79gyahZY4sA1euQt1zYXUWJI9KZAnYHoBAtc4ucTEU6sfYb+kxiXxvJFalQ6lYNnBGkzB7RjBNhI6XPjirxSnFGofuN8iMYvqqclXuSwPtBUnb6zpVVpqqiBI7xNySikH2e0457gOTDBHFd0ZYWCoKgbxJtJ/O04u5XiY+sEdnLaoJBWQJCAXMSWEQIkQb4kcN4W5QFQDq0ypJEr2ZE2PMm3lzwytJ3obyJ5/KgQVF2LFzO/fax6CPzfFTK01TSFgKKQiNpLt774j58qIDCdHcBJLBiCZhR8Ri7ksqFVYAHcQkRp3LnY88dlfYrLRpUJ8Wqq9WgpGoekMbT3RA8tsL5emezYkKBqBCjTbvKYnw2vg2caK+XsTHa2G5sBbqcbSowoVNa6SP4RzBvBN8CLaiqBKrYhQqs9GtIgLScEBVA1EEmCPHl7bY0a7o9MSUUpTZiYgjSFF56yI5fHBKsKubIJZaiuRCuR6pvqgD54GGK5miCZ7SmtiqWGkAAEmT15e3Fub0J5RqpVYPYgAMzciSxdhpEgwT7TE2wzUpQjdqSvokDyJIDO9rWG8eE8yME1razHs6pY2MWY8z3SY5k2xrO5tIqlwRqWmoBuWPeYDuzIPOOWItt1SCJ5lNNDMrqLMpCsxWJPciPZGA54H60uumqCAEY98qAbAhbCSTfB6uZ15RjoZS5ViSLEsyzBm4i3lGC9t+muGAnTCkH9jpHKWMyTf3YKbXV8/o7loHSr1NVdFSZqMdRZVGyjY3MeWEeJUW1ekUd1JUKSSYYb7YIylatWoSQEepfum/dBixIsd7302wvmdTqkEkuhBJJbdyOfLzFpNsUgqaaOUtUby1IFQ+kKWdJvP7YHLH1dZzrfdAHvBOCJQ7OnGm+tDMgljrGM0Kepy8Hv1X9wED5fPDp020dPemXuIPNdu6R+nROqRao2ykmOZJgYr8ZPoKp+6fnibxyspzbejSmRm17wiXHpDLEeI232nDOdzmvKVjzAgHzYQfODiGdXNEMXpNUVpVMw9BqZVllpDDvEMTJ0mQ1wQZnbaAMc5Rr1E06C2o9mQFN2HYmOfqhiDB5+Yx2lGg1PMVSUIlYFSVhwCTGkRpMk8th1OOd4fm9Qy1NqawESWR2LKsCGaFAUzymb45Pb0MRuKFgwmCGkkEgkkkiIiCfhbljoctaRvC0h/KTjnOJUpZDKgdmLm5E723nnOOmyxGqpzHcgx9wf3wuf0ItB2SuKqe3ocz2dU7SOXLnhTh4/Ra0j3CATInFXjYC5qiTsKNU/LE7tVGXqKrW0ghSO8ASpN5uBPTBhuEV+P8AoutsIKB7KvL6iEqLN+WqzE+sRsOnjOA1Kqo2XdgywiDWSFBOgHldzsINsCp6iKgPdAp1DERbvDfYzbeT78H/AOMx2VMgMEpUwBzLETItsBboeuK1Lfk61aC5zJl1YE2d9KLJAY62YrvFwJncQInDObyzlcwKc6x2YSLnYfCCZ9uFOIV6cA6ZJB0sZ7ssxBFpLEC20e3BOJvrZ41gaqbMQdK6dAMMRcmJst+eI03R1rdHvGA4pVFYKFWogQrzXUsj2e7C9fPK2aUlJYQkkC3ejUPb7ffYz5tXyjhSGC1qaiAwMalIkMSbmYnfAqikZ0wumCCVPelTcvq2XwUcycGC07+/6DY7w/KpUp1wwkNVcT4T1/P9pGdpoDpotI0wCGZiDrE94CfDyjfD+S1ujqtMMhrOWlwoPfPdNpjmeu2Faj6XcoAF0yjAAagzkglTEEeruNsdBNSe/g5eBSqSXTUYcLT1Azf0g5coNz5jxwzms56RKaIAqswGltXI9OXtwN67NlqhksQ6QQF+0IiJE+04RXV26Gp1buknUtj6wgR7sa8cVJ78E8jrg6vi4Z84UKqo+uNIGrVMMQTPIqJEezFLjlPTlXUCPV+LqMecRyAXPoRPfzTnr6qP7hfbDH0hPoCOr0x/3FxlzSvJESGo0ZXI6XquUdp9Vqh1Mg0STJ2JaxiROEeE8HMZZo1oUUt2iKQF0hoFtpNoi8zOKWazLA6e+Q1OtUY2gEEjSZuoHKOeJHCqiJmMsGgE0VIOu5fSARpkmNOymBMnA3sKOapkArFiQuxAN5vG53+HhjrcrS9LUXeCoJNzamse3HLrT1GlEQEEm5ItJiI/HfHVZGpL1mH/ADD7tCR44Gd9poT4EfpEk5mkt/1FQWE7kbAb2+YxJQDsa0FrkSGABHfUeZtG43xY+khjM0pgxl6vzEYl0qemhUUhQ8obLBgupuYuP97YaHoXwJemFzFYs9fUASEdQ220yvPqOc+/H1DKUX0XZagSlJH2jTEAW5ASZ+WFaOaZu2JUDUrzAQD1CTEXGw33BGMZjhr6kbTGoIV1TEKijUfNjYSJ8MUUfF0CT2mVGVDpXs0DafWqMwGnVUAI0g8gwk6bTj7O1ShqMsdmNMkFedIaQsyJ9htg1Oq4SnoCOXcU31yR+00aQLAA6zfngzvScZiXpgMq6WYgCDSgETeOdvDEONs6xLMEtkVdvWerTkkXI7QaZOkT3fDGFpF+JOfVAHMmWFxYdCb+wdcGzNen9SpUqdRHZHpTpDR+sFxI2nDKVi+cOhBC92+gMxMGbnVAUi3Tflgq+l/P6BewXDwwokqVCrVqFyQS0doY0jbrvhLNZftGILknsll2ESdbySDFvwg4Nw/iDoyINMNUqE2Ys3pGsnKf9yY5j4hmVZ6lQsaamkh1GJEs/nJO+BTUuB07AVqAWiYKFTUpkMs94aluZJ+eFDXJzIWaM3MoSZmbTNyIvj58wrUWZagMGnC2MAOLmwAJ6DlGFctX1ZiSw3PqUwOR26L+ONWKG22JN+x+gcRpkZ2iJn01c/A/3x5xul6IE86tLn+8XGM+axzerSCab1tA3DSdmIMjugnC3FM++lA9JliojEghtmDRymT0xnnHvQsU6N5/N1CK7nSFVCoXSsjtKes971pB62PQYJwevSYsUjVSpKh7oE90MTO5MiPADxwDifGzUoshpxIbvA79wiym9pFp5YmNw2pRJqD19BCte6sNMOGiBB5HeOWGqL3Zyi14I+WquUpQCZ0CzQQoiY84OOy4Yk1Kxn/Ha3+lYvjmRZkFKqSo0wrDYAC0jcGb2nFfJZuorOAhk1SxkMQpgWDDnABkgb4GZWtFV4C8ccDPUiADGXqGDYesNzfCD5gvlnDOGYMm0+qaigcgDf8AscFzdVmzKPBDrSIUKNcjUNVrEcvjjWfpVxTHbMDTLAkqhDzqlReR6wAidpGAt18CrWhMOGpVyqgBUfYsSCdQIM9QAZFotthfIZJmem9OQBp3Y7/tXdgTa1hHK+GRlXIqgFW7RCNmU3BgmRpttY9NhgQzQFZHZViQ/chmlbACe+LRK+HjGHXmhq2ihw3iYp06QhUkkhmDkFmaDOlYXkNzbptjTUS9StURQKg7LTCIxAKrqUahERO/wxFpEL2VTQzlFgiSFJ1SLrewJtyI88Uszn17erD91mpkkFgGVUuJHykXIwHHehKfka46W+q09eoN2qbgTHaCJC21RFgNxjOUzL/W2EWWzKV25h9W2smBA5E+OIee4s9ZHDOV76dmlu6oYEFT1A3JMGRgmRrAZkVKgforO9hteeZO3JemO/p1F3zs5W5FDhmVpImuq+k1HZFBMWLnVpi/t5YHmwlOsaayfRoqiZmO0JBJ5AczhOvxtRSpIslk1tMQAxmDN7dI8OWCV85TLtrZXmnTBKAkau+G223/ADthXGV2ykQFcq9N5CfrEXuiDp1gHV7ZjAMvl3GYWNAA1LCmftQJ5xhp3p9gqoykK6TsLawTI5czj6nRX6wjB0Ys7sRqJPqmOe29sWxPdC5Fo7LNZgNnqZnnmB7Qyj++BcWnVllN9WZp8uUMRjfc+ugKQYOYkQAQxdbEAnrvuZBxjiV62TH/AMifcjWxGdf1SEb6Njn0kyy/V6xEg9ixgGAbWkeGPeMZdTQqkidNNmF7iFN5Hy88G+kyzla3+XHywpx54ymYM/4Le+GxOXKS9x03Rw2Vyk1KSmAAqGd47qn2G3jjruFABswDf07D+VMcpQz/AGbOwg+qtzFpAuYPKMdZwaAcyNx9YIsPupime2mUbpon8Yy6/W1UkhWy7qSm8F1G97mfjjfGMsiUdNLtWNOqilZMF9SmBNp2gA2k8zj7imRZs7SRQJFJj3vB1uRzjeOcRgucyppsiiNJqoQQTY+Rm5gsT1kY5aSYvOiPlyXp1CB/gnUdbP3ipsI7qHmQZ88N0OGouaM0IliAxAgAAGVWLSbdbHywTItUNCuHJNoErpBvEg6QDJg8/PCdLPMjv31Pa5hgrENpIB75W/d9rX5YZpu6Ovds3w9lOVpSNUgyfaf/ADgaFKTV9ZU6CgUO2kElJiYPyxQ+jtIDJ0LjvLbrM8vePPCorOr5w0xcPTAOktp7gvABJPhHwxJbk1/OR+p9KFuKUg9FapCqDUQGA0BdV7kLqtz6YdbIK+YbQJphRqa96pA1LPUSbR8sC40lQ5WKjlpKABk0kGd2MkliPLG+GhxmXVdWgsdUFdMwIJm+3Tr7x1drp+4y92JqulQi0lMqWDsBAYBiwYk3ER0icS62Vdq/dTSNCsymRBIaxvaSBbp0x0gKGilNlEP6zHUCAHMAMAOY+17MR+Kv2L11pyI7NRJmLNvP49cWhLeuRF7PgUThrQC5ljURbwNyA1wbHePDB8kjLm0RlA7zgG5JAU3k79OWD03LpTJ1SatO5BEmZkWFvZj7K5wPnwJpAqWEICSwCkTr2P8A5xXHKTlsXJSVI6uqH+vMWCAFaxUqWJM1EEsSN4A2tjysP0nKj77NH+mPxxpKZ+uNqmfTET9k1xp9mPCT9cyo5jtD8EGMk3eQSHpH+PsDRqeCxH+pZOJf0orRkcz/AJfxLRbFDj1P0DMDawYC4Mug/v8AHEP6WtGRqjqyD3uMLvrj+R0u1kbL0ZqQJu42Oki82PnfF7gtQitmr7Zg7/wLiDRfTWq9orMiMJULbSOt9z+d8V+GVgMxnPGv/wDgYrltRY79SHq+ZniFE/uXH8yfDG/pBRJWkQxQtVWGESCAxkTgAvnaR/dVB8Uwzx4g/VxM+lnf7r8us4WL0n9hK3RHyKjSyCo1QAgjUTYFoPdtEPqxV4vlabowKqRGxHS/svfC1WisavtaASCdgwiByvPnhnitXuP00E/DE5SdplKAfR8gZOi0boIPQkH8zhHh1HtameTVp1VVut47gmOo5Yq8BQHI0BadCfLEXgVYmrnDtNUW8lODO11tfzYq3QxxrLqlBFWYDpEmT63vwPKZgDiBUIpJMs37QWEsLgRN4jlgn0gXuJ/mIB/9sIpmAmedmeNR0BRqJmB3tI3Gwn/fCYV1R/yUmqGqXDC6UqnoyQkKrMRquTfSAee+rpbE7iBb6zX0sQxNMSs/YJItyxTpq/Z5UIKbWEagxYCRqYMDZAse2MS+KZs062bex0lInmdFp9mLwcm/57k1R5Tqksg16oqUt5MOZ1C97EbbicA4Qrf8QIZk1GZFMALtyPKOeG6tVatGm2kgNUBgGCY1bG1zFttxhXgFBVz3dpMqgW7T1lOkyJ5z8sacD2yeU67PZ5hnGLaYPaKun7IrAXFxqkEb8p5xgin9Npfdpt7yT/bAgrHN1RUUf4mnl3TXMTYQfHnY4zTvnBfkR7gx/HGLJrI6Hxq4FT6QQMq8WErYQB+sUm2OY+lB/RwnJqyDbkJP4Yr/AEhrkZSopkyVufF1j24iceaTSH7xmI66VN/ecNF24saK00IVKxTM9pcqGJYfdtcDnG8b74e4RXU1s0ZkNUBHjIthKrmIrk8gcGytT9JzNrkg/MfjimRXB/gvKNSRY7b9Jpc4Rx8UwTjdW9A8tUx/pqfhgGVjtU8m5/w4+464mjt65/oc4zx3SJtUxlxamBEFltH3lxvjcCjV8KbH+U/HC5zYPZeDL8x+IwL6SZr9Hqx/yiPeI/HAXKX3OlyM8HaMrSm3cHwAviD9HX7+ZJsDUHyOL6VYpIINlHssMc19GTJrfxK3wvh+YzZyW0V+L1AyoLR2ye/UcImtObKgXFTUTv3QogERO4kEG3MGcNcSQdzoaqfj/wCcJVATmKghmBZtQ1ELGkHUIO4MDxDDpgYdL4YciKfCc6lMIHJDMidmTsVC3API65MYhcSy4qZjNEKrsrrpBMD1RPhtjo6FJXoUlcSNAkG4PdBxx+aIR66pYdoAI1SAF5ad/eMUwPqm65/1yI1VFzKavQdooXvyVBBAAVyBv0AxP+ja6c6FnVILSItbbc7bcvLDeSzBJo6iRZixMD9gg8zG+PuBujZxCp1SkyVKwNICgmYmBsIxowWm00TzI6riaH61UcnqsCZ9Yn8RhDLU+/2hMGW5zY+PMxHPD3FVqdvV7hjW0GVuJPjhJVf7J/l/vjHkxZbeikZR6Vs+4hTetTKFgJi8HkQRbnsOeEOK5SVDlpKgjoO9En4YoqrT6p94/vjFbJlgQZAPl+d8CMcka0OnHlHK1T3wR4RhjJ1P0qtB9Ye4SPdhuvwBtQIbblHIe3AqPDCKjvMEyCIteLTPhje4uUePAzkm0NUMx6VYiwJ85IH98e8dqfqPFx/S/TAKOWZXDbyIxrPUjU0bDQ2rzsRHhviCxtSWjp7DVasGmBzZYjzM/LAONVpy7i8kaR7WA9uM1qDlqZH7Lg78rj8cBz1F3UgC5jmOuOWPaDVplP8A4jCsCDZSPdiF9H6mlqt+S/I4qvUXbSD/ALYAMtLMywJAsBHXAitNNcjUrQxVeeyBv6VefgThVnjN1gRPdJDQLGBI67EdMbpUWLISR3W1c7xNsbq5VtdRxB1c+lhbCdKi6+wJK2N5OrFKkNu6PfA2xywlzXgxNQgm5MRFvz1xdWkwAnkIEHHOVqBAqSYOsmxtPK3P5Yt9NCm/uLkVUUuGUNbqjmJVjvMCUsCedjflPhi1w2iv10Oh7pUhRpiAoCiD0tbljm8rpLkQQug3te8mR0MbYs/RKgxrCo22g6jaASRpAHIRyFsaY45Od2ZMso1s/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30" name="AutoShape 6" descr="data:image/jpeg;base64,/9j/4AAQSkZJRgABAQAAAQABAAD/2wCEAAkGBhMSEBQUExQWFRUWGSIaGBgXGRcZHhkYHyAeHhscHRseHiciHBojHCIgIS8gKicpLCwsHx4xNTAqNSYrLCkBCQoKDgwOGg8PGi8kHiAsLSwsLSw1LCksLCwsLywpLCwsLCwsLCwsKSwsLCwsLCwsLCwpLCwsLCwsLCwsLCksLP/AABEIAM8AjwMBIgACEQEDEQH/xAAbAAADAQEBAQEAAAAAAAAAAAADBAUCBgEAB//EAEYQAAIBAgQDBAYGCAQFBQEAAAECEQMhAAQSMQVBURMiYXEjMoGRobEGFFJiwfAkM0JjcqKy0UNzguEVU4Oj8RY0ZJLCB//EABkBAAMBAQEAAAAAAAAAAAAAAAECAwQABf/EACsRAAICAgEDAwQBBQEAAAAAAAABAhEDITESIkEyUYEEYXHB8BNCkaGxI//aAAwDAQACEQMRAD8A49nJrVFGxqEBl21arx4gc8U6n0lrgVQGvTOm6qZHXbEqk7NUqsTZXMapj1jsBb5nBKmZD0apChZuSJhjIuJvOMGaCbdo9TE7ijoDVDQYBm9wDv8ALCVCmO8IBGpuXjhuiAY9k+OFssnfIn9s39tsYVq0bEkFq1v0bLg3sT7hiPSAh9rIT7QDz92KLmaFEE2FNv6oxPa1KselNvlHsxXFpNff9i66RLgvEXUBAx06dfiCeUzYeGKGczlRDSZajhnqAN3iQR5bYl8Mbvkaf2RJE8hbcC+H8+vey459r+GNE4x6+CSX/mUM7mmaqBqYyTz8LcsK8QzDojsrODE+s3LnE9Mb3rJb9rG+JUvRuOqN8jjOulNKi8kkmM8L4zWWihLBpEkFTN77zywT/wBW1AbqpExFx+RiZlah7Gna2gR7hifmWBYL1J38jgPBCUnaFVKKLdD/APoLMxHYrHUMdvz54WzP06rTThUh+WkmPbP5jHOLTGskEMecnzlpHPnGBvUHop5KIHvk/AY0L6PDeombqaWzs1+mFWSNFOxAk6gIPt5nYeeG8h9MlOrtwtOBYrqIN49gxyVOHBSdJLBpidlG/QXwHMroYKs2Tl52xGX0eKXbVFG3yddmfpmqOQFkbg94EjmRbCi/TIV3VBTKmTfUOh8McvniZUN9k3Xf+1zjfAqnpACRN+UHY+GL4/osUV1UQyTd0UKTTVcR6rNq1EzGoyFFo88MV9HZNoDQaexaSJvqK8hy39mPcsEFSooYMxclo8X+GNVmRUrBQdKqVU3ImAGB3INucC3v7K++kPj1BWWMmogWm34YXyoOsnlJ+eGcqLADAskpBPi3K95OMFvZsQlmT6Gn4LH8zYTrD0FXyA97AYerMDRHWY/mbCeZKmgQTp1Ogna2qSfhjTj4+RH6GLZakFrGCTqBI1TJ8sN5tJfL+Dn3acJ5KgO2DK5YFSASDt5nfbFWvSlqJ+8f6Th8r7gJdvyZazq33hg3EmJB8QcYq/Jh5bjBs0CWHTGa+5MtKhPhlLVQpj7oHw5YQzaxWEnbV8sU+EVPQ0x7NsTeIVdNdjtAY+Xq38hi+NvraJS9KJeRkswgWDXNyD+Hu64VzFM6UPLSo+E/jh/L5htbKYiCTHO1jhN6bGmpmZhV8YHL2z5xj0FqRjlTVDvZEjuwBqAJM3GkCCBv16DA6pl6cEr3OUjbz2GBa2WxkDb1r6iBvvYYbrnTUBblT5wLz488SemVVNewt2jMRM7G45G8wem3hg/BaXpV0jrtJ/ZPPbAVqBnEXOwFyIg7zacM8Hq6a0TuxkCZsDzFvZiiJSSCpV05lxOkGrtYzD2E8rXxW4ln/R1FLs00jErebm8D7MX292FqnDl7XMMB6lcKN7S94xS41kCEqFWIXs21Le8KQsdB4Yy/UTjLIjsKagP5W6jp/sMDy6R7T+Jw1kk7i9YHyGAZOqCSImG/E48xvbNy4Ipb0I8Wb4M2BlQwpqRM1NvAIxxpW9AP43+DHA8ytqQgGXa2/ID4STjdHmhP7LN0MoRWBmReDO0iSAPPn88UM0wikf3ke8HE7J1hLKo2axBkABYgnrbl49MOZ6ezpj96vzIwk0+pWHXTo3mrIx5AT7sO1aPe/PXCufcDL1LbIflijX9YYzOXA7eyXwKlFL2n5nEzOmM2xIn0cwNyTH56Yt8GXuEdHb+psRuJVwmcqMeVHbqenni+J3ll+CUnpEvK98uxUbE7zpgGB7bmcfVqBPZDY9mCJk2gDwgEztJwxRULqCqFlCWBMkAA2PjfB0qKxVGAJWmsXO0CfISepxuc6d0TS1Vip0ujKTBZgY3IsvT8bYy5So9iCOzj2z48xhj/AIWaj1iDpEAW2I0g/wBvZOAZRCHEiD2dxb7RmPDATVWmFW2k0DTJiQWJN4I2BERsMMZJYzAgQBa3XSeUcsbVbqPvD54zkK3p4sYJ9WTFjYnrhoNtnZIxiqLnZ9ys0etmCf8AvYf4yvoKv+W3yOBZ4AKaYPfFW4Nv8UsRfw/DHufzyPSqgNcowCkQSb2giZx5+W3kte4Mfo+B3Jt3E22H4YncHeSfvGR7zhnh+cRtKgiQBuYMje2E+CRoCtvA7psY6+XjiVNKVl0ydUUhP+rU/rxms36r/X8lwLig9EQCdXavETM67fC+C1lvSB5K5vbcj8xjbXDEg9Jfg8yuVQNqFmmLGxsZMdcVsxSBSn/mJ/VfEyihFSnH2j/ScVa6nSn+YkeeqMZ8r7lseSpMxxb9TVH7tvkcPVmmD5Yn8VPoKp39G0n2YcqGUWOYHyxnfpX5CvV8AeEICjb/AKxtvB2+GI/E6P6Y87dkPaJ2Ph/bDmX4itFGLbGqy28WN/AWxjiH/uWNp7DyvrMb9caMaccjfuTdOiRlKSinVYDvQwmdVtNhPOLY8q5ZEJUTqKC5EgWEeGNUywo1gxuFM3nl5Ae7HnGMoe3BANwI0gE7X3iNvHljYn3bYkuFSNcQOhFVbDVHPcLTib7RJwLKzrE39HYnprMfDFDMZhtNRUhSTMnY91bDkDAJJO1uuEnqKGDajBp7tvOoi/jOBFvpo5JKQSbr/Gvzx5oUZtecqTcne/LCmVjUpVSo1LMjmDbfwn4YdrD9Kpfwt44pDU0jsr6oNnTfSDNq71lWe5XWmeks/eAM4JxPIA02YySqkgnqAYM8j44mcTqDtXWWBObMCWgxWMkLp0kjrqnF7Ozoq/wMPgf98YfqLxyVe4mJ3ER7Ok8FmBMgFjBhzvLWgm4PjhWnXptRpdqdUx/0wZgzyHS98P5ijTXTremSpB0uw0kSCVAvBIi8G/QE4g8N09rQURrZFMiO7EEmYkExpjaMCKtN2N1OzVeuiouqGUlgsmxAYgEX+OGFyqal3IZCxm4PeAETtiVxMS1NZK+uR7XfYC/LFfhDSqc/RkCQPtxyJ6dZxXIumHUGMrdA6mRFN6d+6xIAuAIUkkEGxA9mBV2bQZqBwCDAYE+tAhgJBnn4Yf42stl1G5L/ANIn4TiU+T01DJ1eqFAIt31sRy8464XH3JNhbqwucpsyMquYZCDrg2I3DDe3XbD2uroWFDAKCDdZEDcRvHjGJTOy0HTQo9E5BDSdEGCPM/DB69Gq2hqewUA3tOhIm+/eMWwXHWwue9HlThj1qRRSL1CxkH1gSbEfs+YxrMZdnrywA7gEEM6mGJBtcCfljP196aFVYau0bUxBMd436Sek49znERJZwe9SUCG06iHeI0kmD0BOD3WLrkXzPDWppUnSxI7xDNIBuRpIsPhgVdA1VagdSSNKggpMWPWSNsboOxy1aSxEDcggEkAgd4wOUHGK5NTNusWRrWiINgN+flikbt34OvhG3zLKaisEhjcMSQZUWkDw8PHAWyz6iFCSFO7SD3pm3MbcuWN56714ph+8QTAMEhdN+REGw3nG+L1SpBACnsxuLL3hbxjbHLwl5OtPYoA49YSQ4INgIBGCvVnMIxUiARO9/AjwxqjVZokRDpPjJHLl5X3x9nah+tUxH7Jt74xSL79gyahZY4sA1euQt1zYXUWJI9KZAnYHoBAtc4ucTEU6sfYb+kxiXxvJFalQ6lYNnBGkzB7RjBNhI6XPjirxSnFGofuN8iMYvqqclXuSwPtBUnb6zpVVpqqiBI7xNySikH2e0457gOTDBHFd0ZYWCoKgbxJtJ/O04u5XiY+sEdnLaoJBWQJCAXMSWEQIkQb4kcN4W5QFQDq0ypJEr2ZE2PMm3lzwytJ3obyJ5/KgQVF2LFzO/fax6CPzfFTK01TSFgKKQiNpLt774j58qIDCdHcBJLBiCZhR8Ri7ksqFVYAHcQkRp3LnY88dlfYrLRpUJ8Wqq9WgpGoekMbT3RA8tsL5emezYkKBqBCjTbvKYnw2vg2caK+XsTHa2G5sBbqcbSowoVNa6SP4RzBvBN8CLaiqBKrYhQqs9GtIgLScEBVA1EEmCPHl7bY0a7o9MSUUpTZiYgjSFF56yI5fHBKsKubIJZaiuRCuR6pvqgD54GGK5miCZ7SmtiqWGkAAEmT15e3Fub0J5RqpVYPYgAMzciSxdhpEgwT7TE2wzUpQjdqSvokDyJIDO9rWG8eE8yME1razHs6pY2MWY8z3SY5k2xrO5tIqlwRqWmoBuWPeYDuzIPOOWItt1SCJ5lNNDMrqLMpCsxWJPciPZGA54H60uumqCAEY98qAbAhbCSTfB6uZ15RjoZS5ViSLEsyzBm4i3lGC9t+muGAnTCkH9jpHKWMyTf3YKbXV8/o7loHSr1NVdFSZqMdRZVGyjY3MeWEeJUW1ekUd1JUKSSYYb7YIylatWoSQEepfum/dBixIsd7302wvmdTqkEkuhBJJbdyOfLzFpNsUgqaaOUtUby1IFQ+kKWdJvP7YHLH1dZzrfdAHvBOCJQ7OnGm+tDMgljrGM0Kepy8Hv1X9wED5fPDp020dPemXuIPNdu6R+nROqRao2ykmOZJgYr8ZPoKp+6fnibxyspzbejSmRm17wiXHpDLEeI232nDOdzmvKVjzAgHzYQfODiGdXNEMXpNUVpVMw9BqZVllpDDvEMTJ0mQ1wQZnbaAMc5Rr1E06C2o9mQFN2HYmOfqhiDB5+Yx2lGg1PMVSUIlYFSVhwCTGkRpMk8th1OOd4fm9Qy1NqawESWR2LKsCGaFAUzymb45Pb0MRuKFgwmCGkkEgkkkiIiCfhbljoctaRvC0h/KTjnOJUpZDKgdmLm5E723nnOOmyxGqpzHcgx9wf3wuf0ItB2SuKqe3ocz2dU7SOXLnhTh4/Ra0j3CATInFXjYC5qiTsKNU/LE7tVGXqKrW0ghSO8ASpN5uBPTBhuEV+P8AoutsIKB7KvL6iEqLN+WqzE+sRsOnjOA1Kqo2XdgywiDWSFBOgHldzsINsCp6iKgPdAp1DERbvDfYzbeT78H/AOMx2VMgMEpUwBzLETItsBboeuK1Lfk61aC5zJl1YE2d9KLJAY62YrvFwJncQInDObyzlcwKc6x2YSLnYfCCZ9uFOIV6cA6ZJB0sZ7ssxBFpLEC20e3BOJvrZ41gaqbMQdK6dAMMRcmJst+eI03R1rdHvGA4pVFYKFWogQrzXUsj2e7C9fPK2aUlJYQkkC3ejUPb7ffYz5tXyjhSGC1qaiAwMalIkMSbmYnfAqikZ0wumCCVPelTcvq2XwUcycGC07+/6DY7w/KpUp1wwkNVcT4T1/P9pGdpoDpotI0wCGZiDrE94CfDyjfD+S1ujqtMMhrOWlwoPfPdNpjmeu2Faj6XcoAF0yjAAagzkglTEEeruNsdBNSe/g5eBSqSXTUYcLT1Azf0g5coNz5jxwzms56RKaIAqswGltXI9OXtwN67NlqhksQ6QQF+0IiJE+04RXV26Gp1buknUtj6wgR7sa8cVJ78E8jrg6vi4Z84UKqo+uNIGrVMMQTPIqJEezFLjlPTlXUCPV+LqMecRyAXPoRPfzTnr6qP7hfbDH0hPoCOr0x/3FxlzSvJESGo0ZXI6XquUdp9Vqh1Mg0STJ2JaxiROEeE8HMZZo1oUUt2iKQF0hoFtpNoi8zOKWazLA6e+Q1OtUY2gEEjSZuoHKOeJHCqiJmMsGgE0VIOu5fSARpkmNOymBMnA3sKOapkArFiQuxAN5vG53+HhjrcrS9LUXeCoJNzamse3HLrT1GlEQEEm5ItJiI/HfHVZGpL1mH/ADD7tCR44Gd9poT4EfpEk5mkt/1FQWE7kbAb2+YxJQDsa0FrkSGABHfUeZtG43xY+khjM0pgxl6vzEYl0qemhUUhQ8obLBgupuYuP97YaHoXwJemFzFYs9fUASEdQ220yvPqOc+/H1DKUX0XZagSlJH2jTEAW5ASZ+WFaOaZu2JUDUrzAQD1CTEXGw33BGMZjhr6kbTGoIV1TEKijUfNjYSJ8MUUfF0CT2mVGVDpXs0DafWqMwGnVUAI0g8gwk6bTj7O1ShqMsdmNMkFedIaQsyJ9htg1Oq4SnoCOXcU31yR+00aQLAA6zfngzvScZiXpgMq6WYgCDSgETeOdvDEONs6xLMEtkVdvWerTkkXI7QaZOkT3fDGFpF+JOfVAHMmWFxYdCb+wdcGzNen9SpUqdRHZHpTpDR+sFxI2nDKVi+cOhBC92+gMxMGbnVAUi3Tflgq+l/P6BewXDwwokqVCrVqFyQS0doY0jbrvhLNZftGILknsll2ESdbySDFvwg4Nw/iDoyINMNUqE2Ys3pGsnKf9yY5j4hmVZ6lQsaamkh1GJEs/nJO+BTUuB07AVqAWiYKFTUpkMs94aluZJ+eFDXJzIWaM3MoSZmbTNyIvj58wrUWZagMGnC2MAOLmwAJ6DlGFctX1ZiSw3PqUwOR26L+ONWKG22JN+x+gcRpkZ2iJn01c/A/3x5xul6IE86tLn+8XGM+axzerSCab1tA3DSdmIMjugnC3FM++lA9JliojEghtmDRymT0xnnHvQsU6N5/N1CK7nSFVCoXSsjtKes971pB62PQYJwevSYsUjVSpKh7oE90MTO5MiPADxwDifGzUoshpxIbvA79wiym9pFp5YmNw2pRJqD19BCte6sNMOGiBB5HeOWGqL3Zyi14I+WquUpQCZ0CzQQoiY84OOy4Yk1Kxn/Ha3+lYvjmRZkFKqSo0wrDYAC0jcGb2nFfJZuorOAhk1SxkMQpgWDDnABkgb4GZWtFV4C8ccDPUiADGXqGDYesNzfCD5gvlnDOGYMm0+qaigcgDf8AscFzdVmzKPBDrSIUKNcjUNVrEcvjjWfpVxTHbMDTLAkqhDzqlReR6wAidpGAt18CrWhMOGpVyqgBUfYsSCdQIM9QAZFotthfIZJmem9OQBp3Y7/tXdgTa1hHK+GRlXIqgFW7RCNmU3BgmRpttY9NhgQzQFZHZViQ/chmlbACe+LRK+HjGHXmhq2ihw3iYp06QhUkkhmDkFmaDOlYXkNzbptjTUS9StURQKg7LTCIxAKrqUahERO/wxFpEL2VTQzlFgiSFJ1SLrewJtyI88Uszn17erD91mpkkFgGVUuJHykXIwHHehKfka46W+q09eoN2qbgTHaCJC21RFgNxjOUzL/W2EWWzKV25h9W2smBA5E+OIee4s9ZHDOV76dmlu6oYEFT1A3JMGRgmRrAZkVKgforO9hteeZO3JemO/p1F3zs5W5FDhmVpImuq+k1HZFBMWLnVpi/t5YHmwlOsaayfRoqiZmO0JBJ5AczhOvxtRSpIslk1tMQAxmDN7dI8OWCV85TLtrZXmnTBKAkau+G223/ADthXGV2ykQFcq9N5CfrEXuiDp1gHV7ZjAMvl3GYWNAA1LCmftQJ5xhp3p9gqoykK6TsLawTI5czj6nRX6wjB0Ys7sRqJPqmOe29sWxPdC5Fo7LNZgNnqZnnmB7Qyj++BcWnVllN9WZp8uUMRjfc+ugKQYOYkQAQxdbEAnrvuZBxjiV62TH/AMifcjWxGdf1SEb6Njn0kyy/V6xEg9ixgGAbWkeGPeMZdTQqkidNNmF7iFN5Hy88G+kyzla3+XHywpx54ymYM/4Le+GxOXKS9x03Rw2Vyk1KSmAAqGd47qn2G3jjruFABswDf07D+VMcpQz/AGbOwg+qtzFpAuYPKMdZwaAcyNx9YIsPupime2mUbpon8Yy6/W1UkhWy7qSm8F1G97mfjjfGMsiUdNLtWNOqilZMF9SmBNp2gA2k8zj7imRZs7SRQJFJj3vB1uRzjeOcRgucyppsiiNJqoQQTY+Rm5gsT1kY5aSYvOiPlyXp1CB/gnUdbP3ipsI7qHmQZ88N0OGouaM0IliAxAgAAGVWLSbdbHywTItUNCuHJNoErpBvEg6QDJg8/PCdLPMjv31Pa5hgrENpIB75W/d9rX5YZpu6Ovds3w9lOVpSNUgyfaf/ADgaFKTV9ZU6CgUO2kElJiYPyxQ+jtIDJ0LjvLbrM8vePPCorOr5w0xcPTAOktp7gvABJPhHwxJbk1/OR+p9KFuKUg9FapCqDUQGA0BdV7kLqtz6YdbIK+YbQJphRqa96pA1LPUSbR8sC40lQ5WKjlpKABk0kGd2MkliPLG+GhxmXVdWgsdUFdMwIJm+3Tr7x1drp+4y92JqulQi0lMqWDsBAYBiwYk3ER0icS62Vdq/dTSNCsymRBIaxvaSBbp0x0gKGilNlEP6zHUCAHMAMAOY+17MR+Kv2L11pyI7NRJmLNvP49cWhLeuRF7PgUThrQC5ljURbwNyA1wbHePDB8kjLm0RlA7zgG5JAU3k79OWD03LpTJ1SatO5BEmZkWFvZj7K5wPnwJpAqWEICSwCkTr2P8A5xXHKTlsXJSVI6uqH+vMWCAFaxUqWJM1EEsSN4A2tjysP0nKj77NH+mPxxpKZ+uNqmfTET9k1xp9mPCT9cyo5jtD8EGMk3eQSHpH+PsDRqeCxH+pZOJf0orRkcz/AJfxLRbFDj1P0DMDawYC4Mug/v8AHEP6WtGRqjqyD3uMLvrj+R0u1kbL0ZqQJu42Oki82PnfF7gtQitmr7Zg7/wLiDRfTWq9orMiMJULbSOt9z+d8V+GVgMxnPGv/wDgYrltRY79SHq+ZniFE/uXH8yfDG/pBRJWkQxQtVWGESCAxkTgAvnaR/dVB8Uwzx4g/VxM+lnf7r8us4WL0n9hK3RHyKjSyCo1QAgjUTYFoPdtEPqxV4vlabowKqRGxHS/svfC1WisavtaASCdgwiByvPnhnitXuP00E/DE5SdplKAfR8gZOi0boIPQkH8zhHh1HtameTVp1VVut47gmOo5Yq8BQHI0BadCfLEXgVYmrnDtNUW8lODO11tfzYq3QxxrLqlBFWYDpEmT63vwPKZgDiBUIpJMs37QWEsLgRN4jlgn0gXuJ/mIB/9sIpmAmedmeNR0BRqJmB3tI3Gwn/fCYV1R/yUmqGqXDC6UqnoyQkKrMRquTfSAee+rpbE7iBb6zX0sQxNMSs/YJItyxTpq/Z5UIKbWEagxYCRqYMDZAse2MS+KZs062bex0lInmdFp9mLwcm/57k1R5Tqksg16oqUt5MOZ1C97EbbicA4Qrf8QIZk1GZFMALtyPKOeG6tVatGm2kgNUBgGCY1bG1zFttxhXgFBVz3dpMqgW7T1lOkyJ5z8sacD2yeU67PZ5hnGLaYPaKun7IrAXFxqkEb8p5xgin9Npfdpt7yT/bAgrHN1RUUf4mnl3TXMTYQfHnY4zTvnBfkR7gx/HGLJrI6Hxq4FT6QQMq8WErYQB+sUm2OY+lB/RwnJqyDbkJP4Yr/AEhrkZSopkyVufF1j24iceaTSH7xmI66VN/ecNF24saK00IVKxTM9pcqGJYfdtcDnG8b74e4RXU1s0ZkNUBHjIthKrmIrk8gcGytT9JzNrkg/MfjimRXB/gvKNSRY7b9Jpc4Rx8UwTjdW9A8tUx/pqfhgGVjtU8m5/w4+464mjt65/oc4zx3SJtUxlxamBEFltH3lxvjcCjV8KbH+U/HC5zYPZeDL8x+IwL6SZr9Hqx/yiPeI/HAXKX3OlyM8HaMrSm3cHwAviD9HX7+ZJsDUHyOL6VYpIINlHssMc19GTJrfxK3wvh+YzZyW0V+L1AyoLR2ye/UcImtObKgXFTUTv3QogERO4kEG3MGcNcSQdzoaqfj/wCcJVATmKghmBZtQ1ELGkHUIO4MDxDDpgYdL4YciKfCc6lMIHJDMidmTsVC3API65MYhcSy4qZjNEKrsrrpBMD1RPhtjo6FJXoUlcSNAkG4PdBxx+aIR66pYdoAI1SAF5ad/eMUwPqm65/1yI1VFzKavQdooXvyVBBAAVyBv0AxP+ja6c6FnVILSItbbc7bcvLDeSzBJo6iRZixMD9gg8zG+PuBujZxCp1SkyVKwNICgmYmBsIxowWm00TzI6riaH61UcnqsCZ9Yn8RhDLU+/2hMGW5zY+PMxHPD3FVqdvV7hjW0GVuJPjhJVf7J/l/vjHkxZbeikZR6Vs+4hTetTKFgJi8HkQRbnsOeEOK5SVDlpKgjoO9En4YoqrT6p94/vjFbJlgQZAPl+d8CMcka0OnHlHK1T3wR4RhjJ1P0qtB9Ye4SPdhuvwBtQIbblHIe3AqPDCKjvMEyCIteLTPhje4uUePAzkm0NUMx6VYiwJ85IH98e8dqfqPFx/S/TAKOWZXDbyIxrPUjU0bDQ2rzsRHhviCxtSWjp7DVasGmBzZYjzM/LAONVpy7i8kaR7WA9uM1qDlqZH7Lg78rj8cBz1F3UgC5jmOuOWPaDVplP8A4jCsCDZSPdiF9H6mlqt+S/I4qvUXbSD/ALYAMtLMywJAsBHXAitNNcjUrQxVeeyBv6VefgThVnjN1gRPdJDQLGBI67EdMbpUWLISR3W1c7xNsbq5VtdRxB1c+lhbCdKi6+wJK2N5OrFKkNu6PfA2xywlzXgxNQgm5MRFvz1xdWkwAnkIEHHOVqBAqSYOsmxtPK3P5Yt9NCm/uLkVUUuGUNbqjmJVjvMCUsCedjflPhi1w2iv10Oh7pUhRpiAoCiD0tbljm8rpLkQQug3te8mR0MbYs/RKgxrCo22g6jaASRpAHIRyFsaY45Od2ZMso1s/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32" name="AutoShape 8" descr="data:image/jpeg;base64,/9j/4AAQSkZJRgABAQAAAQABAAD/2wCEAAkGBhMSEBQUExQWFRUWGSIaGBgXGRcZHhkYHyAeHhscHRseHiciHBojHCIgIS8gKicpLCwsHx4xNTAqNSYrLCkBCQoKDgwOGg8PGi8kHiAsLSwsLSw1LCksLCwsLywpLCwsLCwsLCwsKSwsLCwsLCwsLCwpLCwsLCwsLCwsLCksLP/AABEIAM8AjwMBIgACEQEDEQH/xAAbAAADAQEBAQEAAAAAAAAAAAADBAUCBgEAB//EAEYQAAIBAgQDBAYGCAQFBQEAAAECEQMhAAQSMQVBURMiYXEjMoGRobEGFFJiwfAkM0JjcqKy0UNzguEVU4Oj8RY0ZJLCB//EABkBAAMBAQEAAAAAAAAAAAAAAAECAwQABf/EACsRAAICAgEDAwQBBQEAAAAAAAABAhEDITESIkEyUYEEYXHB8BNCkaGxI//aAAwDAQACEQMRAD8A49nJrVFGxqEBl21arx4gc8U6n0lrgVQGvTOm6qZHXbEqk7NUqsTZXMapj1jsBb5nBKmZD0apChZuSJhjIuJvOMGaCbdo9TE7ijoDVDQYBm9wDv8ALCVCmO8IBGpuXjhuiAY9k+OFssnfIn9s39tsYVq0bEkFq1v0bLg3sT7hiPSAh9rIT7QDz92KLmaFEE2FNv6oxPa1KselNvlHsxXFpNff9i66RLgvEXUBAx06dfiCeUzYeGKGczlRDSZajhnqAN3iQR5bYl8Mbvkaf2RJE8hbcC+H8+vey459r+GNE4x6+CSX/mUM7mmaqBqYyTz8LcsK8QzDojsrODE+s3LnE9Mb3rJb9rG+JUvRuOqN8jjOulNKi8kkmM8L4zWWihLBpEkFTN77zywT/wBW1AbqpExFx+RiZlah7Gna2gR7hifmWBYL1J38jgPBCUnaFVKKLdD/APoLMxHYrHUMdvz54WzP06rTThUh+WkmPbP5jHOLTGskEMecnzlpHPnGBvUHop5KIHvk/AY0L6PDeombqaWzs1+mFWSNFOxAk6gIPt5nYeeG8h9MlOrtwtOBYrqIN49gxyVOHBSdJLBpidlG/QXwHMroYKs2Tl52xGX0eKXbVFG3yddmfpmqOQFkbg94EjmRbCi/TIV3VBTKmTfUOh8McvniZUN9k3Xf+1zjfAqnpACRN+UHY+GL4/osUV1UQyTd0UKTTVcR6rNq1EzGoyFFo88MV9HZNoDQaexaSJvqK8hy39mPcsEFSooYMxclo8X+GNVmRUrBQdKqVU3ImAGB3INucC3v7K++kPj1BWWMmogWm34YXyoOsnlJ+eGcqLADAskpBPi3K95OMFvZsQlmT6Gn4LH8zYTrD0FXyA97AYerMDRHWY/mbCeZKmgQTp1Ogna2qSfhjTj4+RH6GLZakFrGCTqBI1TJ8sN5tJfL+Dn3acJ5KgO2DK5YFSASDt5nfbFWvSlqJ+8f6Th8r7gJdvyZazq33hg3EmJB8QcYq/Jh5bjBs0CWHTGa+5MtKhPhlLVQpj7oHw5YQzaxWEnbV8sU+EVPQ0x7NsTeIVdNdjtAY+Xq38hi+NvraJS9KJeRkswgWDXNyD+Hu64VzFM6UPLSo+E/jh/L5htbKYiCTHO1jhN6bGmpmZhV8YHL2z5xj0FqRjlTVDvZEjuwBqAJM3GkCCBv16DA6pl6cEr3OUjbz2GBa2WxkDb1r6iBvvYYbrnTUBblT5wLz488SemVVNewt2jMRM7G45G8wem3hg/BaXpV0jrtJ/ZPPbAVqBnEXOwFyIg7zacM8Hq6a0TuxkCZsDzFvZiiJSSCpV05lxOkGrtYzD2E8rXxW4ln/R1FLs00jErebm8D7MX292FqnDl7XMMB6lcKN7S94xS41kCEqFWIXs21Le8KQsdB4Yy/UTjLIjsKagP5W6jp/sMDy6R7T+Jw1kk7i9YHyGAZOqCSImG/E48xvbNy4Ipb0I8Wb4M2BlQwpqRM1NvAIxxpW9AP43+DHA8ytqQgGXa2/ID4STjdHmhP7LN0MoRWBmReDO0iSAPPn88UM0wikf3ke8HE7J1hLKo2axBkABYgnrbl49MOZ6ezpj96vzIwk0+pWHXTo3mrIx5AT7sO1aPe/PXCufcDL1LbIflijX9YYzOXA7eyXwKlFL2n5nEzOmM2xIn0cwNyTH56Yt8GXuEdHb+psRuJVwmcqMeVHbqenni+J3ll+CUnpEvK98uxUbE7zpgGB7bmcfVqBPZDY9mCJk2gDwgEztJwxRULqCqFlCWBMkAA2PjfB0qKxVGAJWmsXO0CfISepxuc6d0TS1Vip0ujKTBZgY3IsvT8bYy5So9iCOzj2z48xhj/AIWaj1iDpEAW2I0g/wBvZOAZRCHEiD2dxb7RmPDATVWmFW2k0DTJiQWJN4I2BERsMMZJYzAgQBa3XSeUcsbVbqPvD54zkK3p4sYJ9WTFjYnrhoNtnZIxiqLnZ9ys0etmCf8AvYf4yvoKv+W3yOBZ4AKaYPfFW4Nv8UsRfw/DHufzyPSqgNcowCkQSb2giZx5+W3kte4Mfo+B3Jt3E22H4YncHeSfvGR7zhnh+cRtKgiQBuYMje2E+CRoCtvA7psY6+XjiVNKVl0ydUUhP+rU/rxms36r/X8lwLig9EQCdXavETM67fC+C1lvSB5K5vbcj8xjbXDEg9Jfg8yuVQNqFmmLGxsZMdcVsxSBSn/mJ/VfEyihFSnH2j/ScVa6nSn+YkeeqMZ8r7lseSpMxxb9TVH7tvkcPVmmD5Yn8VPoKp39G0n2YcqGUWOYHyxnfpX5CvV8AeEICjb/AKxtvB2+GI/E6P6Y87dkPaJ2Ph/bDmX4itFGLbGqy28WN/AWxjiH/uWNp7DyvrMb9caMaccjfuTdOiRlKSinVYDvQwmdVtNhPOLY8q5ZEJUTqKC5EgWEeGNUywo1gxuFM3nl5Ae7HnGMoe3BANwI0gE7X3iNvHljYn3bYkuFSNcQOhFVbDVHPcLTib7RJwLKzrE39HYnprMfDFDMZhtNRUhSTMnY91bDkDAJJO1uuEnqKGDajBp7tvOoi/jOBFvpo5JKQSbr/Gvzx5oUZtecqTcne/LCmVjUpVSo1LMjmDbfwn4YdrD9Kpfwt44pDU0jsr6oNnTfSDNq71lWe5XWmeks/eAM4JxPIA02YySqkgnqAYM8j44mcTqDtXWWBObMCWgxWMkLp0kjrqnF7Ozoq/wMPgf98YfqLxyVe4mJ3ER7Ok8FmBMgFjBhzvLWgm4PjhWnXptRpdqdUx/0wZgzyHS98P5ijTXTremSpB0uw0kSCVAvBIi8G/QE4g8N09rQURrZFMiO7EEmYkExpjaMCKtN2N1OzVeuiouqGUlgsmxAYgEX+OGFyqal3IZCxm4PeAETtiVxMS1NZK+uR7XfYC/LFfhDSqc/RkCQPtxyJ6dZxXIumHUGMrdA6mRFN6d+6xIAuAIUkkEGxA9mBV2bQZqBwCDAYE+tAhgJBnn4Yf42stl1G5L/ANIn4TiU+T01DJ1eqFAIt31sRy8464XH3JNhbqwucpsyMquYZCDrg2I3DDe3XbD2uroWFDAKCDdZEDcRvHjGJTOy0HTQo9E5BDSdEGCPM/DB69Gq2hqewUA3tOhIm+/eMWwXHWwue9HlThj1qRRSL1CxkH1gSbEfs+YxrMZdnrywA7gEEM6mGJBtcCfljP196aFVYau0bUxBMd436Sek49znERJZwe9SUCG06iHeI0kmD0BOD3WLrkXzPDWppUnSxI7xDNIBuRpIsPhgVdA1VagdSSNKggpMWPWSNsboOxy1aSxEDcggEkAgd4wOUHGK5NTNusWRrWiINgN+flikbt34OvhG3zLKaisEhjcMSQZUWkDw8PHAWyz6iFCSFO7SD3pm3MbcuWN56714ph+8QTAMEhdN+REGw3nG+L1SpBACnsxuLL3hbxjbHLwl5OtPYoA49YSQ4INgIBGCvVnMIxUiARO9/AjwxqjVZokRDpPjJHLl5X3x9nah+tUxH7Jt74xSL79gyahZY4sA1euQt1zYXUWJI9KZAnYHoBAtc4ucTEU6sfYb+kxiXxvJFalQ6lYNnBGkzB7RjBNhI6XPjirxSnFGofuN8iMYvqqclXuSwPtBUnb6zpVVpqqiBI7xNySikH2e0457gOTDBHFd0ZYWCoKgbxJtJ/O04u5XiY+sEdnLaoJBWQJCAXMSWEQIkQb4kcN4W5QFQDq0ypJEr2ZE2PMm3lzwytJ3obyJ5/KgQVF2LFzO/fax6CPzfFTK01TSFgKKQiNpLt774j58qIDCdHcBJLBiCZhR8Ri7ksqFVYAHcQkRp3LnY88dlfYrLRpUJ8Wqq9WgpGoekMbT3RA8tsL5emezYkKBqBCjTbvKYnw2vg2caK+XsTHa2G5sBbqcbSowoVNa6SP4RzBvBN8CLaiqBKrYhQqs9GtIgLScEBVA1EEmCPHl7bY0a7o9MSUUpTZiYgjSFF56yI5fHBKsKubIJZaiuRCuR6pvqgD54GGK5miCZ7SmtiqWGkAAEmT15e3Fub0J5RqpVYPYgAMzciSxdhpEgwT7TE2wzUpQjdqSvokDyJIDO9rWG8eE8yME1razHs6pY2MWY8z3SY5k2xrO5tIqlwRqWmoBuWPeYDuzIPOOWItt1SCJ5lNNDMrqLMpCsxWJPciPZGA54H60uumqCAEY98qAbAhbCSTfB6uZ15RjoZS5ViSLEsyzBm4i3lGC9t+muGAnTCkH9jpHKWMyTf3YKbXV8/o7loHSr1NVdFSZqMdRZVGyjY3MeWEeJUW1ekUd1JUKSSYYb7YIylatWoSQEepfum/dBixIsd7302wvmdTqkEkuhBJJbdyOfLzFpNsUgqaaOUtUby1IFQ+kKWdJvP7YHLH1dZzrfdAHvBOCJQ7OnGm+tDMgljrGM0Kepy8Hv1X9wED5fPDp020dPemXuIPNdu6R+nROqRao2ykmOZJgYr8ZPoKp+6fnibxyspzbejSmRm17wiXHpDLEeI232nDOdzmvKVjzAgHzYQfODiGdXNEMXpNUVpVMw9BqZVllpDDvEMTJ0mQ1wQZnbaAMc5Rr1E06C2o9mQFN2HYmOfqhiDB5+Yx2lGg1PMVSUIlYFSVhwCTGkRpMk8th1OOd4fm9Qy1NqawESWR2LKsCGaFAUzymb45Pb0MRuKFgwmCGkkEgkkkiIiCfhbljoctaRvC0h/KTjnOJUpZDKgdmLm5E723nnOOmyxGqpzHcgx9wf3wuf0ItB2SuKqe3ocz2dU7SOXLnhTh4/Ra0j3CATInFXjYC5qiTsKNU/LE7tVGXqKrW0ghSO8ASpN5uBPTBhuEV+P8AoutsIKB7KvL6iEqLN+WqzE+sRsOnjOA1Kqo2XdgywiDWSFBOgHldzsINsCp6iKgPdAp1DERbvDfYzbeT78H/AOMx2VMgMEpUwBzLETItsBboeuK1Lfk61aC5zJl1YE2d9KLJAY62YrvFwJncQInDObyzlcwKc6x2YSLnYfCCZ9uFOIV6cA6ZJB0sZ7ssxBFpLEC20e3BOJvrZ41gaqbMQdK6dAMMRcmJst+eI03R1rdHvGA4pVFYKFWogQrzXUsj2e7C9fPK2aUlJYQkkC3ejUPb7ffYz5tXyjhSGC1qaiAwMalIkMSbmYnfAqikZ0wumCCVPelTcvq2XwUcycGC07+/6DY7w/KpUp1wwkNVcT4T1/P9pGdpoDpotI0wCGZiDrE94CfDyjfD+S1ujqtMMhrOWlwoPfPdNpjmeu2Faj6XcoAF0yjAAagzkglTEEeruNsdBNSe/g5eBSqSXTUYcLT1Azf0g5coNz5jxwzms56RKaIAqswGltXI9OXtwN67NlqhksQ6QQF+0IiJE+04RXV26Gp1buknUtj6wgR7sa8cVJ78E8jrg6vi4Z84UKqo+uNIGrVMMQTPIqJEezFLjlPTlXUCPV+LqMecRyAXPoRPfzTnr6qP7hfbDH0hPoCOr0x/3FxlzSvJESGo0ZXI6XquUdp9Vqh1Mg0STJ2JaxiROEeE8HMZZo1oUUt2iKQF0hoFtpNoi8zOKWazLA6e+Q1OtUY2gEEjSZuoHKOeJHCqiJmMsGgE0VIOu5fSARpkmNOymBMnA3sKOapkArFiQuxAN5vG53+HhjrcrS9LUXeCoJNzamse3HLrT1GlEQEEm5ItJiI/HfHVZGpL1mH/ADD7tCR44Gd9poT4EfpEk5mkt/1FQWE7kbAb2+YxJQDsa0FrkSGABHfUeZtG43xY+khjM0pgxl6vzEYl0qemhUUhQ8obLBgupuYuP97YaHoXwJemFzFYs9fUASEdQ220yvPqOc+/H1DKUX0XZagSlJH2jTEAW5ASZ+WFaOaZu2JUDUrzAQD1CTEXGw33BGMZjhr6kbTGoIV1TEKijUfNjYSJ8MUUfF0CT2mVGVDpXs0DafWqMwGnVUAI0g8gwk6bTj7O1ShqMsdmNMkFedIaQsyJ9htg1Oq4SnoCOXcU31yR+00aQLAA6zfngzvScZiXpgMq6WYgCDSgETeOdvDEONs6xLMEtkVdvWerTkkXI7QaZOkT3fDGFpF+JOfVAHMmWFxYdCb+wdcGzNen9SpUqdRHZHpTpDR+sFxI2nDKVi+cOhBC92+gMxMGbnVAUi3Tflgq+l/P6BewXDwwokqVCrVqFyQS0doY0jbrvhLNZftGILknsll2ESdbySDFvwg4Nw/iDoyINMNUqE2Ys3pGsnKf9yY5j4hmVZ6lQsaamkh1GJEs/nJO+BTUuB07AVqAWiYKFTUpkMs94aluZJ+eFDXJzIWaM3MoSZmbTNyIvj58wrUWZagMGnC2MAOLmwAJ6DlGFctX1ZiSw3PqUwOR26L+ONWKG22JN+x+gcRpkZ2iJn01c/A/3x5xul6IE86tLn+8XGM+axzerSCab1tA3DSdmIMjugnC3FM++lA9JliojEghtmDRymT0xnnHvQsU6N5/N1CK7nSFVCoXSsjtKes971pB62PQYJwevSYsUjVSpKh7oE90MTO5MiPADxwDifGzUoshpxIbvA79wiym9pFp5YmNw2pRJqD19BCte6sNMOGiBB5HeOWGqL3Zyi14I+WquUpQCZ0CzQQoiY84OOy4Yk1Kxn/Ha3+lYvjmRZkFKqSo0wrDYAC0jcGb2nFfJZuorOAhk1SxkMQpgWDDnABkgb4GZWtFV4C8ccDPUiADGXqGDYesNzfCD5gvlnDOGYMm0+qaigcgDf8AscFzdVmzKPBDrSIUKNcjUNVrEcvjjWfpVxTHbMDTLAkqhDzqlReR6wAidpGAt18CrWhMOGpVyqgBUfYsSCdQIM9QAZFotthfIZJmem9OQBp3Y7/tXdgTa1hHK+GRlXIqgFW7RCNmU3BgmRpttY9NhgQzQFZHZViQ/chmlbACe+LRK+HjGHXmhq2ihw3iYp06QhUkkhmDkFmaDOlYXkNzbptjTUS9StURQKg7LTCIxAKrqUahERO/wxFpEL2VTQzlFgiSFJ1SLrewJtyI88Uszn17erD91mpkkFgGVUuJHykXIwHHehKfka46W+q09eoN2qbgTHaCJC21RFgNxjOUzL/W2EWWzKV25h9W2smBA5E+OIee4s9ZHDOV76dmlu6oYEFT1A3JMGRgmRrAZkVKgforO9hteeZO3JemO/p1F3zs5W5FDhmVpImuq+k1HZFBMWLnVpi/t5YHmwlOsaayfRoqiZmO0JBJ5AczhOvxtRSpIslk1tMQAxmDN7dI8OWCV85TLtrZXmnTBKAkau+G223/ADthXGV2ykQFcq9N5CfrEXuiDp1gHV7ZjAMvl3GYWNAA1LCmftQJ5xhp3p9gqoykK6TsLawTI5czj6nRX6wjB0Ys7sRqJPqmOe29sWxPdC5Fo7LNZgNnqZnnmB7Qyj++BcWnVllN9WZp8uUMRjfc+ugKQYOYkQAQxdbEAnrvuZBxjiV62TH/AMifcjWxGdf1SEb6Njn0kyy/V6xEg9ixgGAbWkeGPeMZdTQqkidNNmF7iFN5Hy88G+kyzla3+XHywpx54ymYM/4Le+GxOXKS9x03Rw2Vyk1KSmAAqGd47qn2G3jjruFABswDf07D+VMcpQz/AGbOwg+qtzFpAuYPKMdZwaAcyNx9YIsPupime2mUbpon8Yy6/W1UkhWy7qSm8F1G97mfjjfGMsiUdNLtWNOqilZMF9SmBNp2gA2k8zj7imRZs7SRQJFJj3vB1uRzjeOcRgucyppsiiNJqoQQTY+Rm5gsT1kY5aSYvOiPlyXp1CB/gnUdbP3ipsI7qHmQZ88N0OGouaM0IliAxAgAAGVWLSbdbHywTItUNCuHJNoErpBvEg6QDJg8/PCdLPMjv31Pa5hgrENpIB75W/d9rX5YZpu6Ovds3w9lOVpSNUgyfaf/ADgaFKTV9ZU6CgUO2kElJiYPyxQ+jtIDJ0LjvLbrM8vePPCorOr5w0xcPTAOktp7gvABJPhHwxJbk1/OR+p9KFuKUg9FapCqDUQGA0BdV7kLqtz6YdbIK+YbQJphRqa96pA1LPUSbR8sC40lQ5WKjlpKABk0kGd2MkliPLG+GhxmXVdWgsdUFdMwIJm+3Tr7x1drp+4y92JqulQi0lMqWDsBAYBiwYk3ER0icS62Vdq/dTSNCsymRBIaxvaSBbp0x0gKGilNlEP6zHUCAHMAMAOY+17MR+Kv2L11pyI7NRJmLNvP49cWhLeuRF7PgUThrQC5ljURbwNyA1wbHePDB8kjLm0RlA7zgG5JAU3k79OWD03LpTJ1SatO5BEmZkWFvZj7K5wPnwJpAqWEICSwCkTr2P8A5xXHKTlsXJSVI6uqH+vMWCAFaxUqWJM1EEsSN4A2tjysP0nKj77NH+mPxxpKZ+uNqmfTET9k1xp9mPCT9cyo5jtD8EGMk3eQSHpH+PsDRqeCxH+pZOJf0orRkcz/AJfxLRbFDj1P0DMDawYC4Mug/v8AHEP6WtGRqjqyD3uMLvrj+R0u1kbL0ZqQJu42Oki82PnfF7gtQitmr7Zg7/wLiDRfTWq9orMiMJULbSOt9z+d8V+GVgMxnPGv/wDgYrltRY79SHq+ZniFE/uXH8yfDG/pBRJWkQxQtVWGESCAxkTgAvnaR/dVB8Uwzx4g/VxM+lnf7r8us4WL0n9hK3RHyKjSyCo1QAgjUTYFoPdtEPqxV4vlabowKqRGxHS/svfC1WisavtaASCdgwiByvPnhnitXuP00E/DE5SdplKAfR8gZOi0boIPQkH8zhHh1HtameTVp1VVut47gmOo5Yq8BQHI0BadCfLEXgVYmrnDtNUW8lODO11tfzYq3QxxrLqlBFWYDpEmT63vwPKZgDiBUIpJMs37QWEsLgRN4jlgn0gXuJ/mIB/9sIpmAmedmeNR0BRqJmB3tI3Gwn/fCYV1R/yUmqGqXDC6UqnoyQkKrMRquTfSAee+rpbE7iBb6zX0sQxNMSs/YJItyxTpq/Z5UIKbWEagxYCRqYMDZAse2MS+KZs062bex0lInmdFp9mLwcm/57k1R5Tqksg16oqUt5MOZ1C97EbbicA4Qrf8QIZk1GZFMALtyPKOeG6tVatGm2kgNUBgGCY1bG1zFttxhXgFBVz3dpMqgW7T1lOkyJ5z8sacD2yeU67PZ5hnGLaYPaKun7IrAXFxqkEb8p5xgin9Npfdpt7yT/bAgrHN1RUUf4mnl3TXMTYQfHnY4zTvnBfkR7gx/HGLJrI6Hxq4FT6QQMq8WErYQB+sUm2OY+lB/RwnJqyDbkJP4Yr/AEhrkZSopkyVufF1j24iceaTSH7xmI66VN/ecNF24saK00IVKxTM9pcqGJYfdtcDnG8b74e4RXU1s0ZkNUBHjIthKrmIrk8gcGytT9JzNrkg/MfjimRXB/gvKNSRY7b9Jpc4Rx8UwTjdW9A8tUx/pqfhgGVjtU8m5/w4+464mjt65/oc4zx3SJtUxlxamBEFltH3lxvjcCjV8KbH+U/HC5zYPZeDL8x+IwL6SZr9Hqx/yiPeI/HAXKX3OlyM8HaMrSm3cHwAviD9HX7+ZJsDUHyOL6VYpIINlHssMc19GTJrfxK3wvh+YzZyW0V+L1AyoLR2ye/UcImtObKgXFTUTv3QogERO4kEG3MGcNcSQdzoaqfj/wCcJVATmKghmBZtQ1ELGkHUIO4MDxDDpgYdL4YciKfCc6lMIHJDMidmTsVC3API65MYhcSy4qZjNEKrsrrpBMD1RPhtjo6FJXoUlcSNAkG4PdBxx+aIR66pYdoAI1SAF5ad/eMUwPqm65/1yI1VFzKavQdooXvyVBBAAVyBv0AxP+ja6c6FnVILSItbbc7bcvLDeSzBJo6iRZixMD9gg8zG+PuBujZxCp1SkyVKwNICgmYmBsIxowWm00TzI6riaH61UcnqsCZ9Yn8RhDLU+/2hMGW5zY+PMxHPD3FVqdvV7hjW0GVuJPjhJVf7J/l/vjHkxZbeikZR6Vs+4hTetTKFgJi8HkQRbnsOeEOK5SVDlpKgjoO9En4YoqrT6p94/vjFbJlgQZAPl+d8CMcka0OnHlHK1T3wR4RhjJ1P0qtB9Ye4SPdhuvwBtQIbblHIe3AqPDCKjvMEyCIteLTPhje4uUePAzkm0NUMx6VYiwJ85IH98e8dqfqPFx/S/TAKOWZXDbyIxrPUjU0bDQ2rzsRHhviCxtSWjp7DVasGmBzZYjzM/LAONVpy7i8kaR7WA9uM1qDlqZH7Lg78rj8cBz1F3UgC5jmOuOWPaDVplP8A4jCsCDZSPdiF9H6mlqt+S/I4qvUXbSD/ALYAMtLMywJAsBHXAitNNcjUrQxVeeyBv6VefgThVnjN1gRPdJDQLGBI67EdMbpUWLISR3W1c7xNsbq5VtdRxB1c+lhbCdKi6+wJK2N5OrFKkNu6PfA2xywlzXgxNQgm5MRFvz1xdWkwAnkIEHHOVqBAqSYOsmxtPK3P5Yt9NCm/uLkVUUuGUNbqjmJVjvMCUsCedjflPhi1w2iv10Oh7pUhRpiAoCiD0tbljm8rpLkQQug3te8mR0MbYs/RKgxrCo22g6jaASRpAHIRyFsaY45Od2ZMso1s/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 name="Picture 8" descr="2.jpg"/>
          <p:cNvPicPr>
            <a:picLocks noChangeAspect="1"/>
          </p:cNvPicPr>
          <p:nvPr/>
        </p:nvPicPr>
        <p:blipFill>
          <a:blip r:embed="rId2"/>
          <a:stretch>
            <a:fillRect/>
          </a:stretch>
        </p:blipFill>
        <p:spPr>
          <a:xfrm>
            <a:off x="5181600" y="1371600"/>
            <a:ext cx="3962400" cy="4953000"/>
          </a:xfrm>
          <a:prstGeom prst="rect">
            <a:avLst/>
          </a:prstGeom>
        </p:spPr>
      </p:pic>
      <p:pic>
        <p:nvPicPr>
          <p:cNvPr id="1034" name="Picture 10" descr="https://encrypted-tbn2.gstatic.com/images?q=tbn:ANd9GcS-3ebLP2rQYJz0PK-7ACkQJNlHUuTlvLQni_1LNfpOraLNxeSA-g"/>
          <p:cNvPicPr>
            <a:picLocks noChangeAspect="1" noChangeArrowheads="1"/>
          </p:cNvPicPr>
          <p:nvPr/>
        </p:nvPicPr>
        <p:blipFill>
          <a:blip r:embed="rId3"/>
          <a:srcRect/>
          <a:stretch>
            <a:fillRect/>
          </a:stretch>
        </p:blipFill>
        <p:spPr bwMode="auto">
          <a:xfrm>
            <a:off x="5181600" y="1295400"/>
            <a:ext cx="3962400" cy="5105400"/>
          </a:xfrm>
          <a:prstGeom prst="rect">
            <a:avLst/>
          </a:prstGeom>
          <a:noFill/>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to="" calcmode="lin" valueType="num">
                                      <p:cBhvr>
                                        <p:cTn id="17" dur="1" fill="hold"/>
                                        <p:tgtEl>
                                          <p:spTgt spid="9"/>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 calcmode="lin" valueType="num">
                                      <p:cBhvr>
                                        <p:cTn id="22"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23"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24" dur="10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6" fill="hold" nodeType="clickEffect">
                                  <p:stCondLst>
                                    <p:cond delay="0"/>
                                  </p:stCondLst>
                                  <p:childTnLst>
                                    <p:set>
                                      <p:cBhvr>
                                        <p:cTn id="28" dur="1" fill="hold">
                                          <p:stCondLst>
                                            <p:cond delay="0"/>
                                          </p:stCondLst>
                                        </p:cTn>
                                        <p:tgtEl>
                                          <p:spTgt spid="1034"/>
                                        </p:tgtEl>
                                        <p:attrNameLst>
                                          <p:attrName>style.visibility</p:attrName>
                                        </p:attrNameLst>
                                      </p:cBhvr>
                                      <p:to>
                                        <p:strVal val="visible"/>
                                      </p:to>
                                    </p:set>
                                    <p:animEffect transition="in" filter="barn(inHorizontal)">
                                      <p:cBhvr>
                                        <p:cTn id="29" dur="500"/>
                                        <p:tgtEl>
                                          <p:spTgt spid="1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0"/>
            <a:ext cx="5373459" cy="523220"/>
          </a:xfrm>
          <a:prstGeom prst="rect">
            <a:avLst/>
          </a:prstGeom>
        </p:spPr>
        <p:txBody>
          <a:bodyPr wrap="none">
            <a:spAutoFit/>
          </a:bodyPr>
          <a:lstStyle/>
          <a:p>
            <a:r>
              <a:rPr lang="en-US" sz="2800" u="sng" smtClean="0">
                <a:solidFill>
                  <a:srgbClr val="FF0000"/>
                </a:solidFill>
                <a:latin typeface="Times New Roman" pitchFamily="18" charset="0"/>
                <a:cs typeface="Times New Roman" pitchFamily="18" charset="0"/>
              </a:rPr>
              <a:t>I. TRUYỀN THÔNG ĐẠI CHÚNG</a:t>
            </a:r>
            <a:endParaRPr lang="en-US" sz="2800" u="sng">
              <a:solidFill>
                <a:srgbClr val="FF0000"/>
              </a:solidFill>
              <a:latin typeface="Times New Roman" pitchFamily="18" charset="0"/>
              <a:cs typeface="Times New Roman" pitchFamily="18" charset="0"/>
            </a:endParaRPr>
          </a:p>
        </p:txBody>
      </p:sp>
      <p:sp>
        <p:nvSpPr>
          <p:cNvPr id="3" name="Rectangle 2"/>
          <p:cNvSpPr/>
          <p:nvPr/>
        </p:nvSpPr>
        <p:spPr>
          <a:xfrm>
            <a:off x="381000" y="457200"/>
            <a:ext cx="7239000" cy="461665"/>
          </a:xfrm>
          <a:prstGeom prst="rect">
            <a:avLst/>
          </a:prstGeom>
        </p:spPr>
        <p:txBody>
          <a:bodyPr wrap="square">
            <a:spAutoFit/>
          </a:bodyPr>
          <a:lstStyle/>
          <a:p>
            <a:r>
              <a:rPr lang="en-US" sz="2400" i="1" u="sng" smtClean="0">
                <a:solidFill>
                  <a:srgbClr val="FF0000"/>
                </a:solidFill>
                <a:latin typeface="Times New Roman" pitchFamily="18" charset="0"/>
                <a:cs typeface="Times New Roman" pitchFamily="18" charset="0"/>
              </a:rPr>
              <a:t>I.2. QUÁ TRÌNH HÌNH THÀNH VÀ PHÁT TRIỂN</a:t>
            </a:r>
            <a:endParaRPr lang="en-US" sz="2400" i="1" u="sng">
              <a:solidFill>
                <a:srgbClr val="FF0000"/>
              </a:solidFill>
              <a:latin typeface="Times New Roman" pitchFamily="18" charset="0"/>
              <a:cs typeface="Times New Roman" pitchFamily="18" charset="0"/>
            </a:endParaRPr>
          </a:p>
        </p:txBody>
      </p:sp>
      <p:sp>
        <p:nvSpPr>
          <p:cNvPr id="4" name="TextBox 3"/>
          <p:cNvSpPr txBox="1"/>
          <p:nvPr/>
        </p:nvSpPr>
        <p:spPr>
          <a:xfrm>
            <a:off x="533400" y="1219200"/>
            <a:ext cx="7239000" cy="1200329"/>
          </a:xfrm>
          <a:prstGeom prst="rect">
            <a:avLst/>
          </a:prstGeom>
          <a:noFill/>
        </p:spPr>
        <p:txBody>
          <a:bodyPr wrap="square" rtlCol="0">
            <a:spAutoFit/>
          </a:bodyPr>
          <a:lstStyle/>
          <a:p>
            <a:pPr>
              <a:buFont typeface="Wingdings" pitchFamily="2" charset="2"/>
              <a:buChar char="v"/>
            </a:pPr>
            <a:r>
              <a:rPr lang="en-US" sz="2400" smtClean="0">
                <a:latin typeface="Times New Roman" pitchFamily="18" charset="0"/>
                <a:cs typeface="Times New Roman" pitchFamily="18" charset="0"/>
              </a:rPr>
              <a:t>Quá trình phát triển của các phương tiện truyền thông </a:t>
            </a:r>
            <a:r>
              <a:rPr lang="en-US" sz="2400">
                <a:latin typeface="Times New Roman" pitchFamily="18" charset="0"/>
                <a:cs typeface="Times New Roman" pitchFamily="18" charset="0"/>
              </a:rPr>
              <a:t>từ khi phát minh ra kỹ thuật cho tới khi bắt đầu được thương mại hóa.</a:t>
            </a:r>
          </a:p>
        </p:txBody>
      </p:sp>
      <p:graphicFrame>
        <p:nvGraphicFramePr>
          <p:cNvPr id="5" name="Table 4"/>
          <p:cNvGraphicFramePr>
            <a:graphicFrameLocks noGrp="1"/>
          </p:cNvGraphicFramePr>
          <p:nvPr/>
        </p:nvGraphicFramePr>
        <p:xfrm>
          <a:off x="838200" y="2438400"/>
          <a:ext cx="7086600" cy="3429000"/>
        </p:xfrm>
        <a:graphic>
          <a:graphicData uri="http://schemas.openxmlformats.org/drawingml/2006/table">
            <a:tbl>
              <a:tblPr/>
              <a:tblGrid>
                <a:gridCol w="1771650"/>
                <a:gridCol w="1771650"/>
                <a:gridCol w="1771650"/>
                <a:gridCol w="1771650"/>
              </a:tblGrid>
              <a:tr h="1143000">
                <a:tc>
                  <a:txBody>
                    <a:bodyPr/>
                    <a:lstStyle/>
                    <a:p>
                      <a:pPr marL="0" marR="0">
                        <a:lnSpc>
                          <a:spcPct val="115000"/>
                        </a:lnSpc>
                        <a:spcBef>
                          <a:spcPts val="0"/>
                        </a:spcBef>
                        <a:spcAft>
                          <a:spcPts val="0"/>
                        </a:spcAft>
                      </a:pPr>
                      <a:endParaRPr lang="en-US" sz="2000">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Phát minh</a:t>
                      </a:r>
                    </a:p>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kỹ thuật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Thương mại</a:t>
                      </a:r>
                    </a:p>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Hóa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Khoảng cách</a:t>
                      </a:r>
                    </a:p>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thời gian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500">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Báo chí</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1440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1863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hơn 4 thế kỉ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500">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Điện ảnh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1830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1990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70 năm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500">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Phát thanh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1899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1921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hơn 20 năm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500">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Truyền hình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1929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1941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a:latin typeface="Times New Roman" pitchFamily="18" charset="0"/>
                          <a:ea typeface="Calibri"/>
                          <a:cs typeface="Times New Roman" pitchFamily="18" charset="0"/>
                        </a:rPr>
                        <a:t>hơn 10 năm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Rectangle 5"/>
          <p:cNvSpPr/>
          <p:nvPr/>
        </p:nvSpPr>
        <p:spPr>
          <a:xfrm>
            <a:off x="1219200" y="6019800"/>
            <a:ext cx="6781800" cy="646331"/>
          </a:xfrm>
          <a:prstGeom prst="rect">
            <a:avLst/>
          </a:prstGeom>
        </p:spPr>
        <p:txBody>
          <a:bodyPr wrap="square">
            <a:spAutoFit/>
          </a:bodyPr>
          <a:lstStyle/>
          <a:p>
            <a:r>
              <a:rPr lang="en-US">
                <a:latin typeface="Times New Roman" pitchFamily="18" charset="0"/>
                <a:cs typeface="Times New Roman" pitchFamily="18" charset="0"/>
              </a:rPr>
              <a:t>Nguồn: Francis Balle, Institution et public des moyens d'information, Paris, 1973</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5373459" cy="523220"/>
          </a:xfrm>
          <a:prstGeom prst="rect">
            <a:avLst/>
          </a:prstGeom>
        </p:spPr>
        <p:txBody>
          <a:bodyPr wrap="none">
            <a:spAutoFit/>
          </a:bodyPr>
          <a:lstStyle/>
          <a:p>
            <a:r>
              <a:rPr lang="en-US" sz="2800" u="sng" smtClean="0">
                <a:solidFill>
                  <a:srgbClr val="FF0000"/>
                </a:solidFill>
                <a:latin typeface="Times New Roman" pitchFamily="18" charset="0"/>
                <a:cs typeface="Times New Roman" pitchFamily="18" charset="0"/>
              </a:rPr>
              <a:t>I. TRUYỀN THÔNG ĐẠI CHÚNG</a:t>
            </a:r>
            <a:endParaRPr lang="en-US" sz="2800" u="sng">
              <a:solidFill>
                <a:srgbClr val="FF0000"/>
              </a:solidFill>
              <a:latin typeface="Times New Roman" pitchFamily="18" charset="0"/>
              <a:cs typeface="Times New Roman" pitchFamily="18" charset="0"/>
            </a:endParaRPr>
          </a:p>
        </p:txBody>
      </p:sp>
      <p:sp>
        <p:nvSpPr>
          <p:cNvPr id="3" name="Rectangle 2"/>
          <p:cNvSpPr/>
          <p:nvPr/>
        </p:nvSpPr>
        <p:spPr>
          <a:xfrm>
            <a:off x="228600" y="685800"/>
            <a:ext cx="7010400" cy="461665"/>
          </a:xfrm>
          <a:prstGeom prst="rect">
            <a:avLst/>
          </a:prstGeom>
        </p:spPr>
        <p:txBody>
          <a:bodyPr wrap="square">
            <a:spAutoFit/>
          </a:bodyPr>
          <a:lstStyle/>
          <a:p>
            <a:r>
              <a:rPr lang="en-US" sz="2400" i="1" u="sng" smtClean="0">
                <a:solidFill>
                  <a:srgbClr val="FF0000"/>
                </a:solidFill>
                <a:latin typeface="Times New Roman" pitchFamily="18" charset="0"/>
                <a:cs typeface="Times New Roman" pitchFamily="18" charset="0"/>
              </a:rPr>
              <a:t>I.2. QUÁ TRÌNH HÌNH THÀNH VÀ PHÁT TRIỂN</a:t>
            </a:r>
            <a:endParaRPr lang="en-US" sz="2400" i="1" u="sng">
              <a:solidFill>
                <a:srgbClr val="FF0000"/>
              </a:solidFill>
              <a:latin typeface="Times New Roman" pitchFamily="18" charset="0"/>
              <a:cs typeface="Times New Roman" pitchFamily="18" charset="0"/>
            </a:endParaRPr>
          </a:p>
        </p:txBody>
      </p:sp>
      <p:sp>
        <p:nvSpPr>
          <p:cNvPr id="4" name="Rectangle 3"/>
          <p:cNvSpPr/>
          <p:nvPr/>
        </p:nvSpPr>
        <p:spPr>
          <a:xfrm>
            <a:off x="304800" y="1371600"/>
            <a:ext cx="4572000" cy="2831544"/>
          </a:xfrm>
          <a:prstGeom prst="rect">
            <a:avLst/>
          </a:prstGeom>
        </p:spPr>
        <p:txBody>
          <a:bodyPr>
            <a:spAutoFit/>
          </a:bodyPr>
          <a:lstStyle/>
          <a:p>
            <a:pPr>
              <a:buFont typeface="Wingdings" pitchFamily="2" charset="2"/>
              <a:buChar char="v"/>
            </a:pPr>
            <a:r>
              <a:rPr lang="en-US" sz="2000" dirty="0" err="1">
                <a:latin typeface="Times New Roman" pitchFamily="18" charset="0"/>
                <a:cs typeface="Times New Roman" pitchFamily="18" charset="0"/>
              </a:rPr>
              <a:t>Xong</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ngoài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truyền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chúng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trên</a:t>
            </a:r>
            <a:r>
              <a:rPr lang="en-US" sz="2000" dirty="0">
                <a:latin typeface="Times New Roman" pitchFamily="18" charset="0"/>
                <a:cs typeface="Times New Roman" pitchFamily="18" charset="0"/>
              </a:rPr>
              <a:t> ta </a:t>
            </a:r>
            <a:r>
              <a:rPr lang="en-US" sz="2000" dirty="0" err="1">
                <a:latin typeface="Times New Roman" pitchFamily="18" charset="0"/>
                <a:cs typeface="Times New Roman" pitchFamily="18" charset="0"/>
              </a:rPr>
              <a:t>còn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biết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đến</a:t>
            </a:r>
            <a:r>
              <a:rPr lang="en-US" sz="2000" dirty="0">
                <a:latin typeface="Times New Roman" pitchFamily="18" charset="0"/>
                <a:cs typeface="Times New Roman" pitchFamily="18" charset="0"/>
              </a:rPr>
              <a:t> 1 </a:t>
            </a:r>
            <a:r>
              <a:rPr lang="en-US" sz="2000" dirty="0" err="1">
                <a:latin typeface="Times New Roman" pitchFamily="18" charset="0"/>
                <a:cs typeface="Times New Roman" pitchFamily="18" charset="0"/>
              </a:rPr>
              <a:t>truyền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chúng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mới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mẻ</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được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xuất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hiện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nhưng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sự</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triển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gườm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xã</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(internet).</a:t>
            </a:r>
          </a:p>
          <a:p>
            <a:pPr>
              <a:buFont typeface="Wingdings" pitchFamily="2" charset="2"/>
              <a:buChar char="v"/>
            </a:pPr>
            <a:r>
              <a:rPr lang="en-US" sz="2000" dirty="0">
                <a:latin typeface="Times New Roman" pitchFamily="18" charset="0"/>
                <a:cs typeface="Times New Roman" pitchFamily="18" charset="0"/>
              </a:rPr>
              <a:t>Internet </a:t>
            </a:r>
            <a:r>
              <a:rPr lang="en-US" sz="2000" dirty="0" err="1">
                <a:latin typeface="Times New Roman" pitchFamily="18" charset="0"/>
                <a:cs typeface="Times New Roman" pitchFamily="18" charset="0"/>
              </a:rPr>
              <a:t>băng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thông</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rộng</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mặt</a:t>
            </a:r>
            <a:r>
              <a:rPr lang="en-US" sz="2000" dirty="0" smtClean="0">
                <a:latin typeface="Times New Roman" pitchFamily="18" charset="0"/>
                <a:cs typeface="Times New Roman" pitchFamily="18" charset="0"/>
              </a:rPr>
              <a:t> ở </a:t>
            </a:r>
            <a:r>
              <a:rPr lang="en-US" sz="2000" dirty="0" err="1">
                <a:latin typeface="Times New Roman" pitchFamily="18" charset="0"/>
                <a:cs typeface="Times New Roman" pitchFamily="18" charset="0"/>
              </a:rPr>
              <a:t>Việt</a:t>
            </a:r>
            <a:r>
              <a:rPr lang="en-US" sz="2000" dirty="0">
                <a:latin typeface="Times New Roman" pitchFamily="18" charset="0"/>
                <a:cs typeface="Times New Roman" pitchFamily="18" charset="0"/>
              </a:rPr>
              <a:t> Nam </a:t>
            </a:r>
            <a:r>
              <a:rPr lang="en-US" sz="2000" dirty="0" err="1">
                <a:latin typeface="Times New Roman" pitchFamily="18" charset="0"/>
                <a:cs typeface="Times New Roman" pitchFamily="18" charset="0"/>
              </a:rPr>
              <a:t>vào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những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năm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đầu</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thế</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kỷ</a:t>
            </a:r>
            <a:r>
              <a:rPr lang="en-US" sz="2000" dirty="0">
                <a:latin typeface="Times New Roman" pitchFamily="18" charset="0"/>
                <a:cs typeface="Times New Roman" pitchFamily="18" charset="0"/>
              </a:rPr>
              <a:t> XXI .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triển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mạnh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mẽ</a:t>
            </a:r>
            <a:r>
              <a:rPr lang="en-US" sz="2000" dirty="0" smtClean="0">
                <a:latin typeface="Times New Roman" pitchFamily="18" charset="0"/>
                <a:cs typeface="Times New Roman" pitchFamily="18" charset="0"/>
              </a:rPr>
              <a:t> qua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năm</a:t>
            </a:r>
            <a:r>
              <a:rPr lang="en-US" sz="2000" dirty="0" smtClean="0">
                <a:latin typeface="Times New Roman" pitchFamily="18" charset="0"/>
                <a:cs typeface="Times New Roman" pitchFamily="18" charset="0"/>
              </a:rPr>
              <a:t>:</a:t>
            </a:r>
          </a:p>
          <a:p>
            <a:endParaRPr lang="en-US" dirty="0"/>
          </a:p>
        </p:txBody>
      </p:sp>
      <p:pic>
        <p:nvPicPr>
          <p:cNvPr id="19458" name="Picture 2" descr="https://encrypted-tbn2.gstatic.com/images?q=tbn:ANd9GcTGJe1wVf4UWyiyh4GAHR5JHmPj-D8LQ2KDHwSmofXphyzlpILH"/>
          <p:cNvPicPr>
            <a:picLocks noChangeAspect="1" noChangeArrowheads="1"/>
          </p:cNvPicPr>
          <p:nvPr/>
        </p:nvPicPr>
        <p:blipFill>
          <a:blip r:embed="rId2"/>
          <a:srcRect/>
          <a:stretch>
            <a:fillRect/>
          </a:stretch>
        </p:blipFill>
        <p:spPr bwMode="auto">
          <a:xfrm>
            <a:off x="4876800" y="1371600"/>
            <a:ext cx="4038600" cy="2667000"/>
          </a:xfrm>
          <a:prstGeom prst="rect">
            <a:avLst/>
          </a:prstGeom>
          <a:noFill/>
        </p:spPr>
      </p:pic>
      <p:graphicFrame>
        <p:nvGraphicFramePr>
          <p:cNvPr id="6" name="Table 5"/>
          <p:cNvGraphicFramePr>
            <a:graphicFrameLocks noGrp="1"/>
          </p:cNvGraphicFramePr>
          <p:nvPr/>
        </p:nvGraphicFramePr>
        <p:xfrm>
          <a:off x="685800" y="4038600"/>
          <a:ext cx="7162800" cy="2285999"/>
        </p:xfrm>
        <a:graphic>
          <a:graphicData uri="http://schemas.openxmlformats.org/drawingml/2006/table">
            <a:tbl>
              <a:tblPr firstRow="1" bandRow="1">
                <a:tableStyleId>{5C22544A-7EE6-4342-B048-85BDC9FD1C3A}</a:tableStyleId>
              </a:tblPr>
              <a:tblGrid>
                <a:gridCol w="2387600"/>
                <a:gridCol w="2387600"/>
                <a:gridCol w="2387600"/>
              </a:tblGrid>
              <a:tr h="834887">
                <a:tc>
                  <a:txBody>
                    <a:bodyPr/>
                    <a:lstStyle/>
                    <a:p>
                      <a:pPr algn="ctr"/>
                      <a:r>
                        <a:rPr lang="en-US" sz="2000" smtClean="0">
                          <a:latin typeface="Times New Roman" pitchFamily="18" charset="0"/>
                          <a:cs typeface="Times New Roman" pitchFamily="18" charset="0"/>
                        </a:rPr>
                        <a:t>năm</a:t>
                      </a:r>
                      <a:endParaRPr lang="en-US" sz="2000">
                        <a:latin typeface="Times New Roman" pitchFamily="18" charset="0"/>
                        <a:cs typeface="Times New Roman" pitchFamily="18" charset="0"/>
                      </a:endParaRPr>
                    </a:p>
                  </a:txBody>
                  <a:tcPr/>
                </a:tc>
                <a:tc>
                  <a:txBody>
                    <a:bodyPr/>
                    <a:lstStyle/>
                    <a:p>
                      <a:pPr algn="ctr"/>
                      <a:r>
                        <a:rPr lang="en-US" sz="2000" smtClean="0">
                          <a:latin typeface="Times New Roman" pitchFamily="18" charset="0"/>
                          <a:cs typeface="Times New Roman" pitchFamily="18" charset="0"/>
                        </a:rPr>
                        <a:t>Số người</a:t>
                      </a:r>
                      <a:r>
                        <a:rPr lang="en-US" sz="2000" baseline="0" smtClean="0">
                          <a:latin typeface="Times New Roman" pitchFamily="18" charset="0"/>
                          <a:cs typeface="Times New Roman" pitchFamily="18" charset="0"/>
                        </a:rPr>
                        <a:t> sử dụng</a:t>
                      </a:r>
                      <a:endParaRPr lang="en-US" sz="2000">
                        <a:latin typeface="Times New Roman" pitchFamily="18" charset="0"/>
                        <a:cs typeface="Times New Roman" pitchFamily="18" charset="0"/>
                      </a:endParaRPr>
                    </a:p>
                  </a:txBody>
                  <a:tcPr/>
                </a:tc>
                <a:tc>
                  <a:txBody>
                    <a:bodyPr/>
                    <a:lstStyle/>
                    <a:p>
                      <a:pPr algn="ctr"/>
                      <a:r>
                        <a:rPr lang="en-US" sz="2000" smtClean="0">
                          <a:latin typeface="Times New Roman" pitchFamily="18" charset="0"/>
                          <a:cs typeface="Times New Roman" pitchFamily="18" charset="0"/>
                        </a:rPr>
                        <a:t>Tốc độ</a:t>
                      </a:r>
                      <a:r>
                        <a:rPr lang="en-US" sz="2000" baseline="0" smtClean="0">
                          <a:latin typeface="Times New Roman" pitchFamily="18" charset="0"/>
                          <a:cs typeface="Times New Roman" pitchFamily="18" charset="0"/>
                        </a:rPr>
                        <a:t> tăng trưởng</a:t>
                      </a:r>
                      <a:endParaRPr lang="en-US" sz="2000">
                        <a:latin typeface="Times New Roman" pitchFamily="18" charset="0"/>
                        <a:cs typeface="Times New Roman" pitchFamily="18" charset="0"/>
                      </a:endParaRPr>
                    </a:p>
                  </a:txBody>
                  <a:tcPr/>
                </a:tc>
              </a:tr>
              <a:tr h="483704">
                <a:tc>
                  <a:txBody>
                    <a:bodyPr/>
                    <a:lstStyle/>
                    <a:p>
                      <a:pPr algn="ctr"/>
                      <a:r>
                        <a:rPr lang="en-US" sz="2000" smtClean="0">
                          <a:latin typeface="Times New Roman" pitchFamily="18" charset="0"/>
                          <a:cs typeface="Times New Roman" pitchFamily="18" charset="0"/>
                        </a:rPr>
                        <a:t>2005</a:t>
                      </a:r>
                      <a:endParaRPr lang="en-US" sz="2000">
                        <a:latin typeface="Times New Roman" pitchFamily="18" charset="0"/>
                        <a:cs typeface="Times New Roman" pitchFamily="18" charset="0"/>
                      </a:endParaRPr>
                    </a:p>
                  </a:txBody>
                  <a:tcPr/>
                </a:tc>
                <a:tc>
                  <a:txBody>
                    <a:bodyPr/>
                    <a:lstStyle/>
                    <a:p>
                      <a:pPr algn="ctr"/>
                      <a:r>
                        <a:rPr lang="en-US" sz="2000" smtClean="0">
                          <a:latin typeface="Times New Roman" pitchFamily="18" charset="0"/>
                          <a:cs typeface="Times New Roman" pitchFamily="18" charset="0"/>
                        </a:rPr>
                        <a:t>227.000</a:t>
                      </a:r>
                      <a:endParaRPr lang="en-US" sz="2000">
                        <a:latin typeface="Times New Roman" pitchFamily="18" charset="0"/>
                        <a:cs typeface="Times New Roman" pitchFamily="18" charset="0"/>
                      </a:endParaRPr>
                    </a:p>
                  </a:txBody>
                  <a:tcPr/>
                </a:tc>
                <a:tc>
                  <a:txBody>
                    <a:bodyPr/>
                    <a:lstStyle/>
                    <a:p>
                      <a:pPr algn="ctr"/>
                      <a:r>
                        <a:rPr lang="en-US" sz="2000" smtClean="0">
                          <a:latin typeface="Times New Roman" pitchFamily="18" charset="0"/>
                          <a:cs typeface="Times New Roman" pitchFamily="18" charset="0"/>
                        </a:rPr>
                        <a:t>300%</a:t>
                      </a:r>
                      <a:endParaRPr lang="en-US" sz="2000">
                        <a:latin typeface="Times New Roman" pitchFamily="18" charset="0"/>
                        <a:cs typeface="Times New Roman" pitchFamily="18" charset="0"/>
                      </a:endParaRPr>
                    </a:p>
                  </a:txBody>
                  <a:tcPr/>
                </a:tc>
              </a:tr>
              <a:tr h="483704">
                <a:tc>
                  <a:txBody>
                    <a:bodyPr/>
                    <a:lstStyle/>
                    <a:p>
                      <a:pPr algn="ctr"/>
                      <a:r>
                        <a:rPr lang="en-US" sz="2000" smtClean="0">
                          <a:latin typeface="Times New Roman" pitchFamily="18" charset="0"/>
                          <a:cs typeface="Times New Roman" pitchFamily="18" charset="0"/>
                        </a:rPr>
                        <a:t>2006</a:t>
                      </a:r>
                      <a:endParaRPr lang="en-US" sz="2000">
                        <a:latin typeface="Times New Roman" pitchFamily="18" charset="0"/>
                        <a:cs typeface="Times New Roman" pitchFamily="18" charset="0"/>
                      </a:endParaRPr>
                    </a:p>
                  </a:txBody>
                  <a:tcPr/>
                </a:tc>
                <a:tc>
                  <a:txBody>
                    <a:bodyPr/>
                    <a:lstStyle/>
                    <a:p>
                      <a:pPr algn="ctr"/>
                      <a:r>
                        <a:rPr kumimoji="0" lang="en-US" sz="2000" kern="1200" smtClean="0">
                          <a:solidFill>
                            <a:schemeClr val="dk1"/>
                          </a:solidFill>
                          <a:latin typeface="Times New Roman" pitchFamily="18" charset="0"/>
                          <a:ea typeface="+mn-ea"/>
                          <a:cs typeface="Times New Roman" pitchFamily="18" charset="0"/>
                        </a:rPr>
                        <a:t>3.541.000 </a:t>
                      </a:r>
                      <a:endParaRPr lang="en-US" sz="2000">
                        <a:latin typeface="Times New Roman" pitchFamily="18" charset="0"/>
                        <a:cs typeface="Times New Roman" pitchFamily="18" charset="0"/>
                      </a:endParaRPr>
                    </a:p>
                  </a:txBody>
                  <a:tcPr/>
                </a:tc>
                <a:tc>
                  <a:txBody>
                    <a:bodyPr/>
                    <a:lstStyle/>
                    <a:p>
                      <a:pPr algn="ctr"/>
                      <a:r>
                        <a:rPr kumimoji="0" lang="en-US" sz="2000" kern="1200" smtClean="0">
                          <a:solidFill>
                            <a:schemeClr val="dk1"/>
                          </a:solidFill>
                          <a:latin typeface="Times New Roman" pitchFamily="18" charset="0"/>
                          <a:ea typeface="+mn-ea"/>
                          <a:cs typeface="Times New Roman" pitchFamily="18" charset="0"/>
                        </a:rPr>
                        <a:t> 86%</a:t>
                      </a:r>
                      <a:endParaRPr lang="en-US" sz="2000">
                        <a:latin typeface="Times New Roman" pitchFamily="18" charset="0"/>
                        <a:cs typeface="Times New Roman" pitchFamily="18" charset="0"/>
                      </a:endParaRPr>
                    </a:p>
                  </a:txBody>
                  <a:tcPr/>
                </a:tc>
              </a:tr>
              <a:tr h="483704">
                <a:tc>
                  <a:txBody>
                    <a:bodyPr/>
                    <a:lstStyle/>
                    <a:p>
                      <a:pPr algn="ctr"/>
                      <a:r>
                        <a:rPr lang="en-US" sz="2000" smtClean="0">
                          <a:latin typeface="Times New Roman" pitchFamily="18" charset="0"/>
                          <a:cs typeface="Times New Roman" pitchFamily="18" charset="0"/>
                        </a:rPr>
                        <a:t>2009</a:t>
                      </a:r>
                      <a:endParaRPr lang="en-US" sz="2000">
                        <a:latin typeface="Times New Roman" pitchFamily="18" charset="0"/>
                        <a:cs typeface="Times New Roman" pitchFamily="18" charset="0"/>
                      </a:endParaRPr>
                    </a:p>
                  </a:txBody>
                  <a:tcPr/>
                </a:tc>
                <a:tc>
                  <a:txBody>
                    <a:bodyPr/>
                    <a:lstStyle/>
                    <a:p>
                      <a:pPr algn="ctr"/>
                      <a:r>
                        <a:rPr kumimoji="0" lang="en-US" sz="2000" kern="1200" smtClean="0">
                          <a:solidFill>
                            <a:schemeClr val="dk1"/>
                          </a:solidFill>
                          <a:latin typeface="Times New Roman" pitchFamily="18" charset="0"/>
                          <a:ea typeface="+mn-ea"/>
                          <a:cs typeface="Times New Roman" pitchFamily="18" charset="0"/>
                        </a:rPr>
                        <a:t>22.479.065 </a:t>
                      </a:r>
                      <a:endParaRPr lang="en-US" sz="2000">
                        <a:latin typeface="Times New Roman" pitchFamily="18" charset="0"/>
                        <a:cs typeface="Times New Roman" pitchFamily="18" charset="0"/>
                      </a:endParaRPr>
                    </a:p>
                  </a:txBody>
                  <a:tcPr/>
                </a:tc>
                <a:tc>
                  <a:txBody>
                    <a:bodyPr/>
                    <a:lstStyle/>
                    <a:p>
                      <a:pPr algn="ctr"/>
                      <a:r>
                        <a:rPr lang="en-US" sz="2000" smtClean="0">
                          <a:latin typeface="Times New Roman" pitchFamily="18" charset="0"/>
                          <a:cs typeface="Times New Roman" pitchFamily="18" charset="0"/>
                        </a:rPr>
                        <a:t>700%</a:t>
                      </a:r>
                      <a:endParaRPr lang="en-US" sz="2000">
                        <a:latin typeface="Times New Roman" pitchFamily="18" charset="0"/>
                        <a:cs typeface="Times New Roman" pitchFamily="18" charset="0"/>
                      </a:endParaRPr>
                    </a:p>
                  </a:txBody>
                  <a:tcPr/>
                </a:tc>
              </a:tr>
            </a:tbl>
          </a:graphicData>
        </a:graphic>
      </p:graphicFrame>
      <p:sp>
        <p:nvSpPr>
          <p:cNvPr id="7" name="Rectangle 6"/>
          <p:cNvSpPr/>
          <p:nvPr/>
        </p:nvSpPr>
        <p:spPr>
          <a:xfrm>
            <a:off x="2819400" y="6324600"/>
            <a:ext cx="2004267" cy="400110"/>
          </a:xfrm>
          <a:prstGeom prst="rect">
            <a:avLst/>
          </a:prstGeom>
        </p:spPr>
        <p:txBody>
          <a:bodyPr wrap="none">
            <a:spAutoFit/>
          </a:bodyPr>
          <a:lstStyle/>
          <a:p>
            <a:r>
              <a:rPr lang="en-US" sz="2000">
                <a:latin typeface="Times New Roman" pitchFamily="18" charset="0"/>
                <a:cs typeface="Times New Roman" pitchFamily="18" charset="0"/>
              </a:rPr>
              <a:t>(nguồn: VNNIC).</a:t>
            </a: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 to="" calcmode="lin" valueType="num">
                                      <p:cBhvr>
                                        <p:cTn id="12" dur="1" fill="hold"/>
                                        <p:tgtEl>
                                          <p:spTgt spid="19458"/>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to="" calcmode="lin" valueType="num">
                                      <p:cBhvr>
                                        <p:cTn id="17" dur="1" fill="hold"/>
                                        <p:tgtEl>
                                          <p:spTgt spid="4">
                                            <p:txEl>
                                              <p:pRg st="1" end="1"/>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edge">
                                      <p:cBhvr>
                                        <p:cTn id="22" dur="2000"/>
                                        <p:tgtEl>
                                          <p:spTgt spid="6"/>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strips(down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0"/>
            <a:ext cx="5486400" cy="523220"/>
          </a:xfrm>
          <a:prstGeom prst="rect">
            <a:avLst/>
          </a:prstGeom>
          <a:noFill/>
        </p:spPr>
        <p:txBody>
          <a:bodyPr wrap="square" rtlCol="0">
            <a:spAutoFit/>
          </a:bodyPr>
          <a:lstStyle/>
          <a:p>
            <a:r>
              <a:rPr lang="en-US" sz="2800" u="sng" smtClean="0">
                <a:solidFill>
                  <a:srgbClr val="FF0000"/>
                </a:solidFill>
                <a:latin typeface="Times New Roman" pitchFamily="18" charset="0"/>
                <a:cs typeface="Times New Roman" pitchFamily="18" charset="0"/>
              </a:rPr>
              <a:t>II. BẠO LỰC XÃ HỘI</a:t>
            </a:r>
            <a:endParaRPr lang="en-US" sz="2800" u="sng">
              <a:solidFill>
                <a:srgbClr val="FF0000"/>
              </a:solidFill>
              <a:latin typeface="Times New Roman" pitchFamily="18" charset="0"/>
              <a:cs typeface="Times New Roman" pitchFamily="18" charset="0"/>
            </a:endParaRPr>
          </a:p>
        </p:txBody>
      </p:sp>
      <p:sp>
        <p:nvSpPr>
          <p:cNvPr id="3" name="TextBox 2"/>
          <p:cNvSpPr txBox="1"/>
          <p:nvPr/>
        </p:nvSpPr>
        <p:spPr>
          <a:xfrm>
            <a:off x="342900" y="533400"/>
            <a:ext cx="5257800" cy="461665"/>
          </a:xfrm>
          <a:prstGeom prst="rect">
            <a:avLst/>
          </a:prstGeom>
          <a:noFill/>
        </p:spPr>
        <p:txBody>
          <a:bodyPr wrap="square" rtlCol="0">
            <a:spAutoFit/>
          </a:bodyPr>
          <a:lstStyle/>
          <a:p>
            <a:r>
              <a:rPr lang="en-US" sz="2400" i="1" u="sng" dirty="0" err="1" smtClean="0">
                <a:solidFill>
                  <a:srgbClr val="FF0000"/>
                </a:solidFill>
                <a:latin typeface="Times New Roman" pitchFamily="18" charset="0"/>
                <a:cs typeface="Times New Roman" pitchFamily="18" charset="0"/>
              </a:rPr>
              <a:t>II.1</a:t>
            </a:r>
            <a:r>
              <a:rPr lang="en-US" sz="2400" i="1" u="sng" dirty="0" smtClean="0">
                <a:solidFill>
                  <a:srgbClr val="FF0000"/>
                </a:solidFill>
                <a:latin typeface="Times New Roman" pitchFamily="18" charset="0"/>
                <a:cs typeface="Times New Roman" pitchFamily="18" charset="0"/>
              </a:rPr>
              <a:t>. </a:t>
            </a:r>
            <a:r>
              <a:rPr lang="en-US" sz="2400" i="1" u="sng" dirty="0" err="1" smtClean="0">
                <a:solidFill>
                  <a:srgbClr val="FF0000"/>
                </a:solidFill>
                <a:latin typeface="Times New Roman" pitchFamily="18" charset="0"/>
                <a:cs typeface="Times New Roman" pitchFamily="18" charset="0"/>
              </a:rPr>
              <a:t>KHÁI</a:t>
            </a:r>
            <a:r>
              <a:rPr lang="en-US" sz="2400" i="1" u="sng" dirty="0" smtClean="0">
                <a:solidFill>
                  <a:srgbClr val="FF0000"/>
                </a:solidFill>
                <a:latin typeface="Times New Roman" pitchFamily="18" charset="0"/>
                <a:cs typeface="Times New Roman" pitchFamily="18" charset="0"/>
              </a:rPr>
              <a:t> </a:t>
            </a:r>
            <a:r>
              <a:rPr lang="en-US" sz="2400" i="1" u="sng" dirty="0" err="1" smtClean="0">
                <a:solidFill>
                  <a:srgbClr val="FF0000"/>
                </a:solidFill>
                <a:latin typeface="Times New Roman" pitchFamily="18" charset="0"/>
                <a:cs typeface="Times New Roman" pitchFamily="18" charset="0"/>
              </a:rPr>
              <a:t>NiỆM</a:t>
            </a:r>
            <a:r>
              <a:rPr lang="en-US" sz="2400" i="1" u="sng" dirty="0" smtClean="0">
                <a:solidFill>
                  <a:srgbClr val="FF0000"/>
                </a:solidFill>
                <a:latin typeface="Times New Roman" pitchFamily="18" charset="0"/>
                <a:cs typeface="Times New Roman" pitchFamily="18" charset="0"/>
              </a:rPr>
              <a:t>  </a:t>
            </a:r>
            <a:endParaRPr lang="en-US" sz="2400" i="1" u="sng" dirty="0">
              <a:solidFill>
                <a:srgbClr val="FF0000"/>
              </a:solidFill>
              <a:latin typeface="Times New Roman" pitchFamily="18" charset="0"/>
              <a:cs typeface="Times New Roman" pitchFamily="18" charset="0"/>
            </a:endParaRPr>
          </a:p>
        </p:txBody>
      </p:sp>
      <p:sp>
        <p:nvSpPr>
          <p:cNvPr id="4" name="Rectangle 3"/>
          <p:cNvSpPr/>
          <p:nvPr/>
        </p:nvSpPr>
        <p:spPr>
          <a:xfrm>
            <a:off x="498475" y="1200509"/>
            <a:ext cx="8388927" cy="707886"/>
          </a:xfrm>
          <a:prstGeom prst="rect">
            <a:avLst/>
          </a:prstGeom>
        </p:spPr>
        <p:txBody>
          <a:bodyPr wrap="square">
            <a:spAutoFit/>
          </a:bodyPr>
          <a:lstStyle/>
          <a:p>
            <a:r>
              <a:rPr lang="en-US" sz="2000" b="1" dirty="0" err="1"/>
              <a:t>Bạo</a:t>
            </a:r>
            <a:r>
              <a:rPr lang="en-US" sz="2000" b="1" dirty="0"/>
              <a:t> </a:t>
            </a:r>
            <a:r>
              <a:rPr lang="en-US" sz="2000" b="1" dirty="0" err="1"/>
              <a:t>lực</a:t>
            </a:r>
            <a:r>
              <a:rPr lang="en-US" sz="2000" dirty="0"/>
              <a:t> </a:t>
            </a:r>
            <a:r>
              <a:rPr lang="en-US" sz="2000" dirty="0" err="1"/>
              <a:t>là</a:t>
            </a:r>
            <a:r>
              <a:rPr lang="en-US" sz="2000" dirty="0"/>
              <a:t> </a:t>
            </a:r>
            <a:r>
              <a:rPr lang="en-US" sz="2000" dirty="0" err="1"/>
              <a:t>hành</a:t>
            </a:r>
            <a:r>
              <a:rPr lang="en-US" sz="2000" dirty="0"/>
              <a:t> vi </a:t>
            </a:r>
            <a:r>
              <a:rPr lang="en-US" sz="2000" dirty="0" err="1"/>
              <a:t>sử</a:t>
            </a:r>
            <a:r>
              <a:rPr lang="en-US" sz="2000" dirty="0"/>
              <a:t> </a:t>
            </a:r>
            <a:r>
              <a:rPr lang="en-US" sz="2000" dirty="0" err="1"/>
              <a:t>dụng</a:t>
            </a:r>
            <a:r>
              <a:rPr lang="en-US" sz="2000" dirty="0"/>
              <a:t> </a:t>
            </a:r>
            <a:r>
              <a:rPr lang="en-US" sz="2000" dirty="0" err="1"/>
              <a:t>sức</a:t>
            </a:r>
            <a:r>
              <a:rPr lang="en-US" sz="2000" dirty="0"/>
              <a:t> </a:t>
            </a:r>
            <a:r>
              <a:rPr lang="en-US" sz="2000" dirty="0" err="1"/>
              <a:t>mạnh</a:t>
            </a:r>
            <a:r>
              <a:rPr lang="en-US" sz="2000" dirty="0"/>
              <a:t> </a:t>
            </a:r>
            <a:r>
              <a:rPr lang="en-US" sz="2000" dirty="0" err="1"/>
              <a:t>thể</a:t>
            </a:r>
            <a:r>
              <a:rPr lang="en-US" sz="2000" dirty="0"/>
              <a:t> </a:t>
            </a:r>
            <a:r>
              <a:rPr lang="en-US" sz="2000" dirty="0" err="1"/>
              <a:t>chất</a:t>
            </a:r>
            <a:r>
              <a:rPr lang="en-US" sz="2000" dirty="0"/>
              <a:t> </a:t>
            </a:r>
            <a:r>
              <a:rPr lang="en-US" sz="2000" dirty="0" err="1"/>
              <a:t>với</a:t>
            </a:r>
            <a:r>
              <a:rPr lang="en-US" sz="2000" dirty="0"/>
              <a:t> </a:t>
            </a:r>
            <a:r>
              <a:rPr lang="en-US" sz="2000" dirty="0" err="1"/>
              <a:t>mục</a:t>
            </a:r>
            <a:r>
              <a:rPr lang="en-US" sz="2000" dirty="0"/>
              <a:t> </a:t>
            </a:r>
            <a:r>
              <a:rPr lang="en-US" sz="2000" dirty="0" err="1"/>
              <a:t>đích</a:t>
            </a:r>
            <a:r>
              <a:rPr lang="en-US" sz="2000" dirty="0"/>
              <a:t> </a:t>
            </a:r>
            <a:r>
              <a:rPr lang="en-US" sz="2000" dirty="0" err="1"/>
              <a:t>gây</a:t>
            </a:r>
            <a:r>
              <a:rPr lang="en-US" sz="2000" dirty="0"/>
              <a:t> </a:t>
            </a:r>
            <a:r>
              <a:rPr lang="en-US" sz="2000" dirty="0" err="1"/>
              <a:t>thương</a:t>
            </a:r>
            <a:r>
              <a:rPr lang="en-US" sz="2000" dirty="0"/>
              <a:t> </a:t>
            </a:r>
            <a:r>
              <a:rPr lang="en-US" sz="2000" dirty="0" err="1"/>
              <a:t>vong</a:t>
            </a:r>
            <a:r>
              <a:rPr lang="en-US" sz="2000" dirty="0"/>
              <a:t>, </a:t>
            </a:r>
            <a:r>
              <a:rPr lang="en-US" sz="2000" dirty="0" err="1"/>
              <a:t>tổn</a:t>
            </a:r>
            <a:r>
              <a:rPr lang="en-US" sz="2000" dirty="0"/>
              <a:t> </a:t>
            </a:r>
            <a:r>
              <a:rPr lang="en-US" sz="2000" dirty="0" smtClean="0"/>
              <a:t>  </a:t>
            </a:r>
            <a:r>
              <a:rPr lang="en-US" sz="2000" dirty="0" err="1" smtClean="0"/>
              <a:t>hại</a:t>
            </a:r>
            <a:r>
              <a:rPr lang="en-US" sz="2000" dirty="0" smtClean="0"/>
              <a:t> </a:t>
            </a:r>
            <a:r>
              <a:rPr lang="en-US" sz="2000" dirty="0" err="1"/>
              <a:t>một</a:t>
            </a:r>
            <a:r>
              <a:rPr lang="en-US" sz="2000" dirty="0"/>
              <a:t> </a:t>
            </a:r>
            <a:r>
              <a:rPr lang="en-US" sz="2000" dirty="0" err="1"/>
              <a:t>ai</a:t>
            </a:r>
            <a:r>
              <a:rPr lang="en-US" sz="2000" dirty="0"/>
              <a:t> </a:t>
            </a:r>
            <a:r>
              <a:rPr lang="en-US" sz="2000" dirty="0" err="1"/>
              <a:t>đó</a:t>
            </a:r>
            <a:r>
              <a:rPr lang="en-US" sz="2000" dirty="0"/>
              <a:t>.</a:t>
            </a:r>
          </a:p>
        </p:txBody>
      </p:sp>
      <p:sp>
        <p:nvSpPr>
          <p:cNvPr id="20482" name="AutoShape 2" descr="data:image/jpeg;base64,/9j/4AAQSkZJRgABAQAAAQABAAD/2wCEAAkGBhQSERUUExQUFRQVGBkYGBYYFRcaGRcgFxwVGhgbGhgYHSYfGB4jHhkYHy8gJScpLCwsGB4xNTAqNyctLSkBCQoKDgwOFw8PFCkcHBwpKSkpKSkpKSkpKSkpKSkpKSwsKSkpKSkpLCkpKSkpLCkpKSkpKSwsKSwpKSkpKSkpLP/AABEIALsBDgMBIgACEQEDEQH/xAAcAAABBQEBAQAAAAAAAAAAAAAAAwQFBgcBAgj/xABKEAACAQIEAgUHCgQDBwMFAAABAgMAEQQSITEFQQYTIlFhBzJScYGRkxQVIzNTgqGxstJCcpLBYqLRFkNUs9Pw8SSjwgg1c3Th/8QAGAEBAQEBAQAAAAAAAAAAAAAAAAECAwT/xAAeEQEBAQACAwEBAQAAAAAAAAAAARECIRITMUFRA//aAAwDAQACEQMRAD8AzuilIIGdgqKzMdlUEk+wVbuD+TDES2MxEC9x7T/0jQe0+ysPZsU29SWF6M4qVOsjw8rJ6QU6+oHVvZWtcG6D4XDWKx53H8clmPsHmr7Bep40Y8nzxNAyGzqynuYEH3GvFfQ2IwySCzqrjuZQw9xqv4/yeYKXaIxnvjYr/lNx+FMXzYzRWh4/ySneGcH/AAyKQf6l/wBKr+I8nuOQ26nP4o6EfiQaLsVyip7/AGEx3/DP/Un7qP8AYTHf8M/vT91RdiBrtTv+wmO/4Z/en7qP9hMd/wAM/vT91DWmdAP/ALdB6m/W9WCobodgnhwUMcqlHUNdTa4uzHlfkRTnjXF1w6XOrtoi95HM9yjmfZua05fab9IeOdQuVdZWHZHojbMR+Q5nwFUNiXJubi9ySdWPO55+J517xOIaR2LElmN2bb2Du9mwoAqOkmCiiio0KKKKAooooCiiigKKKKAooooCiiigKKKKAooooNH4dwqLDrlhjSMc8o1PrO7e006oorTgKKK417G1r8r7X5XtyoB3C7kC/eQPzrtYj018neLcTY1HOKjVznYKwsbnN1SlmLIh0JvYHQXsSK7wLptjeHsFR2yaHqpO0hBAIsD5twd1Iq4z5PpC1FU3oT5TYceerZepntoha6v35G5keide69qrXlP8pUsMxwuEfIUFpZABmzEeapPm2G5Gt+emsxd6aXxDi8EAvPLFFf03VSfUDqaoPTLyvrhpVjwiwzjKGeTMSuuuVcp3tub89qxeaV5GLMWdmOpJJJJ7ydSaTtVxm8n0N0I8pMPED1eUxTgE5CbqwG5RtNtyCPfVwtWE+RTh6Pjy7PZ4o2ZE5vm7LG/coN7eI8a3aiy6RxmJ6tGfKzZR5qgljyAAH/Yqg8RTETMztHJmO30cllA2A02H471olFZblxmK8OnGnUv8OT9tdTATkXELkHmI5PV6Nactc4P9Sn3v1NTGvOs0+bMR9i/w5P20fNuI+xf4cn7a1iirieysn+bcR9i/w5P20fNuI+xf4cn7a1iimHsrJ/m3EfYv8OT9tHzbiPsX+HJ+2tYoph7Kyf5txH2L/Dk/bXiXBTqpZonCqLkmOSwA3JOXar90w442Fw5aMp1huFBVnY2Uscsa2zWAuSxCgak8j88cW6a4+chpcTMRqVAYovMaBLDvFMT2NEwIeZc0K9ao0zIHYDwJUaGnHzbiPsX+HJ+2ss6OdKZ8FiBPCxzX7akkrIOYcA9oflvV6by8zmQEwqqC30aNYt35pHViB4KAfGmHtTPzbiPsX+HJ+2j5txH2L/Dk/bVy6FdOU4ihYQywsBezi6sL2ukgADWOhGhFWamL7Kyf5txH2L/Dk/bR824j7F/hyftrWKKYeysn+bcR9i/w5P20fNuI+xf4cn7a1iimHsrJ/m3EfYv8OT9tHzbiPsX+HJ+2tYoph7KZUUUVGRTHi0zZOqjv18wZIgNwSLGQ9ypfMW5WHMgU7lmVRdmVRoLsQBrtqahjOflnVw9qVwX61Cbw5bBEnyq2eEvmAGmU3uNb1YlJ8KhkSfBpDjsQFUlEimSFYcSkFkmCCIZ1YAFgXvf8azzy/cZEmOWDqFTqVH0xWzyZhsDzjBuB4hta3PEdEcM80U/V5JIXMilCVFyCGuo0NwTfS9VTym+TBeIywzLoY8wmC/WyqAMioT2Qb3FzoMxOtrVpyfNODxbRSLIhs6MGU9xU3FXLo70XHFpsVi5548LCsgeVmuzEzFyFjH8RNiAN9RYHalvKb0ShwceGaOMQvJ1qsgleQERlVzXfUHMWU7BrAgDUC5+TvorJBhsMxIikxEjEl0zdXmUiAgXUo5GdM17gTaWNiCyLF0J6AYL5LJFNhmQ4hjII5gVkVIrLGVN8wIzZieycztoFtUR0x4Hg487S4fBtDEyxu6wzRyISVALyrLeQgFSziNtTsdquGA6EfI1eSOV5XadcQwlkKolswfIzZioKsQSxJIFial/nTAuRmMBMxADFRlkJ0AEjLlkPIWJvQYzwfyfNhOLJkVpYpIRLh2V3CESFFYNLHlLhM+62vdWItcVp/CWJgjzEk5BcnUnTcnvNKcYMeIxCqh7OFV0fIbDNIFHVXXkEF2UEecgNLKoAAFgBoANhbkByqN8XaKKKy06tc4P9Sn3v1NXVrnB/qU+9+pqsC82MRCAxsTcgZWJIFrnsg7XHvpP5xj7z8OT9tGJjfrEdApsrqQWK+dksRZW9Gu9dN6Efxm/6VVHPnGPvPw5P20fOUfefhyftrvXTehH8Zv8ApU2xXFzGQH6pWOy9c5Y+pViLH3UDj5yj7z8OT9tNuI8dSONmHaKqTY5kFha5LutlUXFzr4AmwpuePzHVYLj/ABTFPwMd/wABTSTikk2JggeIRh84MgnzKLoWVCuRcxZkUhb6gNyomH44IuNldcQuTLGmVVZXSVJCWJzWBdCygFdAci3uCKa4nB8HwMjyThGlXKrSSxvLk0GRRZDHEoFgAoAFT3CeHFIw8ZRiDIEcsXDRyP1mmVgtybW5AaVDnjGKfrY5hh3jY5ApidiQ1+zLFnzodhorg2JBItVYpnxvyccN4hLHK7H6dPoup6tIyAMxIZE7bEG/aJ0BtsayvpJ5F54ZpuqJMKSxKrOD5k+gckCxCN2WsNNDtWodE4WRXwSJKixyK8JyO4wz3zNGWYKWi3ZWNiVd1NmWrDjOmIgUrJDLPICQVwkMsyrbkzlQqtvcE6URkfkZx0+HxE2FnLrF1ZkCHMwVlcISoUG1+0D/AC1rnzjH3n4cn7ar3Rjh8Zd8bh4DH15kyiR3jbI7hzePqzlOcEjXa1qsXXTehH8Zv+lUdI584x95+HJ+2g8Tj7z8OT9td66b0I/jN/0q8vJMQRkj1BH1zcx/+KinKOCARqCAR4g6ivVJYaPKir6KqPcAP7UrRBRRRQMq6BXKKy0g58O+ISSQreG+RRYnrAWyZEUb5t2JKggqlwoe7ThvBUlx+Gky5UPXASRtlMhVBlIKhWyCxysbXsAqIp1seAxDR4PGKBmMRmKL/hkXrV9gLsPZSEeBGSIK7AxKoSRDY2yhbjcWZQNLd1aYzV0FQXH+Ko0UiQy3nAPViMgsHGq33UC9r5uza99Kr/HMbHDEZMVLLIgIUIzXDMfNXIuVWJ/xXGlUxeLYkQdVFeOIFysasY1Akdny9gZ2AzHmug2FTScKbcJ6F4rF8SXFcSYzRiNZY2uMjE5SkeUAZQtyStgDbxrTpYg6lWAZWFiDsQd71Tuh8PUO6JJAwfIBGI8RCMy5rAPKCmdltZSwJy+FW+CYMt7EbghhZlKkhlIBNiCCN6rUwx4mkogaMzgwdk/SOySLlIYATjNcaDRlY2JBJpl0dwfyrFN1gKiNexI1jI97dYEYxoVFnQGTLnOewI3pzxLDKepmcAt8qMUdxewSOYEr3HOGN/8ACO6n3BuLph3dZSEjkOdJG81XsA6MeV8oYd92HdRLOujfpFgocPM0iZhkiRnjjS2RFZlzK6g2uAewwKN1etib02fisyOygRT5SmQxnKZlkNkZTcrcnMp2AKnUCkoOKRvMSweV7gyPGsTKCAqsElTIyqQAVyyEjUMumrzpBioMRCHwsgixOGkFoyDG2ZterdbXsc2fMLgWJva9GZcPYMTmuLMrrbMjCzLe9rjmDrZgSDyNK02fGCXDxTk/TQBRMCMrFHIDFh6JGWUHbs+unRFK3LoWucH+pT7362rq1zhH1Cfe/U1SFMOlGNkjEWR2TMzXtbWy35g1XF6TS2v18ttdcg5b/wC79fuqe6X/AO5/nf8ATVUwMTS5Y1JALsGbuszMbeIFj6ytGp8P+H8VxU5azSiNSV7ZCBtBzVM1vBbHvI2MlGepuSiKp850uSPFwdSP8VzbmKdwxBQFUWUCwH/e/r5717qABpU8LilwMzyRq7K8pubnLayFgO8Ivr3HOmGAFg6DaNyo/lIDoPYGt7KsXRTE6yxHkRIPVJcH3Mre8VYzy+HMI+Ts7qt8OY0K5LkqUAQKqD+ErlII2s1+VVPiPlCdntHhZVfXJnw6lhZspJzyo212sotqBfXSaxvBVjjyy9YYYmd42skixq1jleJgcwTZTYkAaEUxwXBoZgWgGDlIALAQHDTDOoILFdQSLEB47HTlWnM8wnSmJsNJbF3mZHdOvQYd10IWyMq3UNz19Zqscd4CIo4XgnxCrKjzPCzBwVCIxUK4IA7V7EMM1u81HY/g6JjFfqTG+HVR1ryKqwsGDouVWaOQMhdSqBdHByodan+IzMys5bPJMAgNrDt+aqr/AAKAS1t9CSSala4wvwbhmMnElsZbI2UXiFyCqshNtBcHl3UlxjD47DKXklZoxu8eU5fFk6vMB4i4HO1TvRBbPOB5oEQHrAf/AOOU+2rPaheWVkadJpCARiJSDsQoIPtEdOcDxqZ3iHXyFWkVTogv2rMPMBHdTzpZwf5PiCyj6Oclh3K+7r4ZvPHjnqG4P9ZF/wDsD/mGo6zLGh0UUVXMUUUUDKiiistHXR8Drpx3pESO/wCtH/8AKgoeIRQXiklRDG7xgMwByqSU0JvbIV1PdvU3wdrYn+eI/wDtsLf8w004ZwaGU4lyFbEtJIJVvY2D3jRhuFdEiB5Mo9daYtyqT0l4mJZiRZkhOSOxuGkOjMOWhOQHlZzzqLThy27YzsdSza77hQfNHcBblTCDErGYosrfRx5ioXQMSVse6xEmnf32qUmnyoWtrYWHidAPeRWXeZ9J8Pd1EhjbKwZ0UkBwyg6I6tcSLmvo23Ig61osUgJhlUZUxUavlGyuqjMPC6f8s1n+Fh6tVF/N3Ped2Pvua0Do3A03CY1FxLEt1zcnQllvbkwI9jVYxz6yk5x/6XCnS/XSt7xiSfzpIVKzcMZ8DBkFpI1RwjaX7FnUkjskhjr3gX0vVbwXGUlRXUS2YXF43vbv0BBHiCRSs8af00mgKkOO0ofM8WVT1i6Z0zWzAEAHKDZioBuCQXEslhcBm8Ba+vrIpBsTIfNiYHvdkVR68rMT6gPaKNYt+N4fHiow6t5ynLIBe6uNVI/iRhuvtFiARAYJZEvDNbrYxuL2dTcI4v3gWI5MD4UcD438ncxOGMTL1mZVJERJAa43yM12Fr5TmvprTrHY0TzI6eZGrqHsR1hfL5t91GUG/M2toDVc51cdG9c4R9Qn3v1NXVrnCPqE+9+pqkaqJ6aPlWInkzn/ACUwwmEEAhvYaSBjsAzgSMT/AEML1JdK0zPhQdR1xv7FLf2pvxPC9ZHYC7Aq4F7BijBrE8r2I9uulGp8ehjb+ajt45co9YLkXFevlBG8b+zKfwDXpbo7D8rknDGWIQsi5cgVmzqGzZmud7jQDbQmpvCdHIJEzWlGrD6+a91JX07X0pjN5SKph8UpxLBSO3Gptsc0ZYNcHUHKyctrVIxTvFIssdiwBVlJsHUkEi/JgQCD4EHe4a8e4L1WNw2WTPZZmOYDOq5VQdtbZlLsNCL3G9OqL9hXjPFXxIVREIgrBs8nVyON75F7SKbfxkm2vZPKPxSxxoXcXygnNqXJPc3nFmNue5FOzVcxeO69gRpEpuvfIeTkclGuUc737qaskhvAZc2dmVTcsFyBurvuMzk5nP8AFJufAaUtDj5QVMl5GTNY9hVu1xma1mACk6ZTvvRRUbwrHxfFxxuIpsrks+kaDMx2DZg2gsqjwtWn8K4kuIhSVPNdQRfcd4PcQbgjvFZXUp0c6QHCOcwLYdzdgBcxsd3Ucwd2XfmL6irKxz473F16UcJOIwzIvnizx39JNQD4HVT4NWZcCkzPCRznB/8AcOla/FKGUMpBBAII2IOoIPMVmvEeG/JsesdrLJOssZtoQ75nUHYlWLadxU0rHC/i40UUVQUUUUDKiiistPKYlYpY5HIVVLKzHYBxbU8hmVffXmbpBCmMWVQOrmy4d5tld7s0OX0gLupbYZxqdbKVXemJuIlO13J9wUfgx99XU8dq247oVhpTKxTLJK2cyLYOGChbg22sNQbgkkkGsrlhOdgXVo0c5WAI6wKdGYE2UaZrDw2q04rprI+E6izdawyNLcWyW1Yc85Gngbm9VfEZQBmYKg5EgA22uTuPCla4SwrwvCddKiMTllfMRr5iDNbwuFAP81aVwXEiOZkNgs1mXl21XKy+1VUj+Vqz/orjUlxaiN1cojs+Vg1gQFFyDoSSPcau00IYWYaaHcggg3BBGoIOoI1FIcu0n0hxwydSrWeQWNv4EJs7nu0uB4nwNVjh62iQbaaDuvci3stTzFIEjYKLFzlJuSSWstyxJLGxOpNIqthYbDalTjMdoooqK8QHLiFPpxsvj2SHH5tUoTVR6QY3qZ8I/MvIg9eUN+IUr96rbRHVrnCPqE+9+pq6tc4P9Sn3v1NVgY9IIi0uGPJXkY/DIH4kV5prxrEEY+BM2hglJUjQ9tNQeTDLz0IDUusoLFb6ixI8DsaVT3o2RHinJJtOigdwaLPt4lWP9Bq3IoGwtr+e9UDHYcyRsqsUYjsODYow8xge8Gx/81duE4zrYUe/nKL8rHZhblYgi3hVjnzn6rXSXAhcWkq53eVSjBUdiFQApbIpAAbPe+v0ndsxlmC6OGT+ZHX9QAq/Gu0xJyxmHGMUGjyKwJkbIbEE2sS+g1HZBHtqNrU8dwSCb62GKQjYsikj1Ei4qLk6CYUnQSL4LK9vcxNTG5/pFAN7gAMzMQqqouzE7AD/AL0BO1OcbwueFBJLCyR82JQ5e7OEJyg+le3far5wrojBA4kUOzgEBnYtlvobDQAkaXte1xzNJdI8WF1zMgiUs0kZLmK/OWAefERvuRbl5wYX/T+Mk6WdIxhIMwsZH0jG45XbxA/G9Ze3E8XiC7Z55MozvlL2VQQLkLoouRU506wkkuPW6pGs2Xq1XP1UeY2bKLEgZruQBpm25VZejfAJcLJhykSpi0DEWfPh+KQtcuiSXK9ZlvZeYtsRrZGeXK2qtFx/iXCniyzyIrxpKi5y8TpIMw7LXU7kEW0N62Tob5RF4phG+VwrmjzH6IkktEhe6g2MTlQShBIOVtRa1VrpD0PSbAwoMwhjxcXydyDmXD40gGLUGzRyXWx2yjvpj0K6EYjD4niEEStIThgscmZUyriL5XysdHyB18DfXWqw1GLGtGq5mM0eSN+ttlkVJb5GlQAKdQQWTa1yo1qUqu/Kki6yGReq6x8NAiMVusSIliwUkIpbrEGvnMBe5tViJqNwUUUUUyooorLQqr9PbpEk62JV1jKnQESHe/IggW9dWiqZ5UcTbDxIN2k6wjvEWv5t+FFn1U8Rxt2FlGS/O+Y+y4t+BqEl4Yr36wtJchu2xJuARvyGuw7qdg0VNdsl+pzybcNRMbeNctonzWvqDkAv7bGtTqj+TSAfTv8AxDInqBDN+Jt7qvFajjy+9Kp5UOLnD8OkZWKyFo1RgbENmDXHqCms1wPlpxSgCSKGQ+l2kJ9eU29wFTnl44nphsOOeaVv0L/86yGq523WjSeWzEX0ggA7jnP45hST+WnFkG0WHB5HK5t/m1rPqKYnlVnXphiMVi8O2JkLqkqEJYKoBYBrBbWuNL7+NfR6xhdBsNB6hoK+TsK+V1PcwPuIr6yD31Gx1Ht1FKvF1a5wf6hPvfqaurXOD/Up979TVI3VH8osjJjIXUlSIgVYd4d7/ntzvXnAdL43sMRaJgezIubLrvc/weIPZNPPKhhtMPJ4vH7wrA+9SPvVRBUrpxmxquHlDqCjK471sQfaCRTjCYuSIkxvYNqVZQy35sNiCeetvCsgWIBswFmGuYaHTxGtSA47iB/vpP6r01Lwa5/tLP3RH+sf3NLjpUwF2iUDmRLp/mQVkB6S4nbr319X+lMsRi3k892f+Yk/gaanrjT8V5XIkkyCF2UaGQSJlB/Mgd+1LYjygSn6uKNfFnZvwUKD76yWpHhvGTHZX+r2Deh3X/w/l6qeS+uLvhuleLTMTKr5mvZkFl2uEsQQLX0Jauce438ojCkOXLizWVCFJF4gsTsZA+xBIGo0NrVGVYug/DM8zTMAVjAVdf42uWNvBbAH/EasrPLjJ2iJ+j0kbI0sRDAGzAB3uyn6GBQQNVuZJWKoNrlQac8GkIZyGjfN9MYnnSRGaMA5UAAVHAUuHj7NxqLebPjEvj8RLDYLhYTZzlDNK4Oi9oFVUWJIsT5uovVP6WwJN1+GUu0BsmbP20ZD2+qv2Or/AIShsCQ1iBV+OfdaHjZ0nwqSx2eO8U62sbhWVyfXYE+uk+AYYCOTEXLvNc5iRqiF+pUEADKFOhtrmJ51W/Jdi1hh+REyWS5j60oWsbll7GmW9ypvqC22UirfhiISITojaRHlb7PwIG3ePVVZJ8Rg67BMHCtmjDEEdkkANt3XFR2Ca2ZL3CWKEm5KOMyX7yNVvzy3qUw83/o781iI9qqR/amUsWWSMd8Cj+g6+7MKLHuiuV2o0ZUUUVloVnPlFxN8UiehEP8AOzH8lFaNWS9K8Rnxs7cgwQeqMBfzBPto1xnaGw/mjwuPcSP7UpXiPdvXf3gXr3UdWgeTWIiCZredKAD35UX+5tVvqA6DYXJgozaxkLSH7xsPZYCp81XC/WCeWjGZ+JFfsoo094Ln9VUOrP5TCfnXF3N/pPwyrYewWHsqsVtyv1Y+jvBhNg8e+W7QRxOp7vpAG96391Vytr8lfRonhWIzDXFh1Gm6hGRT6sxY1izqQSDuNDRa819V8GlzYeBu+KM+9FNfKlfSvk84j1/DcM/MJ1Z9cZKfkBUq8VjWucH+pT736mrq1zg/1Cfe/U1SNVD9NOHPiEWNI3bzrkBbC69ki5GoNqy8qRowswJDDuI0I9hvW6VlHTfBdXjZLCwktIPvCzf5lb30rfC/iBooorDqSlezIO/MPwpWpborGjYuNJVDJJmQqwuDmU29WtrEag076Q9C5cMSyZpYfSAu6X2DqNTbbMBY87VU8u8V6i1TfAOh+JxhPVpkRTZnkugGgOgIzNoQdBbXetD4N5K8NFYzE4hu5uzH/QDr94mrjPLnIz3o6xnzRKZXkjFyFcXC3sCQSLWOnurUugmGZMO6sGDCU3Dm7ealGMw8EYjkgESohyOIwoAWQ5QSF7nC/wCapDhMiqJixAAfW5sB2E3J2qyY48uXlDBcQMNBO8aFpHnmyqN3dmIG9tABc9wU1RhwCfnHiCdycy6kkknzuZJNXhAHkMgFl7XVjbzjd5CDsXPuUeJperV43FI4fwuaKVGKTqpZUZiVOQOygONTYq2VtjcAg6E1oGExXW5oZ1AlWxIF7OL9mSPna/tVtO4mkdJunMUTLHEBM6yxmSx7CiN1Zhm2ZjawA0B3IqyxceweOVTHOElU3QllSaMnfsvvcaEWKkb0ict+4cYvDth8JMuYNGsbZC3n65s2c7HfQi3jXnGYlTGrZrmOVAG07QlIWy2/hs4AJ3yg6705mwk0iLHJ1TLdS8gzDOEYNYR2IGawB7RAud6j5XjkmyRkMsDZpCDfNKQLZiNyim9uRZdrVWId0UUVG0V9L3Re9/8ASj6Xui97/wClOKKy0QXre6L3v/pWO46QtLIxtcu597H8K17i2O6mCWX7NGYeJA7I99qxq9hry1J/OjpwAibVspyHQNyLKAWHrAK++hzYHwBPuq68U4R1fB48ws6Msp8DK3aHucA+qqU21RqXWv8ADIZUhiUdWQsaAatrZR3CnJ63ui97/wClI8BYnC4cnUmGO/8AQtPjVcXzT5QSfnPF3tfrmvbb2XqvCt94/wCR2PiWJlljk+TsAuc5Cwd2uWJFxl7OXbctVQxXkNxEWIWMTwSbMw7akKCl9CNyG2vyrblnbSuiOFmiwOGT6O6xJuWvqM3dyvasL8oXBThuITIbWdusW21pO1pfuNx7K+k7W225VRvKR5PhjrTiURvDEwIKZg4F2AuCMutxz3qRuzpgNbP5EeKO2GmgXJ9E4cZs20g5W8V/GpDhf/08wxfS4qeSZVGYxRoIybakFixPfoLHxq19G8DFDAscSImUAMFFjfkzczmFmBO4IpWeP0+BlvtF73/0pfgt+oS9r9q9tvObvoG9HBz9Cn3v1tUjoe1W+lvRM4wxsjqjIGBzKTmBsRsRaxB99WSvE0wVbsbAf3sAAOZJ0Aqs/FF4P5LjLmWTEhZENmVYr6XOVlLPsw8NwRyq04PyVYNLZ+tkPe0hAPsjyipGDh8zSRygCLKdcxuzIfORlXQX0I7RsVvU/TIl5X+qdxHoHhInhljjyZJBezvY3BykgtyfKalaW41jEaDssGLPGFsRvnU/kCfYaRNCU3lmdJUaIFnYhWjuO2o3a7EBSl75ufm8xayiojg0YMkrndcsY8BYOfeW/wAo7qmKrNQ/HUXJkAAMzjNYAXC9pye/srlv/iFMnwaM2dkUvpqQL6be7keVOMbLnnYco1C+1+03uAT+quVGo8u4AJJAAuSSbAW3JJ29dZv0t6amYmLDsRDszi4Mnq5hP1erSrtxno78twzlpmijAJW2inLftSj+JdNFuBbXe1skx3DpYMonjaIsLrm81h4N38ypswvqBUrpwzTfYdwHuFq4CGF9wddR/Y1YPmI4fCnETCzvZYIyNiw1kccrLcgctCeQqBArLrO3Y7+aubXQKpOt9AABuTtatd6J8E+S4ZYyAHJLvbYM3IeoAD2VTvJ3wfrJzOw7MOi+LsND91dfWwrSBWo5867RRRVczKonpF0ogwKK85cBiQMsbNtbcjRd+ZFS1H5VGmM9LvKw2LjOHwkDgORd21dgDfKEUG1yBrcnTlVcxGD4nYhsLMAdCeobn3m1hvX0QigbAD1C35VW+k3QKHHuGmlxAAAHVpIAmnPKVIB8aqd/1UOnfT6MYOCEMkk5EbTojghMi6qXXs3z20HdWfydLjY2j1tuWv8AkBWxcH8kuAw7ZijzHl1zBlH3VAB9t6ep5NeHA3+SR6d7SH33bWp0bySnRuUPg8Mw0BhiPfbsLf8AvVaj6UNMzZ5JIvOKQoI1ZgoJ1djmYkWNrxWBBzG6g3OGEIoVQFVQAABYADYAcrVG4jo1E51zAA3C2jZR/L1iMU3OikDwoqOwmOOCzKj5XGZiFklnhkY6lXL6rJtfUEb3I0qRTi7YqaKRYurUBmfS5uyBbM4GUkEAAKW2JuLWpzh+ExpY5cxGxc5sv8o81fugU8NXUw14jj1hUMdSzKii9szNew2PceRqDxU6zH6aaMpp9CQyRZgdVMiluuZWGS5AQtoNQbTPF+FriI8jW85WFxcXXa4uPHYg1By9Cwx7Sxt49bOp2I1ANyLEi2bYnvpofLxdoEcgu8areTDs4fMjg2MT5ja4vls2Q2tpe4Ug4k02KVxlCmLKY1AIjQWaMs/pkk9nYAm21z5i6MJfM1r88q2J9cjFnPvB5baVKwYdUUKihVHICw/8+NTTIUG9HCPqV+9+pqBTfCPLGgXLGbE6525sxH8HjSKlK8wxh8REp2QPIRyuuVUv7XYjxHhTCXiEigXSPU2ADuSxOwAyb1OcMwDqjO1llkAvuypYdlRtmAue65Jqs05x2PEYGhZmNkQbsfC+wA1JOgFItjOpjBlbM7HRUG5OyIN2sOZ8SbDZniMQuHa+s2JceAsvjyijv7SfSNRSTTFi7iNnOl87gKPRQZNF/E7k7WrMmncUF3MjAKTeyL5qZvOJtoztzb2DTUuaY/K5fQj+I/7KPlcvoR/Ef9lRrD7h0+TEZTtMot/NHe49qEH7hqbeQKCSbAC5PcBvVTOKkzw3VB9Mmodidbg6FRyJqa6SuRhZbW1AU32sxVWv7CarNnaOwTEoHO8l5D9/UD2LlHspemXyqX0I/iP+yj5XL6EfxH/ZUaSfBmuskLC4U6X5pJcgH1HMvsFR0GHBQxSAP1T5TmAN8ljG2vPKVN++9d4bi3GJTMqgOrp2WY3IHWLcFRsFcfepGTGN8oxIVVNpQDmZlOkUVtAp0tzoknZj0r6PHGHDxhip63U6eaVOc6jUgDTxOtQGO8mBjnSMYkEOrtcxdoZMgAFnsxObXTQCrVJiZg8cipGTGScvWN2gwIYC6AA8wTpca6GppMRh8YuRhdl1KNdZIz3+kp7mU27jRfKxCdHOAjCRGMOZLuXLFQNwosAOWlSlR+Lklw8giYq6trHK5KljzRiqkFxuDpmB2JBv7+Vy+hH8R/2UX72e0Uy+Vy+hH8R/2UfK5fQj+I/7KamO0UX1tzorLQorykqtfKym29iDb12oWVSbBgT3Ai/uoPVFFcLAC5It30HaKKKAooooCiiigKKKKArw8vaCqrM7ahVFyQNySdFUHmbC+mp0r3VE4hxfG4GRpsOiyzyG0iSki6gEqIxcLIqm+XIcwuQVO9WFaD0Sw7SL8pkMZzj6JUOYRrc7v/EzaXsBa1takOM8X6opGi5pZM2UfwqFAzO3gLgWGpLAeIz7gfS/jUidjh+CIGpiWbq3W5v2kLkoTe+oqH6e4/FYoRnE8LxuHlhvknw79YBmtu0a3A0vvoeR2rTl+9tAjjte5LMxuzHdj3n8gNgLAV7rOPJd0uxUzTYfELLO8Q6xXyjPlvla4fKWsbEc9xV/wnEI5cwRrlDZlIZWU66MrAEbH3HuqV0hxRRRWVMmdnm+juxwzIzqhUsDIGsbMbGyXNj6YOuW1WuR45YyjlbOpDKWW4zCxBsd9axXifQeCTEyvipMQHkcsTHLHHm1suUSDI62tswZdQRzrxH5J+Hlvr8ei9+WJ/f1QY/hWoxZdWbj/SXF4B1SXBSTx2JE8MgYOq3u2TL2Xyi5W/fY22e8J6ZYfFKhgYvnvpbLktbN1jNogFwL6i7KBckVWsP5HoGI+ScXlRlIYK1iwK7EqHQi3faodOikvDWxMZllmLugQwhbO5GhkjYkgq0gve6WbRlfLQ2tfw4TDlHxBU4hw2SNCWAAtnEYIBbTLmc29g0pHHSiSZZEQpoRISV7YscoyqTqDrfTS4qM4HETGkjasUCW1OQLe6Akknt5ifEDQAACTosgpObCq9swuRsdmXxVhqvspSmuPlcAZEZtycpQNoLgAubLc6Ztbd2tTWj7hLszvh5T10bR5/pLMy9q2VjbtKd1JF+y2p5MZ8IYnEayO7h7lS2dUivoHJF85Hm6377gE0jwbpekP0csDxuxBYhX8Rdmk1Y9kgWJv2BoWChxw+IrGubz27T33LNq1zzN9PYKrM+nFFFFZaVvj+BaTGQZGyypDM8bcgytELMOakEqfBqi8RxHrflT2aNS+DTELqGjUZhMpI1sNifRN6uxjFw1hcCwNhcA2uL92griwqCxCqC3nGwu1hbtHnpprRUBxnDRRnDnDrGsxmjEfVhQWQn6QdnzkyXJvcaDnUbwTgrTYPD5YsPH5jCcH6UBXvcARjtEC3nWsfZVsw/DoozeOKNCRqVRVJ8LgbeFLRxhQAoAA2AAAHqA0FBG9KYM+Ens7paOQ9ggX7Ddkkg6d9rUx6pXnwiShWj+TFlVrZC/0Q1B0JCE28CasLoCCCAQRYg6g35WpLEYON1CuiMvosoIFtrAjSgj+ixvhhrdQ8ojO90EjhNTuLDQ91qlq4qgAAAADQAaAeyu0T9FFFFAUUUUBRRRQFeXjBBBAIO4IuD6wdK9UVRFzcIZCHw7ZGXVVJ0X+RtcgPoEFD6I3rmN4/imDBg8eZMvZV7q4PZkR41cDxUlgbAaa3laKalmqviYZ5pVkKsZFKHrVV4mVhbrCjSECNHUANHdlvZgN7ynBeEGJpJHIzyZRYbIq3IUWCr5zMxIUasd6lKKLgoooqAYXFjqO47e6m0vDIm86KM/cW/vtenNFBGYro9E4tqvhoy/0SBlHrFj403j6OsDriJCvZ0Gb+G+UjM7KpF9DbTlbS03RVHjDwKihVFlUWA/86n117oooCiiioOg1yiiqCiiioP/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846840"/>
            <a:ext cx="7315199" cy="2801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98474" y="5105400"/>
            <a:ext cx="8188325" cy="1323439"/>
          </a:xfrm>
          <a:prstGeom prst="rect">
            <a:avLst/>
          </a:prstGeom>
        </p:spPr>
        <p:txBody>
          <a:bodyPr wrap="square">
            <a:spAutoFit/>
          </a:bodyPr>
          <a:lstStyle/>
          <a:p>
            <a:r>
              <a:rPr lang="vi-VN" sz="2000" b="1" dirty="0"/>
              <a:t>Nguyên nhân bạo lực </a:t>
            </a:r>
            <a:r>
              <a:rPr lang="vi-VN" sz="2000" dirty="0"/>
              <a:t>ở con người là một trong những chủ đề nghiên của của tâm lý học và xã hội học. Nhà sinh vật học thần kinh Jan Volavka nhấn mạnh rằng "hành vi bạo lực được định nghĩa như hành vi gây hấn thể chất một cách cố ý chống lại người khác</a:t>
            </a:r>
            <a:endParaRPr lang="en-US" sz="2000" dirty="0"/>
          </a:p>
        </p:txBody>
      </p:sp>
    </p:spTree>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36" y="-1143000"/>
            <a:ext cx="8229600" cy="1143000"/>
          </a:xfrm>
        </p:spPr>
        <p:txBody>
          <a:bodyPr/>
          <a:lstStyle/>
          <a:p>
            <a:endParaRPr lang="en-US" dirty="0"/>
          </a:p>
        </p:txBody>
      </p:sp>
      <p:sp>
        <p:nvSpPr>
          <p:cNvPr id="3" name="Content Placeholder 2"/>
          <p:cNvSpPr>
            <a:spLocks noGrp="1"/>
          </p:cNvSpPr>
          <p:nvPr>
            <p:ph idx="1"/>
          </p:nvPr>
        </p:nvSpPr>
        <p:spPr>
          <a:xfrm>
            <a:off x="228600" y="152400"/>
            <a:ext cx="8610600" cy="6477000"/>
          </a:xfrm>
        </p:spPr>
        <p:txBody>
          <a:bodyPr>
            <a:normAutofit fontScale="92500" lnSpcReduction="10000"/>
          </a:bodyPr>
          <a:lstStyle/>
          <a:p>
            <a:r>
              <a:rPr lang="vi-VN" sz="2800" dirty="0"/>
              <a:t>Các nhà khoa học đồng ý với quan điểm bạo lực là cái vốn hữu ở con người. Đối với người tiền sử, đã có những bằng chứng khảo cổ chứng minh cả bạo lực lẫn hòa bình là những đặc tính sơ khai của con người.</a:t>
            </a:r>
          </a:p>
          <a:p>
            <a:r>
              <a:rPr lang="vi-VN" sz="2800" dirty="0"/>
              <a:t>nhà sinh vật học thần kinh Jan Volavka nhấn mạnh rằng "hành vi bạo lực được định nghĩa như hành vi gây hấn thể chất một cách cố ý chống lại người khác".</a:t>
            </a:r>
          </a:p>
          <a:p>
            <a:r>
              <a:rPr lang="vi-VN" sz="2800" dirty="0"/>
              <a:t>. Dale Peterson và Richard Wrangham trong cuốn sách “Demonic Males: Apes and the Origins of Human Violence” nhận định rằng bạo lực là cái vốn có ở con người và không thể tránh khỏi</a:t>
            </a:r>
          </a:p>
          <a:p>
            <a:r>
              <a:rPr lang="en-US" sz="2800" dirty="0"/>
              <a:t>James Gilligan </a:t>
            </a:r>
            <a:r>
              <a:rPr lang="en-US" sz="2800" dirty="0" err="1"/>
              <a:t>thì</a:t>
            </a:r>
            <a:r>
              <a:rPr lang="en-US" sz="2800" dirty="0"/>
              <a:t> </a:t>
            </a:r>
            <a:r>
              <a:rPr lang="en-US" sz="2800" dirty="0" err="1"/>
              <a:t>cho</a:t>
            </a:r>
            <a:r>
              <a:rPr lang="en-US" sz="2800" dirty="0"/>
              <a:t> </a:t>
            </a:r>
            <a:r>
              <a:rPr lang="en-US" sz="2800" dirty="0" err="1"/>
              <a:t>rằng</a:t>
            </a:r>
            <a:r>
              <a:rPr lang="en-US" sz="2800" dirty="0"/>
              <a:t> </a:t>
            </a:r>
            <a:r>
              <a:rPr lang="en-US" sz="2800" dirty="0" err="1"/>
              <a:t>bạo</a:t>
            </a:r>
            <a:r>
              <a:rPr lang="en-US" sz="2800" dirty="0"/>
              <a:t> </a:t>
            </a:r>
            <a:r>
              <a:rPr lang="en-US" sz="2800" dirty="0" err="1"/>
              <a:t>lực</a:t>
            </a:r>
            <a:r>
              <a:rPr lang="en-US" sz="2800" dirty="0"/>
              <a:t> </a:t>
            </a:r>
            <a:r>
              <a:rPr lang="en-US" sz="2800" dirty="0" err="1"/>
              <a:t>thường</a:t>
            </a:r>
            <a:r>
              <a:rPr lang="en-US" sz="2800" dirty="0"/>
              <a:t> </a:t>
            </a:r>
            <a:r>
              <a:rPr lang="en-US" sz="2800" dirty="0" err="1"/>
              <a:t>được</a:t>
            </a:r>
            <a:r>
              <a:rPr lang="en-US" sz="2800" dirty="0"/>
              <a:t> </a:t>
            </a:r>
            <a:r>
              <a:rPr lang="en-US" sz="2800" dirty="0" err="1"/>
              <a:t>tìm</a:t>
            </a:r>
            <a:r>
              <a:rPr lang="en-US" sz="2800" dirty="0"/>
              <a:t> </a:t>
            </a:r>
            <a:r>
              <a:rPr lang="en-US" sz="2800" dirty="0" err="1"/>
              <a:t>đến</a:t>
            </a:r>
            <a:r>
              <a:rPr lang="en-US" sz="2800" dirty="0"/>
              <a:t> </a:t>
            </a:r>
            <a:r>
              <a:rPr lang="en-US" sz="2800" dirty="0" err="1"/>
              <a:t>như</a:t>
            </a:r>
            <a:r>
              <a:rPr lang="en-US" sz="2800" dirty="0"/>
              <a:t> </a:t>
            </a:r>
            <a:r>
              <a:rPr lang="en-US" sz="2800" dirty="0" err="1"/>
              <a:t>là</a:t>
            </a:r>
            <a:r>
              <a:rPr lang="en-US" sz="2800" dirty="0"/>
              <a:t> </a:t>
            </a:r>
            <a:r>
              <a:rPr lang="en-US" sz="2800" dirty="0" err="1"/>
              <a:t>một</a:t>
            </a:r>
            <a:r>
              <a:rPr lang="en-US" sz="2800" dirty="0"/>
              <a:t> </a:t>
            </a:r>
            <a:r>
              <a:rPr lang="en-US" sz="2800" dirty="0" err="1"/>
              <a:t>liều</a:t>
            </a:r>
            <a:r>
              <a:rPr lang="en-US" sz="2800" dirty="0"/>
              <a:t> </a:t>
            </a:r>
            <a:r>
              <a:rPr lang="en-US" sz="2800" dirty="0" err="1"/>
              <a:t>thuốc</a:t>
            </a:r>
            <a:r>
              <a:rPr lang="en-US" sz="2800" dirty="0"/>
              <a:t> </a:t>
            </a:r>
            <a:r>
              <a:rPr lang="en-US" sz="2800" dirty="0" err="1"/>
              <a:t>giải</a:t>
            </a:r>
            <a:r>
              <a:rPr lang="en-US" sz="2800" dirty="0"/>
              <a:t> </a:t>
            </a:r>
            <a:r>
              <a:rPr lang="en-US" sz="2800" dirty="0" err="1"/>
              <a:t>độc</a:t>
            </a:r>
            <a:r>
              <a:rPr lang="en-US" sz="2800" dirty="0"/>
              <a:t> </a:t>
            </a:r>
            <a:r>
              <a:rPr lang="en-US" sz="2800" dirty="0" err="1"/>
              <a:t>cho</a:t>
            </a:r>
            <a:r>
              <a:rPr lang="en-US" sz="2800" dirty="0"/>
              <a:t> </a:t>
            </a:r>
            <a:r>
              <a:rPr lang="en-US" sz="2800" dirty="0" err="1"/>
              <a:t>điều</a:t>
            </a:r>
            <a:r>
              <a:rPr lang="en-US" sz="2800" dirty="0"/>
              <a:t> </a:t>
            </a:r>
            <a:r>
              <a:rPr lang="en-US" sz="2800" dirty="0" err="1"/>
              <a:t>xấu</a:t>
            </a:r>
            <a:r>
              <a:rPr lang="en-US" sz="2800" dirty="0"/>
              <a:t> </a:t>
            </a:r>
            <a:r>
              <a:rPr lang="en-US" sz="2800" dirty="0" err="1"/>
              <a:t>hổ</a:t>
            </a:r>
            <a:r>
              <a:rPr lang="en-US" sz="2800" dirty="0"/>
              <a:t> </a:t>
            </a:r>
            <a:r>
              <a:rPr lang="en-US" sz="2800" dirty="0" err="1"/>
              <a:t>và</a:t>
            </a:r>
            <a:r>
              <a:rPr lang="en-US" sz="2800" dirty="0"/>
              <a:t> </a:t>
            </a:r>
            <a:r>
              <a:rPr lang="en-US" sz="2800" dirty="0" err="1"/>
              <a:t>sự</a:t>
            </a:r>
            <a:r>
              <a:rPr lang="en-US" sz="2800" dirty="0"/>
              <a:t> </a:t>
            </a:r>
            <a:r>
              <a:rPr lang="en-US" sz="2800" dirty="0" err="1"/>
              <a:t>làm</a:t>
            </a:r>
            <a:r>
              <a:rPr lang="en-US" sz="2800" dirty="0"/>
              <a:t> </a:t>
            </a:r>
            <a:r>
              <a:rPr lang="en-US" sz="2800" dirty="0" err="1"/>
              <a:t>nhục</a:t>
            </a:r>
            <a:r>
              <a:rPr lang="en-US" sz="2800" dirty="0"/>
              <a:t>. </a:t>
            </a:r>
            <a:r>
              <a:rPr lang="en-US" sz="2800" dirty="0" err="1"/>
              <a:t>Việc</a:t>
            </a:r>
            <a:r>
              <a:rPr lang="en-US" sz="2800" dirty="0"/>
              <a:t> </a:t>
            </a:r>
            <a:r>
              <a:rPr lang="en-US" sz="2800" dirty="0" err="1"/>
              <a:t>sử</a:t>
            </a:r>
            <a:r>
              <a:rPr lang="en-US" sz="2800" dirty="0"/>
              <a:t> </a:t>
            </a:r>
            <a:r>
              <a:rPr lang="en-US" sz="2800" dirty="0" err="1"/>
              <a:t>dụng</a:t>
            </a:r>
            <a:r>
              <a:rPr lang="en-US" sz="2800" dirty="0"/>
              <a:t> </a:t>
            </a:r>
            <a:r>
              <a:rPr lang="en-US" sz="2800" dirty="0" err="1"/>
              <a:t>bạo</a:t>
            </a:r>
            <a:r>
              <a:rPr lang="en-US" sz="2800" dirty="0"/>
              <a:t> </a:t>
            </a:r>
            <a:r>
              <a:rPr lang="en-US" sz="2800" dirty="0" err="1"/>
              <a:t>lực</a:t>
            </a:r>
            <a:r>
              <a:rPr lang="en-US" sz="2800" dirty="0"/>
              <a:t> </a:t>
            </a:r>
            <a:r>
              <a:rPr lang="en-US" sz="2800" dirty="0" err="1"/>
              <a:t>nhằm</a:t>
            </a:r>
            <a:r>
              <a:rPr lang="en-US" sz="2800" dirty="0"/>
              <a:t> </a:t>
            </a:r>
            <a:r>
              <a:rPr lang="en-US" sz="2800" dirty="0" err="1"/>
              <a:t>bảo</a:t>
            </a:r>
            <a:r>
              <a:rPr lang="en-US" sz="2800" dirty="0"/>
              <a:t> </a:t>
            </a:r>
            <a:r>
              <a:rPr lang="en-US" sz="2800" dirty="0" err="1"/>
              <a:t>vệ</a:t>
            </a:r>
            <a:r>
              <a:rPr lang="en-US" sz="2800" dirty="0"/>
              <a:t> </a:t>
            </a:r>
            <a:r>
              <a:rPr lang="en-US" sz="2800" dirty="0" err="1"/>
              <a:t>thể</a:t>
            </a:r>
            <a:r>
              <a:rPr lang="en-US" sz="2800" dirty="0"/>
              <a:t> </a:t>
            </a:r>
            <a:r>
              <a:rPr lang="en-US" sz="2800" dirty="0" err="1"/>
              <a:t>diện</a:t>
            </a:r>
            <a:r>
              <a:rPr lang="en-US" sz="2800" dirty="0"/>
              <a:t> </a:t>
            </a:r>
            <a:r>
              <a:rPr lang="en-US" sz="2800" dirty="0" err="1"/>
              <a:t>và</a:t>
            </a:r>
            <a:r>
              <a:rPr lang="en-US" sz="2800" dirty="0"/>
              <a:t> </a:t>
            </a:r>
            <a:r>
              <a:rPr lang="en-US" sz="2800" dirty="0" err="1"/>
              <a:t>danh</a:t>
            </a:r>
            <a:r>
              <a:rPr lang="en-US" sz="2800" dirty="0"/>
              <a:t> </a:t>
            </a:r>
            <a:r>
              <a:rPr lang="en-US" sz="2800" dirty="0" err="1"/>
              <a:t>dự</a:t>
            </a:r>
            <a:r>
              <a:rPr lang="en-US" sz="2800" dirty="0"/>
              <a:t>, </a:t>
            </a:r>
            <a:r>
              <a:rPr lang="en-US" sz="2800" dirty="0" err="1"/>
              <a:t>đặc</a:t>
            </a:r>
            <a:r>
              <a:rPr lang="en-US" sz="2800" dirty="0"/>
              <a:t> </a:t>
            </a:r>
            <a:r>
              <a:rPr lang="en-US" sz="2800" dirty="0" err="1"/>
              <a:t>biệt</a:t>
            </a:r>
            <a:r>
              <a:rPr lang="en-US" sz="2800" dirty="0"/>
              <a:t> </a:t>
            </a:r>
            <a:r>
              <a:rPr lang="en-US" sz="2800" dirty="0" err="1"/>
              <a:t>là</a:t>
            </a:r>
            <a:r>
              <a:rPr lang="en-US" sz="2800" dirty="0"/>
              <a:t> </a:t>
            </a:r>
            <a:r>
              <a:rPr lang="en-US" sz="2800" dirty="0" err="1"/>
              <a:t>với</a:t>
            </a:r>
            <a:r>
              <a:rPr lang="en-US" sz="2800" dirty="0"/>
              <a:t> </a:t>
            </a:r>
            <a:r>
              <a:rPr lang="en-US" sz="2800" dirty="0" err="1"/>
              <a:t>nam</a:t>
            </a:r>
            <a:r>
              <a:rPr lang="en-US" sz="2800" dirty="0"/>
              <a:t> </a:t>
            </a:r>
            <a:r>
              <a:rPr lang="en-US" sz="2800" dirty="0" err="1"/>
              <a:t>giới</a:t>
            </a:r>
            <a:r>
              <a:rPr lang="en-US" sz="2800" dirty="0"/>
              <a:t>, </a:t>
            </a:r>
            <a:r>
              <a:rPr lang="en-US" sz="2800" dirty="0" err="1"/>
              <a:t>những</a:t>
            </a:r>
            <a:r>
              <a:rPr lang="en-US" sz="2800" dirty="0"/>
              <a:t> </a:t>
            </a:r>
            <a:r>
              <a:rPr lang="en-US" sz="2800" dirty="0" err="1"/>
              <a:t>người</a:t>
            </a:r>
            <a:r>
              <a:rPr lang="en-US" sz="2800" dirty="0"/>
              <a:t> tin </a:t>
            </a:r>
            <a:r>
              <a:rPr lang="en-US" sz="2800" dirty="0" err="1"/>
              <a:t>rằng</a:t>
            </a:r>
            <a:r>
              <a:rPr lang="en-US" sz="2800" dirty="0"/>
              <a:t> </a:t>
            </a:r>
            <a:r>
              <a:rPr lang="en-US" sz="2800" dirty="0" err="1"/>
              <a:t>bạo</a:t>
            </a:r>
            <a:r>
              <a:rPr lang="en-US" sz="2800" dirty="0"/>
              <a:t> </a:t>
            </a:r>
            <a:r>
              <a:rPr lang="en-US" sz="2800" dirty="0" err="1"/>
              <a:t>lực</a:t>
            </a:r>
            <a:r>
              <a:rPr lang="en-US" sz="2800" dirty="0"/>
              <a:t> </a:t>
            </a:r>
            <a:r>
              <a:rPr lang="en-US" sz="2800" dirty="0" err="1"/>
              <a:t>thể</a:t>
            </a:r>
            <a:r>
              <a:rPr lang="en-US" sz="2800" dirty="0"/>
              <a:t> </a:t>
            </a:r>
            <a:r>
              <a:rPr lang="en-US" sz="2800" dirty="0" err="1"/>
              <a:t>hiện</a:t>
            </a:r>
            <a:r>
              <a:rPr lang="en-US" sz="2800" dirty="0"/>
              <a:t> </a:t>
            </a:r>
            <a:r>
              <a:rPr lang="en-US" sz="2800" dirty="0" err="1"/>
              <a:t>tính</a:t>
            </a:r>
            <a:r>
              <a:rPr lang="en-US" sz="2800" dirty="0"/>
              <a:t> </a:t>
            </a:r>
            <a:r>
              <a:rPr lang="en-US" sz="2800" dirty="0" err="1"/>
              <a:t>đàn</a:t>
            </a:r>
            <a:r>
              <a:rPr lang="en-US" sz="2800" dirty="0"/>
              <a:t> </a:t>
            </a:r>
            <a:r>
              <a:rPr lang="en-US" sz="2800" dirty="0" err="1"/>
              <a:t>ông</a:t>
            </a:r>
            <a:r>
              <a:rPr lang="en-US" sz="2800" dirty="0"/>
              <a:t>.</a:t>
            </a:r>
          </a:p>
          <a:p>
            <a:endParaRPr lang="en-US" dirty="0"/>
          </a:p>
        </p:txBody>
      </p:sp>
    </p:spTree>
    <p:extLst>
      <p:ext uri="{BB962C8B-B14F-4D97-AF65-F5344CB8AC3E}">
        <p14:creationId xmlns:p14="http://schemas.microsoft.com/office/powerpoint/2010/main" val="2994997598"/>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916</TotalTime>
  <Words>2558</Words>
  <Application>Microsoft Office PowerPoint</Application>
  <PresentationFormat>On-screen Show (4:3)</PresentationFormat>
  <Paragraphs>188</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Flow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jonh</cp:lastModifiedBy>
  <cp:revision>71</cp:revision>
  <dcterms:created xsi:type="dcterms:W3CDTF">2013-10-29T04:31:08Z</dcterms:created>
  <dcterms:modified xsi:type="dcterms:W3CDTF">2013-11-04T07:47:01Z</dcterms:modified>
</cp:coreProperties>
</file>