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85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A754D-3DCA-4430-BA02-58E137B95CBC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B1E5F-487A-4BF6-B6C0-3246739D33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4055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D4AFD37-DBC6-47AF-945D-27937AC36C5E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175E865-A223-4A18-81E7-82A5B5E19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105401"/>
            <a:ext cx="3309803" cy="533399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GV: NGUYỄN ĐỨC THÀNH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371600"/>
            <a:ext cx="8839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KÍNH CHÀO THẦY VÀ CÁC BẠN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00200" y="3125926"/>
            <a:ext cx="5562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CHỦ ĐỀ: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Khái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niệm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về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xã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hội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hóa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và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tương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tác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xã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hội</a:t>
            </a:r>
            <a:endParaRPr lang="vi-VN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07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762000"/>
            <a:ext cx="6777317" cy="5070629"/>
          </a:xfrm>
        </p:spPr>
        <p:txBody>
          <a:bodyPr>
            <a:normAutofit/>
          </a:bodyPr>
          <a:lstStyle/>
          <a:p>
            <a:pPr marL="525780" indent="-457200">
              <a:buAutoNum type="arabicPeriod" startAt="2"/>
            </a:pPr>
            <a:r>
              <a:rPr lang="en-US" b="1" u="sng" dirty="0" err="1" smtClean="0"/>
              <a:t>Hoàn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cảnh</a:t>
            </a:r>
            <a:r>
              <a:rPr lang="en-US" b="1" u="sng" dirty="0" smtClean="0"/>
              <a:t>:</a:t>
            </a:r>
            <a:endParaRPr lang="en-US" b="1" u="sng" dirty="0"/>
          </a:p>
          <a:p>
            <a:pPr marL="68580" indent="0">
              <a:buNone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xhh-thừa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ràng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ngữ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cảnh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mối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đầu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giống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huấn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ảnh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hưởng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trưởng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dù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hầu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hết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xảy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đầy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trách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lớn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97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762000"/>
            <a:ext cx="6777317" cy="5070629"/>
          </a:xfrm>
        </p:spPr>
        <p:txBody>
          <a:bodyPr/>
          <a:lstStyle/>
          <a:p>
            <a:pPr marL="525780" indent="-457200">
              <a:buAutoNum type="arabicPeriod" startAt="3"/>
            </a:pP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phản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68580" indent="0">
              <a:buNone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dễ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uốn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nắn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Ngoài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trưởng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nguyện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khởi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xướng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dừng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bất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kì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lúc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nào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00" y="3200400"/>
            <a:ext cx="27146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126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0"/>
            <a:ext cx="7024744" cy="12192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IV. </a:t>
            </a:r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CÁC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NHÂN TỐ CỦA XÃ HỘI HÓA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2133600"/>
            <a:ext cx="4519108" cy="3699029"/>
          </a:xfrm>
        </p:spPr>
        <p:txBody>
          <a:bodyPr>
            <a:normAutofit/>
          </a:bodyPr>
          <a:lstStyle/>
          <a:p>
            <a:pPr marL="525780" indent="-457200">
              <a:buAutoNum type="arabicPeriod"/>
            </a:pPr>
            <a:r>
              <a:rPr lang="en-US" b="1" u="sng" dirty="0" err="1" smtClean="0"/>
              <a:t>Gia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đình</a:t>
            </a:r>
            <a:r>
              <a:rPr lang="en-US" b="1" u="sng" dirty="0" smtClean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mối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đứa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kinh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nghiệm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vậy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800" y="2971800"/>
            <a:ext cx="28575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503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762000"/>
            <a:ext cx="4366708" cy="5070629"/>
          </a:xfrm>
        </p:spPr>
        <p:txBody>
          <a:bodyPr>
            <a:normAutofit fontScale="85000" lnSpcReduction="10000"/>
          </a:bodyPr>
          <a:lstStyle/>
          <a:p>
            <a:pPr marL="525780" indent="-457200">
              <a:buAutoNum type="arabicPeriod" startAt="2"/>
            </a:pP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bạn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tuổi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địa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): </a:t>
            </a:r>
          </a:p>
          <a:p>
            <a:pPr>
              <a:buFont typeface="Wingdings" pitchFamily="2" charset="2"/>
              <a:buChar char="§"/>
            </a:pP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tuổi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gần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giống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trúc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tổ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chức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chặt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chẽ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gọi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ban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tuổi</a:t>
            </a:r>
            <a:endParaRPr lang="en-US" sz="2600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bạn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rất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nó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chi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phối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tắc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sở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cung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thúc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đẩy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đạt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do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bạn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sz="26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lập</a:t>
            </a:r>
            <a:endParaRPr lang="en-US" sz="2600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525780" indent="-457200">
              <a:buAutoNum type="arabicPeriod" startAt="2"/>
            </a:pPr>
            <a:endParaRPr lang="en-US" b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4300" y="1279051"/>
            <a:ext cx="2663400" cy="1997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4640" y="3657600"/>
            <a:ext cx="2713060" cy="271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32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762000"/>
            <a:ext cx="4290508" cy="5070629"/>
          </a:xfrm>
        </p:spPr>
        <p:txBody>
          <a:bodyPr>
            <a:normAutofit fontScale="92500"/>
          </a:bodyPr>
          <a:lstStyle/>
          <a:p>
            <a:pPr marL="525780" indent="-457200">
              <a:buAutoNum type="arabicPeriod" startAt="3"/>
            </a:pP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Nhà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trường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giúp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khỏi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môi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giúp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đứa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kĩ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toán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sản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văn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lọc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văn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kĩ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duy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đứa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đảm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lớn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0" y="1066800"/>
            <a:ext cx="2857500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0" y="3810000"/>
            <a:ext cx="2857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825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762000"/>
            <a:ext cx="5433508" cy="5070629"/>
          </a:xfrm>
        </p:spPr>
        <p:txBody>
          <a:bodyPr>
            <a:normAutofit lnSpcReduction="10000"/>
          </a:bodyPr>
          <a:lstStyle/>
          <a:p>
            <a:pPr marL="525780" indent="-457200">
              <a:buAutoNum type="arabicPeriod" startAt="4"/>
            </a:pP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đại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chúng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tin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chúng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tố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Chức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dục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niềm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tin,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tiện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tin,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mạnh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mẽ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biệt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TV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mạnh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mẽ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em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25780" indent="-457200">
              <a:buAutoNum type="arabicPeriod" startAt="4"/>
            </a:pPr>
            <a:endParaRPr lang="en-US" b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5338" y="762000"/>
            <a:ext cx="1798093" cy="1798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9587" y="2209800"/>
            <a:ext cx="1821407" cy="18214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2828" y="4114800"/>
            <a:ext cx="21145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4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762000"/>
            <a:ext cx="6777317" cy="5070629"/>
          </a:xfrm>
        </p:spPr>
        <p:txBody>
          <a:bodyPr/>
          <a:lstStyle/>
          <a:p>
            <a:pPr marL="525780" indent="-457200">
              <a:buAutoNum type="arabicPeriod" startAt="5"/>
            </a:pPr>
            <a:r>
              <a:rPr lang="en-US" b="1" u="sng" dirty="0" err="1" smtClean="0"/>
              <a:t>Nơi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làm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việc</a:t>
            </a:r>
            <a:r>
              <a:rPr lang="en-US" b="1" u="sng" dirty="0" smtClean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tuân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họ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2238375"/>
            <a:ext cx="2857500" cy="1781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2590800"/>
            <a:ext cx="2181225" cy="285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4500562"/>
            <a:ext cx="28575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352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914400"/>
            <a:ext cx="7024744" cy="10668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V. XÃ HỘI HÓA VÀ TƯƠNG TÁC XÃ HỘI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057400"/>
            <a:ext cx="6777317" cy="3775229"/>
          </a:xfrm>
        </p:spPr>
        <p:txBody>
          <a:bodyPr>
            <a:normAutofit fontScale="92500" lnSpcReduction="10000"/>
          </a:bodyPr>
          <a:lstStyle/>
          <a:p>
            <a:r>
              <a:rPr lang="en-US" b="1" u="sng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Khái</a:t>
            </a:r>
            <a:r>
              <a:rPr lang="en-US" b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u="sng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niệm</a:t>
            </a:r>
            <a:r>
              <a:rPr lang="en-US" b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chuỗi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bổ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sung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đổi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phản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tùy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nền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tảng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gắn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sản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cải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phạm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định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68580" indent="0">
              <a:buNone/>
            </a:pP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08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762000"/>
            <a:ext cx="6777317" cy="5070629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khái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niệm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khái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niệm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chủ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chúng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ta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chịu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xung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chúng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ta</a:t>
            </a:r>
          </a:p>
          <a:p>
            <a:pPr marL="68580" indent="0">
              <a:buNone/>
            </a:pP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81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239536"/>
          </a:xfrm>
        </p:spPr>
        <p:txBody>
          <a:bodyPr>
            <a:normAutofit/>
            <a:scene3d>
              <a:camera prst="perspectiveContrastingRightFacing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CẢM ƠN THẦY VÀ CÁC BẠN ĐÃ CHÚ Ý LẮNG NGHE</a:t>
            </a:r>
            <a:endParaRPr lang="en-US" sz="6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5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VŨ VĂN </a:t>
            </a:r>
            <a:r>
              <a:rPr lang="en-US" dirty="0" smtClean="0"/>
              <a:t>HUY</a:t>
            </a:r>
          </a:p>
          <a:p>
            <a:r>
              <a:rPr lang="en-US" dirty="0" smtClean="0"/>
              <a:t>TRẦN THỊ LAN ANH</a:t>
            </a:r>
          </a:p>
          <a:p>
            <a:r>
              <a:rPr lang="en-US" dirty="0" smtClean="0"/>
              <a:t>TRẦN CÔNG ĐỊNH</a:t>
            </a:r>
          </a:p>
          <a:p>
            <a:r>
              <a:rPr lang="en-US" dirty="0" smtClean="0"/>
              <a:t>NGUYỄN VĂN TRÍ</a:t>
            </a:r>
          </a:p>
          <a:p>
            <a:r>
              <a:rPr lang="en-US" dirty="0" smtClean="0"/>
              <a:t>NGUYỄN THỊ ÁI PHI</a:t>
            </a:r>
          </a:p>
          <a:p>
            <a:r>
              <a:rPr lang="en-US" dirty="0" smtClean="0"/>
              <a:t>HỒ XUÂN HOÀNG</a:t>
            </a:r>
          </a:p>
          <a:p>
            <a:r>
              <a:rPr lang="en-US" smtClean="0"/>
              <a:t>HÀ VĂN THẠCH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43000" y="1219200"/>
            <a:ext cx="2983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NHÓM 4</a:t>
            </a:r>
            <a:endParaRPr lang="en-US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94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I.  XÃ HỘI HÓA LÀ GÌ ?</a:t>
            </a: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 MỤC TIÊU CỦA XÃ HỘI HÓA</a:t>
            </a: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III QUÁ TRÌNH XÃ HỘI HÓA</a:t>
            </a: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IV CÁC NHÂN TỐ CỦA XÃ HỘI HÓA</a:t>
            </a: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  XÃ HỘI HÓA VÀ TƯƠNG TÁC XÃ HỘI</a:t>
            </a:r>
          </a:p>
          <a:p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92094" y="1219200"/>
            <a:ext cx="6559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KHÁI QUÁT CHUNG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7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024744" cy="1143000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I.KHÁI NIỆM XÃ HỘI HÓA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81200"/>
            <a:ext cx="6777317" cy="385142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2800" b="1" dirty="0" err="1" smtClean="0"/>
              <a:t>Xã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hội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hóa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là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gì</a:t>
            </a:r>
            <a:r>
              <a:rPr lang="en-US" sz="2800" b="1" dirty="0" smtClean="0"/>
              <a:t>?</a:t>
            </a:r>
          </a:p>
          <a:p>
            <a:pPr marL="68580" indent="0">
              <a:buNone/>
            </a:pP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→ </a:t>
            </a:r>
            <a:r>
              <a:rPr lang="en-US" sz="2800" dirty="0" err="1" smtClean="0">
                <a:solidFill>
                  <a:schemeClr val="accent3"/>
                </a:solidFill>
              </a:rPr>
              <a:t>xã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hội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hóa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là</a:t>
            </a:r>
            <a:r>
              <a:rPr lang="en-US" sz="2800" dirty="0" smtClean="0">
                <a:solidFill>
                  <a:schemeClr val="accent3"/>
                </a:solidFill>
              </a:rPr>
              <a:t> 1 </a:t>
            </a:r>
            <a:r>
              <a:rPr lang="en-US" sz="2800" dirty="0" err="1" smtClean="0">
                <a:solidFill>
                  <a:schemeClr val="accent3"/>
                </a:solidFill>
              </a:rPr>
              <a:t>quá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trình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trong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đó</a:t>
            </a:r>
            <a:r>
              <a:rPr lang="en-US" sz="2800" dirty="0" smtClean="0">
                <a:solidFill>
                  <a:schemeClr val="accent3"/>
                </a:solidFill>
              </a:rPr>
              <a:t> con </a:t>
            </a:r>
            <a:r>
              <a:rPr lang="en-US" sz="2800" dirty="0" err="1" smtClean="0">
                <a:solidFill>
                  <a:schemeClr val="accent3"/>
                </a:solidFill>
              </a:rPr>
              <a:t>người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học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các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kĩ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năng</a:t>
            </a:r>
            <a:r>
              <a:rPr lang="en-US" sz="2800" dirty="0" smtClean="0">
                <a:solidFill>
                  <a:schemeClr val="accent3"/>
                </a:solidFill>
              </a:rPr>
              <a:t>, </a:t>
            </a:r>
            <a:r>
              <a:rPr lang="en-US" sz="2800" dirty="0" err="1" smtClean="0">
                <a:solidFill>
                  <a:schemeClr val="accent3"/>
                </a:solidFill>
              </a:rPr>
              <a:t>kiến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thức</a:t>
            </a:r>
            <a:r>
              <a:rPr lang="en-US" sz="2800" dirty="0" smtClean="0">
                <a:solidFill>
                  <a:schemeClr val="accent3"/>
                </a:solidFill>
              </a:rPr>
              <a:t>, </a:t>
            </a:r>
            <a:r>
              <a:rPr lang="en-US" sz="2800" dirty="0" err="1" smtClean="0">
                <a:solidFill>
                  <a:schemeClr val="accent3"/>
                </a:solidFill>
              </a:rPr>
              <a:t>giá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trị</a:t>
            </a:r>
            <a:r>
              <a:rPr lang="en-US" sz="2800" dirty="0" smtClean="0">
                <a:solidFill>
                  <a:schemeClr val="accent3"/>
                </a:solidFill>
              </a:rPr>
              <a:t>, </a:t>
            </a:r>
            <a:r>
              <a:rPr lang="en-US" sz="2800" dirty="0" err="1" smtClean="0">
                <a:solidFill>
                  <a:schemeClr val="accent3"/>
                </a:solidFill>
              </a:rPr>
              <a:t>và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vai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trò</a:t>
            </a:r>
            <a:r>
              <a:rPr lang="en-US" sz="2800" dirty="0" smtClean="0">
                <a:solidFill>
                  <a:schemeClr val="accent3"/>
                </a:solidFill>
              </a:rPr>
              <a:t> (</a:t>
            </a:r>
            <a:r>
              <a:rPr lang="en-US" sz="2800" dirty="0" err="1" smtClean="0">
                <a:solidFill>
                  <a:schemeClr val="accent3"/>
                </a:solidFill>
              </a:rPr>
              <a:t>vd:văn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hóa</a:t>
            </a:r>
            <a:r>
              <a:rPr lang="en-US" sz="2800" dirty="0" smtClean="0">
                <a:solidFill>
                  <a:schemeClr val="accent3"/>
                </a:solidFill>
              </a:rPr>
              <a:t>) </a:t>
            </a:r>
            <a:r>
              <a:rPr lang="en-US" sz="2800" dirty="0" err="1" smtClean="0">
                <a:solidFill>
                  <a:schemeClr val="accent3"/>
                </a:solidFill>
              </a:rPr>
              <a:t>của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các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nhóm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mà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trong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đó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họ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là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thành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viên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hoặc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công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đồng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mà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họ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sống</a:t>
            </a:r>
            <a:r>
              <a:rPr lang="en-US" sz="2800" dirty="0" smtClean="0">
                <a:solidFill>
                  <a:schemeClr val="accent3"/>
                </a:solidFill>
              </a:rPr>
              <a:t>.</a:t>
            </a:r>
          </a:p>
          <a:p>
            <a:r>
              <a:rPr lang="en-US" sz="2800" b="1" dirty="0" err="1" smtClean="0">
                <a:solidFill>
                  <a:schemeClr val="tx2"/>
                </a:solidFill>
              </a:rPr>
              <a:t>Gồm</a:t>
            </a:r>
            <a:r>
              <a:rPr lang="en-US" sz="2800" b="1" dirty="0" smtClean="0">
                <a:solidFill>
                  <a:schemeClr val="tx2"/>
                </a:solidFill>
              </a:rPr>
              <a:t> 2 </a:t>
            </a:r>
            <a:r>
              <a:rPr lang="en-US" sz="2800" b="1" dirty="0" err="1" smtClean="0">
                <a:solidFill>
                  <a:schemeClr val="tx2"/>
                </a:solidFill>
              </a:rPr>
              <a:t>thành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</a:rPr>
              <a:t>phần</a:t>
            </a:r>
            <a:r>
              <a:rPr lang="en-US" sz="2800" b="1" dirty="0" smtClean="0">
                <a:solidFill>
                  <a:schemeClr val="tx2"/>
                </a:solidFill>
              </a:rPr>
              <a:t>:</a:t>
            </a:r>
          </a:p>
          <a:p>
            <a:pPr marL="582930" indent="-514350">
              <a:buFont typeface="+mj-lt"/>
              <a:buAutoNum type="arabicParenR"/>
            </a:pPr>
            <a:r>
              <a:rPr lang="en-US" sz="2800" dirty="0" err="1" smtClean="0">
                <a:solidFill>
                  <a:schemeClr val="accent3"/>
                </a:solidFill>
              </a:rPr>
              <a:t>Quá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trình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</a:p>
          <a:p>
            <a:pPr marL="582930" indent="-514350">
              <a:buFont typeface="+mj-lt"/>
              <a:buAutoNum type="arabicParenR"/>
            </a:pPr>
            <a:r>
              <a:rPr lang="en-US" sz="2800" dirty="0" err="1" smtClean="0">
                <a:solidFill>
                  <a:schemeClr val="accent3"/>
                </a:solidFill>
              </a:rPr>
              <a:t>Kết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quả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của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quá</a:t>
            </a:r>
            <a:r>
              <a:rPr lang="en-US" sz="2800" dirty="0" smtClean="0">
                <a:solidFill>
                  <a:schemeClr val="accent3"/>
                </a:solidFill>
              </a:rPr>
              <a:t> </a:t>
            </a:r>
            <a:r>
              <a:rPr lang="en-US" sz="2800" dirty="0" err="1" smtClean="0">
                <a:solidFill>
                  <a:schemeClr val="accent3"/>
                </a:solidFill>
              </a:rPr>
              <a:t>trình</a:t>
            </a:r>
            <a:endParaRPr lang="en-US" sz="2800" dirty="0" smtClean="0">
              <a:solidFill>
                <a:schemeClr val="accent3"/>
              </a:solidFill>
            </a:endParaRPr>
          </a:p>
          <a:p>
            <a:pPr marL="68580" indent="0">
              <a:buNone/>
            </a:pPr>
            <a:endParaRPr lang="en-US" sz="2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082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05000"/>
            <a:ext cx="6777317" cy="3927629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Arnett(1995)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liệt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kê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3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mục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như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                             </a:t>
            </a:r>
          </a:p>
          <a:p>
            <a:pPr marL="68580" indent="0">
              <a:buNone/>
            </a:pPr>
            <a:r>
              <a:rPr lang="en-US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1)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Thúc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đẩy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kiểm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triển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           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68580" indent="0">
              <a:buNone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2)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,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bao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gồm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trò,bao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gồm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ghề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nghiệp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giới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thiết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chế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hôn,làm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cha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mẹ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68580" indent="0">
              <a:buNone/>
            </a:pPr>
            <a:r>
              <a:rPr lang="en-US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3)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nuôi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dưỡng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lý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tưởng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vì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039743"/>
            <a:ext cx="74676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II.MỤC TIÊU CỦA XÃ HỘI HÓA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74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024744" cy="9144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III. QUÁ TRÌNH XÃ HỘI HÓA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52600"/>
            <a:ext cx="6777317" cy="4080029"/>
          </a:xfrm>
        </p:spPr>
        <p:txBody>
          <a:bodyPr>
            <a:normAutofit lnSpcReduction="10000"/>
          </a:bodyPr>
          <a:lstStyle/>
          <a:p>
            <a:r>
              <a:rPr lang="en-US" b="1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thế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cá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nhân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triển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con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chức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68580" indent="0">
              <a:buNone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→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nhờ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văn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kĩ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nghi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chỉnh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phù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68580" indent="0">
              <a:buNone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═&gt;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chỉnh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muốn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viên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52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7024744" cy="724936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FF0000"/>
                </a:solidFill>
              </a:rPr>
              <a:t>Xã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hội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hóa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sơ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cấp</a:t>
            </a:r>
            <a:r>
              <a:rPr lang="en-US" sz="2400" b="1" dirty="0" smtClean="0">
                <a:solidFill>
                  <a:srgbClr val="FF0000"/>
                </a:solidFill>
              </a:rPr>
              <a:t> &amp; </a:t>
            </a:r>
            <a:r>
              <a:rPr lang="en-US" sz="2400" b="1" dirty="0" err="1" smtClean="0">
                <a:solidFill>
                  <a:srgbClr val="FF0000"/>
                </a:solidFill>
              </a:rPr>
              <a:t>xã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hội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hóa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thứ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52600"/>
            <a:ext cx="6576507" cy="4080029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quá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trình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dài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cả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đời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nhưng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chia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giai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đoạn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68580" indent="0">
              <a:buNone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1.Xã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diễn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đầu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đứa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hay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niên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68580" indent="0">
              <a:buNone/>
            </a:pP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2.Xã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diễn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suốt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đứa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gặp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mới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mà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thêm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644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533400"/>
            <a:ext cx="2971800" cy="22288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251" y="3810000"/>
            <a:ext cx="3149600" cy="2362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4570" y="3804882"/>
            <a:ext cx="2895600" cy="2277872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1828285" y="2826474"/>
            <a:ext cx="484632" cy="9073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419600" y="49911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88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7001434" cy="609600"/>
          </a:xfrm>
        </p:spPr>
        <p:txBody>
          <a:bodyPr>
            <a:no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xã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hội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hóa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):</a:t>
            </a:r>
            <a:endParaRPr lang="en-US" sz="24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1447800"/>
            <a:ext cx="4900108" cy="4384829"/>
          </a:xfrm>
        </p:spPr>
        <p:txBody>
          <a:bodyPr>
            <a:normAutofit lnSpcReduction="10000"/>
          </a:bodyPr>
          <a:lstStyle/>
          <a:p>
            <a:pPr marL="525780" indent="-457200">
              <a:buFont typeface="+mj-lt"/>
              <a:buAutoNum type="arabicPeriod"/>
            </a:pPr>
            <a:r>
              <a:rPr lang="en-US" b="1" u="sng" dirty="0" err="1" smtClean="0">
                <a:latin typeface="Arial" pitchFamily="34" charset="0"/>
                <a:cs typeface="Arial" pitchFamily="34" charset="0"/>
              </a:rPr>
              <a:t>Nội</a:t>
            </a:r>
            <a:r>
              <a:rPr lang="en-US" b="1" u="sng" dirty="0" smtClean="0">
                <a:latin typeface="Arial" pitchFamily="34" charset="0"/>
                <a:cs typeface="Arial" pitchFamily="34" charset="0"/>
              </a:rPr>
              <a:t> dung:</a:t>
            </a:r>
          </a:p>
          <a:p>
            <a:pPr marL="68580" indent="0">
              <a:buNone/>
            </a:pP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xu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thế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 Ở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tới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triển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tổng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quát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. Ở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trưởng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xhh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bao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gồm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tắc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ràng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liên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cũng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đặc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ngoài</a:t>
            </a:r>
            <a:endParaRPr lang="en-US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3600" y="1926609"/>
            <a:ext cx="2503714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221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413</TotalTime>
  <Words>1271</Words>
  <Application>Microsoft Office PowerPoint</Application>
  <PresentationFormat>On-screen Show (4:3)</PresentationFormat>
  <Paragraphs>69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Austin</vt:lpstr>
      <vt:lpstr>Slide 1</vt:lpstr>
      <vt:lpstr>Slide 2</vt:lpstr>
      <vt:lpstr>Slide 3</vt:lpstr>
      <vt:lpstr>I.KHÁI NIỆM XÃ HỘI HÓA</vt:lpstr>
      <vt:lpstr>Slide 5</vt:lpstr>
      <vt:lpstr>III. QUÁ TRÌNH XÃ HỘI HÓA</vt:lpstr>
      <vt:lpstr>Xã hội hóa sơ cấp &amp; xã hội hóa thứ cấp:</vt:lpstr>
      <vt:lpstr>Slide 8</vt:lpstr>
      <vt:lpstr>3 phương diện khác nhau của 2 giai đoạn xã hội hóa (xhh):</vt:lpstr>
      <vt:lpstr>Slide 10</vt:lpstr>
      <vt:lpstr>Slide 11</vt:lpstr>
      <vt:lpstr>IV. CÁC NHÂN TỐ CỦA XÃ HỘI HÓA</vt:lpstr>
      <vt:lpstr>Slide 13</vt:lpstr>
      <vt:lpstr>Slide 14</vt:lpstr>
      <vt:lpstr>Slide 15</vt:lpstr>
      <vt:lpstr>Slide 16</vt:lpstr>
      <vt:lpstr>V. XÃ HỘI HÓA VÀ TƯƠNG TÁC XÃ HỘI</vt:lpstr>
      <vt:lpstr>Slide 18</vt:lpstr>
      <vt:lpstr>CẢM ƠN THẦY VÀ CÁC BẠN ĐÃ CHÚ Ý LẮNG NGHE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TNH</cp:lastModifiedBy>
  <cp:revision>41</cp:revision>
  <dcterms:created xsi:type="dcterms:W3CDTF">2013-11-04T01:33:42Z</dcterms:created>
  <dcterms:modified xsi:type="dcterms:W3CDTF">2013-11-09T23:33:32Z</dcterms:modified>
</cp:coreProperties>
</file>