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65" r:id="rId2"/>
    <p:sldId id="259" r:id="rId3"/>
    <p:sldId id="260" r:id="rId4"/>
    <p:sldId id="261" r:id="rId5"/>
    <p:sldId id="256" r:id="rId6"/>
    <p:sldId id="257" r:id="rId7"/>
    <p:sldId id="258" r:id="rId8"/>
    <p:sldId id="262" r:id="rId9"/>
    <p:sldId id="263" r:id="rId10"/>
    <p:sldId id="264"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34535" autoAdjust="0"/>
    <p:restoredTop sz="86441" autoAdjust="0"/>
  </p:normalViewPr>
  <p:slideViewPr>
    <p:cSldViewPr>
      <p:cViewPr>
        <p:scale>
          <a:sx n="220" d="100"/>
          <a:sy n="220" d="100"/>
        </p:scale>
        <p:origin x="-3510" y="-3750"/>
      </p:cViewPr>
      <p:guideLst>
        <p:guide orient="horz" pos="2160"/>
        <p:guide pos="2880"/>
      </p:guideLst>
    </p:cSldViewPr>
  </p:slideViewPr>
  <p:outlineViewPr>
    <p:cViewPr>
      <p:scale>
        <a:sx n="33" d="100"/>
        <a:sy n="33" d="100"/>
      </p:scale>
      <p:origin x="204"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58237B4-FE93-4756-BBB3-EE737AE59984}" type="datetimeFigureOut">
              <a:rPr lang="en-US" smtClean="0"/>
              <a:pPr/>
              <a:t>10/1/2013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8A7282-C80F-47E7-9B84-0400335B116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58237B4-FE93-4756-BBB3-EE737AE59984}" type="datetimeFigureOut">
              <a:rPr lang="en-US" smtClean="0"/>
              <a:pPr/>
              <a:t>10/1/2013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8A7282-C80F-47E7-9B84-0400335B116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58237B4-FE93-4756-BBB3-EE737AE59984}" type="datetimeFigureOut">
              <a:rPr lang="en-US" smtClean="0"/>
              <a:pPr/>
              <a:t>10/1/2013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8A7282-C80F-47E7-9B84-0400335B116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58237B4-FE93-4756-BBB3-EE737AE59984}" type="datetimeFigureOut">
              <a:rPr lang="en-US" smtClean="0"/>
              <a:pPr/>
              <a:t>10/1/2013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8A7282-C80F-47E7-9B84-0400335B116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58237B4-FE93-4756-BBB3-EE737AE59984}" type="datetimeFigureOut">
              <a:rPr lang="en-US" smtClean="0"/>
              <a:pPr/>
              <a:t>10/1/2013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8A7282-C80F-47E7-9B84-0400335B116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58237B4-FE93-4756-BBB3-EE737AE59984}" type="datetimeFigureOut">
              <a:rPr lang="en-US" smtClean="0"/>
              <a:pPr/>
              <a:t>10/1/2013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A8A7282-C80F-47E7-9B84-0400335B116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58237B4-FE93-4756-BBB3-EE737AE59984}" type="datetimeFigureOut">
              <a:rPr lang="en-US" smtClean="0"/>
              <a:pPr/>
              <a:t>10/1/2013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A8A7282-C80F-47E7-9B84-0400335B116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58237B4-FE93-4756-BBB3-EE737AE59984}" type="datetimeFigureOut">
              <a:rPr lang="en-US" smtClean="0"/>
              <a:pPr/>
              <a:t>10/1/2013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A8A7282-C80F-47E7-9B84-0400335B116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58237B4-FE93-4756-BBB3-EE737AE59984}" type="datetimeFigureOut">
              <a:rPr lang="en-US" smtClean="0"/>
              <a:pPr/>
              <a:t>10/1/2013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A8A7282-C80F-47E7-9B84-0400335B116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58237B4-FE93-4756-BBB3-EE737AE59984}" type="datetimeFigureOut">
              <a:rPr lang="en-US" smtClean="0"/>
              <a:pPr/>
              <a:t>10/1/2013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A8A7282-C80F-47E7-9B84-0400335B116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58237B4-FE93-4756-BBB3-EE737AE59984}" type="datetimeFigureOut">
              <a:rPr lang="en-US" smtClean="0"/>
              <a:pPr/>
              <a:t>10/1/2013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A8A7282-C80F-47E7-9B84-0400335B116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lumMod val="60000"/>
            <a:lumOff val="40000"/>
            <a:alpha val="88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8237B4-FE93-4756-BBB3-EE737AE59984}" type="datetimeFigureOut">
              <a:rPr lang="en-US" smtClean="0"/>
              <a:pPr/>
              <a:t>10/1/2013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8A7282-C80F-47E7-9B84-0400335B116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5.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5.xml"/><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err="1" smtClean="0"/>
              <a:t>Nhóm</a:t>
            </a:r>
            <a:r>
              <a:rPr lang="en-US" dirty="0" smtClean="0"/>
              <a:t> 1 </a:t>
            </a:r>
            <a:endParaRPr lang="en-US" dirty="0"/>
          </a:p>
        </p:txBody>
      </p:sp>
      <p:sp>
        <p:nvSpPr>
          <p:cNvPr id="3" name="Subtitle 2"/>
          <p:cNvSpPr>
            <a:spLocks noGrp="1"/>
          </p:cNvSpPr>
          <p:nvPr>
            <p:ph type="subTitle" idx="1"/>
          </p:nvPr>
        </p:nvSpPr>
        <p:spPr/>
        <p:txBody>
          <a:bodyPr>
            <a:normAutofit fontScale="32500" lnSpcReduction="20000"/>
          </a:bodyPr>
          <a:lstStyle/>
          <a:p>
            <a:r>
              <a:rPr lang="en-US" dirty="0" err="1" smtClean="0"/>
              <a:t>Đoàn</a:t>
            </a:r>
            <a:r>
              <a:rPr lang="en-US" dirty="0" smtClean="0"/>
              <a:t> </a:t>
            </a:r>
            <a:r>
              <a:rPr lang="en-US" dirty="0" err="1" smtClean="0"/>
              <a:t>văn</a:t>
            </a:r>
            <a:r>
              <a:rPr lang="en-US" dirty="0" smtClean="0"/>
              <a:t> </a:t>
            </a:r>
            <a:r>
              <a:rPr lang="en-US" dirty="0" err="1" smtClean="0"/>
              <a:t>lộc</a:t>
            </a:r>
            <a:r>
              <a:rPr lang="en-US" dirty="0" smtClean="0"/>
              <a:t>                 12124046     </a:t>
            </a:r>
          </a:p>
          <a:p>
            <a:r>
              <a:rPr lang="en-US" dirty="0" smtClean="0"/>
              <a:t>Lý </a:t>
            </a:r>
            <a:r>
              <a:rPr lang="en-US" dirty="0" err="1" smtClean="0"/>
              <a:t>thi</a:t>
            </a:r>
            <a:r>
              <a:rPr lang="en-US" dirty="0" smtClean="0"/>
              <a:t>̣ </a:t>
            </a:r>
            <a:r>
              <a:rPr lang="en-US" dirty="0" err="1" smtClean="0"/>
              <a:t>thu</a:t>
            </a:r>
            <a:r>
              <a:rPr lang="en-US" dirty="0" smtClean="0"/>
              <a:t>                         12114056</a:t>
            </a:r>
          </a:p>
          <a:p>
            <a:r>
              <a:rPr lang="en-US" dirty="0" err="1" smtClean="0"/>
              <a:t>Phùng</a:t>
            </a:r>
            <a:r>
              <a:rPr lang="en-US" dirty="0" smtClean="0"/>
              <a:t> </a:t>
            </a:r>
            <a:r>
              <a:rPr lang="en-US" dirty="0" err="1" smtClean="0"/>
              <a:t>thi</a:t>
            </a:r>
            <a:r>
              <a:rPr lang="en-US" dirty="0" smtClean="0"/>
              <a:t>̣ </a:t>
            </a:r>
            <a:r>
              <a:rPr lang="en-US" dirty="0" err="1" smtClean="0"/>
              <a:t>tuyết</a:t>
            </a:r>
            <a:r>
              <a:rPr lang="en-US" dirty="0" smtClean="0"/>
              <a:t> </a:t>
            </a:r>
            <a:r>
              <a:rPr lang="en-US" dirty="0" err="1" smtClean="0"/>
              <a:t>hoa</a:t>
            </a:r>
            <a:r>
              <a:rPr lang="en-US" dirty="0" smtClean="0"/>
              <a:t>       12122020</a:t>
            </a:r>
          </a:p>
          <a:p>
            <a:r>
              <a:rPr lang="en-US" dirty="0" err="1" smtClean="0"/>
              <a:t>Lưu</a:t>
            </a:r>
            <a:r>
              <a:rPr lang="en-US" dirty="0" smtClean="0"/>
              <a:t> </a:t>
            </a:r>
            <a:r>
              <a:rPr lang="en-US" dirty="0" err="1" smtClean="0"/>
              <a:t>Ngọc</a:t>
            </a:r>
            <a:r>
              <a:rPr lang="en-US" dirty="0" smtClean="0"/>
              <a:t> </a:t>
            </a:r>
            <a:r>
              <a:rPr lang="en-US" dirty="0" err="1" smtClean="0"/>
              <a:t>huyền</a:t>
            </a:r>
            <a:r>
              <a:rPr lang="en-US" dirty="0" smtClean="0"/>
              <a:t> </a:t>
            </a:r>
            <a:r>
              <a:rPr lang="en-US" dirty="0" err="1" smtClean="0"/>
              <a:t>trân</a:t>
            </a:r>
            <a:r>
              <a:rPr lang="en-US" dirty="0" smtClean="0"/>
              <a:t>     12124326</a:t>
            </a:r>
          </a:p>
          <a:p>
            <a:r>
              <a:rPr lang="en-US" dirty="0" err="1" smtClean="0"/>
              <a:t>Lê</a:t>
            </a:r>
            <a:r>
              <a:rPr lang="en-US" dirty="0" smtClean="0"/>
              <a:t> </a:t>
            </a:r>
            <a:r>
              <a:rPr lang="en-US" dirty="0" err="1" smtClean="0"/>
              <a:t>văn</a:t>
            </a:r>
            <a:r>
              <a:rPr lang="en-US" dirty="0" smtClean="0"/>
              <a:t> </a:t>
            </a:r>
            <a:r>
              <a:rPr lang="en-US" dirty="0" err="1" smtClean="0"/>
              <a:t>thắng</a:t>
            </a:r>
            <a:r>
              <a:rPr lang="en-US" dirty="0" smtClean="0"/>
              <a:t>                     12145267</a:t>
            </a:r>
          </a:p>
          <a:p>
            <a:r>
              <a:rPr lang="en-US" dirty="0" err="1" smtClean="0"/>
              <a:t>Trần</a:t>
            </a:r>
            <a:r>
              <a:rPr lang="en-US" dirty="0" smtClean="0"/>
              <a:t> </a:t>
            </a:r>
            <a:r>
              <a:rPr lang="en-US" dirty="0" err="1" smtClean="0"/>
              <a:t>bảo</a:t>
            </a:r>
            <a:r>
              <a:rPr lang="en-US" dirty="0" smtClean="0"/>
              <a:t> </a:t>
            </a:r>
            <a:r>
              <a:rPr lang="en-US" dirty="0" err="1" smtClean="0"/>
              <a:t>thắng</a:t>
            </a:r>
            <a:r>
              <a:rPr lang="en-US" dirty="0" smtClean="0"/>
              <a:t>                 9130082</a:t>
            </a:r>
          </a:p>
          <a:p>
            <a:r>
              <a:rPr lang="en-US" dirty="0" err="1" smtClean="0"/>
              <a:t>Nguyễn</a:t>
            </a:r>
            <a:r>
              <a:rPr lang="en-US" dirty="0" smtClean="0"/>
              <a:t> </a:t>
            </a:r>
            <a:r>
              <a:rPr lang="en-US" dirty="0" err="1" smtClean="0"/>
              <a:t>thi</a:t>
            </a:r>
            <a:r>
              <a:rPr lang="en-US" dirty="0" smtClean="0"/>
              <a:t>̣ </a:t>
            </a:r>
            <a:r>
              <a:rPr lang="en-US" dirty="0" err="1" smtClean="0"/>
              <a:t>ngọc</a:t>
            </a:r>
            <a:r>
              <a:rPr lang="en-US" dirty="0" smtClean="0"/>
              <a:t>                  12113198</a:t>
            </a:r>
          </a:p>
          <a:p>
            <a:endParaRPr lang="en-US" dirty="0" smtClean="0"/>
          </a:p>
          <a:p>
            <a:endParaRPr lang="en-US" dirty="0" smtClean="0"/>
          </a:p>
          <a:p>
            <a:endParaRPr lang="en-US" dirty="0" smtClean="0"/>
          </a:p>
          <a:p>
            <a:r>
              <a:rPr lang="en-US" dirty="0" smtClean="0"/>
              <a:t>     </a:t>
            </a:r>
            <a:endParaRPr lang="en-US" dirty="0"/>
          </a:p>
        </p:txBody>
      </p:sp>
    </p:spTree>
    <p:extLst>
      <p:ext uri="{BB962C8B-B14F-4D97-AF65-F5344CB8AC3E}">
        <p14:creationId xmlns:p14="http://schemas.microsoft.com/office/powerpoint/2010/main" val="191624939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200" dirty="0" smtClean="0">
                <a:latin typeface="Times New Roman" pitchFamily="18" charset="0"/>
                <a:cs typeface="Times New Roman" pitchFamily="18" charset="0"/>
              </a:rPr>
              <a:t>3. Max Weber (1864-1920)</a:t>
            </a:r>
            <a:endParaRPr lang="en-US" sz="3200" dirty="0"/>
          </a:p>
        </p:txBody>
      </p:sp>
      <p:sp>
        <p:nvSpPr>
          <p:cNvPr id="3" name="Text Placeholder 2"/>
          <p:cNvSpPr>
            <a:spLocks noGrp="1"/>
          </p:cNvSpPr>
          <p:nvPr>
            <p:ph type="body" idx="1"/>
          </p:nvPr>
        </p:nvSpPr>
        <p:spPr>
          <a:xfrm>
            <a:off x="457200" y="1535112"/>
            <a:ext cx="5867400" cy="1817688"/>
          </a:xfrm>
        </p:spPr>
        <p:txBody>
          <a:bodyPr>
            <a:normAutofit fontScale="92500" lnSpcReduction="10000"/>
          </a:bodyPr>
          <a:lstStyle/>
          <a:p>
            <a:r>
              <a:rPr lang="en-US" b="0" dirty="0" smtClean="0"/>
              <a:t>-  </a:t>
            </a:r>
            <a:r>
              <a:rPr lang="en-US" b="0" dirty="0" smtClean="0">
                <a:latin typeface="Times New Roman" pitchFamily="18" charset="0"/>
                <a:cs typeface="Times New Roman" pitchFamily="18" charset="0"/>
              </a:rPr>
              <a:t>Ông nghiên cứu mối quan hệ giữa tôn giáo với kinh tế.</a:t>
            </a:r>
          </a:p>
          <a:p>
            <a:r>
              <a:rPr lang="en-US" b="0" dirty="0" smtClean="0">
                <a:latin typeface="Times New Roman" pitchFamily="18" charset="0"/>
                <a:cs typeface="Times New Roman" pitchFamily="18" charset="0"/>
              </a:rPr>
              <a:t>- Về quyền lực xã hội và bất bình đẳng xã hội thì phụ thuộc vào nhiều yếu tố như kinh tế, dòng dõi, dân tộc, chủng tộc, sắc đẹp...</a:t>
            </a:r>
            <a:endParaRPr lang="en-US" b="0" dirty="0"/>
          </a:p>
        </p:txBody>
      </p:sp>
      <p:sp>
        <p:nvSpPr>
          <p:cNvPr id="4" name="Content Placeholder 3"/>
          <p:cNvSpPr>
            <a:spLocks noGrp="1"/>
          </p:cNvSpPr>
          <p:nvPr>
            <p:ph sz="half" idx="2"/>
          </p:nvPr>
        </p:nvSpPr>
        <p:spPr>
          <a:xfrm>
            <a:off x="457200" y="3505200"/>
            <a:ext cx="7239000" cy="2620962"/>
          </a:xfrm>
        </p:spPr>
        <p:txBody>
          <a:bodyPr/>
          <a:lstStyle/>
          <a:p>
            <a:pPr>
              <a:buFont typeface="Arial" charset="0"/>
              <a:buChar char="•"/>
            </a:pPr>
            <a:r>
              <a:rPr lang="en-US" dirty="0" smtClean="0">
                <a:latin typeface="Times New Roman" pitchFamily="18" charset="0"/>
                <a:cs typeface="Times New Roman" pitchFamily="18" charset="0"/>
              </a:rPr>
              <a:t>Đóng góp về phương pháp</a:t>
            </a:r>
          </a:p>
          <a:p>
            <a:pPr>
              <a:buNone/>
            </a:pPr>
            <a:r>
              <a:rPr lang="en-US" dirty="0" smtClean="0">
                <a:latin typeface="Times New Roman" pitchFamily="18" charset="0"/>
                <a:cs typeface="Times New Roman" pitchFamily="18" charset="0"/>
              </a:rPr>
              <a:t>   - ông đã để lại nhiều kinh nghiệm trong việc sử dụng phương pháp quan sát, giải thích, giái nghĩa vá phương pháp thực nghiệm.</a:t>
            </a:r>
          </a:p>
          <a:p>
            <a:pPr>
              <a:buFont typeface="Arial" charset="0"/>
              <a:buChar char="•"/>
            </a:pPr>
            <a:endParaRPr lang="en-US" dirty="0"/>
          </a:p>
        </p:txBody>
      </p:sp>
      <p:pic>
        <p:nvPicPr>
          <p:cNvPr id="7" name="Picture 6" descr="Max_Weber_1894.jpg"/>
          <p:cNvPicPr>
            <a:picLocks noChangeAspect="1"/>
          </p:cNvPicPr>
          <p:nvPr/>
        </p:nvPicPr>
        <p:blipFill>
          <a:blip r:embed="rId2"/>
          <a:stretch>
            <a:fillRect/>
          </a:stretch>
        </p:blipFill>
        <p:spPr>
          <a:xfrm>
            <a:off x="5410200" y="228600"/>
            <a:ext cx="2438400" cy="1752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heckerboard(across)">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ox(in)">
                                      <p:cBhvr>
                                        <p:cTn id="17" dur="500"/>
                                        <p:tgtEl>
                                          <p:spTgt spid="4">
                                            <p:txEl>
                                              <p:pRg st="0" end="0"/>
                                            </p:txEl>
                                          </p:spTgt>
                                        </p:tgtEl>
                                      </p:cBhvr>
                                    </p:animEffect>
                                  </p:childTnLst>
                                </p:cTn>
                              </p:par>
                              <p:par>
                                <p:cTn id="18" presetID="4" presetClass="entr" presetSubtype="16" fill="hold" nodeType="withEffect">
                                  <p:stCondLst>
                                    <p:cond delay="0"/>
                                  </p:stCondLst>
                                  <p:childTnLst>
                                    <p:set>
                                      <p:cBhvr>
                                        <p:cTn id="19" dur="1" fill="hold">
                                          <p:stCondLst>
                                            <p:cond delay="0"/>
                                          </p:stCondLst>
                                        </p:cTn>
                                        <p:tgtEl>
                                          <p:spTgt spid="4">
                                            <p:txEl>
                                              <p:pRg st="1" end="1"/>
                                            </p:txEl>
                                          </p:spTgt>
                                        </p:tgtEl>
                                        <p:attrNameLst>
                                          <p:attrName>style.visibility</p:attrName>
                                        </p:attrNameLst>
                                      </p:cBhvr>
                                      <p:to>
                                        <p:strVal val="visible"/>
                                      </p:to>
                                    </p:set>
                                    <p:animEffect transition="in" filter="box(in)">
                                      <p:cBhvr>
                                        <p:cTn id="20"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pPr algn="l"/>
            <a:r>
              <a:rPr lang="en-US" sz="3200" dirty="0" smtClean="0">
                <a:latin typeface="Times New Roman" pitchFamily="18" charset="0"/>
                <a:cs typeface="Times New Roman" pitchFamily="18" charset="0"/>
              </a:rPr>
              <a:t>1.Herbert Spencer(1820-1903)</a:t>
            </a:r>
            <a:endParaRPr lang="en-US" sz="3200" dirty="0">
              <a:latin typeface="Times New Roman" pitchFamily="18" charset="0"/>
              <a:cs typeface="Times New Roman" pitchFamily="18" charset="0"/>
            </a:endParaRPr>
          </a:p>
        </p:txBody>
      </p:sp>
      <p:sp>
        <p:nvSpPr>
          <p:cNvPr id="10" name="Text Placeholder 9"/>
          <p:cNvSpPr>
            <a:spLocks noGrp="1"/>
          </p:cNvSpPr>
          <p:nvPr>
            <p:ph type="body" idx="1"/>
          </p:nvPr>
        </p:nvSpPr>
        <p:spPr/>
        <p:txBody>
          <a:bodyPr/>
          <a:lstStyle/>
          <a:p>
            <a:r>
              <a:rPr lang="en-US" dirty="0" smtClean="0"/>
              <a:t>* </a:t>
            </a:r>
            <a:r>
              <a:rPr lang="en-US" b="0" dirty="0" smtClean="0">
                <a:latin typeface="Times New Roman" pitchFamily="18" charset="0"/>
                <a:cs typeface="Times New Roman" pitchFamily="18" charset="0"/>
              </a:rPr>
              <a:t>Đóng góp về lý thuyết </a:t>
            </a:r>
            <a:endParaRPr lang="en-US" dirty="0"/>
          </a:p>
        </p:txBody>
      </p:sp>
      <p:sp>
        <p:nvSpPr>
          <p:cNvPr id="11" name="Content Placeholder 10"/>
          <p:cNvSpPr>
            <a:spLocks noGrp="1"/>
          </p:cNvSpPr>
          <p:nvPr>
            <p:ph sz="half" idx="2"/>
          </p:nvPr>
        </p:nvSpPr>
        <p:spPr>
          <a:xfrm>
            <a:off x="457200" y="2174875"/>
            <a:ext cx="7467600" cy="3951288"/>
          </a:xfrm>
        </p:spPr>
        <p:txBody>
          <a:bodyPr/>
          <a:lstStyle/>
          <a:p>
            <a:pPr>
              <a:buFontTx/>
              <a:buChar char="-"/>
            </a:pPr>
            <a:r>
              <a:rPr lang="en-US" dirty="0" smtClean="0">
                <a:latin typeface="Times New Roman" pitchFamily="18" charset="0"/>
                <a:cs typeface="Times New Roman" pitchFamily="18" charset="0"/>
              </a:rPr>
              <a:t>Spencer là một triết gia, nhà lý thuyết chính trị tự do cổ điển, nhà sinh học và là nhà XHH người Anh.</a:t>
            </a:r>
          </a:p>
          <a:p>
            <a:pPr>
              <a:buFontTx/>
              <a:buChar char="-"/>
            </a:pPr>
            <a:r>
              <a:rPr lang="en-US" dirty="0" smtClean="0">
                <a:latin typeface="Times New Roman" pitchFamily="18" charset="0"/>
                <a:cs typeface="Times New Roman" pitchFamily="18" charset="0"/>
              </a:rPr>
              <a:t>Những đóng góp của ông được thể hiện qua các tác phẩm sau:  </a:t>
            </a:r>
          </a:p>
          <a:p>
            <a:pPr>
              <a:buNone/>
            </a:pPr>
            <a:r>
              <a:rPr lang="en-US" dirty="0" smtClean="0">
                <a:latin typeface="Times New Roman" pitchFamily="18" charset="0"/>
                <a:cs typeface="Times New Roman" pitchFamily="18" charset="0"/>
              </a:rPr>
              <a:t>      + các nguyên lý của XHH</a:t>
            </a:r>
          </a:p>
          <a:p>
            <a:pPr>
              <a:buNone/>
            </a:pPr>
            <a:r>
              <a:rPr lang="en-US" dirty="0" smtClean="0">
                <a:latin typeface="Times New Roman" pitchFamily="18" charset="0"/>
                <a:cs typeface="Times New Roman" pitchFamily="18" charset="0"/>
              </a:rPr>
              <a:t>     + XHH mô tả</a:t>
            </a:r>
          </a:p>
          <a:p>
            <a:pPr>
              <a:buNone/>
            </a:pPr>
            <a:r>
              <a:rPr lang="en-US" dirty="0" smtClean="0">
                <a:latin typeface="Times New Roman" pitchFamily="18" charset="0"/>
                <a:cs typeface="Times New Roman" pitchFamily="18" charset="0"/>
              </a:rPr>
              <a:t>     + tính XHH</a:t>
            </a:r>
          </a:p>
          <a:p>
            <a:pPr>
              <a:buNone/>
            </a:pP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    + nghiên cứu XHH</a:t>
            </a:r>
          </a:p>
        </p:txBody>
      </p:sp>
      <p:pic>
        <p:nvPicPr>
          <p:cNvPr id="14" name="Content Placeholder 13" descr="Herbert_Spencer.jpg"/>
          <p:cNvPicPr>
            <a:picLocks noGrp="1" noChangeAspect="1"/>
          </p:cNvPicPr>
          <p:nvPr>
            <p:ph sz="quarter" idx="4"/>
          </p:nvPr>
        </p:nvPicPr>
        <p:blipFill>
          <a:blip r:embed="rId2"/>
          <a:stretch>
            <a:fillRect/>
          </a:stretch>
        </p:blipFill>
        <p:spPr>
          <a:xfrm flipH="1">
            <a:off x="8686800" y="4091807"/>
            <a:ext cx="76200" cy="117424"/>
          </a:xfrm>
        </p:spPr>
      </p:pic>
      <p:pic>
        <p:nvPicPr>
          <p:cNvPr id="15" name="Picture 14" descr="Herbert_Spencer.jpg"/>
          <p:cNvPicPr>
            <a:picLocks noChangeAspect="1"/>
          </p:cNvPicPr>
          <p:nvPr/>
        </p:nvPicPr>
        <p:blipFill>
          <a:blip r:embed="rId2"/>
          <a:stretch>
            <a:fillRect/>
          </a:stretch>
        </p:blipFill>
        <p:spPr>
          <a:xfrm>
            <a:off x="1219200" y="990600"/>
            <a:ext cx="5334000" cy="5334000"/>
          </a:xfrm>
          <a:prstGeom prst="rect">
            <a:avLst/>
          </a:prstGeom>
        </p:spPr>
      </p:pic>
      <p:pic>
        <p:nvPicPr>
          <p:cNvPr id="16" name="Picture 15" descr="Herbert_Spencer.jpg"/>
          <p:cNvPicPr>
            <a:picLocks noChangeAspect="1"/>
          </p:cNvPicPr>
          <p:nvPr/>
        </p:nvPicPr>
        <p:blipFill>
          <a:blip r:embed="rId2"/>
          <a:stretch>
            <a:fillRect/>
          </a:stretch>
        </p:blipFill>
        <p:spPr>
          <a:xfrm>
            <a:off x="5715000" y="228600"/>
            <a:ext cx="2438400" cy="1752600"/>
          </a:xfrm>
          <a:prstGeom prst="rect">
            <a:avLst/>
          </a:prstGeom>
        </p:spPr>
      </p:pic>
      <p:pic>
        <p:nvPicPr>
          <p:cNvPr id="8" name="Picture 7" descr="images (1).jpg"/>
          <p:cNvPicPr>
            <a:picLocks noChangeAspect="1"/>
          </p:cNvPicPr>
          <p:nvPr/>
        </p:nvPicPr>
        <p:blipFill>
          <a:blip r:embed="rId3"/>
          <a:stretch>
            <a:fillRect/>
          </a:stretch>
        </p:blipFill>
        <p:spPr>
          <a:xfrm>
            <a:off x="2362200" y="1295400"/>
            <a:ext cx="3276600" cy="4968910"/>
          </a:xfrm>
          <a:prstGeom prst="rect">
            <a:avLst/>
          </a:prstGeom>
        </p:spPr>
      </p:pic>
      <p:pic>
        <p:nvPicPr>
          <p:cNvPr id="9" name="Picture 8" descr="images (2).jpg"/>
          <p:cNvPicPr>
            <a:picLocks noChangeAspect="1"/>
          </p:cNvPicPr>
          <p:nvPr/>
        </p:nvPicPr>
        <p:blipFill>
          <a:blip r:embed="rId4"/>
          <a:stretch>
            <a:fillRect/>
          </a:stretch>
        </p:blipFill>
        <p:spPr>
          <a:xfrm>
            <a:off x="1600200" y="1219200"/>
            <a:ext cx="4038600" cy="50128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ox(i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xit" presetSubtype="16" fill="hold" nodeType="clickEffect">
                                  <p:stCondLst>
                                    <p:cond delay="0"/>
                                  </p:stCondLst>
                                  <p:childTnLst>
                                    <p:animEffect transition="out" filter="box(in)">
                                      <p:cBhvr>
                                        <p:cTn id="11" dur="500"/>
                                        <p:tgtEl>
                                          <p:spTgt spid="15"/>
                                        </p:tgtEl>
                                      </p:cBhvr>
                                    </p:animEffect>
                                    <p:set>
                                      <p:cBhvr>
                                        <p:cTn id="12" dur="1" fill="hold">
                                          <p:stCondLst>
                                            <p:cond delay="499"/>
                                          </p:stCondLst>
                                        </p:cTn>
                                        <p:tgtEl>
                                          <p:spTgt spid="1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ox(in)">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10">
                                            <p:txEl>
                                              <p:pRg st="0" end="0"/>
                                            </p:txEl>
                                          </p:spTgt>
                                        </p:tgtEl>
                                        <p:attrNameLst>
                                          <p:attrName>style.visibility</p:attrName>
                                        </p:attrNameLst>
                                      </p:cBhvr>
                                      <p:to>
                                        <p:strVal val="visible"/>
                                      </p:to>
                                    </p:set>
                                    <p:animEffect transition="in" filter="checkerboard(across)">
                                      <p:cBhvr>
                                        <p:cTn id="22" dur="500"/>
                                        <p:tgtEl>
                                          <p:spTgt spid="10">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11">
                                            <p:txEl>
                                              <p:pRg st="0" end="0"/>
                                            </p:txEl>
                                          </p:spTgt>
                                        </p:tgtEl>
                                        <p:attrNameLst>
                                          <p:attrName>style.visibility</p:attrName>
                                        </p:attrNameLst>
                                      </p:cBhvr>
                                      <p:to>
                                        <p:strVal val="visible"/>
                                      </p:to>
                                    </p:set>
                                    <p:animEffect transition="in" filter="checkerboard(across)">
                                      <p:cBhvr>
                                        <p:cTn id="27" dur="500"/>
                                        <p:tgtEl>
                                          <p:spTgt spid="11">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11">
                                            <p:txEl>
                                              <p:pRg st="1" end="1"/>
                                            </p:txEl>
                                          </p:spTgt>
                                        </p:tgtEl>
                                        <p:attrNameLst>
                                          <p:attrName>style.visibility</p:attrName>
                                        </p:attrNameLst>
                                      </p:cBhvr>
                                      <p:to>
                                        <p:strVal val="visible"/>
                                      </p:to>
                                    </p:set>
                                    <p:animEffect transition="in" filter="checkerboard(across)">
                                      <p:cBhvr>
                                        <p:cTn id="32" dur="500"/>
                                        <p:tgtEl>
                                          <p:spTgt spid="11">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nodeType="clickEffect">
                                  <p:stCondLst>
                                    <p:cond delay="0"/>
                                  </p:stCondLst>
                                  <p:childTnLst>
                                    <p:set>
                                      <p:cBhvr>
                                        <p:cTn id="36" dur="1" fill="hold">
                                          <p:stCondLst>
                                            <p:cond delay="0"/>
                                          </p:stCondLst>
                                        </p:cTn>
                                        <p:tgtEl>
                                          <p:spTgt spid="11">
                                            <p:txEl>
                                              <p:pRg st="2" end="2"/>
                                            </p:txEl>
                                          </p:spTgt>
                                        </p:tgtEl>
                                        <p:attrNameLst>
                                          <p:attrName>style.visibility</p:attrName>
                                        </p:attrNameLst>
                                      </p:cBhvr>
                                      <p:to>
                                        <p:strVal val="visible"/>
                                      </p:to>
                                    </p:set>
                                    <p:animEffect transition="in" filter="checkerboard(across)">
                                      <p:cBhvr>
                                        <p:cTn id="37" dur="500"/>
                                        <p:tgtEl>
                                          <p:spTgt spid="11">
                                            <p:txEl>
                                              <p:pRg st="2" end="2"/>
                                            </p:txEl>
                                          </p:spTgt>
                                        </p:tgtEl>
                                      </p:cBhvr>
                                    </p:animEffect>
                                  </p:childTnLst>
                                </p:cTn>
                              </p:par>
                              <p:par>
                                <p:cTn id="38" presetID="5" presetClass="entr" presetSubtype="10" fill="hold" nodeType="withEffect">
                                  <p:stCondLst>
                                    <p:cond delay="0"/>
                                  </p:stCondLst>
                                  <p:childTnLst>
                                    <p:set>
                                      <p:cBhvr>
                                        <p:cTn id="39" dur="1" fill="hold">
                                          <p:stCondLst>
                                            <p:cond delay="0"/>
                                          </p:stCondLst>
                                        </p:cTn>
                                        <p:tgtEl>
                                          <p:spTgt spid="11">
                                            <p:txEl>
                                              <p:pRg st="3" end="3"/>
                                            </p:txEl>
                                          </p:spTgt>
                                        </p:tgtEl>
                                        <p:attrNameLst>
                                          <p:attrName>style.visibility</p:attrName>
                                        </p:attrNameLst>
                                      </p:cBhvr>
                                      <p:to>
                                        <p:strVal val="visible"/>
                                      </p:to>
                                    </p:set>
                                    <p:animEffect transition="in" filter="checkerboard(across)">
                                      <p:cBhvr>
                                        <p:cTn id="40" dur="500"/>
                                        <p:tgtEl>
                                          <p:spTgt spid="11">
                                            <p:txEl>
                                              <p:pRg st="3" end="3"/>
                                            </p:txEl>
                                          </p:spTgt>
                                        </p:tgtEl>
                                      </p:cBhvr>
                                    </p:animEffect>
                                  </p:childTnLst>
                                </p:cTn>
                              </p:par>
                              <p:par>
                                <p:cTn id="41" presetID="5" presetClass="entr" presetSubtype="10" fill="hold" nodeType="withEffect">
                                  <p:stCondLst>
                                    <p:cond delay="0"/>
                                  </p:stCondLst>
                                  <p:childTnLst>
                                    <p:set>
                                      <p:cBhvr>
                                        <p:cTn id="42" dur="1" fill="hold">
                                          <p:stCondLst>
                                            <p:cond delay="0"/>
                                          </p:stCondLst>
                                        </p:cTn>
                                        <p:tgtEl>
                                          <p:spTgt spid="11">
                                            <p:txEl>
                                              <p:pRg st="4" end="4"/>
                                            </p:txEl>
                                          </p:spTgt>
                                        </p:tgtEl>
                                        <p:attrNameLst>
                                          <p:attrName>style.visibility</p:attrName>
                                        </p:attrNameLst>
                                      </p:cBhvr>
                                      <p:to>
                                        <p:strVal val="visible"/>
                                      </p:to>
                                    </p:set>
                                    <p:animEffect transition="in" filter="checkerboard(across)">
                                      <p:cBhvr>
                                        <p:cTn id="43" dur="500"/>
                                        <p:tgtEl>
                                          <p:spTgt spid="11">
                                            <p:txEl>
                                              <p:pRg st="4" end="4"/>
                                            </p:txEl>
                                          </p:spTgt>
                                        </p:tgtEl>
                                      </p:cBhvr>
                                    </p:animEffect>
                                  </p:childTnLst>
                                </p:cTn>
                              </p:par>
                              <p:par>
                                <p:cTn id="44" presetID="5" presetClass="entr" presetSubtype="10" fill="hold" nodeType="withEffect">
                                  <p:stCondLst>
                                    <p:cond delay="0"/>
                                  </p:stCondLst>
                                  <p:childTnLst>
                                    <p:set>
                                      <p:cBhvr>
                                        <p:cTn id="45" dur="1" fill="hold">
                                          <p:stCondLst>
                                            <p:cond delay="0"/>
                                          </p:stCondLst>
                                        </p:cTn>
                                        <p:tgtEl>
                                          <p:spTgt spid="11">
                                            <p:txEl>
                                              <p:pRg st="5" end="5"/>
                                            </p:txEl>
                                          </p:spTgt>
                                        </p:tgtEl>
                                        <p:attrNameLst>
                                          <p:attrName>style.visibility</p:attrName>
                                        </p:attrNameLst>
                                      </p:cBhvr>
                                      <p:to>
                                        <p:strVal val="visible"/>
                                      </p:to>
                                    </p:set>
                                    <p:animEffect transition="in" filter="checkerboard(across)">
                                      <p:cBhvr>
                                        <p:cTn id="46" dur="500"/>
                                        <p:tgtEl>
                                          <p:spTgt spid="11">
                                            <p:txEl>
                                              <p:pRg st="5" end="5"/>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3" presetClass="exit" presetSubtype="10" fill="hold" nodeType="clickEffect">
                                  <p:stCondLst>
                                    <p:cond delay="0"/>
                                  </p:stCondLst>
                                  <p:childTnLst>
                                    <p:animEffect transition="out" filter="blinds(horizontal)">
                                      <p:cBhvr>
                                        <p:cTn id="50" dur="500"/>
                                        <p:tgtEl>
                                          <p:spTgt spid="11">
                                            <p:txEl>
                                              <p:pRg st="0" end="0"/>
                                            </p:txEl>
                                          </p:spTgt>
                                        </p:tgtEl>
                                      </p:cBhvr>
                                    </p:animEffect>
                                    <p:set>
                                      <p:cBhvr>
                                        <p:cTn id="51" dur="1" fill="hold">
                                          <p:stCondLst>
                                            <p:cond delay="499"/>
                                          </p:stCondLst>
                                        </p:cTn>
                                        <p:tgtEl>
                                          <p:spTgt spid="11">
                                            <p:txEl>
                                              <p:pRg st="0" end="0"/>
                                            </p:txEl>
                                          </p:spTgt>
                                        </p:tgtEl>
                                        <p:attrNameLst>
                                          <p:attrName>style.visibility</p:attrName>
                                        </p:attrNameLst>
                                      </p:cBhvr>
                                      <p:to>
                                        <p:strVal val="hidden"/>
                                      </p:to>
                                    </p:set>
                                  </p:childTnLst>
                                </p:cTn>
                              </p:par>
                              <p:par>
                                <p:cTn id="52" presetID="3" presetClass="exit" presetSubtype="10" fill="hold" nodeType="withEffect">
                                  <p:stCondLst>
                                    <p:cond delay="0"/>
                                  </p:stCondLst>
                                  <p:childTnLst>
                                    <p:animEffect transition="out" filter="blinds(horizontal)">
                                      <p:cBhvr>
                                        <p:cTn id="53" dur="500"/>
                                        <p:tgtEl>
                                          <p:spTgt spid="11">
                                            <p:txEl>
                                              <p:pRg st="1" end="1"/>
                                            </p:txEl>
                                          </p:spTgt>
                                        </p:tgtEl>
                                      </p:cBhvr>
                                    </p:animEffect>
                                    <p:set>
                                      <p:cBhvr>
                                        <p:cTn id="54" dur="1" fill="hold">
                                          <p:stCondLst>
                                            <p:cond delay="499"/>
                                          </p:stCondLst>
                                        </p:cTn>
                                        <p:tgtEl>
                                          <p:spTgt spid="11">
                                            <p:txEl>
                                              <p:pRg st="1" end="1"/>
                                            </p:txEl>
                                          </p:spTgt>
                                        </p:tgtEl>
                                        <p:attrNameLst>
                                          <p:attrName>style.visibility</p:attrName>
                                        </p:attrNameLst>
                                      </p:cBhvr>
                                      <p:to>
                                        <p:strVal val="hidden"/>
                                      </p:to>
                                    </p:set>
                                  </p:childTnLst>
                                </p:cTn>
                              </p:par>
                              <p:par>
                                <p:cTn id="55" presetID="3" presetClass="exit" presetSubtype="10" fill="hold" nodeType="withEffect">
                                  <p:stCondLst>
                                    <p:cond delay="0"/>
                                  </p:stCondLst>
                                  <p:childTnLst>
                                    <p:animEffect transition="out" filter="blinds(horizontal)">
                                      <p:cBhvr>
                                        <p:cTn id="56" dur="500"/>
                                        <p:tgtEl>
                                          <p:spTgt spid="11">
                                            <p:txEl>
                                              <p:pRg st="2" end="2"/>
                                            </p:txEl>
                                          </p:spTgt>
                                        </p:tgtEl>
                                      </p:cBhvr>
                                    </p:animEffect>
                                    <p:set>
                                      <p:cBhvr>
                                        <p:cTn id="57" dur="1" fill="hold">
                                          <p:stCondLst>
                                            <p:cond delay="499"/>
                                          </p:stCondLst>
                                        </p:cTn>
                                        <p:tgtEl>
                                          <p:spTgt spid="11">
                                            <p:txEl>
                                              <p:pRg st="2" end="2"/>
                                            </p:txEl>
                                          </p:spTgt>
                                        </p:tgtEl>
                                        <p:attrNameLst>
                                          <p:attrName>style.visibility</p:attrName>
                                        </p:attrNameLst>
                                      </p:cBhvr>
                                      <p:to>
                                        <p:strVal val="hidden"/>
                                      </p:to>
                                    </p:set>
                                  </p:childTnLst>
                                </p:cTn>
                              </p:par>
                              <p:par>
                                <p:cTn id="58" presetID="3" presetClass="exit" presetSubtype="10" fill="hold" nodeType="withEffect">
                                  <p:stCondLst>
                                    <p:cond delay="0"/>
                                  </p:stCondLst>
                                  <p:childTnLst>
                                    <p:animEffect transition="out" filter="blinds(horizontal)">
                                      <p:cBhvr>
                                        <p:cTn id="59" dur="500"/>
                                        <p:tgtEl>
                                          <p:spTgt spid="11">
                                            <p:txEl>
                                              <p:pRg st="3" end="3"/>
                                            </p:txEl>
                                          </p:spTgt>
                                        </p:tgtEl>
                                      </p:cBhvr>
                                    </p:animEffect>
                                    <p:set>
                                      <p:cBhvr>
                                        <p:cTn id="60" dur="1" fill="hold">
                                          <p:stCondLst>
                                            <p:cond delay="499"/>
                                          </p:stCondLst>
                                        </p:cTn>
                                        <p:tgtEl>
                                          <p:spTgt spid="11">
                                            <p:txEl>
                                              <p:pRg st="3" end="3"/>
                                            </p:txEl>
                                          </p:spTgt>
                                        </p:tgtEl>
                                        <p:attrNameLst>
                                          <p:attrName>style.visibility</p:attrName>
                                        </p:attrNameLst>
                                      </p:cBhvr>
                                      <p:to>
                                        <p:strVal val="hidden"/>
                                      </p:to>
                                    </p:set>
                                  </p:childTnLst>
                                </p:cTn>
                              </p:par>
                              <p:par>
                                <p:cTn id="61" presetID="3" presetClass="exit" presetSubtype="10" fill="hold" nodeType="withEffect">
                                  <p:stCondLst>
                                    <p:cond delay="0"/>
                                  </p:stCondLst>
                                  <p:childTnLst>
                                    <p:animEffect transition="out" filter="blinds(horizontal)">
                                      <p:cBhvr>
                                        <p:cTn id="62" dur="500"/>
                                        <p:tgtEl>
                                          <p:spTgt spid="11">
                                            <p:txEl>
                                              <p:pRg st="4" end="4"/>
                                            </p:txEl>
                                          </p:spTgt>
                                        </p:tgtEl>
                                      </p:cBhvr>
                                    </p:animEffect>
                                    <p:set>
                                      <p:cBhvr>
                                        <p:cTn id="63" dur="1" fill="hold">
                                          <p:stCondLst>
                                            <p:cond delay="499"/>
                                          </p:stCondLst>
                                        </p:cTn>
                                        <p:tgtEl>
                                          <p:spTgt spid="11">
                                            <p:txEl>
                                              <p:pRg st="4" end="4"/>
                                            </p:txEl>
                                          </p:spTgt>
                                        </p:tgtEl>
                                        <p:attrNameLst>
                                          <p:attrName>style.visibility</p:attrName>
                                        </p:attrNameLst>
                                      </p:cBhvr>
                                      <p:to>
                                        <p:strVal val="hidden"/>
                                      </p:to>
                                    </p:set>
                                  </p:childTnLst>
                                </p:cTn>
                              </p:par>
                              <p:par>
                                <p:cTn id="64" presetID="3" presetClass="exit" presetSubtype="10" fill="hold" nodeType="withEffect">
                                  <p:stCondLst>
                                    <p:cond delay="0"/>
                                  </p:stCondLst>
                                  <p:childTnLst>
                                    <p:animEffect transition="out" filter="blinds(horizontal)">
                                      <p:cBhvr>
                                        <p:cTn id="65" dur="500"/>
                                        <p:tgtEl>
                                          <p:spTgt spid="11">
                                            <p:txEl>
                                              <p:pRg st="5" end="5"/>
                                            </p:txEl>
                                          </p:spTgt>
                                        </p:tgtEl>
                                      </p:cBhvr>
                                    </p:animEffect>
                                    <p:set>
                                      <p:cBhvr>
                                        <p:cTn id="66" dur="1" fill="hold">
                                          <p:stCondLst>
                                            <p:cond delay="499"/>
                                          </p:stCondLst>
                                        </p:cTn>
                                        <p:tgtEl>
                                          <p:spTgt spid="11">
                                            <p:txEl>
                                              <p:pRg st="5" end="5"/>
                                            </p:txEl>
                                          </p:spTgt>
                                        </p:tgtEl>
                                        <p:attrNameLst>
                                          <p:attrName>style.visibility</p:attrName>
                                        </p:attrNameLst>
                                      </p:cBhvr>
                                      <p:to>
                                        <p:strVal val="hidden"/>
                                      </p:to>
                                    </p:set>
                                  </p:childTnLst>
                                </p:cTn>
                              </p:par>
                            </p:childTnLst>
                          </p:cTn>
                        </p:par>
                      </p:childTnLst>
                    </p:cTn>
                  </p:par>
                  <p:par>
                    <p:cTn id="67" fill="hold">
                      <p:stCondLst>
                        <p:cond delay="indefinite"/>
                      </p:stCondLst>
                      <p:childTnLst>
                        <p:par>
                          <p:cTn id="68" fill="hold">
                            <p:stCondLst>
                              <p:cond delay="0"/>
                            </p:stCondLst>
                            <p:childTnLst>
                              <p:par>
                                <p:cTn id="69" presetID="4" presetClass="exit" presetSubtype="16" fill="hold" nodeType="clickEffect">
                                  <p:stCondLst>
                                    <p:cond delay="0"/>
                                  </p:stCondLst>
                                  <p:childTnLst>
                                    <p:animEffect transition="out" filter="box(in)">
                                      <p:cBhvr>
                                        <p:cTn id="70" dur="500"/>
                                        <p:tgtEl>
                                          <p:spTgt spid="10">
                                            <p:txEl>
                                              <p:pRg st="0" end="0"/>
                                            </p:txEl>
                                          </p:spTgt>
                                        </p:tgtEl>
                                      </p:cBhvr>
                                    </p:animEffect>
                                    <p:set>
                                      <p:cBhvr>
                                        <p:cTn id="71" dur="1" fill="hold">
                                          <p:stCondLst>
                                            <p:cond delay="499"/>
                                          </p:stCondLst>
                                        </p:cTn>
                                        <p:tgtEl>
                                          <p:spTgt spid="10">
                                            <p:txEl>
                                              <p:pRg st="0" end="0"/>
                                            </p:txEl>
                                          </p:spTgt>
                                        </p:tgtEl>
                                        <p:attrNameLst>
                                          <p:attrName>style.visibility</p:attrName>
                                        </p:attrNameLst>
                                      </p:cBhvr>
                                      <p:to>
                                        <p:strVal val="hidden"/>
                                      </p:to>
                                    </p:set>
                                  </p:childTnLst>
                                </p:cTn>
                              </p:par>
                            </p:childTnLst>
                          </p:cTn>
                        </p:par>
                      </p:childTnLst>
                    </p:cTn>
                  </p:par>
                  <p:par>
                    <p:cTn id="72" fill="hold">
                      <p:stCondLst>
                        <p:cond delay="indefinite"/>
                      </p:stCondLst>
                      <p:childTnLst>
                        <p:par>
                          <p:cTn id="73" fill="hold">
                            <p:stCondLst>
                              <p:cond delay="0"/>
                            </p:stCondLst>
                            <p:childTnLst>
                              <p:par>
                                <p:cTn id="74" presetID="4" presetClass="entr" presetSubtype="16" fill="hold" nodeType="clickEffect">
                                  <p:stCondLst>
                                    <p:cond delay="0"/>
                                  </p:stCondLst>
                                  <p:childTnLst>
                                    <p:set>
                                      <p:cBhvr>
                                        <p:cTn id="75" dur="1" fill="hold">
                                          <p:stCondLst>
                                            <p:cond delay="0"/>
                                          </p:stCondLst>
                                        </p:cTn>
                                        <p:tgtEl>
                                          <p:spTgt spid="8"/>
                                        </p:tgtEl>
                                        <p:attrNameLst>
                                          <p:attrName>style.visibility</p:attrName>
                                        </p:attrNameLst>
                                      </p:cBhvr>
                                      <p:to>
                                        <p:strVal val="visible"/>
                                      </p:to>
                                    </p:set>
                                    <p:animEffect transition="in" filter="box(in)">
                                      <p:cBhvr>
                                        <p:cTn id="76" dur="500"/>
                                        <p:tgtEl>
                                          <p:spTgt spid="8"/>
                                        </p:tgtEl>
                                      </p:cBhvr>
                                    </p:animEffect>
                                  </p:childTnLst>
                                </p:cTn>
                              </p:par>
                            </p:childTnLst>
                          </p:cTn>
                        </p:par>
                      </p:childTnLst>
                    </p:cTn>
                  </p:par>
                  <p:par>
                    <p:cTn id="77" fill="hold">
                      <p:stCondLst>
                        <p:cond delay="indefinite"/>
                      </p:stCondLst>
                      <p:childTnLst>
                        <p:par>
                          <p:cTn id="78" fill="hold">
                            <p:stCondLst>
                              <p:cond delay="0"/>
                            </p:stCondLst>
                            <p:childTnLst>
                              <p:par>
                                <p:cTn id="79" presetID="5" presetClass="exit" presetSubtype="10" fill="hold" nodeType="clickEffect">
                                  <p:stCondLst>
                                    <p:cond delay="0"/>
                                  </p:stCondLst>
                                  <p:childTnLst>
                                    <p:animEffect transition="out" filter="checkerboard(across)">
                                      <p:cBhvr>
                                        <p:cTn id="80" dur="500"/>
                                        <p:tgtEl>
                                          <p:spTgt spid="8"/>
                                        </p:tgtEl>
                                      </p:cBhvr>
                                    </p:animEffect>
                                    <p:set>
                                      <p:cBhvr>
                                        <p:cTn id="81" dur="1" fill="hold">
                                          <p:stCondLst>
                                            <p:cond delay="499"/>
                                          </p:stCondLst>
                                        </p:cTn>
                                        <p:tgtEl>
                                          <p:spTgt spid="8"/>
                                        </p:tgtEl>
                                        <p:attrNameLst>
                                          <p:attrName>style.visibility</p:attrName>
                                        </p:attrNameLst>
                                      </p:cBhvr>
                                      <p:to>
                                        <p:strVal val="hidden"/>
                                      </p:to>
                                    </p:set>
                                  </p:childTnLst>
                                </p:cTn>
                              </p:par>
                            </p:childTnLst>
                          </p:cTn>
                        </p:par>
                      </p:childTnLst>
                    </p:cTn>
                  </p:par>
                  <p:par>
                    <p:cTn id="82" fill="hold">
                      <p:stCondLst>
                        <p:cond delay="indefinite"/>
                      </p:stCondLst>
                      <p:childTnLst>
                        <p:par>
                          <p:cTn id="83" fill="hold">
                            <p:stCondLst>
                              <p:cond delay="0"/>
                            </p:stCondLst>
                            <p:childTnLst>
                              <p:par>
                                <p:cTn id="84" presetID="4" presetClass="entr" presetSubtype="16" fill="hold" nodeType="clickEffect">
                                  <p:stCondLst>
                                    <p:cond delay="0"/>
                                  </p:stCondLst>
                                  <p:childTnLst>
                                    <p:set>
                                      <p:cBhvr>
                                        <p:cTn id="85" dur="1" fill="hold">
                                          <p:stCondLst>
                                            <p:cond delay="0"/>
                                          </p:stCondLst>
                                        </p:cTn>
                                        <p:tgtEl>
                                          <p:spTgt spid="9"/>
                                        </p:tgtEl>
                                        <p:attrNameLst>
                                          <p:attrName>style.visibility</p:attrName>
                                        </p:attrNameLst>
                                      </p:cBhvr>
                                      <p:to>
                                        <p:strVal val="visible"/>
                                      </p:to>
                                    </p:set>
                                    <p:animEffect transition="in" filter="box(in)">
                                      <p:cBhvr>
                                        <p:cTn id="8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pPr algn="l"/>
            <a:r>
              <a:rPr lang="en-US" sz="3200" dirty="0" smtClean="0">
                <a:latin typeface="Times New Roman" pitchFamily="18" charset="0"/>
                <a:cs typeface="Times New Roman" pitchFamily="18" charset="0"/>
              </a:rPr>
              <a:t>1.Herbert Spencer(1820-1903) </a:t>
            </a:r>
            <a:endParaRPr lang="en-US" sz="3200" dirty="0"/>
          </a:p>
        </p:txBody>
      </p:sp>
      <p:sp>
        <p:nvSpPr>
          <p:cNvPr id="9" name="Content Placeholder 8"/>
          <p:cNvSpPr>
            <a:spLocks noGrp="1"/>
          </p:cNvSpPr>
          <p:nvPr>
            <p:ph sz="half" idx="2"/>
          </p:nvPr>
        </p:nvSpPr>
        <p:spPr>
          <a:xfrm>
            <a:off x="457200" y="1828800"/>
            <a:ext cx="7162800" cy="4297363"/>
          </a:xfrm>
        </p:spPr>
        <p:txBody>
          <a:bodyPr/>
          <a:lstStyle/>
          <a:p>
            <a:pPr>
              <a:buFontTx/>
              <a:buChar char="-"/>
            </a:pPr>
            <a:r>
              <a:rPr lang="en-US" dirty="0" smtClean="0">
                <a:latin typeface="Times New Roman" pitchFamily="18" charset="0"/>
                <a:cs typeface="Times New Roman" pitchFamily="18" charset="0"/>
              </a:rPr>
              <a:t>Theo Spencer, XHH là khoa học về các quy luật và các nguyên lý tổ chức xả hội. </a:t>
            </a:r>
            <a:endParaRPr lang="en-US" dirty="0" smtClean="0"/>
          </a:p>
          <a:p>
            <a:pPr>
              <a:buFontTx/>
              <a:buChar char="-"/>
            </a:pPr>
            <a:r>
              <a:rPr lang="en-US" dirty="0" smtClean="0">
                <a:latin typeface="Times New Roman" pitchFamily="18" charset="0"/>
                <a:cs typeface="Times New Roman" pitchFamily="18" charset="0"/>
              </a:rPr>
              <a:t>Cho ra đời nguyên lý tiến hóa.</a:t>
            </a:r>
          </a:p>
          <a:p>
            <a:pPr>
              <a:buFontTx/>
              <a:buChar char="-"/>
            </a:pPr>
            <a:r>
              <a:rPr lang="en-US" dirty="0" smtClean="0">
                <a:latin typeface="Times New Roman" pitchFamily="18" charset="0"/>
                <a:cs typeface="Times New Roman" pitchFamily="18" charset="0"/>
              </a:rPr>
              <a:t>Chỉ ra 3 loại tác nhân đối với quá trình tiến hóa: </a:t>
            </a:r>
          </a:p>
          <a:p>
            <a:pPr>
              <a:buNone/>
            </a:pPr>
            <a:r>
              <a:rPr lang="en-US" dirty="0" smtClean="0">
                <a:latin typeface="Times New Roman" pitchFamily="18" charset="0"/>
                <a:cs typeface="Times New Roman" pitchFamily="18" charset="0"/>
              </a:rPr>
              <a:t>   + Tác nhân chủ quan</a:t>
            </a:r>
          </a:p>
          <a:p>
            <a:pPr>
              <a:buNone/>
            </a:pP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  + Tác nhân bên ngoài</a:t>
            </a:r>
          </a:p>
          <a:p>
            <a:pPr>
              <a:buNone/>
            </a:pP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  +  Tác nhân tự sinh</a:t>
            </a:r>
          </a:p>
          <a:p>
            <a:pPr>
              <a:buNone/>
            </a:pPr>
            <a:r>
              <a:rPr lang="en-US" dirty="0" smtClean="0">
                <a:latin typeface="Times New Roman" pitchFamily="18" charset="0"/>
                <a:cs typeface="Times New Roman" pitchFamily="18" charset="0"/>
              </a:rPr>
              <a:t>- Nghiên cứu về loại hình xã hội và thiết chế xã hội, khuynh hướng phát triển xã hội...</a:t>
            </a:r>
            <a:endParaRPr lang="en-US" dirty="0">
              <a:latin typeface="Times New Roman" pitchFamily="18" charset="0"/>
              <a:cs typeface="Times New Roman" pitchFamily="18" charset="0"/>
            </a:endParaRPr>
          </a:p>
        </p:txBody>
      </p:sp>
      <p:sp>
        <p:nvSpPr>
          <p:cNvPr id="11" name="Content Placeholder 10"/>
          <p:cNvSpPr>
            <a:spLocks noGrp="1"/>
          </p:cNvSpPr>
          <p:nvPr>
            <p:ph sz="quarter" idx="4"/>
          </p:nvPr>
        </p:nvSpPr>
        <p:spPr>
          <a:xfrm>
            <a:off x="7772400" y="2174875"/>
            <a:ext cx="914400" cy="3951288"/>
          </a:xfrm>
        </p:spPr>
        <p:txBody>
          <a:bodyPr/>
          <a:lstStyle/>
          <a:p>
            <a:endParaRPr lang="en-US" dirty="0"/>
          </a:p>
        </p:txBody>
      </p:sp>
      <p:pic>
        <p:nvPicPr>
          <p:cNvPr id="12" name="Picture 11" descr="Herbert_Spencer.jpg"/>
          <p:cNvPicPr>
            <a:picLocks noChangeAspect="1"/>
          </p:cNvPicPr>
          <p:nvPr/>
        </p:nvPicPr>
        <p:blipFill>
          <a:blip r:embed="rId2"/>
          <a:stretch>
            <a:fillRect/>
          </a:stretch>
        </p:blipFill>
        <p:spPr>
          <a:xfrm>
            <a:off x="5867400" y="228600"/>
            <a:ext cx="2438400" cy="1447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ox(in)">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ox(in)">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box(in)">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9">
                                            <p:txEl>
                                              <p:pRg st="3" end="3"/>
                                            </p:txEl>
                                          </p:spTgt>
                                        </p:tgtEl>
                                        <p:attrNameLst>
                                          <p:attrName>style.visibility</p:attrName>
                                        </p:attrNameLst>
                                      </p:cBhvr>
                                      <p:to>
                                        <p:strVal val="visible"/>
                                      </p:to>
                                    </p:set>
                                    <p:animEffect transition="in" filter="box(in)">
                                      <p:cBhvr>
                                        <p:cTn id="22" dur="500"/>
                                        <p:tgtEl>
                                          <p:spTgt spid="9">
                                            <p:txEl>
                                              <p:pRg st="3" end="3"/>
                                            </p:txEl>
                                          </p:spTgt>
                                        </p:tgtEl>
                                      </p:cBhvr>
                                    </p:animEffect>
                                  </p:childTnLst>
                                </p:cTn>
                              </p:par>
                              <p:par>
                                <p:cTn id="23" presetID="4" presetClass="entr" presetSubtype="16" fill="hold" nodeType="withEffect">
                                  <p:stCondLst>
                                    <p:cond delay="0"/>
                                  </p:stCondLst>
                                  <p:childTnLst>
                                    <p:set>
                                      <p:cBhvr>
                                        <p:cTn id="24" dur="1" fill="hold">
                                          <p:stCondLst>
                                            <p:cond delay="0"/>
                                          </p:stCondLst>
                                        </p:cTn>
                                        <p:tgtEl>
                                          <p:spTgt spid="9">
                                            <p:txEl>
                                              <p:pRg st="4" end="4"/>
                                            </p:txEl>
                                          </p:spTgt>
                                        </p:tgtEl>
                                        <p:attrNameLst>
                                          <p:attrName>style.visibility</p:attrName>
                                        </p:attrNameLst>
                                      </p:cBhvr>
                                      <p:to>
                                        <p:strVal val="visible"/>
                                      </p:to>
                                    </p:set>
                                    <p:animEffect transition="in" filter="box(in)">
                                      <p:cBhvr>
                                        <p:cTn id="25" dur="500"/>
                                        <p:tgtEl>
                                          <p:spTgt spid="9">
                                            <p:txEl>
                                              <p:pRg st="4" end="4"/>
                                            </p:txEl>
                                          </p:spTgt>
                                        </p:tgtEl>
                                      </p:cBhvr>
                                    </p:animEffect>
                                  </p:childTnLst>
                                </p:cTn>
                              </p:par>
                              <p:par>
                                <p:cTn id="26" presetID="4" presetClass="entr" presetSubtype="16" fill="hold" nodeType="withEffect">
                                  <p:stCondLst>
                                    <p:cond delay="0"/>
                                  </p:stCondLst>
                                  <p:childTnLst>
                                    <p:set>
                                      <p:cBhvr>
                                        <p:cTn id="27" dur="1" fill="hold">
                                          <p:stCondLst>
                                            <p:cond delay="0"/>
                                          </p:stCondLst>
                                        </p:cTn>
                                        <p:tgtEl>
                                          <p:spTgt spid="9">
                                            <p:txEl>
                                              <p:pRg st="5" end="5"/>
                                            </p:txEl>
                                          </p:spTgt>
                                        </p:tgtEl>
                                        <p:attrNameLst>
                                          <p:attrName>style.visibility</p:attrName>
                                        </p:attrNameLst>
                                      </p:cBhvr>
                                      <p:to>
                                        <p:strVal val="visible"/>
                                      </p:to>
                                    </p:set>
                                    <p:animEffect transition="in" filter="box(in)">
                                      <p:cBhvr>
                                        <p:cTn id="28" dur="500"/>
                                        <p:tgtEl>
                                          <p:spTgt spid="9">
                                            <p:txEl>
                                              <p:pRg st="5" end="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4" presetClass="entr" presetSubtype="16" fill="hold" nodeType="clickEffect">
                                  <p:stCondLst>
                                    <p:cond delay="0"/>
                                  </p:stCondLst>
                                  <p:childTnLst>
                                    <p:set>
                                      <p:cBhvr>
                                        <p:cTn id="32" dur="1" fill="hold">
                                          <p:stCondLst>
                                            <p:cond delay="0"/>
                                          </p:stCondLst>
                                        </p:cTn>
                                        <p:tgtEl>
                                          <p:spTgt spid="9">
                                            <p:txEl>
                                              <p:pRg st="6" end="6"/>
                                            </p:txEl>
                                          </p:spTgt>
                                        </p:tgtEl>
                                        <p:attrNameLst>
                                          <p:attrName>style.visibility</p:attrName>
                                        </p:attrNameLst>
                                      </p:cBhvr>
                                      <p:to>
                                        <p:strVal val="visible"/>
                                      </p:to>
                                    </p:set>
                                    <p:animEffect transition="in" filter="box(in)">
                                      <p:cBhvr>
                                        <p:cTn id="33" dur="500"/>
                                        <p:tgtEl>
                                          <p:spTgt spid="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pPr algn="l"/>
            <a:r>
              <a:rPr lang="en-US" sz="3200" dirty="0" smtClean="0">
                <a:latin typeface="Times New Roman" pitchFamily="18" charset="0"/>
                <a:cs typeface="Times New Roman" pitchFamily="18" charset="0"/>
              </a:rPr>
              <a:t>1.Herbert Spencer(1820-1903) </a:t>
            </a:r>
            <a:endParaRPr lang="en-US" sz="3200" dirty="0"/>
          </a:p>
        </p:txBody>
      </p:sp>
      <p:sp>
        <p:nvSpPr>
          <p:cNvPr id="9" name="Content Placeholder 8"/>
          <p:cNvSpPr>
            <a:spLocks noGrp="1"/>
          </p:cNvSpPr>
          <p:nvPr>
            <p:ph sz="half" idx="2"/>
          </p:nvPr>
        </p:nvSpPr>
        <p:spPr>
          <a:xfrm>
            <a:off x="457200" y="1447800"/>
            <a:ext cx="6324600" cy="4678363"/>
          </a:xfrm>
        </p:spPr>
        <p:txBody>
          <a:bodyPr/>
          <a:lstStyle/>
          <a:p>
            <a:pPr>
              <a:buFont typeface="Arial" charset="0"/>
              <a:buChar char="•"/>
            </a:pPr>
            <a:r>
              <a:rPr lang="en-US" dirty="0" smtClean="0">
                <a:latin typeface="Times New Roman" pitchFamily="18" charset="0"/>
                <a:cs typeface="Times New Roman" pitchFamily="18" charset="0"/>
              </a:rPr>
              <a:t>Đóng góp về phương pháp</a:t>
            </a:r>
          </a:p>
          <a:p>
            <a:pPr>
              <a:buNone/>
            </a:pPr>
            <a:r>
              <a:rPr lang="en-US" dirty="0" smtClean="0">
                <a:latin typeface="Times New Roman" pitchFamily="18" charset="0"/>
                <a:cs typeface="Times New Roman" pitchFamily="18" charset="0"/>
              </a:rPr>
              <a:t>   - ông chú trong dến ngiên cứu về định lượng</a:t>
            </a:r>
          </a:p>
          <a:p>
            <a:pPr>
              <a:buNone/>
            </a:pPr>
            <a:r>
              <a:rPr lang="en-US" dirty="0" smtClean="0">
                <a:latin typeface="Times New Roman" pitchFamily="18" charset="0"/>
                <a:cs typeface="Times New Roman" pitchFamily="18" charset="0"/>
              </a:rPr>
              <a:t>   - Để nghiên cứu có hiệu quả, cần phải tuân thủ các quy tắc, các tiêu chuẩn, các kỹ thuật nghiên cứu.</a:t>
            </a:r>
          </a:p>
        </p:txBody>
      </p:sp>
      <p:pic>
        <p:nvPicPr>
          <p:cNvPr id="12" name="Picture 11" descr="Herbert_Spencer.jpg"/>
          <p:cNvPicPr>
            <a:picLocks noChangeAspect="1"/>
          </p:cNvPicPr>
          <p:nvPr/>
        </p:nvPicPr>
        <p:blipFill>
          <a:blip r:embed="rId2"/>
          <a:stretch>
            <a:fillRect/>
          </a:stretch>
        </p:blipFill>
        <p:spPr>
          <a:xfrm>
            <a:off x="5867400" y="228600"/>
            <a:ext cx="2438400" cy="1447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ox(in)">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ox(in)">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box(in)">
                                      <p:cBhvr>
                                        <p:cTn id="17"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8839200" cy="1477962"/>
          </a:xfrm>
        </p:spPr>
        <p:txBody>
          <a:bodyPr>
            <a:normAutofit/>
          </a:bodyPr>
          <a:lstStyle/>
          <a:p>
            <a:pPr algn="l"/>
            <a:r>
              <a:rPr lang="en-US" sz="3600" dirty="0"/>
              <a:t>2</a:t>
            </a:r>
            <a:r>
              <a:rPr lang="en-US" sz="3600" dirty="0" smtClean="0"/>
              <a:t>.K.Marx (1818-1883)</a:t>
            </a:r>
            <a:endParaRPr lang="en-US" sz="3600" dirty="0"/>
          </a:p>
        </p:txBody>
      </p:sp>
      <p:pic>
        <p:nvPicPr>
          <p:cNvPr id="5" name="Picture 4" descr="Karl-Marx-9401219-1-402.jpg"/>
          <p:cNvPicPr>
            <a:picLocks noChangeAspect="1"/>
          </p:cNvPicPr>
          <p:nvPr/>
        </p:nvPicPr>
        <p:blipFill>
          <a:blip r:embed="rId2"/>
          <a:stretch>
            <a:fillRect/>
          </a:stretch>
        </p:blipFill>
        <p:spPr>
          <a:xfrm>
            <a:off x="1066800" y="1752600"/>
            <a:ext cx="6629400" cy="4660583"/>
          </a:xfrm>
          <a:prstGeom prst="rect">
            <a:avLst/>
          </a:prstGeom>
        </p:spPr>
      </p:pic>
      <p:sp>
        <p:nvSpPr>
          <p:cNvPr id="24" name="Rectangle 23"/>
          <p:cNvSpPr/>
          <p:nvPr/>
        </p:nvSpPr>
        <p:spPr>
          <a:xfrm>
            <a:off x="533400" y="1524000"/>
            <a:ext cx="7086600" cy="5416868"/>
          </a:xfrm>
          <a:prstGeom prst="rect">
            <a:avLst/>
          </a:prstGeom>
        </p:spPr>
        <p:txBody>
          <a:bodyPr wrap="square">
            <a:spAutoFit/>
          </a:bodyPr>
          <a:lstStyle/>
          <a:p>
            <a:r>
              <a:rPr lang="en-US" sz="2400" b="1" dirty="0" smtClean="0">
                <a:latin typeface="Times New Roman" pitchFamily="18" charset="0"/>
                <a:cs typeface="Times New Roman" pitchFamily="18" charset="0"/>
              </a:rPr>
              <a:t>* Những đóng góp về lý thuyết:</a:t>
            </a:r>
          </a:p>
          <a:p>
            <a:pPr>
              <a:buFontTx/>
              <a:buChar char="-"/>
            </a:pPr>
            <a:r>
              <a:rPr lang="en-US" sz="2400" dirty="0" smtClean="0">
                <a:latin typeface="Times New Roman" pitchFamily="18" charset="0"/>
                <a:cs typeface="Times New Roman" pitchFamily="18" charset="0"/>
              </a:rPr>
              <a:t>sinh tại thành phố Tơrevơ của Đức</a:t>
            </a:r>
          </a:p>
          <a:p>
            <a:pPr>
              <a:buFontTx/>
              <a:buChar char="-"/>
            </a:pPr>
            <a:r>
              <a:rPr lang="en-US" sz="2400" dirty="0" smtClean="0">
                <a:latin typeface="Times New Roman" pitchFamily="18" charset="0"/>
                <a:cs typeface="Times New Roman" pitchFamily="18" charset="0"/>
              </a:rPr>
              <a:t>Ông học rất giỏi, khi mới 23 tuổi</a:t>
            </a:r>
            <a:r>
              <a:rPr lang="en-US" sz="2400" i="1"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nhận được bằng Tiến Sỹ.</a:t>
            </a:r>
          </a:p>
          <a:p>
            <a:pPr>
              <a:buFontTx/>
              <a:buChar char="-"/>
            </a:pPr>
            <a:r>
              <a:rPr lang="en-US" sz="2400" dirty="0" smtClean="0">
                <a:latin typeface="Times New Roman" pitchFamily="18" charset="0"/>
                <a:cs typeface="Times New Roman" pitchFamily="18" charset="0"/>
              </a:rPr>
              <a:t>Là một luật sư, nhà triết học,nhà kinh tế học</a:t>
            </a:r>
          </a:p>
          <a:p>
            <a:pPr>
              <a:buFontTx/>
              <a:buChar char="-"/>
            </a:pPr>
            <a:r>
              <a:rPr lang="en-US" sz="2400" dirty="0" smtClean="0">
                <a:latin typeface="Times New Roman" pitchFamily="18" charset="0"/>
                <a:cs typeface="Times New Roman" pitchFamily="18" charset="0"/>
              </a:rPr>
              <a:t>Là một người có rất nhiều đóng góp có ý nghĩa quan trọng trong XHH.</a:t>
            </a:r>
            <a:endParaRPr lang="en-US" sz="2000" dirty="0" smtClean="0">
              <a:latin typeface="Times New Roman" pitchFamily="18" charset="0"/>
              <a:cs typeface="Times New Roman" pitchFamily="18" charset="0"/>
            </a:endParaRPr>
          </a:p>
          <a:p>
            <a:pPr>
              <a:buFontTx/>
              <a:buChar char="-"/>
            </a:pPr>
            <a:r>
              <a:rPr lang="en-US" sz="2000" dirty="0" smtClean="0">
                <a:latin typeface="Times New Roman" pitchFamily="18" charset="0"/>
                <a:cs typeface="Times New Roman" pitchFamily="18" charset="0"/>
              </a:rPr>
              <a:t>Những đóng góp về lý thuyết  XHH của ông được </a:t>
            </a:r>
            <a:r>
              <a:rPr lang="en-US" sz="2400" dirty="0" smtClean="0">
                <a:latin typeface="Times New Roman" pitchFamily="18" charset="0"/>
                <a:cs typeface="Times New Roman" pitchFamily="18" charset="0"/>
              </a:rPr>
              <a:t>thể hiện qua các tác phẩm sau:</a:t>
            </a:r>
          </a:p>
          <a:p>
            <a:r>
              <a:rPr lang="en-US" sz="2400" dirty="0" smtClean="0">
                <a:latin typeface="Times New Roman" pitchFamily="18" charset="0"/>
                <a:cs typeface="Times New Roman" pitchFamily="18" charset="0"/>
              </a:rPr>
              <a:t>   + Tư bản</a:t>
            </a:r>
          </a:p>
          <a:p>
            <a:r>
              <a:rPr lang="en-US" sz="2400" dirty="0">
                <a:latin typeface="Times New Roman" pitchFamily="18" charset="0"/>
                <a:cs typeface="Times New Roman" pitchFamily="18" charset="0"/>
              </a:rPr>
              <a:t> </a:t>
            </a:r>
            <a:r>
              <a:rPr lang="en-US" sz="2400" dirty="0" smtClean="0">
                <a:latin typeface="Times New Roman" pitchFamily="18" charset="0"/>
                <a:cs typeface="Times New Roman" pitchFamily="18" charset="0"/>
              </a:rPr>
              <a:t>  + Góp phần phê phán khoa học, kinh tế, chính trị</a:t>
            </a:r>
          </a:p>
          <a:p>
            <a:r>
              <a:rPr lang="en-US" sz="2400" dirty="0">
                <a:latin typeface="Times New Roman" pitchFamily="18" charset="0"/>
                <a:cs typeface="Times New Roman" pitchFamily="18" charset="0"/>
              </a:rPr>
              <a:t> </a:t>
            </a:r>
            <a:r>
              <a:rPr lang="en-US" sz="2400" dirty="0" smtClean="0">
                <a:latin typeface="Times New Roman" pitchFamily="18" charset="0"/>
                <a:cs typeface="Times New Roman" pitchFamily="18" charset="0"/>
              </a:rPr>
              <a:t>  + Tuyên ngôn Đảng Cộng Sản</a:t>
            </a:r>
          </a:p>
          <a:p>
            <a:r>
              <a:rPr lang="en-US" sz="2400" dirty="0">
                <a:latin typeface="Times New Roman" pitchFamily="18" charset="0"/>
                <a:cs typeface="Times New Roman" pitchFamily="18" charset="0"/>
              </a:rPr>
              <a:t> </a:t>
            </a:r>
            <a:r>
              <a:rPr lang="en-US" sz="2400" dirty="0" smtClean="0">
                <a:latin typeface="Times New Roman" pitchFamily="18" charset="0"/>
                <a:cs typeface="Times New Roman" pitchFamily="18" charset="0"/>
              </a:rPr>
              <a:t>  +  Gia đình thần thánh...</a:t>
            </a:r>
          </a:p>
          <a:p>
            <a:endParaRPr lang="en-US" sz="2400" baseline="-25000" dirty="0" smtClean="0">
              <a:latin typeface="Times New Roman" pitchFamily="18" charset="0"/>
              <a:cs typeface="Times New Roman" pitchFamily="18" charset="0"/>
            </a:endParaRPr>
          </a:p>
          <a:p>
            <a:pPr>
              <a:buFontTx/>
              <a:buChar char="-"/>
            </a:pPr>
            <a:endParaRPr lang="en-US" dirty="0" smtClean="0">
              <a:latin typeface="Times New Roman" pitchFamily="18" charset="0"/>
              <a:cs typeface="Times New Roman" pitchFamily="18" charset="0"/>
            </a:endParaRPr>
          </a:p>
        </p:txBody>
      </p:sp>
      <p:pic>
        <p:nvPicPr>
          <p:cNvPr id="26" name="Picture 25" descr="Karl-Marx-9401219-1-402.jpg"/>
          <p:cNvPicPr>
            <a:picLocks noChangeAspect="1"/>
          </p:cNvPicPr>
          <p:nvPr/>
        </p:nvPicPr>
        <p:blipFill>
          <a:blip r:embed="rId2"/>
          <a:stretch>
            <a:fillRect/>
          </a:stretch>
        </p:blipFill>
        <p:spPr>
          <a:xfrm>
            <a:off x="5715000" y="228600"/>
            <a:ext cx="2762250" cy="1752600"/>
          </a:xfrm>
          <a:prstGeom prst="rect">
            <a:avLst/>
          </a:prstGeom>
        </p:spPr>
      </p:pic>
      <p:pic>
        <p:nvPicPr>
          <p:cNvPr id="28" name="Picture 27" descr="170px-Karl-Marx-Monument_in_Chemnitz.jpg"/>
          <p:cNvPicPr>
            <a:picLocks noChangeAspect="1"/>
          </p:cNvPicPr>
          <p:nvPr/>
        </p:nvPicPr>
        <p:blipFill>
          <a:blip r:embed="rId3"/>
          <a:stretch>
            <a:fillRect/>
          </a:stretch>
        </p:blipFill>
        <p:spPr>
          <a:xfrm>
            <a:off x="838200" y="1600200"/>
            <a:ext cx="6781800" cy="4191000"/>
          </a:xfrm>
          <a:prstGeom prst="rect">
            <a:avLst/>
          </a:prstGeom>
        </p:spPr>
      </p:pic>
      <p:pic>
        <p:nvPicPr>
          <p:cNvPr id="29" name="Picture 28" descr="images.jpg"/>
          <p:cNvPicPr>
            <a:picLocks noChangeAspect="1"/>
          </p:cNvPicPr>
          <p:nvPr/>
        </p:nvPicPr>
        <p:blipFill>
          <a:blip r:embed="rId4"/>
          <a:stretch>
            <a:fillRect/>
          </a:stretch>
        </p:blipFill>
        <p:spPr>
          <a:xfrm>
            <a:off x="304800" y="2133600"/>
            <a:ext cx="8001000" cy="36576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xit" presetSubtype="16" fill="hold" nodeType="clickEffect">
                                  <p:stCondLst>
                                    <p:cond delay="0"/>
                                  </p:stCondLst>
                                  <p:childTnLst>
                                    <p:animEffect transition="out" filter="box(i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box(in)">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24">
                                            <p:txEl>
                                              <p:pRg st="0" end="0"/>
                                            </p:txEl>
                                          </p:spTgt>
                                        </p:tgtEl>
                                        <p:attrNameLst>
                                          <p:attrName>style.visibility</p:attrName>
                                        </p:attrNameLst>
                                      </p:cBhvr>
                                      <p:to>
                                        <p:strVal val="visible"/>
                                      </p:to>
                                    </p:set>
                                    <p:animEffect transition="in" filter="box(in)">
                                      <p:cBhvr>
                                        <p:cTn id="22" dur="500"/>
                                        <p:tgtEl>
                                          <p:spTgt spid="24">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24">
                                            <p:txEl>
                                              <p:pRg st="1" end="1"/>
                                            </p:txEl>
                                          </p:spTgt>
                                        </p:tgtEl>
                                        <p:attrNameLst>
                                          <p:attrName>style.visibility</p:attrName>
                                        </p:attrNameLst>
                                      </p:cBhvr>
                                      <p:to>
                                        <p:strVal val="visible"/>
                                      </p:to>
                                    </p:set>
                                    <p:animEffect transition="in" filter="box(in)">
                                      <p:cBhvr>
                                        <p:cTn id="27" dur="500"/>
                                        <p:tgtEl>
                                          <p:spTgt spid="24">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24">
                                            <p:txEl>
                                              <p:pRg st="2" end="2"/>
                                            </p:txEl>
                                          </p:spTgt>
                                        </p:tgtEl>
                                        <p:attrNameLst>
                                          <p:attrName>style.visibility</p:attrName>
                                        </p:attrNameLst>
                                      </p:cBhvr>
                                      <p:to>
                                        <p:strVal val="visible"/>
                                      </p:to>
                                    </p:set>
                                    <p:animEffect transition="in" filter="box(in)">
                                      <p:cBhvr>
                                        <p:cTn id="32" dur="500"/>
                                        <p:tgtEl>
                                          <p:spTgt spid="24">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24">
                                            <p:txEl>
                                              <p:pRg st="3" end="3"/>
                                            </p:txEl>
                                          </p:spTgt>
                                        </p:tgtEl>
                                        <p:attrNameLst>
                                          <p:attrName>style.visibility</p:attrName>
                                        </p:attrNameLst>
                                      </p:cBhvr>
                                      <p:to>
                                        <p:strVal val="visible"/>
                                      </p:to>
                                    </p:set>
                                    <p:animEffect transition="in" filter="box(in)">
                                      <p:cBhvr>
                                        <p:cTn id="37" dur="500"/>
                                        <p:tgtEl>
                                          <p:spTgt spid="24">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nodeType="clickEffect">
                                  <p:stCondLst>
                                    <p:cond delay="0"/>
                                  </p:stCondLst>
                                  <p:childTnLst>
                                    <p:set>
                                      <p:cBhvr>
                                        <p:cTn id="41" dur="1" fill="hold">
                                          <p:stCondLst>
                                            <p:cond delay="0"/>
                                          </p:stCondLst>
                                        </p:cTn>
                                        <p:tgtEl>
                                          <p:spTgt spid="24">
                                            <p:txEl>
                                              <p:pRg st="4" end="4"/>
                                            </p:txEl>
                                          </p:spTgt>
                                        </p:tgtEl>
                                        <p:attrNameLst>
                                          <p:attrName>style.visibility</p:attrName>
                                        </p:attrNameLst>
                                      </p:cBhvr>
                                      <p:to>
                                        <p:strVal val="visible"/>
                                      </p:to>
                                    </p:set>
                                    <p:animEffect transition="in" filter="box(in)">
                                      <p:cBhvr>
                                        <p:cTn id="42" dur="500"/>
                                        <p:tgtEl>
                                          <p:spTgt spid="24">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nodeType="clickEffect">
                                  <p:stCondLst>
                                    <p:cond delay="0"/>
                                  </p:stCondLst>
                                  <p:childTnLst>
                                    <p:set>
                                      <p:cBhvr>
                                        <p:cTn id="46" dur="1" fill="hold">
                                          <p:stCondLst>
                                            <p:cond delay="0"/>
                                          </p:stCondLst>
                                        </p:cTn>
                                        <p:tgtEl>
                                          <p:spTgt spid="24">
                                            <p:txEl>
                                              <p:pRg st="5" end="5"/>
                                            </p:txEl>
                                          </p:spTgt>
                                        </p:tgtEl>
                                        <p:attrNameLst>
                                          <p:attrName>style.visibility</p:attrName>
                                        </p:attrNameLst>
                                      </p:cBhvr>
                                      <p:to>
                                        <p:strVal val="visible"/>
                                      </p:to>
                                    </p:set>
                                    <p:animEffect transition="in" filter="box(in)">
                                      <p:cBhvr>
                                        <p:cTn id="47" dur="500"/>
                                        <p:tgtEl>
                                          <p:spTgt spid="24">
                                            <p:txEl>
                                              <p:pRg st="5" end="5"/>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16" fill="hold" nodeType="clickEffect">
                                  <p:stCondLst>
                                    <p:cond delay="0"/>
                                  </p:stCondLst>
                                  <p:childTnLst>
                                    <p:set>
                                      <p:cBhvr>
                                        <p:cTn id="51" dur="1" fill="hold">
                                          <p:stCondLst>
                                            <p:cond delay="0"/>
                                          </p:stCondLst>
                                        </p:cTn>
                                        <p:tgtEl>
                                          <p:spTgt spid="24">
                                            <p:txEl>
                                              <p:pRg st="6" end="6"/>
                                            </p:txEl>
                                          </p:spTgt>
                                        </p:tgtEl>
                                        <p:attrNameLst>
                                          <p:attrName>style.visibility</p:attrName>
                                        </p:attrNameLst>
                                      </p:cBhvr>
                                      <p:to>
                                        <p:strVal val="visible"/>
                                      </p:to>
                                    </p:set>
                                    <p:animEffect transition="in" filter="box(in)">
                                      <p:cBhvr>
                                        <p:cTn id="52" dur="500"/>
                                        <p:tgtEl>
                                          <p:spTgt spid="24">
                                            <p:txEl>
                                              <p:pRg st="6" end="6"/>
                                            </p:txEl>
                                          </p:spTgt>
                                        </p:tgtEl>
                                      </p:cBhvr>
                                    </p:animEffect>
                                  </p:childTnLst>
                                </p:cTn>
                              </p:par>
                              <p:par>
                                <p:cTn id="53" presetID="4" presetClass="entr" presetSubtype="16" fill="hold" nodeType="withEffect">
                                  <p:stCondLst>
                                    <p:cond delay="0"/>
                                  </p:stCondLst>
                                  <p:childTnLst>
                                    <p:set>
                                      <p:cBhvr>
                                        <p:cTn id="54" dur="1" fill="hold">
                                          <p:stCondLst>
                                            <p:cond delay="0"/>
                                          </p:stCondLst>
                                        </p:cTn>
                                        <p:tgtEl>
                                          <p:spTgt spid="24">
                                            <p:txEl>
                                              <p:pRg st="7" end="7"/>
                                            </p:txEl>
                                          </p:spTgt>
                                        </p:tgtEl>
                                        <p:attrNameLst>
                                          <p:attrName>style.visibility</p:attrName>
                                        </p:attrNameLst>
                                      </p:cBhvr>
                                      <p:to>
                                        <p:strVal val="visible"/>
                                      </p:to>
                                    </p:set>
                                    <p:animEffect transition="in" filter="box(in)">
                                      <p:cBhvr>
                                        <p:cTn id="55" dur="500"/>
                                        <p:tgtEl>
                                          <p:spTgt spid="24">
                                            <p:txEl>
                                              <p:pRg st="7" end="7"/>
                                            </p:txEl>
                                          </p:spTgt>
                                        </p:tgtEl>
                                      </p:cBhvr>
                                    </p:animEffect>
                                  </p:childTnLst>
                                </p:cTn>
                              </p:par>
                              <p:par>
                                <p:cTn id="56" presetID="4" presetClass="entr" presetSubtype="16" fill="hold" nodeType="withEffect">
                                  <p:stCondLst>
                                    <p:cond delay="0"/>
                                  </p:stCondLst>
                                  <p:childTnLst>
                                    <p:set>
                                      <p:cBhvr>
                                        <p:cTn id="57" dur="1" fill="hold">
                                          <p:stCondLst>
                                            <p:cond delay="0"/>
                                          </p:stCondLst>
                                        </p:cTn>
                                        <p:tgtEl>
                                          <p:spTgt spid="24">
                                            <p:txEl>
                                              <p:pRg st="8" end="8"/>
                                            </p:txEl>
                                          </p:spTgt>
                                        </p:tgtEl>
                                        <p:attrNameLst>
                                          <p:attrName>style.visibility</p:attrName>
                                        </p:attrNameLst>
                                      </p:cBhvr>
                                      <p:to>
                                        <p:strVal val="visible"/>
                                      </p:to>
                                    </p:set>
                                    <p:animEffect transition="in" filter="box(in)">
                                      <p:cBhvr>
                                        <p:cTn id="58" dur="500"/>
                                        <p:tgtEl>
                                          <p:spTgt spid="24">
                                            <p:txEl>
                                              <p:pRg st="8" end="8"/>
                                            </p:txEl>
                                          </p:spTgt>
                                        </p:tgtEl>
                                      </p:cBhvr>
                                    </p:animEffect>
                                  </p:childTnLst>
                                </p:cTn>
                              </p:par>
                              <p:par>
                                <p:cTn id="59" presetID="4" presetClass="entr" presetSubtype="16" fill="hold" nodeType="withEffect">
                                  <p:stCondLst>
                                    <p:cond delay="0"/>
                                  </p:stCondLst>
                                  <p:childTnLst>
                                    <p:set>
                                      <p:cBhvr>
                                        <p:cTn id="60" dur="1" fill="hold">
                                          <p:stCondLst>
                                            <p:cond delay="0"/>
                                          </p:stCondLst>
                                        </p:cTn>
                                        <p:tgtEl>
                                          <p:spTgt spid="24">
                                            <p:txEl>
                                              <p:pRg st="9" end="9"/>
                                            </p:txEl>
                                          </p:spTgt>
                                        </p:tgtEl>
                                        <p:attrNameLst>
                                          <p:attrName>style.visibility</p:attrName>
                                        </p:attrNameLst>
                                      </p:cBhvr>
                                      <p:to>
                                        <p:strVal val="visible"/>
                                      </p:to>
                                    </p:set>
                                    <p:animEffect transition="in" filter="box(in)">
                                      <p:cBhvr>
                                        <p:cTn id="61" dur="500"/>
                                        <p:tgtEl>
                                          <p:spTgt spid="24">
                                            <p:txEl>
                                              <p:pRg st="9" end="9"/>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2" presetClass="exit" presetSubtype="4" fill="hold" nodeType="clickEffect">
                                  <p:stCondLst>
                                    <p:cond delay="0"/>
                                  </p:stCondLst>
                                  <p:childTnLst>
                                    <p:anim calcmode="lin" valueType="num">
                                      <p:cBhvr additive="base">
                                        <p:cTn id="65" dur="500"/>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66" dur="500"/>
                                        <p:tgtEl>
                                          <p:spTgt spid="24">
                                            <p:txEl>
                                              <p:pRg st="0" end="0"/>
                                            </p:txEl>
                                          </p:spTgt>
                                        </p:tgtEl>
                                        <p:attrNameLst>
                                          <p:attrName>ppt_y</p:attrName>
                                        </p:attrNameLst>
                                      </p:cBhvr>
                                      <p:tavLst>
                                        <p:tav tm="0">
                                          <p:val>
                                            <p:strVal val="ppt_y"/>
                                          </p:val>
                                        </p:tav>
                                        <p:tav tm="100000">
                                          <p:val>
                                            <p:strVal val="1+ppt_h/2"/>
                                          </p:val>
                                        </p:tav>
                                      </p:tavLst>
                                    </p:anim>
                                    <p:set>
                                      <p:cBhvr>
                                        <p:cTn id="67" dur="1" fill="hold">
                                          <p:stCondLst>
                                            <p:cond delay="499"/>
                                          </p:stCondLst>
                                        </p:cTn>
                                        <p:tgtEl>
                                          <p:spTgt spid="24">
                                            <p:txEl>
                                              <p:pRg st="0" end="0"/>
                                            </p:txEl>
                                          </p:spTgt>
                                        </p:tgtEl>
                                        <p:attrNameLst>
                                          <p:attrName>style.visibility</p:attrName>
                                        </p:attrNameLst>
                                      </p:cBhvr>
                                      <p:to>
                                        <p:strVal val="hidden"/>
                                      </p:to>
                                    </p:set>
                                  </p:childTnLst>
                                </p:cTn>
                              </p:par>
                              <p:par>
                                <p:cTn id="68" presetID="2" presetClass="exit" presetSubtype="4" fill="hold" nodeType="withEffect">
                                  <p:stCondLst>
                                    <p:cond delay="0"/>
                                  </p:stCondLst>
                                  <p:childTnLst>
                                    <p:anim calcmode="lin" valueType="num">
                                      <p:cBhvr additive="base">
                                        <p:cTn id="69" dur="500"/>
                                        <p:tgtEl>
                                          <p:spTgt spid="24">
                                            <p:txEl>
                                              <p:pRg st="1" end="1"/>
                                            </p:txEl>
                                          </p:spTgt>
                                        </p:tgtEl>
                                        <p:attrNameLst>
                                          <p:attrName>ppt_x</p:attrName>
                                        </p:attrNameLst>
                                      </p:cBhvr>
                                      <p:tavLst>
                                        <p:tav tm="0">
                                          <p:val>
                                            <p:strVal val="ppt_x"/>
                                          </p:val>
                                        </p:tav>
                                        <p:tav tm="100000">
                                          <p:val>
                                            <p:strVal val="ppt_x"/>
                                          </p:val>
                                        </p:tav>
                                      </p:tavLst>
                                    </p:anim>
                                    <p:anim calcmode="lin" valueType="num">
                                      <p:cBhvr additive="base">
                                        <p:cTn id="70" dur="500"/>
                                        <p:tgtEl>
                                          <p:spTgt spid="24">
                                            <p:txEl>
                                              <p:pRg st="1" end="1"/>
                                            </p:txEl>
                                          </p:spTgt>
                                        </p:tgtEl>
                                        <p:attrNameLst>
                                          <p:attrName>ppt_y</p:attrName>
                                        </p:attrNameLst>
                                      </p:cBhvr>
                                      <p:tavLst>
                                        <p:tav tm="0">
                                          <p:val>
                                            <p:strVal val="ppt_y"/>
                                          </p:val>
                                        </p:tav>
                                        <p:tav tm="100000">
                                          <p:val>
                                            <p:strVal val="1+ppt_h/2"/>
                                          </p:val>
                                        </p:tav>
                                      </p:tavLst>
                                    </p:anim>
                                    <p:set>
                                      <p:cBhvr>
                                        <p:cTn id="71" dur="1" fill="hold">
                                          <p:stCondLst>
                                            <p:cond delay="499"/>
                                          </p:stCondLst>
                                        </p:cTn>
                                        <p:tgtEl>
                                          <p:spTgt spid="24">
                                            <p:txEl>
                                              <p:pRg st="1" end="1"/>
                                            </p:txEl>
                                          </p:spTgt>
                                        </p:tgtEl>
                                        <p:attrNameLst>
                                          <p:attrName>style.visibility</p:attrName>
                                        </p:attrNameLst>
                                      </p:cBhvr>
                                      <p:to>
                                        <p:strVal val="hidden"/>
                                      </p:to>
                                    </p:set>
                                  </p:childTnLst>
                                </p:cTn>
                              </p:par>
                              <p:par>
                                <p:cTn id="72" presetID="2" presetClass="exit" presetSubtype="4" fill="hold" nodeType="withEffect">
                                  <p:stCondLst>
                                    <p:cond delay="0"/>
                                  </p:stCondLst>
                                  <p:childTnLst>
                                    <p:anim calcmode="lin" valueType="num">
                                      <p:cBhvr additive="base">
                                        <p:cTn id="73" dur="500"/>
                                        <p:tgtEl>
                                          <p:spTgt spid="24">
                                            <p:txEl>
                                              <p:pRg st="2" end="2"/>
                                            </p:txEl>
                                          </p:spTgt>
                                        </p:tgtEl>
                                        <p:attrNameLst>
                                          <p:attrName>ppt_x</p:attrName>
                                        </p:attrNameLst>
                                      </p:cBhvr>
                                      <p:tavLst>
                                        <p:tav tm="0">
                                          <p:val>
                                            <p:strVal val="ppt_x"/>
                                          </p:val>
                                        </p:tav>
                                        <p:tav tm="100000">
                                          <p:val>
                                            <p:strVal val="ppt_x"/>
                                          </p:val>
                                        </p:tav>
                                      </p:tavLst>
                                    </p:anim>
                                    <p:anim calcmode="lin" valueType="num">
                                      <p:cBhvr additive="base">
                                        <p:cTn id="74" dur="500"/>
                                        <p:tgtEl>
                                          <p:spTgt spid="24">
                                            <p:txEl>
                                              <p:pRg st="2" end="2"/>
                                            </p:txEl>
                                          </p:spTgt>
                                        </p:tgtEl>
                                        <p:attrNameLst>
                                          <p:attrName>ppt_y</p:attrName>
                                        </p:attrNameLst>
                                      </p:cBhvr>
                                      <p:tavLst>
                                        <p:tav tm="0">
                                          <p:val>
                                            <p:strVal val="ppt_y"/>
                                          </p:val>
                                        </p:tav>
                                        <p:tav tm="100000">
                                          <p:val>
                                            <p:strVal val="1+ppt_h/2"/>
                                          </p:val>
                                        </p:tav>
                                      </p:tavLst>
                                    </p:anim>
                                    <p:set>
                                      <p:cBhvr>
                                        <p:cTn id="75" dur="1" fill="hold">
                                          <p:stCondLst>
                                            <p:cond delay="499"/>
                                          </p:stCondLst>
                                        </p:cTn>
                                        <p:tgtEl>
                                          <p:spTgt spid="24">
                                            <p:txEl>
                                              <p:pRg st="2" end="2"/>
                                            </p:txEl>
                                          </p:spTgt>
                                        </p:tgtEl>
                                        <p:attrNameLst>
                                          <p:attrName>style.visibility</p:attrName>
                                        </p:attrNameLst>
                                      </p:cBhvr>
                                      <p:to>
                                        <p:strVal val="hidden"/>
                                      </p:to>
                                    </p:set>
                                  </p:childTnLst>
                                </p:cTn>
                              </p:par>
                              <p:par>
                                <p:cTn id="76" presetID="2" presetClass="exit" presetSubtype="4" fill="hold" nodeType="withEffect">
                                  <p:stCondLst>
                                    <p:cond delay="0"/>
                                  </p:stCondLst>
                                  <p:childTnLst>
                                    <p:anim calcmode="lin" valueType="num">
                                      <p:cBhvr additive="base">
                                        <p:cTn id="77" dur="500"/>
                                        <p:tgtEl>
                                          <p:spTgt spid="24">
                                            <p:txEl>
                                              <p:pRg st="3" end="3"/>
                                            </p:txEl>
                                          </p:spTgt>
                                        </p:tgtEl>
                                        <p:attrNameLst>
                                          <p:attrName>ppt_x</p:attrName>
                                        </p:attrNameLst>
                                      </p:cBhvr>
                                      <p:tavLst>
                                        <p:tav tm="0">
                                          <p:val>
                                            <p:strVal val="ppt_x"/>
                                          </p:val>
                                        </p:tav>
                                        <p:tav tm="100000">
                                          <p:val>
                                            <p:strVal val="ppt_x"/>
                                          </p:val>
                                        </p:tav>
                                      </p:tavLst>
                                    </p:anim>
                                    <p:anim calcmode="lin" valueType="num">
                                      <p:cBhvr additive="base">
                                        <p:cTn id="78" dur="500"/>
                                        <p:tgtEl>
                                          <p:spTgt spid="24">
                                            <p:txEl>
                                              <p:pRg st="3" end="3"/>
                                            </p:txEl>
                                          </p:spTgt>
                                        </p:tgtEl>
                                        <p:attrNameLst>
                                          <p:attrName>ppt_y</p:attrName>
                                        </p:attrNameLst>
                                      </p:cBhvr>
                                      <p:tavLst>
                                        <p:tav tm="0">
                                          <p:val>
                                            <p:strVal val="ppt_y"/>
                                          </p:val>
                                        </p:tav>
                                        <p:tav tm="100000">
                                          <p:val>
                                            <p:strVal val="1+ppt_h/2"/>
                                          </p:val>
                                        </p:tav>
                                      </p:tavLst>
                                    </p:anim>
                                    <p:set>
                                      <p:cBhvr>
                                        <p:cTn id="79" dur="1" fill="hold">
                                          <p:stCondLst>
                                            <p:cond delay="499"/>
                                          </p:stCondLst>
                                        </p:cTn>
                                        <p:tgtEl>
                                          <p:spTgt spid="24">
                                            <p:txEl>
                                              <p:pRg st="3" end="3"/>
                                            </p:txEl>
                                          </p:spTgt>
                                        </p:tgtEl>
                                        <p:attrNameLst>
                                          <p:attrName>style.visibility</p:attrName>
                                        </p:attrNameLst>
                                      </p:cBhvr>
                                      <p:to>
                                        <p:strVal val="hidden"/>
                                      </p:to>
                                    </p:set>
                                  </p:childTnLst>
                                </p:cTn>
                              </p:par>
                              <p:par>
                                <p:cTn id="80" presetID="2" presetClass="exit" presetSubtype="4" fill="hold" nodeType="withEffect">
                                  <p:stCondLst>
                                    <p:cond delay="0"/>
                                  </p:stCondLst>
                                  <p:childTnLst>
                                    <p:anim calcmode="lin" valueType="num">
                                      <p:cBhvr additive="base">
                                        <p:cTn id="81" dur="500"/>
                                        <p:tgtEl>
                                          <p:spTgt spid="24">
                                            <p:txEl>
                                              <p:pRg st="4" end="4"/>
                                            </p:txEl>
                                          </p:spTgt>
                                        </p:tgtEl>
                                        <p:attrNameLst>
                                          <p:attrName>ppt_x</p:attrName>
                                        </p:attrNameLst>
                                      </p:cBhvr>
                                      <p:tavLst>
                                        <p:tav tm="0">
                                          <p:val>
                                            <p:strVal val="ppt_x"/>
                                          </p:val>
                                        </p:tav>
                                        <p:tav tm="100000">
                                          <p:val>
                                            <p:strVal val="ppt_x"/>
                                          </p:val>
                                        </p:tav>
                                      </p:tavLst>
                                    </p:anim>
                                    <p:anim calcmode="lin" valueType="num">
                                      <p:cBhvr additive="base">
                                        <p:cTn id="82" dur="500"/>
                                        <p:tgtEl>
                                          <p:spTgt spid="24">
                                            <p:txEl>
                                              <p:pRg st="4" end="4"/>
                                            </p:txEl>
                                          </p:spTgt>
                                        </p:tgtEl>
                                        <p:attrNameLst>
                                          <p:attrName>ppt_y</p:attrName>
                                        </p:attrNameLst>
                                      </p:cBhvr>
                                      <p:tavLst>
                                        <p:tav tm="0">
                                          <p:val>
                                            <p:strVal val="ppt_y"/>
                                          </p:val>
                                        </p:tav>
                                        <p:tav tm="100000">
                                          <p:val>
                                            <p:strVal val="1+ppt_h/2"/>
                                          </p:val>
                                        </p:tav>
                                      </p:tavLst>
                                    </p:anim>
                                    <p:set>
                                      <p:cBhvr>
                                        <p:cTn id="83" dur="1" fill="hold">
                                          <p:stCondLst>
                                            <p:cond delay="499"/>
                                          </p:stCondLst>
                                        </p:cTn>
                                        <p:tgtEl>
                                          <p:spTgt spid="24">
                                            <p:txEl>
                                              <p:pRg st="4" end="4"/>
                                            </p:txEl>
                                          </p:spTgt>
                                        </p:tgtEl>
                                        <p:attrNameLst>
                                          <p:attrName>style.visibility</p:attrName>
                                        </p:attrNameLst>
                                      </p:cBhvr>
                                      <p:to>
                                        <p:strVal val="hidden"/>
                                      </p:to>
                                    </p:set>
                                  </p:childTnLst>
                                </p:cTn>
                              </p:par>
                              <p:par>
                                <p:cTn id="84" presetID="2" presetClass="exit" presetSubtype="4" fill="hold" nodeType="withEffect">
                                  <p:stCondLst>
                                    <p:cond delay="0"/>
                                  </p:stCondLst>
                                  <p:childTnLst>
                                    <p:anim calcmode="lin" valueType="num">
                                      <p:cBhvr additive="base">
                                        <p:cTn id="85" dur="500"/>
                                        <p:tgtEl>
                                          <p:spTgt spid="24">
                                            <p:txEl>
                                              <p:pRg st="5" end="5"/>
                                            </p:txEl>
                                          </p:spTgt>
                                        </p:tgtEl>
                                        <p:attrNameLst>
                                          <p:attrName>ppt_x</p:attrName>
                                        </p:attrNameLst>
                                      </p:cBhvr>
                                      <p:tavLst>
                                        <p:tav tm="0">
                                          <p:val>
                                            <p:strVal val="ppt_x"/>
                                          </p:val>
                                        </p:tav>
                                        <p:tav tm="100000">
                                          <p:val>
                                            <p:strVal val="ppt_x"/>
                                          </p:val>
                                        </p:tav>
                                      </p:tavLst>
                                    </p:anim>
                                    <p:anim calcmode="lin" valueType="num">
                                      <p:cBhvr additive="base">
                                        <p:cTn id="86" dur="500"/>
                                        <p:tgtEl>
                                          <p:spTgt spid="24">
                                            <p:txEl>
                                              <p:pRg st="5" end="5"/>
                                            </p:txEl>
                                          </p:spTgt>
                                        </p:tgtEl>
                                        <p:attrNameLst>
                                          <p:attrName>ppt_y</p:attrName>
                                        </p:attrNameLst>
                                      </p:cBhvr>
                                      <p:tavLst>
                                        <p:tav tm="0">
                                          <p:val>
                                            <p:strVal val="ppt_y"/>
                                          </p:val>
                                        </p:tav>
                                        <p:tav tm="100000">
                                          <p:val>
                                            <p:strVal val="1+ppt_h/2"/>
                                          </p:val>
                                        </p:tav>
                                      </p:tavLst>
                                    </p:anim>
                                    <p:set>
                                      <p:cBhvr>
                                        <p:cTn id="87" dur="1" fill="hold">
                                          <p:stCondLst>
                                            <p:cond delay="499"/>
                                          </p:stCondLst>
                                        </p:cTn>
                                        <p:tgtEl>
                                          <p:spTgt spid="24">
                                            <p:txEl>
                                              <p:pRg st="5" end="5"/>
                                            </p:txEl>
                                          </p:spTgt>
                                        </p:tgtEl>
                                        <p:attrNameLst>
                                          <p:attrName>style.visibility</p:attrName>
                                        </p:attrNameLst>
                                      </p:cBhvr>
                                      <p:to>
                                        <p:strVal val="hidden"/>
                                      </p:to>
                                    </p:set>
                                  </p:childTnLst>
                                </p:cTn>
                              </p:par>
                              <p:par>
                                <p:cTn id="88" presetID="2" presetClass="exit" presetSubtype="4" fill="hold" nodeType="withEffect">
                                  <p:stCondLst>
                                    <p:cond delay="0"/>
                                  </p:stCondLst>
                                  <p:childTnLst>
                                    <p:anim calcmode="lin" valueType="num">
                                      <p:cBhvr additive="base">
                                        <p:cTn id="89" dur="500"/>
                                        <p:tgtEl>
                                          <p:spTgt spid="24">
                                            <p:txEl>
                                              <p:pRg st="6" end="6"/>
                                            </p:txEl>
                                          </p:spTgt>
                                        </p:tgtEl>
                                        <p:attrNameLst>
                                          <p:attrName>ppt_x</p:attrName>
                                        </p:attrNameLst>
                                      </p:cBhvr>
                                      <p:tavLst>
                                        <p:tav tm="0">
                                          <p:val>
                                            <p:strVal val="ppt_x"/>
                                          </p:val>
                                        </p:tav>
                                        <p:tav tm="100000">
                                          <p:val>
                                            <p:strVal val="ppt_x"/>
                                          </p:val>
                                        </p:tav>
                                      </p:tavLst>
                                    </p:anim>
                                    <p:anim calcmode="lin" valueType="num">
                                      <p:cBhvr additive="base">
                                        <p:cTn id="90" dur="500"/>
                                        <p:tgtEl>
                                          <p:spTgt spid="24">
                                            <p:txEl>
                                              <p:pRg st="6" end="6"/>
                                            </p:txEl>
                                          </p:spTgt>
                                        </p:tgtEl>
                                        <p:attrNameLst>
                                          <p:attrName>ppt_y</p:attrName>
                                        </p:attrNameLst>
                                      </p:cBhvr>
                                      <p:tavLst>
                                        <p:tav tm="0">
                                          <p:val>
                                            <p:strVal val="ppt_y"/>
                                          </p:val>
                                        </p:tav>
                                        <p:tav tm="100000">
                                          <p:val>
                                            <p:strVal val="1+ppt_h/2"/>
                                          </p:val>
                                        </p:tav>
                                      </p:tavLst>
                                    </p:anim>
                                    <p:set>
                                      <p:cBhvr>
                                        <p:cTn id="91" dur="1" fill="hold">
                                          <p:stCondLst>
                                            <p:cond delay="499"/>
                                          </p:stCondLst>
                                        </p:cTn>
                                        <p:tgtEl>
                                          <p:spTgt spid="24">
                                            <p:txEl>
                                              <p:pRg st="6" end="6"/>
                                            </p:txEl>
                                          </p:spTgt>
                                        </p:tgtEl>
                                        <p:attrNameLst>
                                          <p:attrName>style.visibility</p:attrName>
                                        </p:attrNameLst>
                                      </p:cBhvr>
                                      <p:to>
                                        <p:strVal val="hidden"/>
                                      </p:to>
                                    </p:set>
                                  </p:childTnLst>
                                </p:cTn>
                              </p:par>
                              <p:par>
                                <p:cTn id="92" presetID="2" presetClass="exit" presetSubtype="4" fill="hold" nodeType="withEffect">
                                  <p:stCondLst>
                                    <p:cond delay="0"/>
                                  </p:stCondLst>
                                  <p:childTnLst>
                                    <p:anim calcmode="lin" valueType="num">
                                      <p:cBhvr additive="base">
                                        <p:cTn id="93" dur="500"/>
                                        <p:tgtEl>
                                          <p:spTgt spid="24">
                                            <p:txEl>
                                              <p:pRg st="7" end="7"/>
                                            </p:txEl>
                                          </p:spTgt>
                                        </p:tgtEl>
                                        <p:attrNameLst>
                                          <p:attrName>ppt_x</p:attrName>
                                        </p:attrNameLst>
                                      </p:cBhvr>
                                      <p:tavLst>
                                        <p:tav tm="0">
                                          <p:val>
                                            <p:strVal val="ppt_x"/>
                                          </p:val>
                                        </p:tav>
                                        <p:tav tm="100000">
                                          <p:val>
                                            <p:strVal val="ppt_x"/>
                                          </p:val>
                                        </p:tav>
                                      </p:tavLst>
                                    </p:anim>
                                    <p:anim calcmode="lin" valueType="num">
                                      <p:cBhvr additive="base">
                                        <p:cTn id="94" dur="500"/>
                                        <p:tgtEl>
                                          <p:spTgt spid="24">
                                            <p:txEl>
                                              <p:pRg st="7" end="7"/>
                                            </p:txEl>
                                          </p:spTgt>
                                        </p:tgtEl>
                                        <p:attrNameLst>
                                          <p:attrName>ppt_y</p:attrName>
                                        </p:attrNameLst>
                                      </p:cBhvr>
                                      <p:tavLst>
                                        <p:tav tm="0">
                                          <p:val>
                                            <p:strVal val="ppt_y"/>
                                          </p:val>
                                        </p:tav>
                                        <p:tav tm="100000">
                                          <p:val>
                                            <p:strVal val="1+ppt_h/2"/>
                                          </p:val>
                                        </p:tav>
                                      </p:tavLst>
                                    </p:anim>
                                    <p:set>
                                      <p:cBhvr>
                                        <p:cTn id="95" dur="1" fill="hold">
                                          <p:stCondLst>
                                            <p:cond delay="499"/>
                                          </p:stCondLst>
                                        </p:cTn>
                                        <p:tgtEl>
                                          <p:spTgt spid="24">
                                            <p:txEl>
                                              <p:pRg st="7" end="7"/>
                                            </p:txEl>
                                          </p:spTgt>
                                        </p:tgtEl>
                                        <p:attrNameLst>
                                          <p:attrName>style.visibility</p:attrName>
                                        </p:attrNameLst>
                                      </p:cBhvr>
                                      <p:to>
                                        <p:strVal val="hidden"/>
                                      </p:to>
                                    </p:set>
                                  </p:childTnLst>
                                </p:cTn>
                              </p:par>
                              <p:par>
                                <p:cTn id="96" presetID="2" presetClass="exit" presetSubtype="4" fill="hold" nodeType="withEffect">
                                  <p:stCondLst>
                                    <p:cond delay="0"/>
                                  </p:stCondLst>
                                  <p:childTnLst>
                                    <p:anim calcmode="lin" valueType="num">
                                      <p:cBhvr additive="base">
                                        <p:cTn id="97" dur="500"/>
                                        <p:tgtEl>
                                          <p:spTgt spid="24">
                                            <p:txEl>
                                              <p:pRg st="8" end="8"/>
                                            </p:txEl>
                                          </p:spTgt>
                                        </p:tgtEl>
                                        <p:attrNameLst>
                                          <p:attrName>ppt_x</p:attrName>
                                        </p:attrNameLst>
                                      </p:cBhvr>
                                      <p:tavLst>
                                        <p:tav tm="0">
                                          <p:val>
                                            <p:strVal val="ppt_x"/>
                                          </p:val>
                                        </p:tav>
                                        <p:tav tm="100000">
                                          <p:val>
                                            <p:strVal val="ppt_x"/>
                                          </p:val>
                                        </p:tav>
                                      </p:tavLst>
                                    </p:anim>
                                    <p:anim calcmode="lin" valueType="num">
                                      <p:cBhvr additive="base">
                                        <p:cTn id="98" dur="500"/>
                                        <p:tgtEl>
                                          <p:spTgt spid="24">
                                            <p:txEl>
                                              <p:pRg st="8" end="8"/>
                                            </p:txEl>
                                          </p:spTgt>
                                        </p:tgtEl>
                                        <p:attrNameLst>
                                          <p:attrName>ppt_y</p:attrName>
                                        </p:attrNameLst>
                                      </p:cBhvr>
                                      <p:tavLst>
                                        <p:tav tm="0">
                                          <p:val>
                                            <p:strVal val="ppt_y"/>
                                          </p:val>
                                        </p:tav>
                                        <p:tav tm="100000">
                                          <p:val>
                                            <p:strVal val="1+ppt_h/2"/>
                                          </p:val>
                                        </p:tav>
                                      </p:tavLst>
                                    </p:anim>
                                    <p:set>
                                      <p:cBhvr>
                                        <p:cTn id="99" dur="1" fill="hold">
                                          <p:stCondLst>
                                            <p:cond delay="499"/>
                                          </p:stCondLst>
                                        </p:cTn>
                                        <p:tgtEl>
                                          <p:spTgt spid="24">
                                            <p:txEl>
                                              <p:pRg st="8" end="8"/>
                                            </p:txEl>
                                          </p:spTgt>
                                        </p:tgtEl>
                                        <p:attrNameLst>
                                          <p:attrName>style.visibility</p:attrName>
                                        </p:attrNameLst>
                                      </p:cBhvr>
                                      <p:to>
                                        <p:strVal val="hidden"/>
                                      </p:to>
                                    </p:set>
                                  </p:childTnLst>
                                </p:cTn>
                              </p:par>
                              <p:par>
                                <p:cTn id="100" presetID="2" presetClass="exit" presetSubtype="4" fill="hold" nodeType="withEffect">
                                  <p:stCondLst>
                                    <p:cond delay="0"/>
                                  </p:stCondLst>
                                  <p:childTnLst>
                                    <p:anim calcmode="lin" valueType="num">
                                      <p:cBhvr additive="base">
                                        <p:cTn id="101" dur="500"/>
                                        <p:tgtEl>
                                          <p:spTgt spid="24">
                                            <p:txEl>
                                              <p:pRg st="9" end="9"/>
                                            </p:txEl>
                                          </p:spTgt>
                                        </p:tgtEl>
                                        <p:attrNameLst>
                                          <p:attrName>ppt_x</p:attrName>
                                        </p:attrNameLst>
                                      </p:cBhvr>
                                      <p:tavLst>
                                        <p:tav tm="0">
                                          <p:val>
                                            <p:strVal val="ppt_x"/>
                                          </p:val>
                                        </p:tav>
                                        <p:tav tm="100000">
                                          <p:val>
                                            <p:strVal val="ppt_x"/>
                                          </p:val>
                                        </p:tav>
                                      </p:tavLst>
                                    </p:anim>
                                    <p:anim calcmode="lin" valueType="num">
                                      <p:cBhvr additive="base">
                                        <p:cTn id="102" dur="500"/>
                                        <p:tgtEl>
                                          <p:spTgt spid="24">
                                            <p:txEl>
                                              <p:pRg st="9" end="9"/>
                                            </p:txEl>
                                          </p:spTgt>
                                        </p:tgtEl>
                                        <p:attrNameLst>
                                          <p:attrName>ppt_y</p:attrName>
                                        </p:attrNameLst>
                                      </p:cBhvr>
                                      <p:tavLst>
                                        <p:tav tm="0">
                                          <p:val>
                                            <p:strVal val="ppt_y"/>
                                          </p:val>
                                        </p:tav>
                                        <p:tav tm="100000">
                                          <p:val>
                                            <p:strVal val="1+ppt_h/2"/>
                                          </p:val>
                                        </p:tav>
                                      </p:tavLst>
                                    </p:anim>
                                    <p:set>
                                      <p:cBhvr>
                                        <p:cTn id="103" dur="1" fill="hold">
                                          <p:stCondLst>
                                            <p:cond delay="499"/>
                                          </p:stCondLst>
                                        </p:cTn>
                                        <p:tgtEl>
                                          <p:spTgt spid="24">
                                            <p:txEl>
                                              <p:pRg st="9" end="9"/>
                                            </p:txEl>
                                          </p:spTgt>
                                        </p:tgtEl>
                                        <p:attrNameLst>
                                          <p:attrName>style.visibility</p:attrName>
                                        </p:attrNameLst>
                                      </p:cBhvr>
                                      <p:to>
                                        <p:strVal val="hidden"/>
                                      </p:to>
                                    </p:set>
                                  </p:childTnLst>
                                </p:cTn>
                              </p:par>
                            </p:childTnLst>
                          </p:cTn>
                        </p:par>
                      </p:childTnLst>
                    </p:cTn>
                  </p:par>
                  <p:par>
                    <p:cTn id="104" fill="hold">
                      <p:stCondLst>
                        <p:cond delay="indefinite"/>
                      </p:stCondLst>
                      <p:childTnLst>
                        <p:par>
                          <p:cTn id="105" fill="hold">
                            <p:stCondLst>
                              <p:cond delay="0"/>
                            </p:stCondLst>
                            <p:childTnLst>
                              <p:par>
                                <p:cTn id="106" presetID="4" presetClass="entr" presetSubtype="16" fill="hold" nodeType="clickEffect">
                                  <p:stCondLst>
                                    <p:cond delay="0"/>
                                  </p:stCondLst>
                                  <p:childTnLst>
                                    <p:set>
                                      <p:cBhvr>
                                        <p:cTn id="107" dur="1" fill="hold">
                                          <p:stCondLst>
                                            <p:cond delay="0"/>
                                          </p:stCondLst>
                                        </p:cTn>
                                        <p:tgtEl>
                                          <p:spTgt spid="28"/>
                                        </p:tgtEl>
                                        <p:attrNameLst>
                                          <p:attrName>style.visibility</p:attrName>
                                        </p:attrNameLst>
                                      </p:cBhvr>
                                      <p:to>
                                        <p:strVal val="visible"/>
                                      </p:to>
                                    </p:set>
                                    <p:animEffect transition="in" filter="box(in)">
                                      <p:cBhvr>
                                        <p:cTn id="108" dur="500"/>
                                        <p:tgtEl>
                                          <p:spTgt spid="28"/>
                                        </p:tgtEl>
                                      </p:cBhvr>
                                    </p:animEffect>
                                  </p:childTnLst>
                                </p:cTn>
                              </p:par>
                            </p:childTnLst>
                          </p:cTn>
                        </p:par>
                      </p:childTnLst>
                    </p:cTn>
                  </p:par>
                  <p:par>
                    <p:cTn id="109" fill="hold">
                      <p:stCondLst>
                        <p:cond delay="indefinite"/>
                      </p:stCondLst>
                      <p:childTnLst>
                        <p:par>
                          <p:cTn id="110" fill="hold">
                            <p:stCondLst>
                              <p:cond delay="0"/>
                            </p:stCondLst>
                            <p:childTnLst>
                              <p:par>
                                <p:cTn id="111" presetID="4" presetClass="exit" presetSubtype="16" fill="hold" nodeType="clickEffect">
                                  <p:stCondLst>
                                    <p:cond delay="0"/>
                                  </p:stCondLst>
                                  <p:childTnLst>
                                    <p:animEffect transition="out" filter="box(in)">
                                      <p:cBhvr>
                                        <p:cTn id="112" dur="500"/>
                                        <p:tgtEl>
                                          <p:spTgt spid="28"/>
                                        </p:tgtEl>
                                      </p:cBhvr>
                                    </p:animEffect>
                                    <p:set>
                                      <p:cBhvr>
                                        <p:cTn id="113" dur="1" fill="hold">
                                          <p:stCondLst>
                                            <p:cond delay="499"/>
                                          </p:stCondLst>
                                        </p:cTn>
                                        <p:tgtEl>
                                          <p:spTgt spid="28"/>
                                        </p:tgtEl>
                                        <p:attrNameLst>
                                          <p:attrName>style.visibility</p:attrName>
                                        </p:attrNameLst>
                                      </p:cBhvr>
                                      <p:to>
                                        <p:strVal val="hidden"/>
                                      </p:to>
                                    </p:set>
                                  </p:childTnLst>
                                </p:cTn>
                              </p:par>
                            </p:childTnLst>
                          </p:cTn>
                        </p:par>
                      </p:childTnLst>
                    </p:cTn>
                  </p:par>
                  <p:par>
                    <p:cTn id="114" fill="hold">
                      <p:stCondLst>
                        <p:cond delay="indefinite"/>
                      </p:stCondLst>
                      <p:childTnLst>
                        <p:par>
                          <p:cTn id="115" fill="hold">
                            <p:stCondLst>
                              <p:cond delay="0"/>
                            </p:stCondLst>
                            <p:childTnLst>
                              <p:par>
                                <p:cTn id="116" presetID="4" presetClass="entr" presetSubtype="16" fill="hold" nodeType="clickEffect">
                                  <p:stCondLst>
                                    <p:cond delay="0"/>
                                  </p:stCondLst>
                                  <p:childTnLst>
                                    <p:set>
                                      <p:cBhvr>
                                        <p:cTn id="117" dur="1" fill="hold">
                                          <p:stCondLst>
                                            <p:cond delay="0"/>
                                          </p:stCondLst>
                                        </p:cTn>
                                        <p:tgtEl>
                                          <p:spTgt spid="29"/>
                                        </p:tgtEl>
                                        <p:attrNameLst>
                                          <p:attrName>style.visibility</p:attrName>
                                        </p:attrNameLst>
                                      </p:cBhvr>
                                      <p:to>
                                        <p:strVal val="visible"/>
                                      </p:to>
                                    </p:set>
                                    <p:animEffect transition="in" filter="box(in)">
                                      <p:cBhvr>
                                        <p:cTn id="11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600" dirty="0">
                <a:latin typeface="Times New Roman" pitchFamily="18" charset="0"/>
                <a:cs typeface="Times New Roman" pitchFamily="18" charset="0"/>
              </a:rPr>
              <a:t>2</a:t>
            </a:r>
            <a:r>
              <a:rPr lang="en-US" sz="3600" dirty="0" smtClean="0">
                <a:latin typeface="Times New Roman" pitchFamily="18" charset="0"/>
                <a:cs typeface="Times New Roman" pitchFamily="18" charset="0"/>
              </a:rPr>
              <a:t>.K.Marx(1818-1883)</a:t>
            </a:r>
            <a:endParaRPr lang="en-US" sz="3600" dirty="0">
              <a:latin typeface="Times New Roman" pitchFamily="18" charset="0"/>
              <a:cs typeface="Times New Roman" pitchFamily="18" charset="0"/>
            </a:endParaRPr>
          </a:p>
        </p:txBody>
      </p:sp>
      <p:sp>
        <p:nvSpPr>
          <p:cNvPr id="5" name="Subtitle 4"/>
          <p:cNvSpPr>
            <a:spLocks noGrp="1"/>
          </p:cNvSpPr>
          <p:nvPr>
            <p:ph type="body" idx="1"/>
          </p:nvPr>
        </p:nvSpPr>
        <p:spPr>
          <a:xfrm>
            <a:off x="457200" y="2133600"/>
            <a:ext cx="7696200" cy="4191000"/>
          </a:xfrm>
        </p:spPr>
        <p:txBody>
          <a:bodyPr>
            <a:normAutofit/>
          </a:bodyPr>
          <a:lstStyle/>
          <a:p>
            <a:pPr algn="l"/>
            <a:r>
              <a:rPr lang="en-US" sz="2800" b="0" dirty="0" smtClean="0">
                <a:solidFill>
                  <a:schemeClr val="tx1"/>
                </a:solidFill>
              </a:rPr>
              <a:t>- </a:t>
            </a:r>
            <a:r>
              <a:rPr lang="en-US" sz="2800" b="0" dirty="0" smtClean="0">
                <a:solidFill>
                  <a:schemeClr val="tx1"/>
                </a:solidFill>
                <a:latin typeface="Times New Roman" pitchFamily="18" charset="0"/>
                <a:cs typeface="Times New Roman" pitchFamily="18" charset="0"/>
              </a:rPr>
              <a:t>chỉ ra quy luật phát triển xã hội loài người, thông qua việc xây dựng học thuyết về hình thái kinh tế-xã hội.</a:t>
            </a:r>
          </a:p>
          <a:p>
            <a:pPr algn="l">
              <a:buFontTx/>
              <a:buChar char="-"/>
            </a:pPr>
            <a:r>
              <a:rPr lang="en-US" sz="2800" b="0" dirty="0" smtClean="0">
                <a:solidFill>
                  <a:schemeClr val="tx1"/>
                </a:solidFill>
                <a:latin typeface="Times New Roman" pitchFamily="18" charset="0"/>
                <a:cs typeface="Times New Roman" pitchFamily="18" charset="0"/>
              </a:rPr>
              <a:t>Cung cấp cho XHH phương pháp luận thông qua quan niệm duy vật biện chứng của ông.</a:t>
            </a:r>
          </a:p>
          <a:p>
            <a:pPr algn="l">
              <a:buFontTx/>
              <a:buChar char="-"/>
            </a:pPr>
            <a:r>
              <a:rPr lang="en-US" sz="2800" b="0" dirty="0" smtClean="0">
                <a:solidFill>
                  <a:schemeClr val="tx1"/>
                </a:solidFill>
                <a:latin typeface="Times New Roman" pitchFamily="18" charset="0"/>
                <a:cs typeface="Times New Roman" pitchFamily="18" charset="0"/>
              </a:rPr>
              <a:t>Khi nghiên cứu về xã hội, cần coi xã hội là một hệ thống có nhiều bộ phận có mối quan hệ mật thiết với nhau.</a:t>
            </a:r>
          </a:p>
          <a:p>
            <a:pPr algn="l">
              <a:buFontTx/>
              <a:buChar char="-"/>
            </a:pPr>
            <a:endParaRPr lang="en-US" sz="2800" b="0" dirty="0">
              <a:solidFill>
                <a:schemeClr val="tx1"/>
              </a:solidFill>
            </a:endParaRPr>
          </a:p>
        </p:txBody>
      </p:sp>
      <p:pic>
        <p:nvPicPr>
          <p:cNvPr id="4" name="Content Placeholder 3" descr="Karl-Marx-9401219-1-402.jpg"/>
          <p:cNvPicPr>
            <a:picLocks noGrp="1" noChangeAspect="1"/>
          </p:cNvPicPr>
          <p:nvPr>
            <p:ph sz="half" idx="2"/>
          </p:nvPr>
        </p:nvPicPr>
        <p:blipFill>
          <a:blip r:embed="rId2"/>
          <a:stretch>
            <a:fillRect/>
          </a:stretch>
        </p:blipFill>
        <p:spPr>
          <a:xfrm>
            <a:off x="5791200" y="152400"/>
            <a:ext cx="2686050" cy="1676400"/>
          </a:xfrm>
        </p:spPr>
      </p:pic>
      <p:sp>
        <p:nvSpPr>
          <p:cNvPr id="7" name="Content Placeholder 6"/>
          <p:cNvSpPr>
            <a:spLocks noGrp="1"/>
          </p:cNvSpPr>
          <p:nvPr>
            <p:ph sz="quarter" idx="4"/>
          </p:nvPr>
        </p:nvSpPr>
        <p:spPr>
          <a:xfrm>
            <a:off x="381000" y="1981200"/>
            <a:ext cx="8305801" cy="4144962"/>
          </a:xfrm>
        </p:spPr>
        <p:txBody>
          <a:bodyPr/>
          <a:lstStyle/>
          <a:p>
            <a:pPr>
              <a:buFontTx/>
              <a:buChar char="-"/>
            </a:pPr>
            <a:r>
              <a:rPr lang="en-US" dirty="0" smtClean="0">
                <a:latin typeface="Times New Roman" pitchFamily="18" charset="0"/>
                <a:cs typeface="Times New Roman" pitchFamily="18" charset="0"/>
              </a:rPr>
              <a:t>Bản chất con người và xã hội của con người bắt nguồn từ quá trình sản xuất thực của xã hội, trong hoạt động làm ra của cai vật chất</a:t>
            </a:r>
          </a:p>
          <a:p>
            <a:pPr>
              <a:buFontTx/>
              <a:buChar char="-"/>
            </a:pPr>
            <a:r>
              <a:rPr lang="en-US" dirty="0" smtClean="0">
                <a:latin typeface="Times New Roman" pitchFamily="18" charset="0"/>
                <a:cs typeface="Times New Roman" pitchFamily="18" charset="0"/>
              </a:rPr>
              <a:t>Marx có đóng góp trong việc  hình thành lí thuyết xung đột và nguồn gốc của các xung đột trong xã hội thông qua học thuyết giai cấp và đấu tranh giai cấp của ông.</a:t>
            </a: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linds(horizont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xit" presetSubtype="4" fill="hold" nodeType="clickEffect">
                                  <p:stCondLst>
                                    <p:cond delay="0"/>
                                  </p:stCondLst>
                                  <p:childTnLst>
                                    <p:anim calcmode="lin" valueType="num">
                                      <p:cBhvr additive="base">
                                        <p:cTn id="21" dur="500"/>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2" dur="500"/>
                                        <p:tgtEl>
                                          <p:spTgt spid="5">
                                            <p:txEl>
                                              <p:pRg st="0" end="0"/>
                                            </p:txEl>
                                          </p:spTgt>
                                        </p:tgtEl>
                                        <p:attrNameLst>
                                          <p:attrName>ppt_y</p:attrName>
                                        </p:attrNameLst>
                                      </p:cBhvr>
                                      <p:tavLst>
                                        <p:tav tm="0">
                                          <p:val>
                                            <p:strVal val="ppt_y"/>
                                          </p:val>
                                        </p:tav>
                                        <p:tav tm="100000">
                                          <p:val>
                                            <p:strVal val="1+ppt_h/2"/>
                                          </p:val>
                                        </p:tav>
                                      </p:tavLst>
                                    </p:anim>
                                    <p:set>
                                      <p:cBhvr>
                                        <p:cTn id="23" dur="1" fill="hold">
                                          <p:stCondLst>
                                            <p:cond delay="499"/>
                                          </p:stCondLst>
                                        </p:cTn>
                                        <p:tgtEl>
                                          <p:spTgt spid="5">
                                            <p:txEl>
                                              <p:pRg st="0" end="0"/>
                                            </p:txEl>
                                          </p:spTgt>
                                        </p:tgtEl>
                                        <p:attrNameLst>
                                          <p:attrName>style.visibility</p:attrName>
                                        </p:attrNameLst>
                                      </p:cBhvr>
                                      <p:to>
                                        <p:strVal val="hidden"/>
                                      </p:to>
                                    </p:set>
                                  </p:childTnLst>
                                </p:cTn>
                              </p:par>
                              <p:par>
                                <p:cTn id="24" presetID="2" presetClass="exit" presetSubtype="4" fill="hold" nodeType="withEffect">
                                  <p:stCondLst>
                                    <p:cond delay="0"/>
                                  </p:stCondLst>
                                  <p:childTnLst>
                                    <p:anim calcmode="lin" valueType="num">
                                      <p:cBhvr additive="base">
                                        <p:cTn id="25" dur="500"/>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6" dur="500"/>
                                        <p:tgtEl>
                                          <p:spTgt spid="5">
                                            <p:txEl>
                                              <p:pRg st="1" end="1"/>
                                            </p:txEl>
                                          </p:spTgt>
                                        </p:tgtEl>
                                        <p:attrNameLst>
                                          <p:attrName>ppt_y</p:attrName>
                                        </p:attrNameLst>
                                      </p:cBhvr>
                                      <p:tavLst>
                                        <p:tav tm="0">
                                          <p:val>
                                            <p:strVal val="ppt_y"/>
                                          </p:val>
                                        </p:tav>
                                        <p:tav tm="100000">
                                          <p:val>
                                            <p:strVal val="1+ppt_h/2"/>
                                          </p:val>
                                        </p:tav>
                                      </p:tavLst>
                                    </p:anim>
                                    <p:set>
                                      <p:cBhvr>
                                        <p:cTn id="27" dur="1" fill="hold">
                                          <p:stCondLst>
                                            <p:cond delay="499"/>
                                          </p:stCondLst>
                                        </p:cTn>
                                        <p:tgtEl>
                                          <p:spTgt spid="5">
                                            <p:txEl>
                                              <p:pRg st="1" end="1"/>
                                            </p:txEl>
                                          </p:spTgt>
                                        </p:tgtEl>
                                        <p:attrNameLst>
                                          <p:attrName>style.visibility</p:attrName>
                                        </p:attrNameLst>
                                      </p:cBhvr>
                                      <p:to>
                                        <p:strVal val="hidden"/>
                                      </p:to>
                                    </p:set>
                                  </p:childTnLst>
                                </p:cTn>
                              </p:par>
                              <p:par>
                                <p:cTn id="28" presetID="2" presetClass="exit" presetSubtype="4" fill="hold" nodeType="withEffect">
                                  <p:stCondLst>
                                    <p:cond delay="0"/>
                                  </p:stCondLst>
                                  <p:childTnLst>
                                    <p:anim calcmode="lin" valueType="num">
                                      <p:cBhvr additive="base">
                                        <p:cTn id="29" dur="500"/>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30" dur="500"/>
                                        <p:tgtEl>
                                          <p:spTgt spid="5">
                                            <p:txEl>
                                              <p:pRg st="2" end="2"/>
                                            </p:txEl>
                                          </p:spTgt>
                                        </p:tgtEl>
                                        <p:attrNameLst>
                                          <p:attrName>ppt_y</p:attrName>
                                        </p:attrNameLst>
                                      </p:cBhvr>
                                      <p:tavLst>
                                        <p:tav tm="0">
                                          <p:val>
                                            <p:strVal val="ppt_y"/>
                                          </p:val>
                                        </p:tav>
                                        <p:tav tm="100000">
                                          <p:val>
                                            <p:strVal val="1+ppt_h/2"/>
                                          </p:val>
                                        </p:tav>
                                      </p:tavLst>
                                    </p:anim>
                                    <p:set>
                                      <p:cBhvr>
                                        <p:cTn id="31" dur="1" fill="hold">
                                          <p:stCondLst>
                                            <p:cond delay="499"/>
                                          </p:stCondLst>
                                        </p:cTn>
                                        <p:tgtEl>
                                          <p:spTgt spid="5">
                                            <p:txEl>
                                              <p:pRg st="2" end="2"/>
                                            </p:txEl>
                                          </p:spTgt>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4" presetClass="entr" presetSubtype="16" fill="hold" nodeType="clickEffect">
                                  <p:stCondLst>
                                    <p:cond delay="0"/>
                                  </p:stCondLst>
                                  <p:childTnLst>
                                    <p:set>
                                      <p:cBhvr>
                                        <p:cTn id="35" dur="1" fill="hold">
                                          <p:stCondLst>
                                            <p:cond delay="0"/>
                                          </p:stCondLst>
                                        </p:cTn>
                                        <p:tgtEl>
                                          <p:spTgt spid="7">
                                            <p:txEl>
                                              <p:pRg st="0" end="0"/>
                                            </p:txEl>
                                          </p:spTgt>
                                        </p:tgtEl>
                                        <p:attrNameLst>
                                          <p:attrName>style.visibility</p:attrName>
                                        </p:attrNameLst>
                                      </p:cBhvr>
                                      <p:to>
                                        <p:strVal val="visible"/>
                                      </p:to>
                                    </p:set>
                                    <p:animEffect transition="in" filter="box(in)">
                                      <p:cBhvr>
                                        <p:cTn id="36" dur="500"/>
                                        <p:tgtEl>
                                          <p:spTgt spid="7">
                                            <p:txEl>
                                              <p:pRg st="0" end="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4" presetClass="entr" presetSubtype="16" fill="hold" nodeType="clickEffect">
                                  <p:stCondLst>
                                    <p:cond delay="0"/>
                                  </p:stCondLst>
                                  <p:childTnLst>
                                    <p:set>
                                      <p:cBhvr>
                                        <p:cTn id="40" dur="1" fill="hold">
                                          <p:stCondLst>
                                            <p:cond delay="0"/>
                                          </p:stCondLst>
                                        </p:cTn>
                                        <p:tgtEl>
                                          <p:spTgt spid="7">
                                            <p:txEl>
                                              <p:pRg st="1" end="1"/>
                                            </p:txEl>
                                          </p:spTgt>
                                        </p:tgtEl>
                                        <p:attrNameLst>
                                          <p:attrName>style.visibility</p:attrName>
                                        </p:attrNameLst>
                                      </p:cBhvr>
                                      <p:to>
                                        <p:strVal val="visible"/>
                                      </p:to>
                                    </p:set>
                                    <p:animEffect transition="in" filter="box(in)">
                                      <p:cBhvr>
                                        <p:cTn id="41"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pPr algn="l"/>
            <a:r>
              <a:rPr lang="en-US" sz="3600" dirty="0" smtClean="0">
                <a:latin typeface="Times New Roman" pitchFamily="18" charset="0"/>
                <a:cs typeface="Times New Roman" pitchFamily="18" charset="0"/>
              </a:rPr>
              <a:t>2.K.Marx(1818-1883)</a:t>
            </a:r>
            <a:endParaRPr lang="en-US" sz="3600" dirty="0">
              <a:latin typeface="Times New Roman" pitchFamily="18" charset="0"/>
              <a:cs typeface="Times New Roman" pitchFamily="18" charset="0"/>
            </a:endParaRPr>
          </a:p>
        </p:txBody>
      </p:sp>
      <p:sp>
        <p:nvSpPr>
          <p:cNvPr id="12" name="Text Placeholder 11"/>
          <p:cNvSpPr>
            <a:spLocks noGrp="1"/>
          </p:cNvSpPr>
          <p:nvPr>
            <p:ph type="body" idx="1"/>
          </p:nvPr>
        </p:nvSpPr>
        <p:spPr/>
        <p:txBody>
          <a:bodyPr/>
          <a:lstStyle/>
          <a:p>
            <a:r>
              <a:rPr lang="en-US" dirty="0" smtClean="0"/>
              <a:t>* </a:t>
            </a:r>
            <a:r>
              <a:rPr lang="en-US" dirty="0" smtClean="0">
                <a:latin typeface="Times New Roman" pitchFamily="18" charset="0"/>
                <a:cs typeface="Times New Roman" pitchFamily="18" charset="0"/>
              </a:rPr>
              <a:t>Đóng góp về phương pháp</a:t>
            </a:r>
            <a:endParaRPr lang="en-US" dirty="0"/>
          </a:p>
        </p:txBody>
      </p:sp>
      <p:pic>
        <p:nvPicPr>
          <p:cNvPr id="10" name="Content Placeholder 9" descr="Karl-Marx-9401219-1-402.jpg"/>
          <p:cNvPicPr>
            <a:picLocks noGrp="1" noChangeAspect="1"/>
          </p:cNvPicPr>
          <p:nvPr>
            <p:ph sz="half" idx="2"/>
          </p:nvPr>
        </p:nvPicPr>
        <p:blipFill>
          <a:blip r:embed="rId2"/>
          <a:stretch>
            <a:fillRect/>
          </a:stretch>
        </p:blipFill>
        <p:spPr>
          <a:xfrm>
            <a:off x="6096000" y="228600"/>
            <a:ext cx="2609850" cy="2209800"/>
          </a:xfrm>
        </p:spPr>
      </p:pic>
      <p:sp>
        <p:nvSpPr>
          <p:cNvPr id="14" name="Content Placeholder 13"/>
          <p:cNvSpPr>
            <a:spLocks noGrp="1"/>
          </p:cNvSpPr>
          <p:nvPr>
            <p:ph sz="quarter" idx="4"/>
          </p:nvPr>
        </p:nvSpPr>
        <p:spPr>
          <a:xfrm>
            <a:off x="304800" y="2895600"/>
            <a:ext cx="8077199" cy="3428999"/>
          </a:xfrm>
        </p:spPr>
        <p:txBody>
          <a:bodyPr/>
          <a:lstStyle/>
          <a:p>
            <a:pPr>
              <a:buFontTx/>
              <a:buChar char="-"/>
            </a:pPr>
            <a:r>
              <a:rPr lang="en-US" dirty="0" smtClean="0">
                <a:latin typeface="Times New Roman" pitchFamily="18" charset="0"/>
                <a:cs typeface="Times New Roman" pitchFamily="18" charset="0"/>
              </a:rPr>
              <a:t>Ông đã sử dụng phương pháp quan sát, phương pháp toán học trong nghiên cứu XH</a:t>
            </a:r>
          </a:p>
          <a:p>
            <a:pPr>
              <a:buFontTx/>
              <a:buChar char="-"/>
            </a:pPr>
            <a:r>
              <a:rPr lang="en-US" dirty="0" smtClean="0">
                <a:latin typeface="Times New Roman" pitchFamily="18" charset="0"/>
                <a:cs typeface="Times New Roman" pitchFamily="18" charset="0"/>
              </a:rPr>
              <a:t>Đặc biệt Marx đã sử dụng phương pháp phỏng vấn nhóm, dùng bảng tự khai để viết các tác phẩm của mình như bộ “Tư bản”</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box(in)">
                                      <p:cBhvr>
                                        <p:cTn id="7" dur="50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4">
                                            <p:txEl>
                                              <p:pRg st="1" end="1"/>
                                            </p:txEl>
                                          </p:spTgt>
                                        </p:tgtEl>
                                        <p:attrNameLst>
                                          <p:attrName>style.visibility</p:attrName>
                                        </p:attrNameLst>
                                      </p:cBhvr>
                                      <p:to>
                                        <p:strVal val="visible"/>
                                      </p:to>
                                    </p:set>
                                    <p:animEffect transition="in" filter="box(in)">
                                      <p:cBhvr>
                                        <p:cTn id="12" dur="500"/>
                                        <p:tgtEl>
                                          <p:spTgt spid="1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600" dirty="0" smtClean="0">
                <a:latin typeface="Times New Roman" pitchFamily="18" charset="0"/>
                <a:cs typeface="Times New Roman" pitchFamily="18" charset="0"/>
              </a:rPr>
              <a:t>3. Max Weber (1864-1920)</a:t>
            </a:r>
            <a:endParaRPr lang="en-US" sz="3600" dirty="0">
              <a:latin typeface="Times New Roman" pitchFamily="18" charset="0"/>
              <a:cs typeface="Times New Roman" pitchFamily="18" charset="0"/>
            </a:endParaRPr>
          </a:p>
        </p:txBody>
      </p:sp>
      <p:sp>
        <p:nvSpPr>
          <p:cNvPr id="3" name="Text Placeholder 2"/>
          <p:cNvSpPr>
            <a:spLocks noGrp="1"/>
          </p:cNvSpPr>
          <p:nvPr>
            <p:ph type="body" idx="1"/>
          </p:nvPr>
        </p:nvSpPr>
        <p:spPr>
          <a:xfrm>
            <a:off x="609600" y="1447800"/>
            <a:ext cx="4040188" cy="639762"/>
          </a:xfrm>
        </p:spPr>
        <p:txBody>
          <a:bodyPr/>
          <a:lstStyle/>
          <a:p>
            <a:pPr>
              <a:buFont typeface="Arial" charset="0"/>
              <a:buChar char="•"/>
            </a:pPr>
            <a:r>
              <a:rPr lang="en-US" b="0" dirty="0" smtClean="0">
                <a:latin typeface="Times New Roman" pitchFamily="18" charset="0"/>
                <a:cs typeface="Times New Roman" pitchFamily="18" charset="0"/>
              </a:rPr>
              <a:t>Đóng góp về lý thuyết</a:t>
            </a:r>
          </a:p>
        </p:txBody>
      </p:sp>
      <p:sp>
        <p:nvSpPr>
          <p:cNvPr id="4" name="Content Placeholder 3"/>
          <p:cNvSpPr>
            <a:spLocks noGrp="1"/>
          </p:cNvSpPr>
          <p:nvPr>
            <p:ph sz="half" idx="2"/>
          </p:nvPr>
        </p:nvSpPr>
        <p:spPr>
          <a:xfrm>
            <a:off x="457200" y="2174875"/>
            <a:ext cx="6477000" cy="3951288"/>
          </a:xfrm>
        </p:spPr>
        <p:txBody>
          <a:bodyPr>
            <a:normAutofit fontScale="92500" lnSpcReduction="10000"/>
          </a:bodyPr>
          <a:lstStyle/>
          <a:p>
            <a:pPr>
              <a:buFontTx/>
              <a:buChar char="-"/>
            </a:pPr>
            <a:r>
              <a:rPr lang="en-US" dirty="0" smtClean="0">
                <a:latin typeface="Times New Roman" pitchFamily="18" charset="0"/>
                <a:cs typeface="Times New Roman" pitchFamily="18" charset="0"/>
              </a:rPr>
              <a:t>là nhà kinh tế chính trị học và là nhà XHH người Đức.</a:t>
            </a:r>
          </a:p>
          <a:p>
            <a:pPr>
              <a:buFontTx/>
              <a:buChar char="-"/>
            </a:pPr>
            <a:r>
              <a:rPr lang="en-US" dirty="0" smtClean="0">
                <a:latin typeface="Times New Roman" pitchFamily="18" charset="0"/>
                <a:cs typeface="Times New Roman" pitchFamily="18" charset="0"/>
              </a:rPr>
              <a:t>Từng theo học đại học Beclin, và lấy bằng tiến sỹ nam 1889</a:t>
            </a:r>
          </a:p>
          <a:p>
            <a:pPr>
              <a:buFontTx/>
              <a:buChar char="-"/>
            </a:pPr>
            <a:r>
              <a:rPr lang="en-US" dirty="0" smtClean="0">
                <a:latin typeface="Times New Roman" pitchFamily="18" charset="0"/>
                <a:cs typeface="Times New Roman" pitchFamily="18" charset="0"/>
              </a:rPr>
              <a:t>Những tác phẩm của ông:</a:t>
            </a:r>
          </a:p>
          <a:p>
            <a:pPr>
              <a:buNone/>
            </a:pPr>
            <a:r>
              <a:rPr lang="en-US" dirty="0" smtClean="0">
                <a:latin typeface="Times New Roman" pitchFamily="18" charset="0"/>
                <a:cs typeface="Times New Roman" pitchFamily="18" charset="0"/>
              </a:rPr>
              <a:t>   + Đạo đức tin lành và tinh thần chủ nghĩa Tư bản</a:t>
            </a:r>
          </a:p>
          <a:p>
            <a:pPr>
              <a:buNone/>
            </a:pPr>
            <a:r>
              <a:rPr lang="en-US" dirty="0" smtClean="0">
                <a:latin typeface="Times New Roman" pitchFamily="18" charset="0"/>
                <a:cs typeface="Times New Roman" pitchFamily="18" charset="0"/>
              </a:rPr>
              <a:t>   + Kinh tế và xã hội</a:t>
            </a:r>
          </a:p>
          <a:p>
            <a:pPr>
              <a:buNone/>
            </a:pPr>
            <a:r>
              <a:rPr lang="en-US" dirty="0" smtClean="0">
                <a:latin typeface="Times New Roman" pitchFamily="18" charset="0"/>
                <a:cs typeface="Times New Roman" pitchFamily="18" charset="0"/>
              </a:rPr>
              <a:t>   + Xã hội học và tôn giáo</a:t>
            </a:r>
          </a:p>
          <a:p>
            <a:pPr>
              <a:buNone/>
            </a:pPr>
            <a:r>
              <a:rPr lang="en-US" dirty="0" smtClean="0">
                <a:latin typeface="Times New Roman" pitchFamily="18" charset="0"/>
                <a:cs typeface="Times New Roman" pitchFamily="18" charset="0"/>
              </a:rPr>
              <a:t>   + Tôn giáo Trung Quốc, Ấn Độ, Ấn Giáo và Phật giáo....</a:t>
            </a:r>
          </a:p>
          <a:p>
            <a:pPr>
              <a:buNone/>
            </a:pPr>
            <a:r>
              <a:rPr lang="en-US" dirty="0" smtClean="0">
                <a:latin typeface="Times New Roman" pitchFamily="18" charset="0"/>
                <a:cs typeface="Times New Roman" pitchFamily="18" charset="0"/>
              </a:rPr>
              <a:t>   </a:t>
            </a:r>
            <a:endParaRPr lang="en-US" dirty="0">
              <a:latin typeface="Times New Roman" pitchFamily="18" charset="0"/>
              <a:cs typeface="Times New Roman" pitchFamily="18" charset="0"/>
            </a:endParaRPr>
          </a:p>
        </p:txBody>
      </p:sp>
      <p:sp>
        <p:nvSpPr>
          <p:cNvPr id="5" name="Text Placeholder 4"/>
          <p:cNvSpPr>
            <a:spLocks noGrp="1"/>
          </p:cNvSpPr>
          <p:nvPr>
            <p:ph type="body" sz="quarter" idx="3"/>
          </p:nvPr>
        </p:nvSpPr>
        <p:spPr/>
        <p:txBody>
          <a:bodyPr/>
          <a:lstStyle/>
          <a:p>
            <a:endParaRPr lang="en-US"/>
          </a:p>
        </p:txBody>
      </p:sp>
      <p:pic>
        <p:nvPicPr>
          <p:cNvPr id="7" name="Content Placeholder 6" descr="Max_Weber_1894.jpg"/>
          <p:cNvPicPr>
            <a:picLocks noGrp="1" noChangeAspect="1"/>
          </p:cNvPicPr>
          <p:nvPr>
            <p:ph sz="quarter" idx="4"/>
          </p:nvPr>
        </p:nvPicPr>
        <p:blipFill>
          <a:blip r:embed="rId2"/>
          <a:stretch>
            <a:fillRect/>
          </a:stretch>
        </p:blipFill>
        <p:spPr>
          <a:xfrm>
            <a:off x="0" y="1143000"/>
            <a:ext cx="7543800" cy="5029199"/>
          </a:xfrm>
        </p:spPr>
      </p:pic>
      <p:pic>
        <p:nvPicPr>
          <p:cNvPr id="8" name="Picture 7" descr="Max_Weber_1894.jpg"/>
          <p:cNvPicPr>
            <a:picLocks noChangeAspect="1"/>
          </p:cNvPicPr>
          <p:nvPr/>
        </p:nvPicPr>
        <p:blipFill>
          <a:blip r:embed="rId2"/>
          <a:stretch>
            <a:fillRect/>
          </a:stretch>
        </p:blipFill>
        <p:spPr>
          <a:xfrm>
            <a:off x="5715000" y="0"/>
            <a:ext cx="2971800" cy="1893455"/>
          </a:xfrm>
          <a:prstGeom prst="rect">
            <a:avLst/>
          </a:prstGeom>
        </p:spPr>
      </p:pic>
      <p:pic>
        <p:nvPicPr>
          <p:cNvPr id="9" name="Picture 8" descr="Dao_duc_tin_lanh_tinh_than_CN_Tu_ban_Max_Weber.jpg"/>
          <p:cNvPicPr>
            <a:picLocks noChangeAspect="1"/>
          </p:cNvPicPr>
          <p:nvPr/>
        </p:nvPicPr>
        <p:blipFill>
          <a:blip r:embed="rId3"/>
          <a:stretch>
            <a:fillRect/>
          </a:stretch>
        </p:blipFill>
        <p:spPr>
          <a:xfrm>
            <a:off x="2057400" y="1066800"/>
            <a:ext cx="4572000" cy="5105399"/>
          </a:xfrm>
          <a:prstGeom prst="rect">
            <a:avLst/>
          </a:prstGeom>
        </p:spPr>
      </p:pic>
      <p:pic>
        <p:nvPicPr>
          <p:cNvPr id="11" name="Picture 10" descr="250px-Max_weber.JPG"/>
          <p:cNvPicPr>
            <a:picLocks noChangeAspect="1"/>
          </p:cNvPicPr>
          <p:nvPr/>
        </p:nvPicPr>
        <p:blipFill>
          <a:blip r:embed="rId4"/>
          <a:stretch>
            <a:fillRect/>
          </a:stretch>
        </p:blipFill>
        <p:spPr>
          <a:xfrm>
            <a:off x="1524000" y="1066800"/>
            <a:ext cx="5410200" cy="506394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 presetClass="exit" presetSubtype="16" fill="hold" nodeType="clickEffect">
                                  <p:stCondLst>
                                    <p:cond delay="0"/>
                                  </p:stCondLst>
                                  <p:childTnLst>
                                    <p:animEffect transition="out" filter="box(i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ox(i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box(in)">
                                      <p:cBhvr>
                                        <p:cTn id="22" dur="500"/>
                                        <p:tgtEl>
                                          <p:spTgt spid="3">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4">
                                            <p:txEl>
                                              <p:pRg st="0" end="0"/>
                                            </p:txEl>
                                          </p:spTgt>
                                        </p:tgtEl>
                                        <p:attrNameLst>
                                          <p:attrName>style.visibility</p:attrName>
                                        </p:attrNameLst>
                                      </p:cBhvr>
                                      <p:to>
                                        <p:strVal val="visible"/>
                                      </p:to>
                                    </p:set>
                                    <p:animEffect transition="in" filter="box(in)">
                                      <p:cBhvr>
                                        <p:cTn id="27" dur="500"/>
                                        <p:tgtEl>
                                          <p:spTgt spid="4">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4">
                                            <p:txEl>
                                              <p:pRg st="1" end="1"/>
                                            </p:txEl>
                                          </p:spTgt>
                                        </p:tgtEl>
                                        <p:attrNameLst>
                                          <p:attrName>style.visibility</p:attrName>
                                        </p:attrNameLst>
                                      </p:cBhvr>
                                      <p:to>
                                        <p:strVal val="visible"/>
                                      </p:to>
                                    </p:set>
                                    <p:animEffect transition="in" filter="box(in)">
                                      <p:cBhvr>
                                        <p:cTn id="32" dur="500"/>
                                        <p:tgtEl>
                                          <p:spTgt spid="4">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4">
                                            <p:txEl>
                                              <p:pRg st="2" end="2"/>
                                            </p:txEl>
                                          </p:spTgt>
                                        </p:tgtEl>
                                        <p:attrNameLst>
                                          <p:attrName>style.visibility</p:attrName>
                                        </p:attrNameLst>
                                      </p:cBhvr>
                                      <p:to>
                                        <p:strVal val="visible"/>
                                      </p:to>
                                    </p:set>
                                    <p:animEffect transition="in" filter="box(in)">
                                      <p:cBhvr>
                                        <p:cTn id="37" dur="500"/>
                                        <p:tgtEl>
                                          <p:spTgt spid="4">
                                            <p:txEl>
                                              <p:pRg st="2" end="2"/>
                                            </p:txEl>
                                          </p:spTgt>
                                        </p:tgtEl>
                                      </p:cBhvr>
                                    </p:animEffect>
                                  </p:childTnLst>
                                </p:cTn>
                              </p:par>
                              <p:par>
                                <p:cTn id="38" presetID="4" presetClass="entr" presetSubtype="16" fill="hold" nodeType="withEffect">
                                  <p:stCondLst>
                                    <p:cond delay="0"/>
                                  </p:stCondLst>
                                  <p:childTnLst>
                                    <p:set>
                                      <p:cBhvr>
                                        <p:cTn id="39" dur="1" fill="hold">
                                          <p:stCondLst>
                                            <p:cond delay="0"/>
                                          </p:stCondLst>
                                        </p:cTn>
                                        <p:tgtEl>
                                          <p:spTgt spid="4">
                                            <p:txEl>
                                              <p:pRg st="3" end="3"/>
                                            </p:txEl>
                                          </p:spTgt>
                                        </p:tgtEl>
                                        <p:attrNameLst>
                                          <p:attrName>style.visibility</p:attrName>
                                        </p:attrNameLst>
                                      </p:cBhvr>
                                      <p:to>
                                        <p:strVal val="visible"/>
                                      </p:to>
                                    </p:set>
                                    <p:animEffect transition="in" filter="box(in)">
                                      <p:cBhvr>
                                        <p:cTn id="40" dur="500"/>
                                        <p:tgtEl>
                                          <p:spTgt spid="4">
                                            <p:txEl>
                                              <p:pRg st="3" end="3"/>
                                            </p:txEl>
                                          </p:spTgt>
                                        </p:tgtEl>
                                      </p:cBhvr>
                                    </p:animEffect>
                                  </p:childTnLst>
                                </p:cTn>
                              </p:par>
                              <p:par>
                                <p:cTn id="41" presetID="4" presetClass="entr" presetSubtype="16" fill="hold" nodeType="withEffect">
                                  <p:stCondLst>
                                    <p:cond delay="0"/>
                                  </p:stCondLst>
                                  <p:childTnLst>
                                    <p:set>
                                      <p:cBhvr>
                                        <p:cTn id="42" dur="1" fill="hold">
                                          <p:stCondLst>
                                            <p:cond delay="0"/>
                                          </p:stCondLst>
                                        </p:cTn>
                                        <p:tgtEl>
                                          <p:spTgt spid="4">
                                            <p:txEl>
                                              <p:pRg st="4" end="4"/>
                                            </p:txEl>
                                          </p:spTgt>
                                        </p:tgtEl>
                                        <p:attrNameLst>
                                          <p:attrName>style.visibility</p:attrName>
                                        </p:attrNameLst>
                                      </p:cBhvr>
                                      <p:to>
                                        <p:strVal val="visible"/>
                                      </p:to>
                                    </p:set>
                                    <p:animEffect transition="in" filter="box(in)">
                                      <p:cBhvr>
                                        <p:cTn id="43" dur="500"/>
                                        <p:tgtEl>
                                          <p:spTgt spid="4">
                                            <p:txEl>
                                              <p:pRg st="4" end="4"/>
                                            </p:txEl>
                                          </p:spTgt>
                                        </p:tgtEl>
                                      </p:cBhvr>
                                    </p:animEffect>
                                  </p:childTnLst>
                                </p:cTn>
                              </p:par>
                              <p:par>
                                <p:cTn id="44" presetID="4" presetClass="entr" presetSubtype="16" fill="hold" nodeType="withEffect">
                                  <p:stCondLst>
                                    <p:cond delay="0"/>
                                  </p:stCondLst>
                                  <p:childTnLst>
                                    <p:set>
                                      <p:cBhvr>
                                        <p:cTn id="45" dur="1" fill="hold">
                                          <p:stCondLst>
                                            <p:cond delay="0"/>
                                          </p:stCondLst>
                                        </p:cTn>
                                        <p:tgtEl>
                                          <p:spTgt spid="4">
                                            <p:txEl>
                                              <p:pRg st="5" end="5"/>
                                            </p:txEl>
                                          </p:spTgt>
                                        </p:tgtEl>
                                        <p:attrNameLst>
                                          <p:attrName>style.visibility</p:attrName>
                                        </p:attrNameLst>
                                      </p:cBhvr>
                                      <p:to>
                                        <p:strVal val="visible"/>
                                      </p:to>
                                    </p:set>
                                    <p:animEffect transition="in" filter="box(in)">
                                      <p:cBhvr>
                                        <p:cTn id="46" dur="500"/>
                                        <p:tgtEl>
                                          <p:spTgt spid="4">
                                            <p:txEl>
                                              <p:pRg st="5" end="5"/>
                                            </p:txEl>
                                          </p:spTgt>
                                        </p:tgtEl>
                                      </p:cBhvr>
                                    </p:animEffect>
                                  </p:childTnLst>
                                </p:cTn>
                              </p:par>
                              <p:par>
                                <p:cTn id="47" presetID="4" presetClass="entr" presetSubtype="16" fill="hold" nodeType="withEffect">
                                  <p:stCondLst>
                                    <p:cond delay="0"/>
                                  </p:stCondLst>
                                  <p:childTnLst>
                                    <p:set>
                                      <p:cBhvr>
                                        <p:cTn id="48" dur="1" fill="hold">
                                          <p:stCondLst>
                                            <p:cond delay="0"/>
                                          </p:stCondLst>
                                        </p:cTn>
                                        <p:tgtEl>
                                          <p:spTgt spid="4">
                                            <p:txEl>
                                              <p:pRg st="6" end="6"/>
                                            </p:txEl>
                                          </p:spTgt>
                                        </p:tgtEl>
                                        <p:attrNameLst>
                                          <p:attrName>style.visibility</p:attrName>
                                        </p:attrNameLst>
                                      </p:cBhvr>
                                      <p:to>
                                        <p:strVal val="visible"/>
                                      </p:to>
                                    </p:set>
                                    <p:animEffect transition="in" filter="box(in)">
                                      <p:cBhvr>
                                        <p:cTn id="49" dur="500"/>
                                        <p:tgtEl>
                                          <p:spTgt spid="4">
                                            <p:txEl>
                                              <p:pRg st="6" end="6"/>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5" presetClass="exit" presetSubtype="10" fill="hold" nodeType="clickEffect">
                                  <p:stCondLst>
                                    <p:cond delay="0"/>
                                  </p:stCondLst>
                                  <p:childTnLst>
                                    <p:animEffect transition="out" filter="checkerboard(across)">
                                      <p:cBhvr>
                                        <p:cTn id="53" dur="500"/>
                                        <p:tgtEl>
                                          <p:spTgt spid="4">
                                            <p:txEl>
                                              <p:pRg st="0" end="0"/>
                                            </p:txEl>
                                          </p:spTgt>
                                        </p:tgtEl>
                                      </p:cBhvr>
                                    </p:animEffect>
                                    <p:set>
                                      <p:cBhvr>
                                        <p:cTn id="54" dur="1" fill="hold">
                                          <p:stCondLst>
                                            <p:cond delay="499"/>
                                          </p:stCondLst>
                                        </p:cTn>
                                        <p:tgtEl>
                                          <p:spTgt spid="4">
                                            <p:txEl>
                                              <p:pRg st="0" end="0"/>
                                            </p:txEl>
                                          </p:spTgt>
                                        </p:tgtEl>
                                        <p:attrNameLst>
                                          <p:attrName>style.visibility</p:attrName>
                                        </p:attrNameLst>
                                      </p:cBhvr>
                                      <p:to>
                                        <p:strVal val="hidden"/>
                                      </p:to>
                                    </p:set>
                                  </p:childTnLst>
                                </p:cTn>
                              </p:par>
                              <p:par>
                                <p:cTn id="55" presetID="5" presetClass="exit" presetSubtype="10" fill="hold" nodeType="withEffect">
                                  <p:stCondLst>
                                    <p:cond delay="0"/>
                                  </p:stCondLst>
                                  <p:childTnLst>
                                    <p:animEffect transition="out" filter="checkerboard(across)">
                                      <p:cBhvr>
                                        <p:cTn id="56" dur="500"/>
                                        <p:tgtEl>
                                          <p:spTgt spid="4">
                                            <p:txEl>
                                              <p:pRg st="1" end="1"/>
                                            </p:txEl>
                                          </p:spTgt>
                                        </p:tgtEl>
                                      </p:cBhvr>
                                    </p:animEffect>
                                    <p:set>
                                      <p:cBhvr>
                                        <p:cTn id="57" dur="1" fill="hold">
                                          <p:stCondLst>
                                            <p:cond delay="499"/>
                                          </p:stCondLst>
                                        </p:cTn>
                                        <p:tgtEl>
                                          <p:spTgt spid="4">
                                            <p:txEl>
                                              <p:pRg st="1" end="1"/>
                                            </p:txEl>
                                          </p:spTgt>
                                        </p:tgtEl>
                                        <p:attrNameLst>
                                          <p:attrName>style.visibility</p:attrName>
                                        </p:attrNameLst>
                                      </p:cBhvr>
                                      <p:to>
                                        <p:strVal val="hidden"/>
                                      </p:to>
                                    </p:set>
                                  </p:childTnLst>
                                </p:cTn>
                              </p:par>
                              <p:par>
                                <p:cTn id="58" presetID="5" presetClass="exit" presetSubtype="10" fill="hold" nodeType="withEffect">
                                  <p:stCondLst>
                                    <p:cond delay="0"/>
                                  </p:stCondLst>
                                  <p:childTnLst>
                                    <p:animEffect transition="out" filter="checkerboard(across)">
                                      <p:cBhvr>
                                        <p:cTn id="59" dur="500"/>
                                        <p:tgtEl>
                                          <p:spTgt spid="4">
                                            <p:txEl>
                                              <p:pRg st="2" end="2"/>
                                            </p:txEl>
                                          </p:spTgt>
                                        </p:tgtEl>
                                      </p:cBhvr>
                                    </p:animEffect>
                                    <p:set>
                                      <p:cBhvr>
                                        <p:cTn id="60" dur="1" fill="hold">
                                          <p:stCondLst>
                                            <p:cond delay="499"/>
                                          </p:stCondLst>
                                        </p:cTn>
                                        <p:tgtEl>
                                          <p:spTgt spid="4">
                                            <p:txEl>
                                              <p:pRg st="2" end="2"/>
                                            </p:txEl>
                                          </p:spTgt>
                                        </p:tgtEl>
                                        <p:attrNameLst>
                                          <p:attrName>style.visibility</p:attrName>
                                        </p:attrNameLst>
                                      </p:cBhvr>
                                      <p:to>
                                        <p:strVal val="hidden"/>
                                      </p:to>
                                    </p:set>
                                  </p:childTnLst>
                                </p:cTn>
                              </p:par>
                              <p:par>
                                <p:cTn id="61" presetID="5" presetClass="exit" presetSubtype="10" fill="hold" nodeType="withEffect">
                                  <p:stCondLst>
                                    <p:cond delay="0"/>
                                  </p:stCondLst>
                                  <p:childTnLst>
                                    <p:animEffect transition="out" filter="checkerboard(across)">
                                      <p:cBhvr>
                                        <p:cTn id="62" dur="500"/>
                                        <p:tgtEl>
                                          <p:spTgt spid="4">
                                            <p:txEl>
                                              <p:pRg st="3" end="3"/>
                                            </p:txEl>
                                          </p:spTgt>
                                        </p:tgtEl>
                                      </p:cBhvr>
                                    </p:animEffect>
                                    <p:set>
                                      <p:cBhvr>
                                        <p:cTn id="63" dur="1" fill="hold">
                                          <p:stCondLst>
                                            <p:cond delay="499"/>
                                          </p:stCondLst>
                                        </p:cTn>
                                        <p:tgtEl>
                                          <p:spTgt spid="4">
                                            <p:txEl>
                                              <p:pRg st="3" end="3"/>
                                            </p:txEl>
                                          </p:spTgt>
                                        </p:tgtEl>
                                        <p:attrNameLst>
                                          <p:attrName>style.visibility</p:attrName>
                                        </p:attrNameLst>
                                      </p:cBhvr>
                                      <p:to>
                                        <p:strVal val="hidden"/>
                                      </p:to>
                                    </p:set>
                                  </p:childTnLst>
                                </p:cTn>
                              </p:par>
                              <p:par>
                                <p:cTn id="64" presetID="5" presetClass="exit" presetSubtype="10" fill="hold" nodeType="withEffect">
                                  <p:stCondLst>
                                    <p:cond delay="0"/>
                                  </p:stCondLst>
                                  <p:childTnLst>
                                    <p:animEffect transition="out" filter="checkerboard(across)">
                                      <p:cBhvr>
                                        <p:cTn id="65" dur="500"/>
                                        <p:tgtEl>
                                          <p:spTgt spid="4">
                                            <p:txEl>
                                              <p:pRg st="4" end="4"/>
                                            </p:txEl>
                                          </p:spTgt>
                                        </p:tgtEl>
                                      </p:cBhvr>
                                    </p:animEffect>
                                    <p:set>
                                      <p:cBhvr>
                                        <p:cTn id="66" dur="1" fill="hold">
                                          <p:stCondLst>
                                            <p:cond delay="499"/>
                                          </p:stCondLst>
                                        </p:cTn>
                                        <p:tgtEl>
                                          <p:spTgt spid="4">
                                            <p:txEl>
                                              <p:pRg st="4" end="4"/>
                                            </p:txEl>
                                          </p:spTgt>
                                        </p:tgtEl>
                                        <p:attrNameLst>
                                          <p:attrName>style.visibility</p:attrName>
                                        </p:attrNameLst>
                                      </p:cBhvr>
                                      <p:to>
                                        <p:strVal val="hidden"/>
                                      </p:to>
                                    </p:set>
                                  </p:childTnLst>
                                </p:cTn>
                              </p:par>
                              <p:par>
                                <p:cTn id="67" presetID="5" presetClass="exit" presetSubtype="10" fill="hold" nodeType="withEffect">
                                  <p:stCondLst>
                                    <p:cond delay="0"/>
                                  </p:stCondLst>
                                  <p:childTnLst>
                                    <p:animEffect transition="out" filter="checkerboard(across)">
                                      <p:cBhvr>
                                        <p:cTn id="68" dur="500"/>
                                        <p:tgtEl>
                                          <p:spTgt spid="4">
                                            <p:txEl>
                                              <p:pRg st="5" end="5"/>
                                            </p:txEl>
                                          </p:spTgt>
                                        </p:tgtEl>
                                      </p:cBhvr>
                                    </p:animEffect>
                                    <p:set>
                                      <p:cBhvr>
                                        <p:cTn id="69" dur="1" fill="hold">
                                          <p:stCondLst>
                                            <p:cond delay="499"/>
                                          </p:stCondLst>
                                        </p:cTn>
                                        <p:tgtEl>
                                          <p:spTgt spid="4">
                                            <p:txEl>
                                              <p:pRg st="5" end="5"/>
                                            </p:txEl>
                                          </p:spTgt>
                                        </p:tgtEl>
                                        <p:attrNameLst>
                                          <p:attrName>style.visibility</p:attrName>
                                        </p:attrNameLst>
                                      </p:cBhvr>
                                      <p:to>
                                        <p:strVal val="hidden"/>
                                      </p:to>
                                    </p:set>
                                  </p:childTnLst>
                                </p:cTn>
                              </p:par>
                              <p:par>
                                <p:cTn id="70" presetID="5" presetClass="exit" presetSubtype="10" fill="hold" nodeType="withEffect">
                                  <p:stCondLst>
                                    <p:cond delay="0"/>
                                  </p:stCondLst>
                                  <p:childTnLst>
                                    <p:animEffect transition="out" filter="checkerboard(across)">
                                      <p:cBhvr>
                                        <p:cTn id="71" dur="500"/>
                                        <p:tgtEl>
                                          <p:spTgt spid="4">
                                            <p:txEl>
                                              <p:pRg st="6" end="6"/>
                                            </p:txEl>
                                          </p:spTgt>
                                        </p:tgtEl>
                                      </p:cBhvr>
                                    </p:animEffect>
                                    <p:set>
                                      <p:cBhvr>
                                        <p:cTn id="72" dur="1" fill="hold">
                                          <p:stCondLst>
                                            <p:cond delay="499"/>
                                          </p:stCondLst>
                                        </p:cTn>
                                        <p:tgtEl>
                                          <p:spTgt spid="4">
                                            <p:txEl>
                                              <p:pRg st="6" end="6"/>
                                            </p:txEl>
                                          </p:spTgt>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5" presetClass="exit" presetSubtype="10" fill="hold" grpId="0" nodeType="clickEffect">
                                  <p:stCondLst>
                                    <p:cond delay="0"/>
                                  </p:stCondLst>
                                  <p:childTnLst>
                                    <p:animEffect transition="out" filter="checkerboard(across)">
                                      <p:cBhvr>
                                        <p:cTn id="76" dur="500"/>
                                        <p:tgtEl>
                                          <p:spTgt spid="3">
                                            <p:txEl>
                                              <p:pRg st="0" end="0"/>
                                            </p:txEl>
                                          </p:spTgt>
                                        </p:tgtEl>
                                      </p:cBhvr>
                                    </p:animEffect>
                                    <p:set>
                                      <p:cBhvr>
                                        <p:cTn id="77" dur="1" fill="hold">
                                          <p:stCondLst>
                                            <p:cond delay="499"/>
                                          </p:stCondLst>
                                        </p:cTn>
                                        <p:tgtEl>
                                          <p:spTgt spid="3">
                                            <p:txEl>
                                              <p:pRg st="0" end="0"/>
                                            </p:txEl>
                                          </p:spTgt>
                                        </p:tgtEl>
                                        <p:attrNameLst>
                                          <p:attrName>style.visibility</p:attrName>
                                        </p:attrNameLst>
                                      </p:cBhvr>
                                      <p:to>
                                        <p:strVal val="hidden"/>
                                      </p:to>
                                    </p:set>
                                  </p:childTnLst>
                                </p:cTn>
                              </p:par>
                              <p:par>
                                <p:cTn id="78" presetID="5" presetClass="exit" presetSubtype="10" fill="hold" nodeType="withEffect">
                                  <p:stCondLst>
                                    <p:cond delay="0"/>
                                  </p:stCondLst>
                                  <p:childTnLst>
                                    <p:animEffect transition="out" filter="checkerboard(across)">
                                      <p:cBhvr>
                                        <p:cTn id="79" dur="500"/>
                                        <p:tgtEl>
                                          <p:spTgt spid="4">
                                            <p:txEl>
                                              <p:pRg st="7" end="7"/>
                                            </p:txEl>
                                          </p:spTgt>
                                        </p:tgtEl>
                                      </p:cBhvr>
                                    </p:animEffect>
                                    <p:set>
                                      <p:cBhvr>
                                        <p:cTn id="80" dur="1" fill="hold">
                                          <p:stCondLst>
                                            <p:cond delay="499"/>
                                          </p:stCondLst>
                                        </p:cTn>
                                        <p:tgtEl>
                                          <p:spTgt spid="4">
                                            <p:txEl>
                                              <p:pRg st="7" end="7"/>
                                            </p:txEl>
                                          </p:spTgt>
                                        </p:tgtEl>
                                        <p:attrNameLst>
                                          <p:attrName>style.visibility</p:attrName>
                                        </p:attrNameLst>
                                      </p:cBhvr>
                                      <p:to>
                                        <p:strVal val="hidden"/>
                                      </p:to>
                                    </p:set>
                                  </p:childTnLst>
                                </p:cTn>
                              </p:par>
                              <p:par>
                                <p:cTn id="81" presetID="4" presetClass="entr" presetSubtype="16" fill="hold" nodeType="withEffect">
                                  <p:stCondLst>
                                    <p:cond delay="0"/>
                                  </p:stCondLst>
                                  <p:childTnLst>
                                    <p:set>
                                      <p:cBhvr>
                                        <p:cTn id="82" dur="1" fill="hold">
                                          <p:stCondLst>
                                            <p:cond delay="0"/>
                                          </p:stCondLst>
                                        </p:cTn>
                                        <p:tgtEl>
                                          <p:spTgt spid="4">
                                            <p:txEl>
                                              <p:pRg st="7" end="7"/>
                                            </p:txEl>
                                          </p:spTgt>
                                        </p:tgtEl>
                                        <p:attrNameLst>
                                          <p:attrName>style.visibility</p:attrName>
                                        </p:attrNameLst>
                                      </p:cBhvr>
                                      <p:to>
                                        <p:strVal val="visible"/>
                                      </p:to>
                                    </p:set>
                                    <p:animEffect transition="in" filter="box(in)">
                                      <p:cBhvr>
                                        <p:cTn id="83" dur="500"/>
                                        <p:tgtEl>
                                          <p:spTgt spid="4">
                                            <p:txEl>
                                              <p:pRg st="7" end="7"/>
                                            </p:txEl>
                                          </p:spTgt>
                                        </p:tgtEl>
                                      </p:cBhvr>
                                    </p:animEffect>
                                  </p:childTnLst>
                                </p:cTn>
                              </p:par>
                            </p:childTnLst>
                          </p:cTn>
                        </p:par>
                      </p:childTnLst>
                    </p:cTn>
                  </p:par>
                  <p:par>
                    <p:cTn id="84" fill="hold">
                      <p:stCondLst>
                        <p:cond delay="indefinite"/>
                      </p:stCondLst>
                      <p:childTnLst>
                        <p:par>
                          <p:cTn id="85" fill="hold">
                            <p:stCondLst>
                              <p:cond delay="0"/>
                            </p:stCondLst>
                            <p:childTnLst>
                              <p:par>
                                <p:cTn id="86" presetID="4" presetClass="entr" presetSubtype="16" fill="hold" nodeType="clickEffect">
                                  <p:stCondLst>
                                    <p:cond delay="0"/>
                                  </p:stCondLst>
                                  <p:childTnLst>
                                    <p:set>
                                      <p:cBhvr>
                                        <p:cTn id="87" dur="1" fill="hold">
                                          <p:stCondLst>
                                            <p:cond delay="0"/>
                                          </p:stCondLst>
                                        </p:cTn>
                                        <p:tgtEl>
                                          <p:spTgt spid="9"/>
                                        </p:tgtEl>
                                        <p:attrNameLst>
                                          <p:attrName>style.visibility</p:attrName>
                                        </p:attrNameLst>
                                      </p:cBhvr>
                                      <p:to>
                                        <p:strVal val="visible"/>
                                      </p:to>
                                    </p:set>
                                    <p:animEffect transition="in" filter="box(in)">
                                      <p:cBhvr>
                                        <p:cTn id="88" dur="500"/>
                                        <p:tgtEl>
                                          <p:spTgt spid="9"/>
                                        </p:tgtEl>
                                      </p:cBhvr>
                                    </p:animEffect>
                                  </p:childTnLst>
                                </p:cTn>
                              </p:par>
                            </p:childTnLst>
                          </p:cTn>
                        </p:par>
                      </p:childTnLst>
                    </p:cTn>
                  </p:par>
                  <p:par>
                    <p:cTn id="89" fill="hold">
                      <p:stCondLst>
                        <p:cond delay="indefinite"/>
                      </p:stCondLst>
                      <p:childTnLst>
                        <p:par>
                          <p:cTn id="90" fill="hold">
                            <p:stCondLst>
                              <p:cond delay="0"/>
                            </p:stCondLst>
                            <p:childTnLst>
                              <p:par>
                                <p:cTn id="91" presetID="4" presetClass="exit" presetSubtype="16" fill="hold" nodeType="clickEffect">
                                  <p:stCondLst>
                                    <p:cond delay="0"/>
                                  </p:stCondLst>
                                  <p:childTnLst>
                                    <p:animEffect transition="out" filter="box(in)">
                                      <p:cBhvr>
                                        <p:cTn id="92" dur="500"/>
                                        <p:tgtEl>
                                          <p:spTgt spid="9"/>
                                        </p:tgtEl>
                                      </p:cBhvr>
                                    </p:animEffect>
                                    <p:set>
                                      <p:cBhvr>
                                        <p:cTn id="93" dur="1" fill="hold">
                                          <p:stCondLst>
                                            <p:cond delay="499"/>
                                          </p:stCondLst>
                                        </p:cTn>
                                        <p:tgtEl>
                                          <p:spTgt spid="9"/>
                                        </p:tgtEl>
                                        <p:attrNameLst>
                                          <p:attrName>style.visibility</p:attrName>
                                        </p:attrNameLst>
                                      </p:cBhvr>
                                      <p:to>
                                        <p:strVal val="hidden"/>
                                      </p:to>
                                    </p:set>
                                  </p:childTnLst>
                                </p:cTn>
                              </p:par>
                            </p:childTnLst>
                          </p:cTn>
                        </p:par>
                      </p:childTnLst>
                    </p:cTn>
                  </p:par>
                  <p:par>
                    <p:cTn id="94" fill="hold">
                      <p:stCondLst>
                        <p:cond delay="indefinite"/>
                      </p:stCondLst>
                      <p:childTnLst>
                        <p:par>
                          <p:cTn id="95" fill="hold">
                            <p:stCondLst>
                              <p:cond delay="0"/>
                            </p:stCondLst>
                            <p:childTnLst>
                              <p:par>
                                <p:cTn id="96" presetID="4" presetClass="entr" presetSubtype="16" fill="hold" nodeType="clickEffect">
                                  <p:stCondLst>
                                    <p:cond delay="0"/>
                                  </p:stCondLst>
                                  <p:childTnLst>
                                    <p:set>
                                      <p:cBhvr>
                                        <p:cTn id="97" dur="1" fill="hold">
                                          <p:stCondLst>
                                            <p:cond delay="0"/>
                                          </p:stCondLst>
                                        </p:cTn>
                                        <p:tgtEl>
                                          <p:spTgt spid="11"/>
                                        </p:tgtEl>
                                        <p:attrNameLst>
                                          <p:attrName>style.visibility</p:attrName>
                                        </p:attrNameLst>
                                      </p:cBhvr>
                                      <p:to>
                                        <p:strVal val="visible"/>
                                      </p:to>
                                    </p:set>
                                    <p:animEffect transition="in" filter="box(in)">
                                      <p:cBhvr>
                                        <p:cTn id="9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600" dirty="0" smtClean="0">
                <a:latin typeface="Times New Roman" pitchFamily="18" charset="0"/>
                <a:cs typeface="Times New Roman" pitchFamily="18" charset="0"/>
              </a:rPr>
              <a:t>3. Max Weber (1864-1920)</a:t>
            </a:r>
            <a:endParaRPr lang="en-US" sz="3600" dirty="0"/>
          </a:p>
        </p:txBody>
      </p:sp>
      <p:sp>
        <p:nvSpPr>
          <p:cNvPr id="4" name="Content Placeholder 3"/>
          <p:cNvSpPr>
            <a:spLocks noGrp="1"/>
          </p:cNvSpPr>
          <p:nvPr>
            <p:ph sz="half" idx="2"/>
          </p:nvPr>
        </p:nvSpPr>
        <p:spPr>
          <a:xfrm>
            <a:off x="457200" y="1828800"/>
            <a:ext cx="6477000" cy="4297363"/>
          </a:xfrm>
        </p:spPr>
        <p:txBody>
          <a:bodyPr>
            <a:normAutofit/>
          </a:bodyPr>
          <a:lstStyle/>
          <a:p>
            <a:pPr>
              <a:buFontTx/>
              <a:buChar char="-"/>
            </a:pPr>
            <a:r>
              <a:rPr lang="en-US" dirty="0" smtClean="0">
                <a:latin typeface="Times New Roman" pitchFamily="18" charset="0"/>
                <a:cs typeface="Times New Roman" pitchFamily="18" charset="0"/>
              </a:rPr>
              <a:t>Theo Weber, XHH là khoa học về hành động xã hội.</a:t>
            </a:r>
          </a:p>
          <a:p>
            <a:pPr>
              <a:buFontTx/>
              <a:buChar char="-"/>
            </a:pPr>
            <a:r>
              <a:rPr lang="en-US" dirty="0" smtClean="0">
                <a:latin typeface="Times New Roman" pitchFamily="18" charset="0"/>
                <a:cs typeface="Times New Roman" pitchFamily="18" charset="0"/>
              </a:rPr>
              <a:t>Một hành động có tính chất xã hội khi nó liên quan tới những người khác.</a:t>
            </a:r>
          </a:p>
          <a:p>
            <a:pPr>
              <a:buFontTx/>
              <a:buChar char="-"/>
            </a:pPr>
            <a:r>
              <a:rPr lang="en-US" dirty="0" smtClean="0">
                <a:latin typeface="Times New Roman" pitchFamily="18" charset="0"/>
                <a:cs typeface="Times New Roman" pitchFamily="18" charset="0"/>
              </a:rPr>
              <a:t>Phân chia hành động xã hội làm 4 loại:</a:t>
            </a:r>
          </a:p>
          <a:p>
            <a:pPr>
              <a:buNone/>
            </a:pPr>
            <a:r>
              <a:rPr lang="en-US" dirty="0" smtClean="0">
                <a:latin typeface="Times New Roman" pitchFamily="18" charset="0"/>
                <a:cs typeface="Times New Roman" pitchFamily="18" charset="0"/>
              </a:rPr>
              <a:t>     + Hành động cảm xúc gắn với các yếu tố tâm lý</a:t>
            </a:r>
          </a:p>
          <a:p>
            <a:pPr>
              <a:buNone/>
            </a:pPr>
            <a:r>
              <a:rPr lang="en-US" dirty="0" smtClean="0">
                <a:latin typeface="Times New Roman" pitchFamily="18" charset="0"/>
                <a:cs typeface="Times New Roman" pitchFamily="18" charset="0"/>
              </a:rPr>
              <a:t>     + Hành động theo truyền thống</a:t>
            </a:r>
          </a:p>
          <a:p>
            <a:pPr>
              <a:buNone/>
            </a:pPr>
            <a:r>
              <a:rPr lang="en-US" dirty="0" smtClean="0">
                <a:latin typeface="Times New Roman" pitchFamily="18" charset="0"/>
                <a:cs typeface="Times New Roman" pitchFamily="18" charset="0"/>
              </a:rPr>
              <a:t>     + Hành động thuần lý giá trị</a:t>
            </a:r>
          </a:p>
          <a:p>
            <a:pPr>
              <a:buNone/>
            </a:pPr>
            <a:r>
              <a:rPr lang="en-US" dirty="0" smtClean="0">
                <a:latin typeface="Times New Roman" pitchFamily="18" charset="0"/>
                <a:cs typeface="Times New Roman" pitchFamily="18" charset="0"/>
              </a:rPr>
              <a:t>     + Hành động thuần lý mục đích</a:t>
            </a:r>
          </a:p>
        </p:txBody>
      </p:sp>
      <p:sp>
        <p:nvSpPr>
          <p:cNvPr id="5" name="Text Placeholder 4"/>
          <p:cNvSpPr>
            <a:spLocks noGrp="1"/>
          </p:cNvSpPr>
          <p:nvPr>
            <p:ph type="body" sz="quarter" idx="3"/>
          </p:nvPr>
        </p:nvSpPr>
        <p:spPr>
          <a:xfrm flipH="1">
            <a:off x="8610599" y="1371600"/>
            <a:ext cx="838200" cy="914400"/>
          </a:xfrm>
        </p:spPr>
        <p:txBody>
          <a:bodyPr>
            <a:normAutofit/>
          </a:bodyPr>
          <a:lstStyle/>
          <a:p>
            <a:endParaRPr lang="en-US" b="0" dirty="0">
              <a:latin typeface="Times New Roman" pitchFamily="18" charset="0"/>
              <a:cs typeface="Times New Roman" pitchFamily="18" charset="0"/>
            </a:endParaRPr>
          </a:p>
        </p:txBody>
      </p:sp>
      <p:sp>
        <p:nvSpPr>
          <p:cNvPr id="6" name="Content Placeholder 5"/>
          <p:cNvSpPr>
            <a:spLocks noGrp="1"/>
          </p:cNvSpPr>
          <p:nvPr>
            <p:ph sz="quarter" idx="4"/>
          </p:nvPr>
        </p:nvSpPr>
        <p:spPr>
          <a:xfrm>
            <a:off x="6324600" y="2174875"/>
            <a:ext cx="2362200" cy="3951288"/>
          </a:xfrm>
        </p:spPr>
        <p:txBody>
          <a:bodyPr/>
          <a:lstStyle/>
          <a:p>
            <a:endParaRPr lang="en-US" dirty="0"/>
          </a:p>
        </p:txBody>
      </p:sp>
      <p:pic>
        <p:nvPicPr>
          <p:cNvPr id="7" name="Picture 6" descr="Max_Weber_1894.jpg"/>
          <p:cNvPicPr>
            <a:picLocks noChangeAspect="1"/>
          </p:cNvPicPr>
          <p:nvPr/>
        </p:nvPicPr>
        <p:blipFill>
          <a:blip r:embed="rId2"/>
          <a:stretch>
            <a:fillRect/>
          </a:stretch>
        </p:blipFill>
        <p:spPr>
          <a:xfrm>
            <a:off x="5867400" y="0"/>
            <a:ext cx="2438400" cy="1752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ox(i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ox(in)">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ox(in)">
                                      <p:cBhvr>
                                        <p:cTn id="17" dur="500"/>
                                        <p:tgtEl>
                                          <p:spTgt spid="4">
                                            <p:txEl>
                                              <p:pRg st="2" end="2"/>
                                            </p:txEl>
                                          </p:spTgt>
                                        </p:tgtEl>
                                      </p:cBhvr>
                                    </p:animEffect>
                                  </p:childTnLst>
                                </p:cTn>
                              </p:par>
                              <p:par>
                                <p:cTn id="18" presetID="4" presetClass="entr" presetSubtype="16" fill="hold" nodeType="withEffect">
                                  <p:stCondLst>
                                    <p:cond delay="0"/>
                                  </p:stCondLst>
                                  <p:childTnLst>
                                    <p:set>
                                      <p:cBhvr>
                                        <p:cTn id="19" dur="1" fill="hold">
                                          <p:stCondLst>
                                            <p:cond delay="0"/>
                                          </p:stCondLst>
                                        </p:cTn>
                                        <p:tgtEl>
                                          <p:spTgt spid="4">
                                            <p:txEl>
                                              <p:pRg st="3" end="3"/>
                                            </p:txEl>
                                          </p:spTgt>
                                        </p:tgtEl>
                                        <p:attrNameLst>
                                          <p:attrName>style.visibility</p:attrName>
                                        </p:attrNameLst>
                                      </p:cBhvr>
                                      <p:to>
                                        <p:strVal val="visible"/>
                                      </p:to>
                                    </p:set>
                                    <p:animEffect transition="in" filter="box(in)">
                                      <p:cBhvr>
                                        <p:cTn id="20" dur="500"/>
                                        <p:tgtEl>
                                          <p:spTgt spid="4">
                                            <p:txEl>
                                              <p:pRg st="3" end="3"/>
                                            </p:txEl>
                                          </p:spTgt>
                                        </p:tgtEl>
                                      </p:cBhvr>
                                    </p:animEffect>
                                  </p:childTnLst>
                                </p:cTn>
                              </p:par>
                              <p:par>
                                <p:cTn id="21" presetID="4" presetClass="entr" presetSubtype="16" fill="hold" nodeType="with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Effect transition="in" filter="box(in)">
                                      <p:cBhvr>
                                        <p:cTn id="23" dur="500"/>
                                        <p:tgtEl>
                                          <p:spTgt spid="4">
                                            <p:txEl>
                                              <p:pRg st="4" end="4"/>
                                            </p:txEl>
                                          </p:spTgt>
                                        </p:tgtEl>
                                      </p:cBhvr>
                                    </p:animEffect>
                                  </p:childTnLst>
                                </p:cTn>
                              </p:par>
                              <p:par>
                                <p:cTn id="24" presetID="4" presetClass="entr" presetSubtype="16" fill="hold" nodeType="withEffect">
                                  <p:stCondLst>
                                    <p:cond delay="0"/>
                                  </p:stCondLst>
                                  <p:childTnLst>
                                    <p:set>
                                      <p:cBhvr>
                                        <p:cTn id="25" dur="1" fill="hold">
                                          <p:stCondLst>
                                            <p:cond delay="0"/>
                                          </p:stCondLst>
                                        </p:cTn>
                                        <p:tgtEl>
                                          <p:spTgt spid="4">
                                            <p:txEl>
                                              <p:pRg st="5" end="5"/>
                                            </p:txEl>
                                          </p:spTgt>
                                        </p:tgtEl>
                                        <p:attrNameLst>
                                          <p:attrName>style.visibility</p:attrName>
                                        </p:attrNameLst>
                                      </p:cBhvr>
                                      <p:to>
                                        <p:strVal val="visible"/>
                                      </p:to>
                                    </p:set>
                                    <p:animEffect transition="in" filter="box(in)">
                                      <p:cBhvr>
                                        <p:cTn id="26" dur="500"/>
                                        <p:tgtEl>
                                          <p:spTgt spid="4">
                                            <p:txEl>
                                              <p:pRg st="5" end="5"/>
                                            </p:txEl>
                                          </p:spTgt>
                                        </p:tgtEl>
                                      </p:cBhvr>
                                    </p:animEffect>
                                  </p:childTnLst>
                                </p:cTn>
                              </p:par>
                              <p:par>
                                <p:cTn id="27" presetID="4" presetClass="entr" presetSubtype="16" fill="hold" nodeType="withEffect">
                                  <p:stCondLst>
                                    <p:cond delay="0"/>
                                  </p:stCondLst>
                                  <p:childTnLst>
                                    <p:set>
                                      <p:cBhvr>
                                        <p:cTn id="28" dur="1" fill="hold">
                                          <p:stCondLst>
                                            <p:cond delay="0"/>
                                          </p:stCondLst>
                                        </p:cTn>
                                        <p:tgtEl>
                                          <p:spTgt spid="4">
                                            <p:txEl>
                                              <p:pRg st="6" end="6"/>
                                            </p:txEl>
                                          </p:spTgt>
                                        </p:tgtEl>
                                        <p:attrNameLst>
                                          <p:attrName>style.visibility</p:attrName>
                                        </p:attrNameLst>
                                      </p:cBhvr>
                                      <p:to>
                                        <p:strVal val="visible"/>
                                      </p:to>
                                    </p:set>
                                    <p:animEffect transition="in" filter="box(in)">
                                      <p:cBhvr>
                                        <p:cTn id="29"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332</TotalTime>
  <Words>802</Words>
  <Application>Microsoft Office PowerPoint</Application>
  <PresentationFormat>On-screen Show (4:3)</PresentationFormat>
  <Paragraphs>76</Paragraphs>
  <Slides>10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Times New Roman</vt:lpstr>
      <vt:lpstr>Office Theme</vt:lpstr>
      <vt:lpstr>Nhóm 1 </vt:lpstr>
      <vt:lpstr>1.Herbert Spencer(1820-1903)</vt:lpstr>
      <vt:lpstr>1.Herbert Spencer(1820-1903) </vt:lpstr>
      <vt:lpstr>1.Herbert Spencer(1820-1903) </vt:lpstr>
      <vt:lpstr>2.K.Marx (1818-1883)</vt:lpstr>
      <vt:lpstr>2.K.Marx(1818-1883)</vt:lpstr>
      <vt:lpstr>2.K.Marx(1818-1883)</vt:lpstr>
      <vt:lpstr>3. Max Weber (1864-1920)</vt:lpstr>
      <vt:lpstr>3. Max Weber (1864-1920)</vt:lpstr>
      <vt:lpstr>3. Max Weber (1864-1920)</vt:lpstr>
    </vt:vector>
  </TitlesOfParts>
  <Company>http://gostep.info</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c:title>
  <dc:creator>huecd.com</dc:creator>
  <cp:lastModifiedBy>Chi Linh</cp:lastModifiedBy>
  <cp:revision>38</cp:revision>
  <dcterms:created xsi:type="dcterms:W3CDTF">2013-09-26T14:46:03Z</dcterms:created>
  <dcterms:modified xsi:type="dcterms:W3CDTF">2013-10-01T23:35:50Z</dcterms:modified>
</cp:coreProperties>
</file>