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7" r:id="rId3"/>
    <p:sldId id="295" r:id="rId4"/>
    <p:sldId id="258" r:id="rId5"/>
    <p:sldId id="264" r:id="rId6"/>
    <p:sldId id="261" r:id="rId7"/>
    <p:sldId id="262" r:id="rId8"/>
    <p:sldId id="263" r:id="rId9"/>
    <p:sldId id="265" r:id="rId10"/>
    <p:sldId id="260" r:id="rId11"/>
    <p:sldId id="283" r:id="rId12"/>
    <p:sldId id="267" r:id="rId13"/>
    <p:sldId id="268" r:id="rId14"/>
    <p:sldId id="269" r:id="rId15"/>
    <p:sldId id="270" r:id="rId16"/>
    <p:sldId id="271" r:id="rId17"/>
    <p:sldId id="272" r:id="rId18"/>
    <p:sldId id="273" r:id="rId19"/>
    <p:sldId id="274" r:id="rId20"/>
    <p:sldId id="275" r:id="rId21"/>
    <p:sldId id="277" r:id="rId22"/>
    <p:sldId id="278" r:id="rId23"/>
    <p:sldId id="279" r:id="rId24"/>
    <p:sldId id="287" r:id="rId25"/>
    <p:sldId id="288" r:id="rId26"/>
    <p:sldId id="284" r:id="rId27"/>
    <p:sldId id="289" r:id="rId28"/>
    <p:sldId id="285" r:id="rId29"/>
    <p:sldId id="290" r:id="rId30"/>
    <p:sldId id="296" r:id="rId31"/>
    <p:sldId id="297" r:id="rId32"/>
    <p:sldId id="299" r:id="rId33"/>
    <p:sldId id="298" r:id="rId34"/>
    <p:sldId id="293" r:id="rId35"/>
    <p:sldId id="291" r:id="rId36"/>
    <p:sldId id="292" r:id="rId37"/>
    <p:sldId id="281" r:id="rId38"/>
    <p:sldId id="282" r:id="rId39"/>
    <p:sldId id="29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95" autoAdjust="0"/>
    <p:restoredTop sz="94660"/>
  </p:normalViewPr>
  <p:slideViewPr>
    <p:cSldViewPr snapToGrid="0">
      <p:cViewPr varScale="1">
        <p:scale>
          <a:sx n="68" d="100"/>
          <a:sy n="68" d="100"/>
        </p:scale>
        <p:origin x="1452"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62E30A-2923-41E4-9645-D9EEC54C27AF}" type="datetimeFigureOut">
              <a:rPr lang="en-US" smtClean="0"/>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4DB662-DC40-4B5B-BCF6-927107F3C82F}"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3AE5B0C-95F8-4D01-B9B3-04BD01B494C0}"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F04211FD-D8C7-4DDE-8573-21753B08A125}"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B7B85F22-6490-4733-B428-7DC00DA0987B}"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10"/>
          </p:nvPr>
        </p:nvSpPr>
        <p:spPr/>
        <p:txBody>
          <a:bodyPr/>
          <a:lstStyle/>
          <a:p>
            <a:fld id="{514F8AAF-C436-4042-95EF-777D1147C506}"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endParaRPr lang="en-US" smtClean="0"/>
          </a:p>
        </p:txBody>
      </p:sp>
      <p:sp>
        <p:nvSpPr>
          <p:cNvPr id="4" name="Date Placeholder 3"/>
          <p:cNvSpPr>
            <a:spLocks noGrp="1"/>
          </p:cNvSpPr>
          <p:nvPr>
            <p:ph type="dt" sz="half" idx="10"/>
          </p:nvPr>
        </p:nvSpPr>
        <p:spPr/>
        <p:txBody>
          <a:bodyPr/>
          <a:lstStyle/>
          <a:p>
            <a:fld id="{E908B92E-830F-45F0-93A8-A39A4A3EBDB1}" type="datetime1">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Date Placeholder 4"/>
          <p:cNvSpPr>
            <a:spLocks noGrp="1"/>
          </p:cNvSpPr>
          <p:nvPr>
            <p:ph type="dt" sz="half" idx="10"/>
          </p:nvPr>
        </p:nvSpPr>
        <p:spPr/>
        <p:txBody>
          <a:bodyPr/>
          <a:lstStyle/>
          <a:p>
            <a:fld id="{1B906530-C59B-485E-8F11-999AC550677D}" type="datetime1">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endParaRPr lang="en-US" smtClean="0"/>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7" name="Date Placeholder 6"/>
          <p:cNvSpPr>
            <a:spLocks noGrp="1"/>
          </p:cNvSpPr>
          <p:nvPr>
            <p:ph type="dt" sz="half" idx="10"/>
          </p:nvPr>
        </p:nvSpPr>
        <p:spPr/>
        <p:txBody>
          <a:bodyPr/>
          <a:lstStyle/>
          <a:p>
            <a:fld id="{E6098BEA-490B-4E99-8638-C05F792DF6DF}" type="datetime1">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5CA4F0B-9C72-431E-AFF7-FD89859CBCD2}" type="datetime1">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0DB189-60D7-4446-9264-41A1D9F52772}" type="datetime1">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Date Placeholder 4"/>
          <p:cNvSpPr>
            <a:spLocks noGrp="1"/>
          </p:cNvSpPr>
          <p:nvPr>
            <p:ph type="dt" sz="half" idx="10"/>
          </p:nvPr>
        </p:nvSpPr>
        <p:spPr/>
        <p:txBody>
          <a:bodyPr/>
          <a:lstStyle/>
          <a:p>
            <a:fld id="{BC3F4435-EA51-4A7C-A292-361FF011C840}" type="datetime1">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endParaRPr lang="en-US" smtClean="0"/>
          </a:p>
        </p:txBody>
      </p:sp>
      <p:sp>
        <p:nvSpPr>
          <p:cNvPr id="5" name="Date Placeholder 4"/>
          <p:cNvSpPr>
            <a:spLocks noGrp="1"/>
          </p:cNvSpPr>
          <p:nvPr>
            <p:ph type="dt" sz="half" idx="10"/>
          </p:nvPr>
        </p:nvSpPr>
        <p:spPr/>
        <p:txBody>
          <a:bodyPr/>
          <a:lstStyle/>
          <a:p>
            <a:fld id="{4DB06405-2CE7-4B3B-A266-C8095B366F65}" type="datetime1">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8BA73F-E267-47FF-A9B3-CFE841A4446B}" type="datetime1">
              <a:rPr lang="en-US" smtClean="0"/>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3A01A9-3167-4899-BDE8-3D3EC443FDD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s://agriviet.com/threads/xen-canh-cay-trong-trong-san-xuat-nong-nghiep-huu-co.261798/" TargetMode="Externa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 name="TextBox 3"/>
          <p:cNvSpPr txBox="1"/>
          <p:nvPr/>
        </p:nvSpPr>
        <p:spPr>
          <a:xfrm>
            <a:off x="1000551" y="227939"/>
            <a:ext cx="7371497" cy="1477328"/>
          </a:xfrm>
          <a:prstGeom prst="rect">
            <a:avLst/>
          </a:prstGeom>
          <a:noFill/>
        </p:spPr>
        <p:txBody>
          <a:bodyPr wrap="square" rtlCol="0">
            <a:spAutoFit/>
          </a:bodyPr>
          <a:lstStyle/>
          <a:p>
            <a:pPr algn="ctr">
              <a:lnSpc>
                <a:spcPct val="150000"/>
              </a:lnSpc>
            </a:pPr>
            <a:r>
              <a:rPr lang="en-US" sz="2000" b="1" dirty="0">
                <a:solidFill>
                  <a:schemeClr val="bg1"/>
                </a:solidFill>
                <a:latin typeface="Arial" panose="020B0604020202020204" pitchFamily="34" charset="0"/>
                <a:cs typeface="Arial" panose="020B0604020202020204" pitchFamily="34" charset="0"/>
              </a:rPr>
              <a:t>TRƯỜNG ĐẠI HỌC NÔNG LÂM THÀNH PHỐ HỒ CHÍ MINH</a:t>
            </a:r>
            <a:endParaRPr lang="en-US" sz="2000" b="1" dirty="0">
              <a:solidFill>
                <a:schemeClr val="bg1"/>
              </a:solidFill>
              <a:latin typeface="Arial" panose="020B0604020202020204" pitchFamily="34" charset="0"/>
              <a:cs typeface="Arial" panose="020B0604020202020204" pitchFamily="34" charset="0"/>
            </a:endParaRPr>
          </a:p>
          <a:p>
            <a:pPr algn="ctr">
              <a:lnSpc>
                <a:spcPct val="150000"/>
              </a:lnSpc>
            </a:pPr>
            <a:r>
              <a:rPr lang="en-US" sz="2000" b="1" dirty="0">
                <a:solidFill>
                  <a:schemeClr val="bg1"/>
                </a:solidFill>
                <a:latin typeface="Arial" panose="020B0604020202020204" pitchFamily="34" charset="0"/>
                <a:cs typeface="Arial" panose="020B0604020202020204" pitchFamily="34" charset="0"/>
              </a:rPr>
              <a:t>KHOA NÔNG HỌC </a:t>
            </a:r>
            <a:endParaRPr lang="en-US" sz="2000" b="1" dirty="0">
              <a:solidFill>
                <a:schemeClr val="bg1"/>
              </a:solidFill>
              <a:latin typeface="Arial" panose="020B0604020202020204" pitchFamily="34" charset="0"/>
              <a:cs typeface="Arial" panose="020B0604020202020204" pitchFamily="34" charset="0"/>
            </a:endParaRPr>
          </a:p>
          <a:p>
            <a:pPr algn="ctr">
              <a:lnSpc>
                <a:spcPct val="150000"/>
              </a:lnSpc>
            </a:pPr>
            <a:endParaRPr lang="en-US" sz="2000" dirty="0">
              <a:solidFill>
                <a:schemeClr val="bg1"/>
              </a:solidFill>
              <a:latin typeface="Arial" panose="020B0604020202020204" pitchFamily="34" charset="0"/>
              <a:cs typeface="Arial" panose="020B0604020202020204" pitchFamily="34" charset="0"/>
            </a:endParaRPr>
          </a:p>
        </p:txBody>
      </p:sp>
      <p:sp>
        <p:nvSpPr>
          <p:cNvPr id="5" name="TextBox 4"/>
          <p:cNvSpPr txBox="1"/>
          <p:nvPr/>
        </p:nvSpPr>
        <p:spPr>
          <a:xfrm>
            <a:off x="2285999" y="1434236"/>
            <a:ext cx="4800600" cy="872034"/>
          </a:xfrm>
          <a:prstGeom prst="rect">
            <a:avLst/>
          </a:prstGeom>
          <a:noFill/>
        </p:spPr>
        <p:txBody>
          <a:bodyPr wrap="square" rtlCol="0">
            <a:spAutoFit/>
          </a:bodyPr>
          <a:lstStyle/>
          <a:p>
            <a:pPr algn="ctr">
              <a:lnSpc>
                <a:spcPct val="150000"/>
              </a:lnSpc>
            </a:pPr>
            <a:r>
              <a:rPr lang="en-US" b="1" dirty="0">
                <a:solidFill>
                  <a:schemeClr val="bg1"/>
                </a:solidFill>
                <a:latin typeface="Arial" panose="020B0604020202020204" pitchFamily="34" charset="0"/>
                <a:cs typeface="Arial" panose="020B0604020202020204" pitchFamily="34" charset="0"/>
              </a:rPr>
              <a:t>BÁO CÁO CHUYÊN ĐỀ </a:t>
            </a:r>
            <a:endParaRPr lang="en-US" b="1" dirty="0">
              <a:solidFill>
                <a:schemeClr val="bg1"/>
              </a:solidFill>
              <a:latin typeface="Arial" panose="020B0604020202020204" pitchFamily="34" charset="0"/>
              <a:cs typeface="Arial" panose="020B0604020202020204" pitchFamily="34" charset="0"/>
            </a:endParaRPr>
          </a:p>
          <a:p>
            <a:pPr algn="ctr">
              <a:lnSpc>
                <a:spcPct val="150000"/>
              </a:lnSpc>
            </a:pPr>
            <a:r>
              <a:rPr lang="en-US" b="1" dirty="0" err="1">
                <a:solidFill>
                  <a:schemeClr val="bg1"/>
                </a:solidFill>
                <a:latin typeface="Arial" panose="020B0604020202020204" pitchFamily="34" charset="0"/>
                <a:cs typeface="Arial" panose="020B0604020202020204" pitchFamily="34" charset="0"/>
              </a:rPr>
              <a:t>Môn</a:t>
            </a:r>
            <a:r>
              <a:rPr lang="en-US" b="1" dirty="0">
                <a:solidFill>
                  <a:schemeClr val="bg1"/>
                </a:solidFill>
                <a:latin typeface="Arial" panose="020B0604020202020204" pitchFamily="34" charset="0"/>
                <a:cs typeface="Arial" panose="020B0604020202020204" pitchFamily="34" charset="0"/>
              </a:rPr>
              <a:t>: </a:t>
            </a:r>
            <a:r>
              <a:rPr lang="en-US" b="1" dirty="0" err="1">
                <a:solidFill>
                  <a:schemeClr val="bg1"/>
                </a:solidFill>
                <a:latin typeface="Arial" panose="020B0604020202020204" pitchFamily="34" charset="0"/>
                <a:cs typeface="Arial" panose="020B0604020202020204" pitchFamily="34" charset="0"/>
              </a:rPr>
              <a:t>Sinh</a:t>
            </a:r>
            <a:r>
              <a:rPr lang="en-US" b="1" dirty="0">
                <a:solidFill>
                  <a:schemeClr val="bg1"/>
                </a:solidFill>
                <a:latin typeface="Arial" panose="020B0604020202020204" pitchFamily="34" charset="0"/>
                <a:cs typeface="Arial" panose="020B0604020202020204" pitchFamily="34" charset="0"/>
              </a:rPr>
              <a:t> </a:t>
            </a:r>
            <a:r>
              <a:rPr lang="en-US" b="1" dirty="0" err="1">
                <a:solidFill>
                  <a:schemeClr val="bg1"/>
                </a:solidFill>
                <a:latin typeface="Arial" panose="020B0604020202020204" pitchFamily="34" charset="0"/>
                <a:cs typeface="Arial" panose="020B0604020202020204" pitchFamily="34" charset="0"/>
              </a:rPr>
              <a:t>Lý</a:t>
            </a:r>
            <a:r>
              <a:rPr lang="en-US" b="1" dirty="0">
                <a:solidFill>
                  <a:schemeClr val="bg1"/>
                </a:solidFill>
                <a:latin typeface="Arial" panose="020B0604020202020204" pitchFamily="34" charset="0"/>
                <a:cs typeface="Arial" panose="020B0604020202020204" pitchFamily="34" charset="0"/>
              </a:rPr>
              <a:t> </a:t>
            </a:r>
            <a:r>
              <a:rPr lang="en-US" b="1" dirty="0" err="1">
                <a:solidFill>
                  <a:schemeClr val="bg1"/>
                </a:solidFill>
                <a:latin typeface="Arial" panose="020B0604020202020204" pitchFamily="34" charset="0"/>
                <a:cs typeface="Arial" panose="020B0604020202020204" pitchFamily="34" charset="0"/>
              </a:rPr>
              <a:t>Thực</a:t>
            </a:r>
            <a:r>
              <a:rPr lang="en-US" b="1" dirty="0">
                <a:solidFill>
                  <a:schemeClr val="bg1"/>
                </a:solidFill>
                <a:latin typeface="Arial" panose="020B0604020202020204" pitchFamily="34" charset="0"/>
                <a:cs typeface="Arial" panose="020B0604020202020204" pitchFamily="34" charset="0"/>
              </a:rPr>
              <a:t> </a:t>
            </a:r>
            <a:r>
              <a:rPr lang="en-US" b="1" dirty="0" err="1">
                <a:solidFill>
                  <a:schemeClr val="bg1"/>
                </a:solidFill>
                <a:latin typeface="Arial" panose="020B0604020202020204" pitchFamily="34" charset="0"/>
                <a:cs typeface="Arial" panose="020B0604020202020204" pitchFamily="34" charset="0"/>
              </a:rPr>
              <a:t>Vật</a:t>
            </a:r>
            <a:endParaRPr lang="en-US" b="1" dirty="0">
              <a:solidFill>
                <a:schemeClr val="bg1"/>
              </a:solidFill>
              <a:latin typeface="Arial" panose="020B0604020202020204" pitchFamily="34" charset="0"/>
              <a:cs typeface="Arial" panose="020B0604020202020204" pitchFamily="34" charset="0"/>
            </a:endParaRPr>
          </a:p>
        </p:txBody>
      </p:sp>
      <p:sp>
        <p:nvSpPr>
          <p:cNvPr id="6" name="TextBox 5"/>
          <p:cNvSpPr txBox="1"/>
          <p:nvPr/>
        </p:nvSpPr>
        <p:spPr>
          <a:xfrm>
            <a:off x="657225" y="2697375"/>
            <a:ext cx="8058150" cy="954107"/>
          </a:xfrm>
          <a:prstGeom prst="rect">
            <a:avLst/>
          </a:prstGeom>
          <a:noFill/>
        </p:spPr>
        <p:txBody>
          <a:bodyPr wrap="square" rtlCol="0">
            <a:spAutoFit/>
          </a:bodyPr>
          <a:lstStyle/>
          <a:p>
            <a:r>
              <a:rPr lang="en-US" sz="2800" i="1" dirty="0">
                <a:solidFill>
                  <a:schemeClr val="bg1"/>
                </a:solidFill>
              </a:rPr>
              <a:t>  </a:t>
            </a:r>
            <a:r>
              <a:rPr lang="en-US" sz="2800" i="1" dirty="0" smtClean="0">
                <a:solidFill>
                  <a:schemeClr val="bg1"/>
                </a:solidFill>
              </a:rPr>
              <a:t> </a:t>
            </a:r>
            <a:r>
              <a:rPr lang="en-US" sz="2800" i="1" dirty="0" err="1">
                <a:solidFill>
                  <a:schemeClr val="bg1"/>
                </a:solidFill>
              </a:rPr>
              <a:t>Chuyên</a:t>
            </a:r>
            <a:r>
              <a:rPr lang="en-US" sz="2800" i="1" dirty="0">
                <a:solidFill>
                  <a:schemeClr val="bg1"/>
                </a:solidFill>
              </a:rPr>
              <a:t> </a:t>
            </a:r>
            <a:r>
              <a:rPr lang="en-US" sz="2800" i="1" dirty="0" err="1">
                <a:solidFill>
                  <a:schemeClr val="bg1"/>
                </a:solidFill>
              </a:rPr>
              <a:t>đề</a:t>
            </a:r>
            <a:r>
              <a:rPr lang="en-US" sz="2800" i="1" dirty="0">
                <a:solidFill>
                  <a:schemeClr val="bg1"/>
                </a:solidFill>
              </a:rPr>
              <a:t> </a:t>
            </a:r>
            <a:endParaRPr lang="en-US" sz="2800" i="1" dirty="0">
              <a:solidFill>
                <a:schemeClr val="bg1"/>
              </a:solidFill>
            </a:endParaRPr>
          </a:p>
          <a:p>
            <a:pPr algn="ctr"/>
            <a:r>
              <a:rPr lang="en-US" sz="2800" b="1" dirty="0">
                <a:solidFill>
                  <a:schemeClr val="bg1"/>
                </a:solidFill>
                <a:latin typeface="Arial" panose="020B0604020202020204" pitchFamily="34" charset="0"/>
                <a:cs typeface="Arial" panose="020B0604020202020204" pitchFamily="34" charset="0"/>
              </a:rPr>
              <a:t>XEN CANH VÀ MỘT SỐ MÔ HÌNH TIÊU BIỂU</a:t>
            </a:r>
            <a:endParaRPr lang="en-US" sz="2800" b="1" dirty="0">
              <a:solidFill>
                <a:schemeClr val="bg1"/>
              </a:solidFill>
              <a:latin typeface="Arial" panose="020B0604020202020204" pitchFamily="34" charset="0"/>
              <a:cs typeface="Arial" panose="020B0604020202020204" pitchFamily="34" charset="0"/>
            </a:endParaRPr>
          </a:p>
        </p:txBody>
      </p:sp>
      <p:sp>
        <p:nvSpPr>
          <p:cNvPr id="7" name="TextBox 6"/>
          <p:cNvSpPr txBox="1"/>
          <p:nvPr/>
        </p:nvSpPr>
        <p:spPr>
          <a:xfrm>
            <a:off x="2114550" y="4042587"/>
            <a:ext cx="5372100" cy="922020"/>
          </a:xfrm>
          <a:prstGeom prst="rect">
            <a:avLst/>
          </a:prstGeom>
          <a:noFill/>
        </p:spPr>
        <p:txBody>
          <a:bodyPr wrap="square" rtlCol="0">
            <a:spAutoFit/>
          </a:bodyPr>
          <a:lstStyle/>
          <a:p>
            <a:pPr>
              <a:lnSpc>
                <a:spcPct val="150000"/>
              </a:lnSpc>
            </a:pPr>
            <a:r>
              <a:rPr lang="en-US" i="1" dirty="0" err="1">
                <a:solidFill>
                  <a:schemeClr val="bg1"/>
                </a:solidFill>
                <a:latin typeface="Arial" panose="020B0604020202020204" pitchFamily="34" charset="0"/>
                <a:cs typeface="Arial" panose="020B0604020202020204" pitchFamily="34" charset="0"/>
              </a:rPr>
              <a:t>Giáo</a:t>
            </a:r>
            <a:r>
              <a:rPr lang="en-US" i="1" dirty="0">
                <a:solidFill>
                  <a:schemeClr val="bg1"/>
                </a:solidFill>
                <a:latin typeface="Arial" panose="020B0604020202020204" pitchFamily="34" charset="0"/>
                <a:cs typeface="Arial" panose="020B0604020202020204" pitchFamily="34" charset="0"/>
              </a:rPr>
              <a:t> </a:t>
            </a:r>
            <a:r>
              <a:rPr lang="en-US" i="1" dirty="0" err="1">
                <a:solidFill>
                  <a:schemeClr val="bg1"/>
                </a:solidFill>
                <a:latin typeface="Arial" panose="020B0604020202020204" pitchFamily="34" charset="0"/>
                <a:cs typeface="Arial" panose="020B0604020202020204" pitchFamily="34" charset="0"/>
              </a:rPr>
              <a:t>viên</a:t>
            </a:r>
            <a:r>
              <a:rPr lang="en-US" i="1" dirty="0">
                <a:solidFill>
                  <a:schemeClr val="bg1"/>
                </a:solidFill>
                <a:latin typeface="Arial" panose="020B0604020202020204" pitchFamily="34" charset="0"/>
                <a:cs typeface="Arial" panose="020B0604020202020204" pitchFamily="34" charset="0"/>
              </a:rPr>
              <a:t> : </a:t>
            </a:r>
            <a:r>
              <a:rPr lang="en-US" b="1" dirty="0" smtClean="0">
                <a:solidFill>
                  <a:schemeClr val="bg1"/>
                </a:solidFill>
                <a:latin typeface="Arial" panose="020B0604020202020204" pitchFamily="34" charset="0"/>
                <a:cs typeface="Arial" panose="020B0604020202020204" pitchFamily="34" charset="0"/>
              </a:rPr>
              <a:t>PGS.TS PHẠM VĂN HIỀN</a:t>
            </a:r>
            <a:endParaRPr lang="en-US" b="1" dirty="0">
              <a:solidFill>
                <a:schemeClr val="bg1"/>
              </a:solidFill>
              <a:latin typeface="Arial" panose="020B0604020202020204" pitchFamily="34" charset="0"/>
              <a:cs typeface="Arial" panose="020B0604020202020204" pitchFamily="34" charset="0"/>
            </a:endParaRPr>
          </a:p>
          <a:p>
            <a:pPr>
              <a:lnSpc>
                <a:spcPct val="150000"/>
              </a:lnSpc>
            </a:pPr>
            <a:endParaRPr lang="en-US" b="1" dirty="0">
              <a:solidFill>
                <a:schemeClr val="bg1"/>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0F40A694-425C-4769-AE0F-3FD94FA34EC1}" type="slidenum">
              <a:rPr lang="en-US" smtClean="0"/>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1663" y="117565"/>
            <a:ext cx="3507377" cy="701449"/>
          </a:xfrm>
        </p:spPr>
        <p:txBody>
          <a:bodyPr>
            <a:normAutofit/>
          </a:bodyPr>
          <a:lstStyle/>
          <a:p>
            <a:r>
              <a:rPr lang="en-US" sz="2800" b="1" i="1" dirty="0" smtClean="0">
                <a:latin typeface="+mn-lt"/>
                <a:cs typeface="Arial" panose="020B0604020202020204" pitchFamily="34" charset="0"/>
              </a:rPr>
              <a:t>►</a:t>
            </a:r>
            <a:r>
              <a:rPr lang="en-US" sz="2800" b="1" i="1" dirty="0">
                <a:latin typeface="Arial" panose="020B0604020202020204" pitchFamily="34" charset="0"/>
                <a:cs typeface="Arial" panose="020B0604020202020204" pitchFamily="34" charset="0"/>
              </a:rPr>
              <a:t> </a:t>
            </a:r>
            <a:r>
              <a:rPr lang="en-US" sz="2800" b="1" i="1" dirty="0" err="1" smtClean="0">
                <a:latin typeface="Arial" panose="020B0604020202020204" pitchFamily="34" charset="0"/>
                <a:cs typeface="Arial" panose="020B0604020202020204" pitchFamily="34" charset="0"/>
              </a:rPr>
              <a:t>Phân</a:t>
            </a:r>
            <a:r>
              <a:rPr lang="en-US" sz="2800" b="1" i="1" dirty="0" smtClean="0">
                <a:latin typeface="Arial" panose="020B0604020202020204" pitchFamily="34" charset="0"/>
                <a:cs typeface="Arial" panose="020B0604020202020204" pitchFamily="34" charset="0"/>
              </a:rPr>
              <a:t> </a:t>
            </a:r>
            <a:r>
              <a:rPr lang="en-US" sz="2800" b="1" i="1" dirty="0" err="1" smtClean="0">
                <a:latin typeface="Arial" panose="020B0604020202020204" pitchFamily="34" charset="0"/>
                <a:cs typeface="Arial" panose="020B0604020202020204" pitchFamily="34" charset="0"/>
              </a:rPr>
              <a:t>loại</a:t>
            </a:r>
            <a:r>
              <a:rPr lang="en-US" sz="2800" b="1" i="1" dirty="0" smtClean="0">
                <a:latin typeface="Arial" panose="020B0604020202020204" pitchFamily="34" charset="0"/>
                <a:cs typeface="Arial" panose="020B0604020202020204" pitchFamily="34" charset="0"/>
              </a:rPr>
              <a:t>.</a:t>
            </a:r>
            <a:endParaRPr lang="en-US" sz="2800" b="1" i="1" dirty="0">
              <a:latin typeface="+mn-lt"/>
            </a:endParaRPr>
          </a:p>
        </p:txBody>
      </p:sp>
      <p:sp>
        <p:nvSpPr>
          <p:cNvPr id="3" name="Subtitle 2"/>
          <p:cNvSpPr>
            <a:spLocks noGrp="1"/>
          </p:cNvSpPr>
          <p:nvPr>
            <p:ph type="subTitle" idx="1"/>
          </p:nvPr>
        </p:nvSpPr>
        <p:spPr>
          <a:xfrm>
            <a:off x="326338" y="715147"/>
            <a:ext cx="8445137" cy="1655762"/>
          </a:xfrm>
        </p:spPr>
        <p:txBody>
          <a:bodyPr>
            <a:normAutofit/>
          </a:bodyPr>
          <a:lstStyle/>
          <a:p>
            <a:pPr marL="342900" indent="-342900" algn="just">
              <a:lnSpc>
                <a:spcPct val="150000"/>
              </a:lnSpc>
              <a:buFont typeface="Arial" panose="020B0604020202020204" pitchFamily="34" charset="0"/>
              <a:buChar char="•"/>
            </a:pPr>
            <a:r>
              <a:rPr lang="en-US" b="1" dirty="0" err="1" smtClean="0"/>
              <a:t>Kiểu</a:t>
            </a:r>
            <a:r>
              <a:rPr lang="en-US" b="1" dirty="0" smtClean="0"/>
              <a:t> </a:t>
            </a:r>
            <a:r>
              <a:rPr lang="en-US" b="1" dirty="0" err="1" smtClean="0"/>
              <a:t>trồng</a:t>
            </a:r>
            <a:r>
              <a:rPr lang="en-US" b="1" dirty="0" smtClean="0"/>
              <a:t> </a:t>
            </a:r>
            <a:r>
              <a:rPr lang="en-US" b="1" dirty="0" err="1" smtClean="0"/>
              <a:t>theo</a:t>
            </a:r>
            <a:r>
              <a:rPr lang="en-US" b="1" dirty="0" smtClean="0"/>
              <a:t> </a:t>
            </a:r>
            <a:r>
              <a:rPr lang="en-US" b="1" dirty="0" err="1" smtClean="0"/>
              <a:t>băng</a:t>
            </a:r>
            <a:r>
              <a:rPr lang="en-US" dirty="0" smtClean="0"/>
              <a:t>: </a:t>
            </a:r>
            <a:r>
              <a:rPr lang="en-US" dirty="0" err="1" smtClean="0"/>
              <a:t>một</a:t>
            </a:r>
            <a:r>
              <a:rPr lang="en-US" dirty="0" smtClean="0"/>
              <a:t> </a:t>
            </a:r>
            <a:r>
              <a:rPr lang="en-US" dirty="0" err="1" smtClean="0"/>
              <a:t>băng</a:t>
            </a:r>
            <a:r>
              <a:rPr lang="en-US" dirty="0" smtClean="0"/>
              <a:t> </a:t>
            </a:r>
            <a:r>
              <a:rPr lang="en-US" dirty="0" err="1" smtClean="0"/>
              <a:t>trồng</a:t>
            </a:r>
            <a:r>
              <a:rPr lang="en-US" dirty="0" smtClean="0"/>
              <a:t> </a:t>
            </a:r>
            <a:r>
              <a:rPr lang="en-US" dirty="0" err="1" smtClean="0"/>
              <a:t>cây</a:t>
            </a:r>
            <a:r>
              <a:rPr lang="en-US" dirty="0" smtClean="0"/>
              <a:t> </a:t>
            </a:r>
            <a:r>
              <a:rPr lang="en-US" dirty="0" err="1" smtClean="0"/>
              <a:t>này</a:t>
            </a:r>
            <a:r>
              <a:rPr lang="en-US" dirty="0" smtClean="0"/>
              <a:t> </a:t>
            </a:r>
            <a:r>
              <a:rPr lang="en-US" dirty="0" err="1" smtClean="0"/>
              <a:t>kế</a:t>
            </a:r>
            <a:r>
              <a:rPr lang="en-US" dirty="0" smtClean="0"/>
              <a:t> </a:t>
            </a:r>
            <a:r>
              <a:rPr lang="en-US" dirty="0" err="1" smtClean="0"/>
              <a:t>đền</a:t>
            </a:r>
            <a:r>
              <a:rPr lang="en-US" dirty="0" smtClean="0"/>
              <a:t> </a:t>
            </a:r>
            <a:r>
              <a:rPr lang="en-US" dirty="0" err="1" smtClean="0"/>
              <a:t>là</a:t>
            </a:r>
            <a:r>
              <a:rPr lang="en-US" dirty="0" smtClean="0"/>
              <a:t> </a:t>
            </a:r>
            <a:r>
              <a:rPr lang="en-US" dirty="0" err="1" smtClean="0"/>
              <a:t>một</a:t>
            </a:r>
            <a:r>
              <a:rPr lang="en-US" dirty="0" smtClean="0"/>
              <a:t> </a:t>
            </a:r>
            <a:r>
              <a:rPr lang="en-US" dirty="0" err="1" smtClean="0"/>
              <a:t>băng</a:t>
            </a:r>
            <a:r>
              <a:rPr lang="en-US" dirty="0" smtClean="0"/>
              <a:t> </a:t>
            </a:r>
            <a:r>
              <a:rPr lang="en-US" dirty="0" err="1" smtClean="0"/>
              <a:t>trồng</a:t>
            </a:r>
            <a:r>
              <a:rPr lang="en-US" dirty="0" smtClean="0"/>
              <a:t> </a:t>
            </a:r>
            <a:r>
              <a:rPr lang="en-US" dirty="0" err="1" smtClean="0"/>
              <a:t>cây</a:t>
            </a:r>
            <a:r>
              <a:rPr lang="en-US" dirty="0" smtClean="0"/>
              <a:t> </a:t>
            </a:r>
            <a:r>
              <a:rPr lang="en-US" dirty="0" err="1" smtClean="0"/>
              <a:t>khác</a:t>
            </a:r>
            <a:r>
              <a:rPr lang="en-US" dirty="0" smtClean="0"/>
              <a:t>.</a:t>
            </a:r>
            <a:endParaRPr lang="en-US" dirty="0" smtClean="0"/>
          </a:p>
        </p:txBody>
      </p:sp>
      <p:pic>
        <p:nvPicPr>
          <p:cNvPr id="4" name="Picture Placeholder 1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139340" y="1987164"/>
            <a:ext cx="4865320" cy="4103937"/>
          </a:xfrm>
          <a:prstGeom prst="rect">
            <a:avLst/>
          </a:prstGeom>
        </p:spPr>
      </p:pic>
      <p:sp>
        <p:nvSpPr>
          <p:cNvPr id="5" name="Rectangle 4"/>
          <p:cNvSpPr/>
          <p:nvPr/>
        </p:nvSpPr>
        <p:spPr>
          <a:xfrm>
            <a:off x="2690674" y="6222665"/>
            <a:ext cx="3716467" cy="400110"/>
          </a:xfrm>
          <a:prstGeom prst="rect">
            <a:avLst/>
          </a:prstGeom>
        </p:spPr>
        <p:txBody>
          <a:bodyPr wrap="none">
            <a:spAutoFit/>
          </a:bodyPr>
          <a:lstStyle/>
          <a:p>
            <a:r>
              <a:rPr lang="en-US" sz="2000" b="1" dirty="0" err="1"/>
              <a:t>Hình</a:t>
            </a:r>
            <a:r>
              <a:rPr lang="en-US" sz="2000" b="1" dirty="0"/>
              <a:t> </a:t>
            </a:r>
            <a:r>
              <a:rPr lang="en-US" sz="2000" b="1" dirty="0" smtClean="0"/>
              <a:t>3. </a:t>
            </a:r>
            <a:r>
              <a:rPr lang="en-US" sz="2000" dirty="0" err="1"/>
              <a:t>Mô</a:t>
            </a:r>
            <a:r>
              <a:rPr lang="en-US" sz="2000" dirty="0"/>
              <a:t> </a:t>
            </a:r>
            <a:r>
              <a:rPr lang="en-US" sz="2000" dirty="0" err="1"/>
              <a:t>hình</a:t>
            </a:r>
            <a:r>
              <a:rPr lang="en-US" sz="2000" dirty="0"/>
              <a:t> </a:t>
            </a:r>
            <a:r>
              <a:rPr lang="en-US" sz="2000" dirty="0" err="1"/>
              <a:t>trồng</a:t>
            </a:r>
            <a:r>
              <a:rPr lang="en-US" sz="2000" dirty="0"/>
              <a:t> </a:t>
            </a:r>
            <a:r>
              <a:rPr lang="en-US" sz="2000" dirty="0" err="1" smtClean="0"/>
              <a:t>đậu</a:t>
            </a:r>
            <a:r>
              <a:rPr lang="en-US" sz="2000" dirty="0" smtClean="0"/>
              <a:t> </a:t>
            </a:r>
            <a:r>
              <a:rPr lang="en-US" sz="2000" dirty="0" err="1"/>
              <a:t>xen</a:t>
            </a:r>
            <a:r>
              <a:rPr lang="en-US" sz="2000" dirty="0"/>
              <a:t> </a:t>
            </a:r>
            <a:r>
              <a:rPr lang="en-US" sz="2000" dirty="0" err="1"/>
              <a:t>ớt</a:t>
            </a:r>
            <a:r>
              <a:rPr lang="en-US" sz="2000" dirty="0"/>
              <a:t>.</a:t>
            </a:r>
            <a:endParaRPr lang="en-US" sz="2000" dirty="0"/>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0446" y="0"/>
            <a:ext cx="8843554" cy="169469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US" sz="2400" b="1" dirty="0" err="1" smtClean="0"/>
              <a:t>Kiểu</a:t>
            </a:r>
            <a:r>
              <a:rPr lang="en-US" sz="2400" b="1" dirty="0" smtClean="0"/>
              <a:t> </a:t>
            </a:r>
            <a:r>
              <a:rPr lang="en-US" sz="2400" b="1" dirty="0" err="1"/>
              <a:t>trồng</a:t>
            </a:r>
            <a:r>
              <a:rPr lang="en-US" sz="2400" b="1" dirty="0"/>
              <a:t> </a:t>
            </a:r>
            <a:r>
              <a:rPr lang="en-US" sz="2400" b="1" dirty="0" err="1" smtClean="0"/>
              <a:t>lẫn</a:t>
            </a:r>
            <a:r>
              <a:rPr lang="en-US" sz="2400" dirty="0" smtClean="0"/>
              <a:t>: </a:t>
            </a:r>
            <a:r>
              <a:rPr lang="en-US" sz="2400" dirty="0" err="1"/>
              <a:t>Trồng</a:t>
            </a:r>
            <a:r>
              <a:rPr lang="en-US" sz="2400" dirty="0"/>
              <a:t> </a:t>
            </a:r>
            <a:r>
              <a:rPr lang="en-US" sz="2400" dirty="0" err="1"/>
              <a:t>không</a:t>
            </a:r>
            <a:r>
              <a:rPr lang="en-US" sz="2400" dirty="0"/>
              <a:t> </a:t>
            </a:r>
            <a:r>
              <a:rPr lang="en-US" sz="2400" dirty="0" err="1"/>
              <a:t>thành</a:t>
            </a:r>
            <a:r>
              <a:rPr lang="en-US" sz="2400" dirty="0"/>
              <a:t> </a:t>
            </a:r>
            <a:r>
              <a:rPr lang="en-US" sz="2400" dirty="0" err="1"/>
              <a:t>hàng</a:t>
            </a:r>
            <a:r>
              <a:rPr lang="en-US" sz="2400" dirty="0"/>
              <a:t> </a:t>
            </a:r>
            <a:r>
              <a:rPr lang="en-US" sz="2400" dirty="0" err="1"/>
              <a:t>lối</a:t>
            </a:r>
            <a:r>
              <a:rPr lang="en-US" sz="2400" dirty="0"/>
              <a:t> </a:t>
            </a:r>
            <a:r>
              <a:rPr lang="en-US" sz="2400" dirty="0" err="1"/>
              <a:t>nào</a:t>
            </a:r>
            <a:r>
              <a:rPr lang="en-US" sz="2400" dirty="0"/>
              <a:t> </a:t>
            </a:r>
            <a:r>
              <a:rPr lang="en-US" sz="2400" dirty="0" err="1"/>
              <a:t>hết</a:t>
            </a:r>
            <a:r>
              <a:rPr lang="en-US" sz="2400" dirty="0"/>
              <a:t>, </a:t>
            </a:r>
            <a:r>
              <a:rPr lang="en-US" sz="2400" dirty="0" err="1"/>
              <a:t>cây</a:t>
            </a:r>
            <a:r>
              <a:rPr lang="en-US" sz="2400" dirty="0"/>
              <a:t> </a:t>
            </a:r>
            <a:r>
              <a:rPr lang="en-US" sz="2400" dirty="0" err="1"/>
              <a:t>nào</a:t>
            </a:r>
            <a:r>
              <a:rPr lang="en-US" sz="2400" dirty="0"/>
              <a:t> </a:t>
            </a:r>
            <a:r>
              <a:rPr lang="en-US" sz="2400" dirty="0" err="1"/>
              <a:t>chín</a:t>
            </a:r>
            <a:r>
              <a:rPr lang="en-US" sz="2400" dirty="0"/>
              <a:t> </a:t>
            </a:r>
            <a:r>
              <a:rPr lang="en-US" sz="2400" dirty="0" err="1" smtClean="0"/>
              <a:t>trước</a:t>
            </a:r>
            <a:r>
              <a:rPr lang="en-US" sz="2400" dirty="0" smtClean="0"/>
              <a:t> </a:t>
            </a:r>
            <a:r>
              <a:rPr lang="en-US" sz="2400" dirty="0" err="1"/>
              <a:t>sẽ</a:t>
            </a:r>
            <a:r>
              <a:rPr lang="en-US" sz="2400" dirty="0"/>
              <a:t> </a:t>
            </a:r>
            <a:r>
              <a:rPr lang="en-US" sz="2400" dirty="0" err="1"/>
              <a:t>thu</a:t>
            </a:r>
            <a:r>
              <a:rPr lang="en-US" sz="2400" dirty="0"/>
              <a:t> </a:t>
            </a:r>
            <a:r>
              <a:rPr lang="en-US" sz="2400" dirty="0" err="1" smtClean="0"/>
              <a:t>trước</a:t>
            </a:r>
            <a:r>
              <a:rPr lang="en-US" sz="2400" dirty="0"/>
              <a:t>, </a:t>
            </a:r>
            <a:r>
              <a:rPr lang="en-US" sz="2400" dirty="0" err="1" smtClean="0"/>
              <a:t>nh</a:t>
            </a:r>
            <a:r>
              <a:rPr lang="en-US" sz="2400" dirty="0" err="1"/>
              <a:t>ư</a:t>
            </a:r>
            <a:r>
              <a:rPr lang="en-US" sz="2400" dirty="0" err="1" smtClean="0"/>
              <a:t>ng</a:t>
            </a:r>
            <a:r>
              <a:rPr lang="en-US" sz="2400" dirty="0" smtClean="0"/>
              <a:t> </a:t>
            </a:r>
            <a:r>
              <a:rPr lang="en-US" sz="2400" dirty="0" err="1"/>
              <a:t>với</a:t>
            </a:r>
            <a:r>
              <a:rPr lang="en-US" sz="2400" dirty="0"/>
              <a:t> </a:t>
            </a:r>
            <a:r>
              <a:rPr lang="vi-VN" sz="2400" dirty="0"/>
              <a:t>đ</a:t>
            </a:r>
            <a:r>
              <a:rPr lang="en-US" sz="2400" dirty="0" err="1"/>
              <a:t>iều</a:t>
            </a:r>
            <a:r>
              <a:rPr lang="en-US" sz="2400" dirty="0"/>
              <a:t> </a:t>
            </a:r>
            <a:r>
              <a:rPr lang="en-US" sz="2400" dirty="0" err="1"/>
              <a:t>kiện</a:t>
            </a:r>
            <a:r>
              <a:rPr lang="en-US" sz="2400" dirty="0"/>
              <a:t> </a:t>
            </a:r>
            <a:r>
              <a:rPr lang="en-US" sz="2400" dirty="0" err="1"/>
              <a:t>là</a:t>
            </a:r>
            <a:r>
              <a:rPr lang="en-US" sz="2400" dirty="0"/>
              <a:t> </a:t>
            </a:r>
            <a:r>
              <a:rPr lang="en-US" sz="2400" dirty="0" err="1"/>
              <a:t>các</a:t>
            </a:r>
            <a:r>
              <a:rPr lang="en-US" sz="2400" dirty="0"/>
              <a:t> </a:t>
            </a:r>
            <a:r>
              <a:rPr lang="en-US" sz="2400" dirty="0" err="1"/>
              <a:t>cây</a:t>
            </a:r>
            <a:r>
              <a:rPr lang="en-US" sz="2400" dirty="0"/>
              <a:t> </a:t>
            </a:r>
            <a:r>
              <a:rPr lang="en-US" sz="2400" dirty="0" err="1"/>
              <a:t>trồng</a:t>
            </a:r>
            <a:r>
              <a:rPr lang="en-US" sz="2400" dirty="0"/>
              <a:t> </a:t>
            </a:r>
            <a:r>
              <a:rPr lang="en-US" sz="2400" dirty="0" err="1"/>
              <a:t>không</a:t>
            </a:r>
            <a:r>
              <a:rPr lang="en-US" sz="2400" dirty="0"/>
              <a:t> </a:t>
            </a:r>
            <a:r>
              <a:rPr lang="en-US" sz="2400" dirty="0" err="1"/>
              <a:t>gây</a:t>
            </a:r>
            <a:r>
              <a:rPr lang="en-US" sz="2400" dirty="0"/>
              <a:t> </a:t>
            </a:r>
            <a:r>
              <a:rPr lang="en-US" sz="2400" dirty="0" err="1"/>
              <a:t>ảnh</a:t>
            </a:r>
            <a:r>
              <a:rPr lang="en-US" sz="2400" dirty="0"/>
              <a:t> h</a:t>
            </a:r>
            <a:r>
              <a:rPr lang="vi-VN" sz="2400" dirty="0"/>
              <a:t>ưởn</a:t>
            </a:r>
            <a:r>
              <a:rPr lang="en-US" sz="2400" dirty="0"/>
              <a:t>g </a:t>
            </a:r>
            <a:r>
              <a:rPr lang="en-US" sz="2400" dirty="0" err="1"/>
              <a:t>lẫn</a:t>
            </a:r>
            <a:r>
              <a:rPr lang="en-US" sz="2400" dirty="0"/>
              <a:t> </a:t>
            </a:r>
            <a:r>
              <a:rPr lang="en-US" sz="2400" dirty="0" err="1"/>
              <a:t>nhau</a:t>
            </a:r>
            <a:r>
              <a:rPr lang="en-US" sz="2400" dirty="0"/>
              <a:t>, </a:t>
            </a:r>
            <a:r>
              <a:rPr lang="en-US" sz="2400" dirty="0" err="1"/>
              <a:t>không</a:t>
            </a:r>
            <a:r>
              <a:rPr lang="en-US" sz="2400" dirty="0"/>
              <a:t> </a:t>
            </a:r>
            <a:r>
              <a:rPr lang="en-US" sz="2400" dirty="0" err="1"/>
              <a:t>che</a:t>
            </a:r>
            <a:r>
              <a:rPr lang="en-US" sz="2400" dirty="0"/>
              <a:t> </a:t>
            </a:r>
            <a:r>
              <a:rPr lang="en-US" sz="2400" dirty="0" err="1"/>
              <a:t>khuất</a:t>
            </a:r>
            <a:r>
              <a:rPr lang="en-US" sz="2400" dirty="0"/>
              <a:t> </a:t>
            </a:r>
            <a:r>
              <a:rPr lang="en-US" sz="2400" dirty="0" err="1"/>
              <a:t>ánh</a:t>
            </a:r>
            <a:r>
              <a:rPr lang="en-US" sz="2400" dirty="0"/>
              <a:t> </a:t>
            </a:r>
            <a:r>
              <a:rPr lang="en-US" sz="2400" dirty="0" err="1"/>
              <a:t>sáng</a:t>
            </a:r>
            <a:r>
              <a:rPr lang="en-US" sz="2400" dirty="0"/>
              <a:t> </a:t>
            </a:r>
            <a:r>
              <a:rPr lang="en-US" sz="2400" dirty="0" err="1"/>
              <a:t>lẫn</a:t>
            </a:r>
            <a:r>
              <a:rPr lang="en-US" sz="2400" dirty="0"/>
              <a:t> </a:t>
            </a:r>
            <a:r>
              <a:rPr lang="en-US" sz="2400" dirty="0" err="1"/>
              <a:t>nhau</a:t>
            </a:r>
            <a:r>
              <a:rPr lang="en-US" sz="2400" dirty="0"/>
              <a:t>.</a:t>
            </a:r>
            <a:endParaRPr lang="en-US" sz="2400" dirty="0"/>
          </a:p>
        </p:txBody>
      </p:sp>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62810" y="1920241"/>
            <a:ext cx="5396682" cy="4036422"/>
          </a:xfrm>
          <a:prstGeom prst="rect">
            <a:avLst/>
          </a:prstGeom>
        </p:spPr>
      </p:pic>
      <p:sp>
        <p:nvSpPr>
          <p:cNvPr id="5" name="TextBox 4"/>
          <p:cNvSpPr txBox="1"/>
          <p:nvPr/>
        </p:nvSpPr>
        <p:spPr>
          <a:xfrm>
            <a:off x="2005394" y="6182209"/>
            <a:ext cx="5433657" cy="646331"/>
          </a:xfrm>
          <a:prstGeom prst="rect">
            <a:avLst/>
          </a:prstGeom>
          <a:noFill/>
        </p:spPr>
        <p:txBody>
          <a:bodyPr wrap="square" rtlCol="0">
            <a:spAutoFit/>
          </a:bodyPr>
          <a:lstStyle/>
          <a:p>
            <a:r>
              <a:rPr lang="en-US" b="1" dirty="0" err="1" smtClean="0"/>
              <a:t>Hình</a:t>
            </a:r>
            <a:r>
              <a:rPr lang="en-US" b="1" dirty="0" smtClean="0"/>
              <a:t> 4.</a:t>
            </a:r>
            <a:r>
              <a:rPr lang="en-US" dirty="0" smtClean="0"/>
              <a:t> </a:t>
            </a:r>
            <a:r>
              <a:rPr lang="en-US" dirty="0" err="1" smtClean="0"/>
              <a:t>Kiểu</a:t>
            </a:r>
            <a:r>
              <a:rPr lang="en-US" dirty="0" smtClean="0"/>
              <a:t> </a:t>
            </a:r>
            <a:r>
              <a:rPr lang="en-US" dirty="0" err="1" smtClean="0"/>
              <a:t>trồng</a:t>
            </a:r>
            <a:r>
              <a:rPr lang="en-US" dirty="0" smtClean="0"/>
              <a:t> </a:t>
            </a:r>
            <a:r>
              <a:rPr lang="en-US" dirty="0" err="1" smtClean="0"/>
              <a:t>xen</a:t>
            </a:r>
            <a:r>
              <a:rPr lang="en-US" dirty="0" smtClean="0"/>
              <a:t> </a:t>
            </a:r>
            <a:r>
              <a:rPr lang="en-US" dirty="0" err="1" smtClean="0"/>
              <a:t>các</a:t>
            </a:r>
            <a:r>
              <a:rPr lang="en-US" dirty="0" smtClean="0"/>
              <a:t> </a:t>
            </a:r>
            <a:r>
              <a:rPr lang="en-US" dirty="0" err="1" smtClean="0"/>
              <a:t>loại</a:t>
            </a:r>
            <a:r>
              <a:rPr lang="en-US" dirty="0" smtClean="0"/>
              <a:t> </a:t>
            </a:r>
            <a:r>
              <a:rPr lang="en-US" dirty="0" err="1" smtClean="0"/>
              <a:t>cây</a:t>
            </a:r>
            <a:r>
              <a:rPr lang="en-US" dirty="0" smtClean="0"/>
              <a:t> </a:t>
            </a:r>
            <a:r>
              <a:rPr lang="en-US" dirty="0" err="1" smtClean="0"/>
              <a:t>ăn</a:t>
            </a:r>
            <a:r>
              <a:rPr lang="en-US" dirty="0" smtClean="0"/>
              <a:t> </a:t>
            </a:r>
            <a:r>
              <a:rPr lang="en-US" dirty="0" err="1" smtClean="0"/>
              <a:t>lá</a:t>
            </a:r>
            <a:r>
              <a:rPr lang="en-US" dirty="0" smtClean="0"/>
              <a:t> </a:t>
            </a:r>
            <a:r>
              <a:rPr lang="en-US" dirty="0" err="1" smtClean="0"/>
              <a:t>với</a:t>
            </a:r>
            <a:r>
              <a:rPr lang="en-US" dirty="0" smtClean="0"/>
              <a:t> </a:t>
            </a:r>
            <a:r>
              <a:rPr lang="en-US" dirty="0" err="1" smtClean="0"/>
              <a:t>cây</a:t>
            </a:r>
            <a:r>
              <a:rPr lang="en-US" dirty="0" smtClean="0"/>
              <a:t> </a:t>
            </a:r>
            <a:r>
              <a:rPr lang="en-US" dirty="0" err="1" smtClean="0"/>
              <a:t>hoa</a:t>
            </a:r>
            <a:r>
              <a:rPr lang="en-US" dirty="0" smtClean="0"/>
              <a:t> </a:t>
            </a:r>
            <a:r>
              <a:rPr lang="en-US" dirty="0" err="1" smtClean="0"/>
              <a:t>dẫn</a:t>
            </a:r>
            <a:r>
              <a:rPr lang="en-US" dirty="0" smtClean="0"/>
              <a:t> </a:t>
            </a:r>
            <a:r>
              <a:rPr lang="en-US" dirty="0" err="1" smtClean="0"/>
              <a:t>dụ</a:t>
            </a:r>
            <a:r>
              <a:rPr lang="en-US" dirty="0" smtClean="0"/>
              <a:t> </a:t>
            </a:r>
            <a:r>
              <a:rPr lang="en-US" dirty="0" err="1" smtClean="0"/>
              <a:t>côn</a:t>
            </a:r>
            <a:r>
              <a:rPr lang="en-US" dirty="0" smtClean="0"/>
              <a:t> </a:t>
            </a:r>
            <a:r>
              <a:rPr lang="en-US" dirty="0" err="1" smtClean="0"/>
              <a:t>trùng</a:t>
            </a:r>
            <a:r>
              <a:rPr lang="en-US" dirty="0"/>
              <a:t>.</a:t>
            </a:r>
            <a:r>
              <a:rPr lang="en-US" dirty="0" smtClean="0"/>
              <a:t> </a:t>
            </a:r>
            <a:r>
              <a:rPr lang="en-US" i="1" dirty="0" smtClean="0"/>
              <a:t>(</a:t>
            </a:r>
            <a:r>
              <a:rPr lang="en-US" i="1" dirty="0" err="1" smtClean="0"/>
              <a:t>nguồn</a:t>
            </a:r>
            <a:r>
              <a:rPr lang="en-US" i="1" dirty="0" smtClean="0"/>
              <a:t> Pinterest)</a:t>
            </a:r>
            <a:endParaRPr lang="en-US" i="1" dirty="0"/>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1">
            <a:extLst>
              <a:ext uri="{28A0092B-C50C-407E-A947-70E740481C1C}">
                <a14:useLocalDpi xmlns:a14="http://schemas.microsoft.com/office/drawing/2010/main" val="0"/>
              </a:ext>
            </a:extLst>
          </a:blip>
          <a:srcRect l="11124" t="20502" r="37580" b="18874"/>
          <a:stretch>
            <a:fillRect/>
          </a:stretch>
        </p:blipFill>
        <p:spPr>
          <a:xfrm>
            <a:off x="692331" y="770708"/>
            <a:ext cx="7725334" cy="5133281"/>
          </a:xfrm>
          <a:prstGeom prst="rect">
            <a:avLst/>
          </a:prstGeom>
        </p:spPr>
      </p:pic>
      <p:sp>
        <p:nvSpPr>
          <p:cNvPr id="2" name="TextBox 1"/>
          <p:cNvSpPr txBox="1"/>
          <p:nvPr/>
        </p:nvSpPr>
        <p:spPr>
          <a:xfrm>
            <a:off x="143691" y="0"/>
            <a:ext cx="6230983" cy="523220"/>
          </a:xfrm>
          <a:prstGeom prst="rect">
            <a:avLst/>
          </a:prstGeom>
          <a:noFill/>
        </p:spPr>
        <p:txBody>
          <a:bodyPr wrap="square" rtlCol="0">
            <a:spAutoFit/>
          </a:bodyPr>
          <a:lstStyle/>
          <a:p>
            <a:r>
              <a:rPr lang="en-US" sz="2800" b="1" dirty="0" smtClean="0"/>
              <a:t>2.3 </a:t>
            </a:r>
            <a:r>
              <a:rPr lang="en-US" sz="2800" b="1" dirty="0" err="1" smtClean="0"/>
              <a:t>Nguyên</a:t>
            </a:r>
            <a:r>
              <a:rPr lang="en-US" sz="2800" b="1" dirty="0" smtClean="0"/>
              <a:t> </a:t>
            </a:r>
            <a:r>
              <a:rPr lang="en-US" sz="2800" b="1" dirty="0" err="1" smtClean="0"/>
              <a:t>tắc</a:t>
            </a:r>
            <a:r>
              <a:rPr lang="en-US" sz="2800" b="1" dirty="0" smtClean="0"/>
              <a:t> </a:t>
            </a:r>
            <a:r>
              <a:rPr lang="en-US" sz="2800" b="1" dirty="0" err="1" smtClean="0"/>
              <a:t>xen</a:t>
            </a:r>
            <a:r>
              <a:rPr lang="en-US" sz="2800" b="1" dirty="0" smtClean="0"/>
              <a:t> </a:t>
            </a:r>
            <a:r>
              <a:rPr lang="en-US" sz="2800" b="1" dirty="0" err="1" smtClean="0"/>
              <a:t>canh</a:t>
            </a:r>
            <a:r>
              <a:rPr lang="en-US" sz="2800" b="1" dirty="0" smtClean="0"/>
              <a:t>.</a:t>
            </a:r>
            <a:endParaRPr lang="en-US" sz="2800" b="1" dirty="0"/>
          </a:p>
        </p:txBody>
      </p:sp>
      <p:sp>
        <p:nvSpPr>
          <p:cNvPr id="3" name="TextBox 2"/>
          <p:cNvSpPr txBox="1"/>
          <p:nvPr/>
        </p:nvSpPr>
        <p:spPr>
          <a:xfrm>
            <a:off x="1802676" y="6151477"/>
            <a:ext cx="6897188" cy="400110"/>
          </a:xfrm>
          <a:prstGeom prst="rect">
            <a:avLst/>
          </a:prstGeom>
          <a:noFill/>
        </p:spPr>
        <p:txBody>
          <a:bodyPr wrap="square" rtlCol="0">
            <a:spAutoFit/>
          </a:bodyPr>
          <a:lstStyle/>
          <a:p>
            <a:r>
              <a:rPr lang="en-US" sz="2000" b="1" dirty="0" err="1" smtClean="0"/>
              <a:t>Hình</a:t>
            </a:r>
            <a:r>
              <a:rPr lang="en-US" sz="2000" b="1" dirty="0" smtClean="0"/>
              <a:t> 3. </a:t>
            </a:r>
            <a:r>
              <a:rPr lang="en-US" sz="2000" dirty="0" smtClean="0"/>
              <a:t>Minh </a:t>
            </a:r>
            <a:r>
              <a:rPr lang="en-US" sz="2000" dirty="0" err="1" smtClean="0"/>
              <a:t>họa</a:t>
            </a:r>
            <a:r>
              <a:rPr lang="en-US" sz="2000" dirty="0" smtClean="0"/>
              <a:t> </a:t>
            </a:r>
            <a:r>
              <a:rPr lang="en-US" sz="2000" dirty="0" err="1" smtClean="0"/>
              <a:t>mô</a:t>
            </a:r>
            <a:r>
              <a:rPr lang="en-US" sz="2000" dirty="0" smtClean="0"/>
              <a:t> </a:t>
            </a:r>
            <a:r>
              <a:rPr lang="en-US" sz="2000" dirty="0" err="1" smtClean="0"/>
              <a:t>hình</a:t>
            </a:r>
            <a:r>
              <a:rPr lang="en-US" sz="2000" dirty="0" smtClean="0"/>
              <a:t> </a:t>
            </a:r>
            <a:r>
              <a:rPr lang="en-US" sz="2000" dirty="0" err="1" smtClean="0"/>
              <a:t>xen</a:t>
            </a:r>
            <a:r>
              <a:rPr lang="en-US" sz="2000" dirty="0" smtClean="0"/>
              <a:t> </a:t>
            </a:r>
            <a:r>
              <a:rPr lang="en-US" sz="2000" dirty="0" err="1" smtClean="0"/>
              <a:t>canh</a:t>
            </a:r>
            <a:r>
              <a:rPr lang="en-US" sz="2000" dirty="0" smtClean="0"/>
              <a:t> </a:t>
            </a:r>
            <a:r>
              <a:rPr lang="en-US" sz="2000" i="1" dirty="0" smtClean="0"/>
              <a:t>(</a:t>
            </a:r>
            <a:r>
              <a:rPr lang="en-US" sz="2000" i="1" dirty="0" err="1" smtClean="0"/>
              <a:t>nguồn</a:t>
            </a:r>
            <a:r>
              <a:rPr lang="en-US" sz="2000" i="1" dirty="0" smtClean="0"/>
              <a:t> internet).</a:t>
            </a:r>
            <a:endParaRPr lang="en-US" sz="2000" i="1" dirty="0"/>
          </a:p>
        </p:txBody>
      </p:sp>
      <p:sp>
        <p:nvSpPr>
          <p:cNvPr id="5" name="Slide Number Placeholder 4"/>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normAutofit/>
          </a:bodyPr>
          <a:lstStyle/>
          <a:p>
            <a:r>
              <a:rPr lang="en-US" sz="3600" dirty="0" smtClean="0">
                <a:latin typeface="Arial" panose="020B0604020202020204" pitchFamily="34" charset="0"/>
                <a:cs typeface="Arial" panose="020B0604020202020204" pitchFamily="34" charset="0"/>
              </a:rPr>
              <a:t>► </a:t>
            </a:r>
            <a:r>
              <a:rPr lang="en-US" sz="3600" dirty="0" err="1" smtClean="0">
                <a:latin typeface="Arial" panose="020B0604020202020204" pitchFamily="34" charset="0"/>
                <a:cs typeface="Arial" panose="020B0604020202020204" pitchFamily="34" charset="0"/>
              </a:rPr>
              <a:t>Không</a:t>
            </a:r>
            <a:r>
              <a:rPr lang="en-US" sz="3600" dirty="0" smtClean="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trồng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cây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cùng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họ</a:t>
            </a:r>
            <a:endParaRPr lang="en-US" sz="3600" dirty="0">
              <a:latin typeface="Arial" panose="020B0604020202020204" pitchFamily="34" charset="0"/>
              <a:cs typeface="Arial" panose="020B0604020202020204" pitchFamily="34" charset="0"/>
            </a:endParaRPr>
          </a:p>
        </p:txBody>
      </p:sp>
      <p:sp>
        <p:nvSpPr>
          <p:cNvPr id="4" name="TextBox 3"/>
          <p:cNvSpPr txBox="1"/>
          <p:nvPr/>
        </p:nvSpPr>
        <p:spPr>
          <a:xfrm>
            <a:off x="628650" y="904595"/>
            <a:ext cx="7886699" cy="1685846"/>
          </a:xfrm>
          <a:prstGeom prst="rect">
            <a:avLst/>
          </a:prstGeom>
          <a:noFill/>
        </p:spPr>
        <p:txBody>
          <a:bodyPr wrap="square" rtlCol="0">
            <a:spAutoFit/>
          </a:bodyPr>
          <a:lstStyle/>
          <a:p>
            <a:pPr indent="457200" algn="just">
              <a:lnSpc>
                <a:spcPct val="150000"/>
              </a:lnSpc>
            </a:pPr>
            <a:r>
              <a:rPr lang="en-US" sz="2400" dirty="0" err="1">
                <a:latin typeface="Arial" panose="020B0604020202020204" pitchFamily="34" charset="0"/>
                <a:cs typeface="Arial" panose="020B0604020202020204" pitchFamily="34" charset="0"/>
              </a:rPr>
              <a:t>Khi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loại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cùng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a:t>
            </a:r>
            <a:r>
              <a:rPr lang="en-US" sz="2400" dirty="0">
                <a:latin typeface="Arial" panose="020B0604020202020204" pitchFamily="34" charset="0"/>
                <a:cs typeface="Arial" panose="020B0604020202020204" pitchFamily="34" charset="0"/>
              </a:rPr>
              <a:t> có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đặc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điểm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sinh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lý</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giống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nhau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sẽ</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dẫn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đến</a:t>
            </a:r>
            <a:r>
              <a:rPr lang="en-US" sz="2400" dirty="0">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cạnh</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tranh</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dinh</a:t>
            </a:r>
            <a:r>
              <a:rPr lang="en-US" sz="2400" dirty="0">
                <a:solidFill>
                  <a:srgbClr val="FF0000"/>
                </a:solidFill>
                <a:latin typeface="Arial" panose="020B0604020202020204" pitchFamily="34" charset="0"/>
                <a:cs typeface="Arial" panose="020B0604020202020204" pitchFamily="34" charset="0"/>
              </a:rPr>
              <a:t> d</a:t>
            </a:r>
            <a:r>
              <a:rPr lang="vi-VN" sz="2400" dirty="0">
                <a:solidFill>
                  <a:srgbClr val="FF0000"/>
                </a:solidFill>
                <a:latin typeface="Arial" panose="020B0604020202020204" pitchFamily="34" charset="0"/>
                <a:cs typeface="Arial" panose="020B0604020202020204" pitchFamily="34" charset="0"/>
              </a:rPr>
              <a:t>ư</a:t>
            </a:r>
            <a:r>
              <a:rPr lang="en-US" sz="2400" dirty="0" err="1">
                <a:solidFill>
                  <a:srgbClr val="FF0000"/>
                </a:solidFill>
                <a:latin typeface="Arial" panose="020B0604020202020204" pitchFamily="34" charset="0"/>
                <a:cs typeface="Arial" panose="020B0604020202020204" pitchFamily="34" charset="0"/>
              </a:rPr>
              <a:t>ỡng</a:t>
            </a:r>
            <a:r>
              <a:rPr lang="en-US" sz="2400" dirty="0">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cạnh</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tranh</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ánh</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sáng</a:t>
            </a:r>
            <a:r>
              <a:rPr lang="en-US" sz="2400" dirty="0">
                <a:solidFill>
                  <a:srgbClr val="FF0000"/>
                </a:solidFill>
                <a:latin typeface="Arial" panose="020B0604020202020204" pitchFamily="34" charset="0"/>
                <a:cs typeface="Arial" panose="020B0604020202020204" pitchFamily="34" charset="0"/>
              </a:rPr>
              <a:t>,…</a:t>
            </a:r>
            <a:endParaRPr lang="en-US" sz="2400" dirty="0">
              <a:solidFill>
                <a:srgbClr val="FF00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2246" y="2762446"/>
            <a:ext cx="2487511" cy="1658340"/>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6869" y="2761514"/>
            <a:ext cx="3158742" cy="1658340"/>
          </a:xfrm>
          <a:prstGeom prst="rect">
            <a:avLst/>
          </a:prstGeom>
        </p:spPr>
      </p:pic>
      <p:sp>
        <p:nvSpPr>
          <p:cNvPr id="9" name="TextBox 8"/>
          <p:cNvSpPr txBox="1"/>
          <p:nvPr/>
        </p:nvSpPr>
        <p:spPr>
          <a:xfrm>
            <a:off x="663843" y="4625697"/>
            <a:ext cx="2050641" cy="461665"/>
          </a:xfrm>
          <a:prstGeom prst="rect">
            <a:avLst/>
          </a:prstGeom>
          <a:noFill/>
        </p:spPr>
        <p:txBody>
          <a:bodyPr wrap="square" rtlCol="0">
            <a:spAutoFit/>
          </a:bodyPr>
          <a:lstStyle/>
          <a:p>
            <a:pPr algn="just"/>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đậu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đen</a:t>
            </a:r>
            <a:endParaRPr lang="en-US" sz="2400" dirty="0">
              <a:latin typeface="Arial" panose="020B0604020202020204" pitchFamily="34" charset="0"/>
              <a:cs typeface="Arial" panose="020B0604020202020204" pitchFamily="34" charset="0"/>
            </a:endParaRPr>
          </a:p>
        </p:txBody>
      </p:sp>
      <p:sp>
        <p:nvSpPr>
          <p:cNvPr id="10" name="TextBox 9"/>
          <p:cNvSpPr txBox="1"/>
          <p:nvPr/>
        </p:nvSpPr>
        <p:spPr>
          <a:xfrm>
            <a:off x="5905350" y="4503805"/>
            <a:ext cx="2050641" cy="461665"/>
          </a:xfrm>
          <a:prstGeom prst="rect">
            <a:avLst/>
          </a:prstGeom>
          <a:noFill/>
        </p:spPr>
        <p:txBody>
          <a:bodyPr wrap="square" rtlCol="0">
            <a:spAutoFit/>
          </a:bodyPr>
          <a:lstStyle/>
          <a:p>
            <a:pPr algn="just"/>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đậu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đỏ</a:t>
            </a:r>
            <a:endParaRPr lang="en-US" sz="2400" dirty="0">
              <a:latin typeface="Arial" panose="020B0604020202020204" pitchFamily="34" charset="0"/>
              <a:cs typeface="Arial" panose="020B0604020202020204" pitchFamily="34" charset="0"/>
            </a:endParaRPr>
          </a:p>
        </p:txBody>
      </p:sp>
      <p:cxnSp>
        <p:nvCxnSpPr>
          <p:cNvPr id="13" name="Straight Arrow Connector 12"/>
          <p:cNvCxnSpPr>
            <a:stCxn id="9" idx="2"/>
            <a:endCxn id="11" idx="0"/>
          </p:cNvCxnSpPr>
          <p:nvPr/>
        </p:nvCxnSpPr>
        <p:spPr>
          <a:xfrm>
            <a:off x="1689164" y="5087362"/>
            <a:ext cx="2882834" cy="282094"/>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cxnSp>
        <p:nvCxnSpPr>
          <p:cNvPr id="15" name="Straight Arrow Connector 14"/>
          <p:cNvCxnSpPr/>
          <p:nvPr/>
        </p:nvCxnSpPr>
        <p:spPr>
          <a:xfrm flipH="1">
            <a:off x="4497849" y="4878838"/>
            <a:ext cx="1541962" cy="536821"/>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sp>
        <p:nvSpPr>
          <p:cNvPr id="20" name="Multiplication Sign 19"/>
          <p:cNvSpPr/>
          <p:nvPr/>
        </p:nvSpPr>
        <p:spPr>
          <a:xfrm>
            <a:off x="2864397" y="4100451"/>
            <a:ext cx="3060290" cy="3018470"/>
          </a:xfrm>
          <a:prstGeom prst="mathMultiply">
            <a:avLst>
              <a:gd name="adj1" fmla="val 7512"/>
            </a:avLst>
          </a:prstGeom>
          <a:solidFill>
            <a:srgbClr val="FF0000">
              <a:tint val="66000"/>
              <a:satMod val="1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041853" y="5369456"/>
            <a:ext cx="3060290" cy="707886"/>
          </a:xfrm>
          <a:prstGeom prst="rect">
            <a:avLst/>
          </a:prstGeom>
          <a:noFill/>
        </p:spPr>
        <p:txBody>
          <a:bodyPr wrap="square" rtlCol="0">
            <a:spAutoFit/>
          </a:bodyPr>
          <a:lstStyle/>
          <a:p>
            <a:pPr algn="ctr"/>
            <a:r>
              <a:rPr lang="en-US" sz="4000" dirty="0">
                <a:latin typeface="Arial" panose="020B0604020202020204" pitchFamily="34" charset="0"/>
                <a:cs typeface="Arial" panose="020B0604020202020204" pitchFamily="34" charset="0"/>
              </a:rPr>
              <a:t>Xen </a:t>
            </a:r>
            <a:r>
              <a:rPr lang="en-US" sz="4000" dirty="0" err="1">
                <a:latin typeface="Arial" panose="020B0604020202020204" pitchFamily="34" charset="0"/>
                <a:cs typeface="Arial" panose="020B0604020202020204" pitchFamily="34" charset="0"/>
              </a:rPr>
              <a:t>canh</a:t>
            </a:r>
            <a:endParaRPr lang="en-US" sz="40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2069" y="0"/>
            <a:ext cx="9261566" cy="1325563"/>
          </a:xfrm>
        </p:spPr>
        <p:txBody>
          <a:bodyPr>
            <a:normAutofit/>
          </a:bodyPr>
          <a:lstStyle/>
          <a:p>
            <a:r>
              <a:rPr lang="en-US" sz="3600" dirty="0" smtClean="0">
                <a:latin typeface="Arial" panose="020B0604020202020204" pitchFamily="34" charset="0"/>
                <a:cs typeface="Arial" panose="020B0604020202020204" pitchFamily="34" charset="0"/>
              </a:rPr>
              <a:t>►</a:t>
            </a:r>
            <a:r>
              <a:rPr lang="en-US" sz="3600" dirty="0" err="1" smtClean="0">
                <a:latin typeface="Arial" panose="020B0604020202020204" pitchFamily="34" charset="0"/>
                <a:cs typeface="Arial" panose="020B0604020202020204" pitchFamily="34" charset="0"/>
              </a:rPr>
              <a:t>Trồng</a:t>
            </a:r>
            <a:r>
              <a:rPr lang="en-US" sz="3600" dirty="0" smtClean="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cây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rễ</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ăn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nông</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với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cây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rễ</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ăn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sâu</a:t>
            </a:r>
            <a:endParaRPr lang="en-US" sz="3600" dirty="0">
              <a:latin typeface="Arial" panose="020B0604020202020204" pitchFamily="34" charset="0"/>
              <a:cs typeface="Arial" panose="020B0604020202020204" pitchFamily="34" charset="0"/>
            </a:endParaRPr>
          </a:p>
        </p:txBody>
      </p:sp>
      <p:sp>
        <p:nvSpPr>
          <p:cNvPr id="12" name="TextBox 11"/>
          <p:cNvSpPr txBox="1"/>
          <p:nvPr/>
        </p:nvSpPr>
        <p:spPr>
          <a:xfrm>
            <a:off x="495046" y="1430520"/>
            <a:ext cx="7886699" cy="1131848"/>
          </a:xfrm>
          <a:prstGeom prst="rect">
            <a:avLst/>
          </a:prstGeom>
          <a:noFill/>
        </p:spPr>
        <p:txBody>
          <a:bodyPr wrap="square" rtlCol="0">
            <a:spAutoFit/>
          </a:bodyPr>
          <a:lstStyle/>
          <a:p>
            <a:pPr indent="457200" algn="just">
              <a:lnSpc>
                <a:spcPct val="150000"/>
              </a:lnSpc>
            </a:pP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xen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loại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có </a:t>
            </a:r>
            <a:r>
              <a:rPr lang="en-US" sz="2400" dirty="0" err="1">
                <a:solidFill>
                  <a:srgbClr val="FF0000"/>
                </a:solidFill>
                <a:latin typeface="Arial" panose="020B0604020202020204" pitchFamily="34" charset="0"/>
                <a:cs typeface="Arial" panose="020B0604020202020204" pitchFamily="34" charset="0"/>
              </a:rPr>
              <a:t>tầng</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rễ</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khác</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nhau</a:t>
            </a:r>
            <a:r>
              <a:rPr lang="en-US" sz="2400" dirty="0">
                <a:solidFill>
                  <a:srgbClr val="FF0000"/>
                </a:solidFill>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tránh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cạnh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tranh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về</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dinh</a:t>
            </a:r>
            <a:r>
              <a:rPr lang="en-US" sz="2400" dirty="0">
                <a:latin typeface="Arial" panose="020B0604020202020204" pitchFamily="34" charset="0"/>
                <a:cs typeface="Arial" panose="020B0604020202020204" pitchFamily="34" charset="0"/>
              </a:rPr>
              <a:t> d</a:t>
            </a:r>
            <a:r>
              <a:rPr lang="vi-VN" sz="2400" dirty="0">
                <a:latin typeface="Arial" panose="020B0604020202020204" pitchFamily="34" charset="0"/>
                <a:cs typeface="Arial" panose="020B0604020202020204" pitchFamily="34" charset="0"/>
              </a:rPr>
              <a:t>ư</a:t>
            </a:r>
            <a:r>
              <a:rPr lang="en-US" sz="2400" dirty="0" err="1">
                <a:latin typeface="Arial" panose="020B0604020202020204" pitchFamily="34" charset="0"/>
                <a:cs typeface="Arial" panose="020B0604020202020204" pitchFamily="34" charset="0"/>
              </a:rPr>
              <a:t>ỡng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giữa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chúng</a:t>
            </a:r>
            <a:r>
              <a:rPr lang="en-US" sz="2400" dirty="0">
                <a:latin typeface="Arial" panose="020B0604020202020204" pitchFamily="34" charset="0"/>
                <a:cs typeface="Arial" panose="020B0604020202020204" pitchFamily="34" charset="0"/>
              </a:rPr>
              <a:t>.</a:t>
            </a:r>
            <a:endParaRPr lang="en-US" sz="2400" dirty="0">
              <a:solidFill>
                <a:srgbClr val="FF0000"/>
              </a:solidFill>
              <a:latin typeface="Arial" panose="020B0604020202020204" pitchFamily="34" charset="0"/>
              <a:cs typeface="Arial" panose="020B0604020202020204" pitchFamily="34" charset="0"/>
            </a:endParaRPr>
          </a:p>
        </p:txBody>
      </p:sp>
      <p:sp>
        <p:nvSpPr>
          <p:cNvPr id="14" name="TextBox 13"/>
          <p:cNvSpPr txBox="1"/>
          <p:nvPr/>
        </p:nvSpPr>
        <p:spPr>
          <a:xfrm>
            <a:off x="495046" y="3239408"/>
            <a:ext cx="7886699" cy="2239844"/>
          </a:xfrm>
          <a:prstGeom prst="rect">
            <a:avLst/>
          </a:prstGeom>
          <a:noFill/>
        </p:spPr>
        <p:txBody>
          <a:bodyPr wrap="square" rtlCol="0">
            <a:spAutoFit/>
          </a:bodyPr>
          <a:lstStyle/>
          <a:p>
            <a:pPr indent="457200" algn="just">
              <a:lnSpc>
                <a:spcPct val="150000"/>
              </a:lnSpc>
            </a:pPr>
            <a:r>
              <a:rPr lang="en-US" sz="2400" dirty="0">
                <a:latin typeface="Arial" panose="020B0604020202020204" pitchFamily="34" charset="0"/>
                <a:cs typeface="Arial" panose="020B0604020202020204" pitchFamily="34" charset="0"/>
              </a:rPr>
              <a:t>VD: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xen </a:t>
            </a:r>
            <a:r>
              <a:rPr lang="en-US" sz="2400" dirty="0" err="1">
                <a:latin typeface="Arial" panose="020B0604020202020204" pitchFamily="34" charset="0"/>
                <a:cs typeface="Arial" panose="020B0604020202020204" pitchFamily="34" charset="0"/>
              </a:rPr>
              <a:t>cao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đậu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su</a:t>
            </a:r>
            <a:r>
              <a:rPr lang="en-US" sz="2400" dirty="0">
                <a:latin typeface="Arial" panose="020B0604020202020204" pitchFamily="34" charset="0"/>
                <a:cs typeface="Arial" panose="020B0604020202020204" pitchFamily="34" charset="0"/>
              </a:rPr>
              <a:t> có </a:t>
            </a:r>
            <a:r>
              <a:rPr lang="en-US" sz="2400" dirty="0" err="1">
                <a:latin typeface="Arial" panose="020B0604020202020204" pitchFamily="34" charset="0"/>
                <a:cs typeface="Arial" panose="020B0604020202020204" pitchFamily="34" charset="0"/>
              </a:rPr>
              <a:t>rễ</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sâu</a:t>
            </a:r>
            <a:r>
              <a:rPr lang="en-US" sz="2400" dirty="0">
                <a:latin typeface="Arial" panose="020B0604020202020204" pitchFamily="34" charset="0"/>
                <a:cs typeface="Arial" panose="020B0604020202020204" pitchFamily="34" charset="0"/>
              </a:rPr>
              <a:t> 3 - 5 m (</a:t>
            </a:r>
            <a:r>
              <a:rPr lang="en-US" sz="2400" dirty="0" err="1">
                <a:latin typeface="Arial" panose="020B0604020202020204" pitchFamily="34" charset="0"/>
                <a:cs typeface="Arial" panose="020B0604020202020204" pitchFamily="34" charset="0"/>
              </a:rPr>
              <a:t>Việt</a:t>
            </a:r>
            <a:r>
              <a:rPr lang="en-US" sz="2400" dirty="0">
                <a:latin typeface="Arial" panose="020B0604020202020204" pitchFamily="34" charset="0"/>
                <a:cs typeface="Arial" panose="020B0604020202020204" pitchFamily="34" charset="0"/>
              </a:rPr>
              <a:t> Ch</a:t>
            </a:r>
            <a:r>
              <a:rPr lang="vi-VN" sz="2400" dirty="0">
                <a:latin typeface="Arial" panose="020B0604020202020204" pitchFamily="34" charset="0"/>
                <a:cs typeface="Arial" panose="020B0604020202020204" pitchFamily="34" charset="0"/>
              </a:rPr>
              <a:t>ư</a:t>
            </a:r>
            <a:r>
              <a:rPr lang="en-US" sz="2400" dirty="0" err="1">
                <a:latin typeface="Arial" panose="020B0604020202020204" pitchFamily="34" charset="0"/>
                <a:cs typeface="Arial" panose="020B0604020202020204" pitchFamily="34" charset="0"/>
              </a:rPr>
              <a:t>ơng</a:t>
            </a:r>
            <a:r>
              <a:rPr lang="en-US" sz="2400" dirty="0">
                <a:latin typeface="Arial" panose="020B0604020202020204" pitchFamily="34" charset="0"/>
                <a:cs typeface="Arial" panose="020B0604020202020204" pitchFamily="34" charset="0"/>
              </a:rPr>
              <a:t> – Nguyễn </a:t>
            </a:r>
            <a:r>
              <a:rPr lang="en-US" sz="2400" dirty="0" err="1">
                <a:latin typeface="Arial" panose="020B0604020202020204" pitchFamily="34" charset="0"/>
                <a:cs typeface="Arial" panose="020B0604020202020204" pitchFamily="34" charset="0"/>
              </a:rPr>
              <a:t>Văn</a:t>
            </a:r>
            <a:r>
              <a:rPr lang="en-US" sz="2400" dirty="0">
                <a:latin typeface="Arial" panose="020B0604020202020204" pitchFamily="34" charset="0"/>
                <a:cs typeface="Arial" panose="020B0604020202020204" pitchFamily="34" charset="0"/>
              </a:rPr>
              <a:t> Minh, 2010) </a:t>
            </a:r>
            <a:r>
              <a:rPr lang="en-US" sz="2400" dirty="0" err="1">
                <a:latin typeface="Arial" panose="020B0604020202020204" pitchFamily="34" charset="0"/>
                <a:cs typeface="Arial" panose="020B0604020202020204" pitchFamily="34" charset="0"/>
              </a:rPr>
              <a:t>sẽ</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không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cạnh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tranh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dinh</a:t>
            </a:r>
            <a:r>
              <a:rPr lang="en-US" sz="2400" dirty="0">
                <a:latin typeface="Arial" panose="020B0604020202020204" pitchFamily="34" charset="0"/>
                <a:cs typeface="Arial" panose="020B0604020202020204" pitchFamily="34" charset="0"/>
              </a:rPr>
              <a:t> d</a:t>
            </a:r>
            <a:r>
              <a:rPr lang="vi-VN" sz="2400" dirty="0">
                <a:latin typeface="Arial" panose="020B0604020202020204" pitchFamily="34" charset="0"/>
                <a:cs typeface="Arial" panose="020B0604020202020204" pitchFamily="34" charset="0"/>
              </a:rPr>
              <a:t>ư</a:t>
            </a:r>
            <a:r>
              <a:rPr lang="en-US" sz="2400" dirty="0" err="1">
                <a:latin typeface="Arial" panose="020B0604020202020204" pitchFamily="34" charset="0"/>
                <a:cs typeface="Arial" panose="020B0604020202020204" pitchFamily="34" charset="0"/>
              </a:rPr>
              <a:t>ỡng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đậu</a:t>
            </a:r>
            <a:r>
              <a:rPr lang="en-US" sz="2400" dirty="0">
                <a:latin typeface="Arial" panose="020B0604020202020204" pitchFamily="34" charset="0"/>
                <a:cs typeface="Arial" panose="020B0604020202020204" pitchFamily="34" charset="0"/>
              </a:rPr>
              <a:t> có </a:t>
            </a:r>
            <a:r>
              <a:rPr lang="en-US" sz="2400" dirty="0" err="1">
                <a:latin typeface="Arial" panose="020B0604020202020204" pitchFamily="34" charset="0"/>
                <a:cs typeface="Arial" panose="020B0604020202020204" pitchFamily="34" charset="0"/>
              </a:rPr>
              <a:t>tầng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rễ</a:t>
            </a:r>
            <a:r>
              <a:rPr lang="en-US" sz="2400" dirty="0">
                <a:latin typeface="Arial" panose="020B0604020202020204" pitchFamily="34" charset="0"/>
                <a:cs typeface="Arial" panose="020B0604020202020204" pitchFamily="34" charset="0"/>
              </a:rPr>
              <a:t> 20 – 30 cm (</a:t>
            </a:r>
            <a:r>
              <a:rPr lang="en-US" sz="2400" dirty="0" err="1">
                <a:latin typeface="Arial" panose="020B0604020202020204" pitchFamily="34" charset="0"/>
                <a:cs typeface="Arial" panose="020B0604020202020204" pitchFamily="34" charset="0"/>
              </a:rPr>
              <a:t>Tạ</a:t>
            </a:r>
            <a:r>
              <a:rPr lang="en-US" sz="2400" dirty="0">
                <a:latin typeface="Arial" panose="020B0604020202020204" pitchFamily="34" charset="0"/>
                <a:cs typeface="Arial" panose="020B0604020202020204" pitchFamily="34" charset="0"/>
              </a:rPr>
              <a:t> Thu </a:t>
            </a:r>
            <a:r>
              <a:rPr lang="en-US" sz="2400" dirty="0" err="1">
                <a:latin typeface="Arial" panose="020B0604020202020204" pitchFamily="34" charset="0"/>
                <a:cs typeface="Arial" panose="020B0604020202020204" pitchFamily="34" charset="0"/>
              </a:rPr>
              <a:t>Cúc</a:t>
            </a:r>
            <a:r>
              <a:rPr lang="en-US" sz="2400" dirty="0">
                <a:latin typeface="Arial" panose="020B0604020202020204" pitchFamily="34" charset="0"/>
                <a:cs typeface="Arial" panose="020B0604020202020204" pitchFamily="34" charset="0"/>
              </a:rPr>
              <a:t>, 2005).</a:t>
            </a:r>
            <a:endParaRPr lang="en-US" sz="24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4147185" y="5390081"/>
            <a:ext cx="1429409" cy="1053882"/>
            <a:chOff x="2131838" y="4089054"/>
            <a:chExt cx="2866559" cy="2156346"/>
          </a:xfrm>
        </p:grpSpPr>
        <p:cxnSp>
          <p:nvCxnSpPr>
            <p:cNvPr id="22" name="Straight Connector 21"/>
            <p:cNvCxnSpPr/>
            <p:nvPr/>
          </p:nvCxnSpPr>
          <p:spPr>
            <a:xfrm>
              <a:off x="2131838" y="5331000"/>
              <a:ext cx="914400" cy="91440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3070896" y="4089054"/>
              <a:ext cx="1927501" cy="2156346"/>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99154" y="0"/>
            <a:ext cx="8279376" cy="1325563"/>
          </a:xfrm>
        </p:spPr>
        <p:txBody>
          <a:bodyPr>
            <a:normAutofit/>
          </a:bodyPr>
          <a:lstStyle/>
          <a:p>
            <a:r>
              <a:rPr lang="en-US" sz="3200" dirty="0" smtClean="0">
                <a:latin typeface="Arial" panose="020B0604020202020204" pitchFamily="34" charset="0"/>
                <a:cs typeface="Arial" panose="020B0604020202020204" pitchFamily="34" charset="0"/>
              </a:rPr>
              <a:t>►</a:t>
            </a:r>
            <a:r>
              <a:rPr lang="en-US" sz="3200" dirty="0" err="1" smtClean="0">
                <a:latin typeface="Arial" panose="020B0604020202020204" pitchFamily="34" charset="0"/>
                <a:cs typeface="Arial" panose="020B0604020202020204" pitchFamily="34" charset="0"/>
              </a:rPr>
              <a:t>Trồng</a:t>
            </a:r>
            <a:r>
              <a:rPr lang="en-US" sz="3200" dirty="0" smtClean="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cây</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rễ</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ăn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nông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với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cây</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rễ</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ăn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sâu</a:t>
            </a:r>
            <a:endParaRPr lang="en-US" sz="32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9154" y="1465347"/>
            <a:ext cx="4141216" cy="2752691"/>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6594" y="1201551"/>
            <a:ext cx="2968252" cy="3134474"/>
          </a:xfrm>
          <a:prstGeom prst="rect">
            <a:avLst/>
          </a:prstGeom>
        </p:spPr>
      </p:pic>
      <p:sp>
        <p:nvSpPr>
          <p:cNvPr id="9" name="TextBox 8"/>
          <p:cNvSpPr txBox="1"/>
          <p:nvPr/>
        </p:nvSpPr>
        <p:spPr>
          <a:xfrm>
            <a:off x="1541202" y="4543887"/>
            <a:ext cx="2050641" cy="461665"/>
          </a:xfrm>
          <a:prstGeom prst="rect">
            <a:avLst/>
          </a:prstGeom>
          <a:noFill/>
        </p:spPr>
        <p:txBody>
          <a:bodyPr wrap="square" rtlCol="0">
            <a:spAutoFit/>
          </a:bodyPr>
          <a:lstStyle/>
          <a:p>
            <a:pPr algn="just"/>
            <a:r>
              <a:rPr lang="en-US" sz="2400" b="1" dirty="0" err="1">
                <a:latin typeface="Arial" panose="020B0604020202020204" pitchFamily="34" charset="0"/>
                <a:cs typeface="Arial" panose="020B0604020202020204" pitchFamily="34" charset="0"/>
              </a:rPr>
              <a:t>Cây</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cao</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su</a:t>
            </a:r>
            <a:endParaRPr lang="en-US" sz="2400" b="1" dirty="0">
              <a:latin typeface="Arial" panose="020B0604020202020204" pitchFamily="34" charset="0"/>
              <a:cs typeface="Arial" panose="020B0604020202020204" pitchFamily="34" charset="0"/>
            </a:endParaRPr>
          </a:p>
        </p:txBody>
      </p:sp>
      <p:sp>
        <p:nvSpPr>
          <p:cNvPr id="10" name="TextBox 9"/>
          <p:cNvSpPr txBox="1"/>
          <p:nvPr/>
        </p:nvSpPr>
        <p:spPr>
          <a:xfrm>
            <a:off x="6361971" y="4543887"/>
            <a:ext cx="2050641" cy="461665"/>
          </a:xfrm>
          <a:prstGeom prst="rect">
            <a:avLst/>
          </a:prstGeom>
          <a:noFill/>
        </p:spPr>
        <p:txBody>
          <a:bodyPr wrap="square" rtlCol="0">
            <a:spAutoFit/>
          </a:bodyPr>
          <a:lstStyle/>
          <a:p>
            <a:pPr algn="just"/>
            <a:r>
              <a:rPr lang="en-US" sz="2400" b="1" dirty="0" err="1">
                <a:latin typeface="Arial" panose="020B0604020202020204" pitchFamily="34" charset="0"/>
                <a:cs typeface="Arial" panose="020B0604020202020204" pitchFamily="34" charset="0"/>
              </a:rPr>
              <a:t>Cây</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đậu</a:t>
            </a:r>
            <a:r>
              <a:rPr lang="en-US" sz="2400" b="1" dirty="0">
                <a:latin typeface="Arial" panose="020B0604020202020204" pitchFamily="34" charset="0"/>
                <a:cs typeface="Arial" panose="020B0604020202020204" pitchFamily="34" charset="0"/>
              </a:rPr>
              <a:t> </a:t>
            </a:r>
            <a:endParaRPr lang="en-US" sz="2400" b="1" dirty="0">
              <a:latin typeface="Arial" panose="020B0604020202020204" pitchFamily="34" charset="0"/>
              <a:cs typeface="Arial" panose="020B0604020202020204" pitchFamily="34" charset="0"/>
            </a:endParaRPr>
          </a:p>
        </p:txBody>
      </p:sp>
      <p:sp>
        <p:nvSpPr>
          <p:cNvPr id="11" name="TextBox 10"/>
          <p:cNvSpPr txBox="1"/>
          <p:nvPr/>
        </p:nvSpPr>
        <p:spPr>
          <a:xfrm>
            <a:off x="3713521" y="4822947"/>
            <a:ext cx="2050641"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Xen </a:t>
            </a:r>
            <a:r>
              <a:rPr lang="en-US" sz="2800" b="1" dirty="0" err="1">
                <a:latin typeface="Arial" panose="020B0604020202020204" pitchFamily="34" charset="0"/>
                <a:cs typeface="Arial" panose="020B0604020202020204" pitchFamily="34" charset="0"/>
              </a:rPr>
              <a:t>canh</a:t>
            </a:r>
            <a:endParaRPr lang="en-US" sz="2800" b="1" dirty="0">
              <a:latin typeface="Arial" panose="020B0604020202020204" pitchFamily="34" charset="0"/>
              <a:cs typeface="Arial" panose="020B0604020202020204" pitchFamily="34" charset="0"/>
            </a:endParaRPr>
          </a:p>
        </p:txBody>
      </p:sp>
      <p:cxnSp>
        <p:nvCxnSpPr>
          <p:cNvPr id="8" name="Straight Arrow Connector 7"/>
          <p:cNvCxnSpPr>
            <a:stCxn id="9" idx="2"/>
            <a:endCxn id="11" idx="0"/>
          </p:cNvCxnSpPr>
          <p:nvPr/>
        </p:nvCxnSpPr>
        <p:spPr>
          <a:xfrm>
            <a:off x="2566523" y="5005552"/>
            <a:ext cx="1984751" cy="6508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2"/>
            <a:endCxn id="11" idx="0"/>
          </p:cNvCxnSpPr>
          <p:nvPr/>
        </p:nvCxnSpPr>
        <p:spPr>
          <a:xfrm flipH="1">
            <a:off x="4551274" y="5005552"/>
            <a:ext cx="2509446" cy="6508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9154" y="0"/>
            <a:ext cx="8279376" cy="862149"/>
          </a:xfrm>
        </p:spPr>
        <p:txBody>
          <a:bodyPr>
            <a:normAutofit/>
          </a:bodyPr>
          <a:lstStyle/>
          <a:p>
            <a:r>
              <a:rPr lang="en-US" sz="3200" dirty="0" smtClean="0">
                <a:latin typeface="Arial" panose="020B0604020202020204" pitchFamily="34" charset="0"/>
                <a:cs typeface="Arial" panose="020B0604020202020204" pitchFamily="34" charset="0"/>
              </a:rPr>
              <a:t>►</a:t>
            </a:r>
            <a:r>
              <a:rPr lang="en-US" sz="3200" dirty="0" err="1" smtClean="0">
                <a:latin typeface="Arial" panose="020B0604020202020204" pitchFamily="34" charset="0"/>
                <a:cs typeface="Arial" panose="020B0604020202020204" pitchFamily="34" charset="0"/>
              </a:rPr>
              <a:t>Trồng</a:t>
            </a:r>
            <a:r>
              <a:rPr lang="en-US" sz="3200" dirty="0" smtClean="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cây</a:t>
            </a:r>
            <a:r>
              <a:rPr lang="en-US" sz="3200" dirty="0">
                <a:latin typeface="Arial" panose="020B0604020202020204" pitchFamily="34" charset="0"/>
                <a:cs typeface="Arial" panose="020B0604020202020204" pitchFamily="34" charset="0"/>
              </a:rPr>
              <a:t> </a:t>
            </a:r>
            <a:r>
              <a:rPr lang="vi-VN" sz="3200" dirty="0">
                <a:latin typeface="Arial" panose="020B0604020202020204" pitchFamily="34" charset="0"/>
                <a:cs typeface="Arial" panose="020B0604020202020204" pitchFamily="34" charset="0"/>
              </a:rPr>
              <a:t>ư</a:t>
            </a:r>
            <a:r>
              <a:rPr lang="en-US" sz="3200" dirty="0">
                <a:latin typeface="Arial" panose="020B0604020202020204" pitchFamily="34" charset="0"/>
                <a:cs typeface="Arial" panose="020B0604020202020204" pitchFamily="34" charset="0"/>
              </a:rPr>
              <a:t>a </a:t>
            </a:r>
            <a:r>
              <a:rPr lang="en-US" sz="3200" dirty="0" err="1">
                <a:latin typeface="Arial" panose="020B0604020202020204" pitchFamily="34" charset="0"/>
                <a:cs typeface="Arial" panose="020B0604020202020204" pitchFamily="34" charset="0"/>
              </a:rPr>
              <a:t>sáng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với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cây</a:t>
            </a:r>
            <a:r>
              <a:rPr lang="en-US" sz="3200" dirty="0">
                <a:latin typeface="Arial" panose="020B0604020202020204" pitchFamily="34" charset="0"/>
                <a:cs typeface="Arial" panose="020B0604020202020204" pitchFamily="34" charset="0"/>
              </a:rPr>
              <a:t> </a:t>
            </a:r>
            <a:r>
              <a:rPr lang="vi-VN" sz="3200" dirty="0">
                <a:latin typeface="Arial" panose="020B0604020202020204" pitchFamily="34" charset="0"/>
                <a:cs typeface="Arial" panose="020B0604020202020204" pitchFamily="34" charset="0"/>
              </a:rPr>
              <a:t>ư</a:t>
            </a:r>
            <a:r>
              <a:rPr lang="en-US" sz="3200" dirty="0">
                <a:latin typeface="Arial" panose="020B0604020202020204" pitchFamily="34" charset="0"/>
                <a:cs typeface="Arial" panose="020B0604020202020204" pitchFamily="34" charset="0"/>
              </a:rPr>
              <a:t>a </a:t>
            </a:r>
            <a:r>
              <a:rPr lang="en-US" sz="3200" dirty="0" err="1">
                <a:latin typeface="Arial" panose="020B0604020202020204" pitchFamily="34" charset="0"/>
                <a:cs typeface="Arial" panose="020B0604020202020204" pitchFamily="34" charset="0"/>
              </a:rPr>
              <a:t>bóng</a:t>
            </a:r>
            <a:endParaRPr lang="en-US" sz="3200" dirty="0">
              <a:latin typeface="Arial" panose="020B0604020202020204" pitchFamily="34" charset="0"/>
              <a:cs typeface="Arial" panose="020B0604020202020204" pitchFamily="34" charset="0"/>
            </a:endParaRPr>
          </a:p>
        </p:txBody>
      </p:sp>
      <p:sp>
        <p:nvSpPr>
          <p:cNvPr id="12" name="TextBox 11"/>
          <p:cNvSpPr txBox="1"/>
          <p:nvPr/>
        </p:nvSpPr>
        <p:spPr>
          <a:xfrm>
            <a:off x="795492" y="764738"/>
            <a:ext cx="7886699" cy="2239844"/>
          </a:xfrm>
          <a:prstGeom prst="rect">
            <a:avLst/>
          </a:prstGeom>
          <a:noFill/>
        </p:spPr>
        <p:txBody>
          <a:bodyPr wrap="square" rtlCol="0">
            <a:spAutoFit/>
          </a:bodyPr>
          <a:lstStyle/>
          <a:p>
            <a:pPr indent="457200" algn="just">
              <a:lnSpc>
                <a:spcPct val="150000"/>
              </a:lnSpc>
            </a:pP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xen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loại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vi-VN" sz="2400" dirty="0">
                <a:solidFill>
                  <a:srgbClr val="FF0000"/>
                </a:solidFill>
                <a:latin typeface="Arial" panose="020B0604020202020204" pitchFamily="34" charset="0"/>
                <a:cs typeface="Arial" panose="020B0604020202020204" pitchFamily="34" charset="0"/>
              </a:rPr>
              <a:t>ư</a:t>
            </a:r>
            <a:r>
              <a:rPr lang="en-US" sz="2400" dirty="0">
                <a:solidFill>
                  <a:srgbClr val="FF0000"/>
                </a:solidFill>
                <a:latin typeface="Arial" panose="020B0604020202020204" pitchFamily="34" charset="0"/>
                <a:cs typeface="Arial" panose="020B0604020202020204" pitchFamily="34" charset="0"/>
              </a:rPr>
              <a:t>a </a:t>
            </a:r>
            <a:r>
              <a:rPr lang="en-US" sz="2400" dirty="0" err="1">
                <a:solidFill>
                  <a:srgbClr val="FF0000"/>
                </a:solidFill>
                <a:latin typeface="Arial" panose="020B0604020202020204" pitchFamily="34" charset="0"/>
                <a:cs typeface="Arial" panose="020B0604020202020204" pitchFamily="34" charset="0"/>
              </a:rPr>
              <a:t>bóng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loại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vi-VN" sz="2400" dirty="0">
                <a:solidFill>
                  <a:srgbClr val="FF0000"/>
                </a:solidFill>
                <a:latin typeface="Arial" panose="020B0604020202020204" pitchFamily="34" charset="0"/>
                <a:cs typeface="Arial" panose="020B0604020202020204" pitchFamily="34" charset="0"/>
              </a:rPr>
              <a:t>ư</a:t>
            </a:r>
            <a:r>
              <a:rPr lang="en-US" sz="2400" dirty="0">
                <a:solidFill>
                  <a:srgbClr val="FF0000"/>
                </a:solidFill>
                <a:latin typeface="Arial" panose="020B0604020202020204" pitchFamily="34" charset="0"/>
                <a:cs typeface="Arial" panose="020B0604020202020204" pitchFamily="34" charset="0"/>
              </a:rPr>
              <a:t>a </a:t>
            </a:r>
            <a:r>
              <a:rPr lang="en-US" sz="2400" dirty="0" err="1">
                <a:solidFill>
                  <a:srgbClr val="FF0000"/>
                </a:solidFill>
                <a:latin typeface="Arial" panose="020B0604020202020204" pitchFamily="34" charset="0"/>
                <a:cs typeface="Arial" panose="020B0604020202020204" pitchFamily="34" charset="0"/>
              </a:rPr>
              <a:t>sáng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nhằm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hạn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chế</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sự</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cạnh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tranh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ánh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sáng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giữa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nhau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hoặc</a:t>
            </a:r>
            <a:r>
              <a:rPr lang="en-US" sz="2400" dirty="0">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hạn</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chế</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ánh</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sáng</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trực</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xạ</a:t>
            </a:r>
            <a:r>
              <a:rPr lang="en-US" sz="2400" dirty="0">
                <a:solidFill>
                  <a:srgbClr val="FF0000"/>
                </a:solidFill>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loài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vi-VN" sz="2400" dirty="0">
                <a:latin typeface="Arial" panose="020B0604020202020204" pitchFamily="34" charset="0"/>
                <a:cs typeface="Arial" panose="020B0604020202020204" pitchFamily="34" charset="0"/>
              </a:rPr>
              <a:t>ư</a:t>
            </a:r>
            <a:r>
              <a:rPr lang="en-US" sz="2400" dirty="0">
                <a:latin typeface="Arial" panose="020B0604020202020204" pitchFamily="34" charset="0"/>
                <a:cs typeface="Arial" panose="020B0604020202020204" pitchFamily="34" charset="0"/>
              </a:rPr>
              <a:t>a </a:t>
            </a:r>
            <a:r>
              <a:rPr lang="en-US" sz="2400" dirty="0" err="1">
                <a:latin typeface="Arial" panose="020B0604020202020204" pitchFamily="34" charset="0"/>
                <a:cs typeface="Arial" panose="020B0604020202020204" pitchFamily="34" charset="0"/>
              </a:rPr>
              <a:t>bóng</a:t>
            </a:r>
            <a:r>
              <a:rPr lang="en-US" sz="2400" dirty="0">
                <a:latin typeface="Arial" panose="020B0604020202020204" pitchFamily="34" charset="0"/>
                <a:cs typeface="Arial" panose="020B0604020202020204" pitchFamily="34" charset="0"/>
              </a:rPr>
              <a:t>.</a:t>
            </a:r>
            <a:endParaRPr lang="en-US" sz="2400" dirty="0">
              <a:solidFill>
                <a:srgbClr val="FF0000"/>
              </a:solidFill>
              <a:latin typeface="Arial" panose="020B0604020202020204" pitchFamily="34" charset="0"/>
              <a:cs typeface="Arial" panose="020B0604020202020204" pitchFamily="34" charset="0"/>
            </a:endParaRPr>
          </a:p>
        </p:txBody>
      </p:sp>
      <p:sp>
        <p:nvSpPr>
          <p:cNvPr id="14" name="TextBox 13"/>
          <p:cNvSpPr txBox="1"/>
          <p:nvPr/>
        </p:nvSpPr>
        <p:spPr>
          <a:xfrm>
            <a:off x="599154" y="3308860"/>
            <a:ext cx="7886699" cy="2399665"/>
          </a:xfrm>
          <a:prstGeom prst="rect">
            <a:avLst/>
          </a:prstGeom>
          <a:noFill/>
        </p:spPr>
        <p:txBody>
          <a:bodyPr wrap="square" rtlCol="0">
            <a:spAutoFit/>
          </a:bodyPr>
          <a:lstStyle/>
          <a:p>
            <a:pPr indent="457200" algn="just">
              <a:lnSpc>
                <a:spcPct val="150000"/>
              </a:lnSpc>
            </a:pPr>
            <a:r>
              <a:rPr lang="en-US" sz="2000" dirty="0">
                <a:latin typeface="Arial" panose="020B0604020202020204" pitchFamily="34" charset="0"/>
                <a:cs typeface="Arial" panose="020B0604020202020204" pitchFamily="34" charset="0"/>
              </a:rPr>
              <a:t>VD: </a:t>
            </a:r>
            <a:r>
              <a:rPr lang="vi-VN" sz="2000" dirty="0" err="1">
                <a:solidFill>
                  <a:srgbClr val="FF0000"/>
                </a:solidFill>
                <a:cs typeface="Arial" panose="020B0604020202020204" pitchFamily="34" charset="0"/>
              </a:rPr>
              <a:t>Cà</a:t>
            </a:r>
            <a:r>
              <a:rPr lang="vi-VN" sz="2000" dirty="0">
                <a:solidFill>
                  <a:srgbClr val="FF0000"/>
                </a:solidFill>
                <a:cs typeface="Arial" panose="020B0604020202020204" pitchFamily="34" charset="0"/>
              </a:rPr>
              <a:t> phê </a:t>
            </a:r>
            <a:r>
              <a:rPr lang="vi-VN" sz="2000" dirty="0" err="1">
                <a:solidFill>
                  <a:srgbClr val="FF0000"/>
                </a:solidFill>
                <a:cs typeface="Arial" panose="020B0604020202020204" pitchFamily="34" charset="0"/>
              </a:rPr>
              <a:t>chè</a:t>
            </a:r>
            <a:r>
              <a:rPr lang="vi-VN" sz="2000" dirty="0">
                <a:solidFill>
                  <a:srgbClr val="FF0000"/>
                </a:solidFill>
                <a:cs typeface="Arial" panose="020B0604020202020204" pitchFamily="34" charset="0"/>
              </a:rPr>
              <a:t> </a:t>
            </a:r>
            <a:r>
              <a:rPr lang="vi-VN" sz="2000" dirty="0" err="1">
                <a:cs typeface="Arial" panose="020B0604020202020204" pitchFamily="34" charset="0"/>
              </a:rPr>
              <a:t>là</a:t>
            </a:r>
            <a:r>
              <a:rPr lang="vi-VN" sz="2000" dirty="0">
                <a:cs typeface="Arial" panose="020B0604020202020204" pitchFamily="34" charset="0"/>
              </a:rPr>
              <a:t> </a:t>
            </a:r>
            <a:r>
              <a:rPr lang="vi-VN" sz="2000" dirty="0" err="1">
                <a:cs typeface="Arial" panose="020B0604020202020204" pitchFamily="34" charset="0"/>
              </a:rPr>
              <a:t>loại</a:t>
            </a:r>
            <a:r>
              <a:rPr lang="vi-VN" sz="2000" dirty="0">
                <a:cs typeface="Arial" panose="020B0604020202020204" pitchFamily="34" charset="0"/>
              </a:rPr>
              <a:t> cây </a:t>
            </a:r>
            <a:r>
              <a:rPr lang="vi-VN" sz="2000" dirty="0" err="1">
                <a:solidFill>
                  <a:srgbClr val="FF0000"/>
                </a:solidFill>
                <a:cs typeface="Arial" panose="020B0604020202020204" pitchFamily="34" charset="0"/>
              </a:rPr>
              <a:t>thích</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ánh</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sáng</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tán</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xạ</a:t>
            </a:r>
            <a:r>
              <a:rPr lang="vi-VN" sz="2000" dirty="0">
                <a:solidFill>
                  <a:srgbClr val="FF0000"/>
                </a:solidFill>
                <a:cs typeface="Arial" panose="020B0604020202020204" pitchFamily="34" charset="0"/>
              </a:rPr>
              <a:t>  </a:t>
            </a:r>
            <a:r>
              <a:rPr lang="vi-VN" sz="2000" dirty="0" err="1">
                <a:cs typeface="Arial" panose="020B0604020202020204" pitchFamily="34" charset="0"/>
              </a:rPr>
              <a:t>vì</a:t>
            </a:r>
            <a:r>
              <a:rPr lang="vi-VN" sz="2000" dirty="0">
                <a:cs typeface="Arial" panose="020B0604020202020204" pitchFamily="34" charset="0"/>
              </a:rPr>
              <a:t> </a:t>
            </a:r>
            <a:r>
              <a:rPr lang="vi-VN" sz="2000" dirty="0" err="1">
                <a:cs typeface="Arial" panose="020B0604020202020204" pitchFamily="34" charset="0"/>
              </a:rPr>
              <a:t>ánh</a:t>
            </a:r>
            <a:r>
              <a:rPr lang="vi-VN" sz="2000" dirty="0">
                <a:cs typeface="Arial" panose="020B0604020202020204" pitchFamily="34" charset="0"/>
              </a:rPr>
              <a:t> </a:t>
            </a:r>
            <a:r>
              <a:rPr lang="vi-VN" sz="2000" dirty="0" err="1">
                <a:cs typeface="Arial" panose="020B0604020202020204" pitchFamily="34" charset="0"/>
              </a:rPr>
              <a:t>sáng</a:t>
            </a:r>
            <a:r>
              <a:rPr lang="vi-VN" sz="2000" dirty="0">
                <a:cs typeface="Arial" panose="020B0604020202020204" pitchFamily="34" charset="0"/>
              </a:rPr>
              <a:t> </a:t>
            </a:r>
            <a:r>
              <a:rPr lang="vi-VN" sz="2000" dirty="0" err="1">
                <a:cs typeface="Arial" panose="020B0604020202020204" pitchFamily="34" charset="0"/>
              </a:rPr>
              <a:t>trực</a:t>
            </a:r>
            <a:r>
              <a:rPr lang="vi-VN" sz="2000" dirty="0">
                <a:cs typeface="Arial" panose="020B0604020202020204" pitchFamily="34" charset="0"/>
              </a:rPr>
              <a:t> </a:t>
            </a:r>
            <a:r>
              <a:rPr lang="vi-VN" sz="2000" dirty="0" err="1">
                <a:cs typeface="Arial" panose="020B0604020202020204" pitchFamily="34" charset="0"/>
              </a:rPr>
              <a:t>xạ</a:t>
            </a:r>
            <a:r>
              <a:rPr lang="vi-VN" sz="2000" dirty="0">
                <a:cs typeface="Arial" panose="020B0604020202020204" pitchFamily="34" charset="0"/>
              </a:rPr>
              <a:t> </a:t>
            </a:r>
            <a:r>
              <a:rPr lang="vi-VN" sz="2000" dirty="0" err="1">
                <a:cs typeface="Arial" panose="020B0604020202020204" pitchFamily="34" charset="0"/>
              </a:rPr>
              <a:t>mạnh</a:t>
            </a:r>
            <a:r>
              <a:rPr lang="vi-VN" sz="2000" dirty="0">
                <a:cs typeface="Arial" panose="020B0604020202020204" pitchFamily="34" charset="0"/>
              </a:rPr>
              <a:t> </a:t>
            </a:r>
            <a:r>
              <a:rPr lang="vi-VN" sz="2000" dirty="0" err="1">
                <a:cs typeface="Arial" panose="020B0604020202020204" pitchFamily="34" charset="0"/>
              </a:rPr>
              <a:t>làm</a:t>
            </a:r>
            <a:r>
              <a:rPr lang="vi-VN" sz="2000" dirty="0">
                <a:cs typeface="Arial" panose="020B0604020202020204" pitchFamily="34" charset="0"/>
              </a:rPr>
              <a:t> cho cây </a:t>
            </a:r>
            <a:r>
              <a:rPr lang="vi-VN" sz="2000" dirty="0" err="1">
                <a:cs typeface="Arial" panose="020B0604020202020204" pitchFamily="34" charset="0"/>
              </a:rPr>
              <a:t>bị</a:t>
            </a:r>
            <a:r>
              <a:rPr lang="vi-VN" sz="2000" dirty="0">
                <a:cs typeface="Arial" panose="020B0604020202020204" pitchFamily="34" charset="0"/>
              </a:rPr>
              <a:t> </a:t>
            </a:r>
            <a:r>
              <a:rPr lang="vi-VN" sz="2000" dirty="0" err="1">
                <a:solidFill>
                  <a:srgbClr val="FF0000"/>
                </a:solidFill>
                <a:cs typeface="Arial" panose="020B0604020202020204" pitchFamily="34" charset="0"/>
              </a:rPr>
              <a:t>kích</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thích</a:t>
            </a:r>
            <a:r>
              <a:rPr lang="vi-VN" sz="2000" dirty="0">
                <a:solidFill>
                  <a:srgbClr val="FF0000"/>
                </a:solidFill>
                <a:cs typeface="Arial" panose="020B0604020202020204" pitchFamily="34" charset="0"/>
              </a:rPr>
              <a:t> ra hoa </a:t>
            </a:r>
            <a:r>
              <a:rPr lang="vi-VN" sz="2000" dirty="0" err="1">
                <a:solidFill>
                  <a:srgbClr val="FF0000"/>
                </a:solidFill>
                <a:cs typeface="Arial" panose="020B0604020202020204" pitchFamily="34" charset="0"/>
              </a:rPr>
              <a:t>quá</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độ</a:t>
            </a:r>
            <a:r>
              <a:rPr lang="vi-VN" sz="2000" dirty="0">
                <a:cs typeface="Arial" panose="020B0604020202020204" pitchFamily="34" charset="0"/>
              </a:rPr>
              <a:t>, </a:t>
            </a:r>
            <a:r>
              <a:rPr lang="vi-VN" sz="2000" dirty="0" err="1">
                <a:cs typeface="Arial" panose="020B0604020202020204" pitchFamily="34" charset="0"/>
              </a:rPr>
              <a:t>quả</a:t>
            </a:r>
            <a:r>
              <a:rPr lang="vi-VN" sz="2000" dirty="0">
                <a:cs typeface="Arial" panose="020B0604020202020204" pitchFamily="34" charset="0"/>
              </a:rPr>
              <a:t> </a:t>
            </a:r>
            <a:r>
              <a:rPr lang="vi-VN" sz="2000" dirty="0" err="1">
                <a:cs typeface="Arial" panose="020B0604020202020204" pitchFamily="34" charset="0"/>
              </a:rPr>
              <a:t>nhiều</a:t>
            </a:r>
            <a:r>
              <a:rPr lang="vi-VN" sz="2000" dirty="0">
                <a:cs typeface="Arial" panose="020B0604020202020204" pitchFamily="34" charset="0"/>
              </a:rPr>
              <a:t> </a:t>
            </a:r>
            <a:r>
              <a:rPr lang="vi-VN" sz="2000" dirty="0" err="1">
                <a:cs typeface="Arial" panose="020B0604020202020204" pitchFamily="34" charset="0"/>
              </a:rPr>
              <a:t>dẫn</a:t>
            </a:r>
            <a:r>
              <a:rPr lang="vi-VN" sz="2000" dirty="0">
                <a:cs typeface="Arial" panose="020B0604020202020204" pitchFamily="34" charset="0"/>
              </a:rPr>
              <a:t> </a:t>
            </a:r>
            <a:r>
              <a:rPr lang="vi-VN" sz="2000" dirty="0" err="1">
                <a:cs typeface="Arial" panose="020B0604020202020204" pitchFamily="34" charset="0"/>
              </a:rPr>
              <a:t>tới</a:t>
            </a:r>
            <a:r>
              <a:rPr lang="vi-VN" sz="2000" dirty="0">
                <a:cs typeface="Arial" panose="020B0604020202020204" pitchFamily="34" charset="0"/>
              </a:rPr>
              <a:t> </a:t>
            </a:r>
            <a:r>
              <a:rPr lang="vi-VN" sz="2000" dirty="0" err="1">
                <a:solidFill>
                  <a:srgbClr val="FF0000"/>
                </a:solidFill>
                <a:cs typeface="Arial" panose="020B0604020202020204" pitchFamily="34" charset="0"/>
              </a:rPr>
              <a:t>quả</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rụng</a:t>
            </a:r>
            <a:r>
              <a:rPr lang="vi-VN" sz="2000" dirty="0">
                <a:cs typeface="Arial" panose="020B0604020202020204" pitchFamily="34" charset="0"/>
              </a:rPr>
              <a:t>, </a:t>
            </a:r>
            <a:r>
              <a:rPr lang="vi-VN" sz="2000" dirty="0" err="1">
                <a:cs typeface="Arial" panose="020B0604020202020204" pitchFamily="34" charset="0"/>
              </a:rPr>
              <a:t>xuất</a:t>
            </a:r>
            <a:r>
              <a:rPr lang="vi-VN" sz="2000" dirty="0">
                <a:cs typeface="Arial" panose="020B0604020202020204" pitchFamily="34" charset="0"/>
              </a:rPr>
              <a:t> </a:t>
            </a:r>
            <a:r>
              <a:rPr lang="vi-VN" sz="2000" dirty="0" err="1">
                <a:cs typeface="Arial" panose="020B0604020202020204" pitchFamily="34" charset="0"/>
              </a:rPr>
              <a:t>hiện</a:t>
            </a:r>
            <a:r>
              <a:rPr lang="vi-VN" sz="2000" dirty="0">
                <a:cs typeface="Arial" panose="020B0604020202020204" pitchFamily="34" charset="0"/>
              </a:rPr>
              <a:t> </a:t>
            </a:r>
            <a:r>
              <a:rPr lang="vi-VN" sz="2000" dirty="0">
                <a:solidFill>
                  <a:srgbClr val="FF0000"/>
                </a:solidFill>
                <a:cs typeface="Arial" panose="020B0604020202020204" pitchFamily="34" charset="0"/>
              </a:rPr>
              <a:t>khô </a:t>
            </a:r>
            <a:r>
              <a:rPr lang="vi-VN" sz="2000" dirty="0" err="1">
                <a:solidFill>
                  <a:srgbClr val="FF0000"/>
                </a:solidFill>
                <a:cs typeface="Arial" panose="020B0604020202020204" pitchFamily="34" charset="0"/>
              </a:rPr>
              <a:t>cành</a:t>
            </a:r>
            <a:r>
              <a:rPr lang="vi-VN" sz="2000" dirty="0">
                <a:cs typeface="Arial" panose="020B0604020202020204" pitchFamily="34" charset="0"/>
              </a:rPr>
              <a:t>, </a:t>
            </a:r>
            <a:r>
              <a:rPr lang="vi-VN" sz="2000" dirty="0">
                <a:solidFill>
                  <a:srgbClr val="FF0000"/>
                </a:solidFill>
                <a:cs typeface="Arial" panose="020B0604020202020204" pitchFamily="34" charset="0"/>
              </a:rPr>
              <a:t>khô </a:t>
            </a:r>
            <a:r>
              <a:rPr lang="vi-VN" sz="2000" dirty="0" err="1">
                <a:solidFill>
                  <a:srgbClr val="FF0000"/>
                </a:solidFill>
                <a:cs typeface="Arial" panose="020B0604020202020204" pitchFamily="34" charset="0"/>
              </a:rPr>
              <a:t>quả</a:t>
            </a:r>
            <a:r>
              <a:rPr lang="vi-VN" sz="2000" dirty="0">
                <a:solidFill>
                  <a:srgbClr val="FF0000"/>
                </a:solidFill>
                <a:cs typeface="Arial" panose="020B0604020202020204" pitchFamily="34" charset="0"/>
              </a:rPr>
              <a:t> </a:t>
            </a:r>
            <a:r>
              <a:rPr lang="vi-VN" sz="2000" dirty="0" err="1">
                <a:cs typeface="Arial" panose="020B0604020202020204" pitchFamily="34" charset="0"/>
              </a:rPr>
              <a:t>và</a:t>
            </a:r>
            <a:r>
              <a:rPr lang="vi-VN" sz="2000" dirty="0">
                <a:cs typeface="Arial" panose="020B0604020202020204" pitchFamily="34" charset="0"/>
              </a:rPr>
              <a:t> </a:t>
            </a:r>
            <a:r>
              <a:rPr lang="vi-VN" sz="2000" dirty="0" err="1">
                <a:cs typeface="Arial" panose="020B0604020202020204" pitchFamily="34" charset="0"/>
              </a:rPr>
              <a:t>vườn</a:t>
            </a:r>
            <a:r>
              <a:rPr lang="vi-VN" sz="2000" dirty="0">
                <a:cs typeface="Arial" panose="020B0604020202020204" pitchFamily="34" charset="0"/>
              </a:rPr>
              <a:t> cây </a:t>
            </a:r>
            <a:r>
              <a:rPr lang="vi-VN" sz="2000" dirty="0" err="1">
                <a:cs typeface="Arial" panose="020B0604020202020204" pitchFamily="34" charset="0"/>
              </a:rPr>
              <a:t>xuống</a:t>
            </a:r>
            <a:r>
              <a:rPr lang="vi-VN" sz="2000" dirty="0">
                <a:cs typeface="Arial" panose="020B0604020202020204" pitchFamily="34" charset="0"/>
              </a:rPr>
              <a:t> </a:t>
            </a:r>
            <a:r>
              <a:rPr lang="vi-VN" sz="2000" dirty="0" err="1">
                <a:cs typeface="Arial" panose="020B0604020202020204" pitchFamily="34" charset="0"/>
              </a:rPr>
              <a:t>dốc</a:t>
            </a:r>
            <a:r>
              <a:rPr lang="vi-VN" sz="2000" dirty="0">
                <a:cs typeface="Arial" panose="020B0604020202020204" pitchFamily="34" charset="0"/>
              </a:rPr>
              <a:t> </a:t>
            </a:r>
            <a:r>
              <a:rPr lang="vi-VN" sz="2000" dirty="0" err="1">
                <a:cs typeface="Arial" panose="020B0604020202020204" pitchFamily="34" charset="0"/>
              </a:rPr>
              <a:t>rất</a:t>
            </a:r>
            <a:r>
              <a:rPr lang="vi-VN" sz="2000" dirty="0">
                <a:cs typeface="Arial" panose="020B0604020202020204" pitchFamily="34" charset="0"/>
              </a:rPr>
              <a:t> nhanh, </a:t>
            </a:r>
            <a:r>
              <a:rPr lang="vi-VN" sz="2000" dirty="0" err="1">
                <a:cs typeface="Arial" panose="020B0604020202020204" pitchFamily="34" charset="0"/>
              </a:rPr>
              <a:t>tuổi</a:t>
            </a:r>
            <a:r>
              <a:rPr lang="vi-VN" sz="2000" dirty="0">
                <a:cs typeface="Arial" panose="020B0604020202020204" pitchFamily="34" charset="0"/>
              </a:rPr>
              <a:t> </a:t>
            </a:r>
            <a:r>
              <a:rPr lang="vi-VN" sz="2000" dirty="0" err="1">
                <a:cs typeface="Arial" panose="020B0604020202020204" pitchFamily="34" charset="0"/>
              </a:rPr>
              <a:t>thọ</a:t>
            </a:r>
            <a:r>
              <a:rPr lang="vi-VN" sz="2000" dirty="0">
                <a:cs typeface="Arial" panose="020B0604020202020204" pitchFamily="34" charset="0"/>
              </a:rPr>
              <a:t> cây </a:t>
            </a:r>
            <a:r>
              <a:rPr lang="vi-VN" sz="2000" dirty="0" err="1">
                <a:cs typeface="Arial" panose="020B0604020202020204" pitchFamily="34" charset="0"/>
              </a:rPr>
              <a:t>bị</a:t>
            </a:r>
            <a:r>
              <a:rPr lang="vi-VN" sz="2000" dirty="0">
                <a:cs typeface="Arial" panose="020B0604020202020204" pitchFamily="34" charset="0"/>
              </a:rPr>
              <a:t> </a:t>
            </a:r>
            <a:r>
              <a:rPr lang="vi-VN" sz="2000" dirty="0" err="1">
                <a:solidFill>
                  <a:srgbClr val="FF0000"/>
                </a:solidFill>
                <a:cs typeface="Arial" panose="020B0604020202020204" pitchFamily="34" charset="0"/>
              </a:rPr>
              <a:t>rút</a:t>
            </a:r>
            <a:r>
              <a:rPr lang="vi-VN" sz="2000" dirty="0">
                <a:solidFill>
                  <a:srgbClr val="FF0000"/>
                </a:solidFill>
                <a:cs typeface="Arial" panose="020B0604020202020204" pitchFamily="34" charset="0"/>
              </a:rPr>
              <a:t> </a:t>
            </a:r>
            <a:r>
              <a:rPr lang="vi-VN" sz="2000" dirty="0" err="1">
                <a:solidFill>
                  <a:srgbClr val="FF0000"/>
                </a:solidFill>
                <a:cs typeface="Arial" panose="020B0604020202020204" pitchFamily="34" charset="0"/>
              </a:rPr>
              <a:t>ngắn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Vì</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trồng</a:t>
            </a:r>
            <a:r>
              <a:rPr lang="en-US" sz="2000" dirty="0">
                <a:latin typeface="Arial" panose="020B0604020202020204" pitchFamily="34" charset="0"/>
                <a:cs typeface="Arial" panose="020B0604020202020204" pitchFamily="34" charset="0"/>
              </a:rPr>
              <a:t> xen </a:t>
            </a:r>
            <a:r>
              <a:rPr lang="en-US" sz="2000" dirty="0" err="1">
                <a:latin typeface="Arial" panose="020B0604020202020204" pitchFamily="34" charset="0"/>
                <a:cs typeface="Arial" panose="020B0604020202020204" pitchFamily="34" charset="0"/>
              </a:rPr>
              <a:t>cà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phê</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loại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bóng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a:t>
            </a:r>
            <a:r>
              <a:rPr lang="vi-VN" sz="2000" dirty="0">
                <a:latin typeface="Arial" panose="020B0604020202020204" pitchFamily="34" charset="0"/>
                <a:cs typeface="Arial" panose="020B0604020202020204" pitchFamily="34" charset="0"/>
              </a:rPr>
              <a:t>ư</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cao</a:t>
            </a:r>
            <a:r>
              <a:rPr lang="en-US" sz="2000" dirty="0">
                <a:latin typeface="Arial" panose="020B0604020202020204" pitchFamily="34" charset="0"/>
                <a:cs typeface="Arial" panose="020B0604020202020204" pitchFamily="34" charset="0"/>
              </a:rPr>
              <a:t> h</a:t>
            </a:r>
            <a:r>
              <a:rPr lang="vi-VN" sz="2000" dirty="0">
                <a:latin typeface="Arial" panose="020B0604020202020204" pitchFamily="34" charset="0"/>
                <a:cs typeface="Arial" panose="020B0604020202020204" pitchFamily="34" charset="0"/>
              </a:rPr>
              <a:t>ơ</a:t>
            </a:r>
            <a:r>
              <a:rPr lang="en-US" sz="2000" dirty="0">
                <a:latin typeface="Arial" panose="020B0604020202020204" pitchFamily="34" charset="0"/>
                <a:cs typeface="Arial" panose="020B0604020202020204" pitchFamily="34" charset="0"/>
              </a:rPr>
              <a:t>n.</a:t>
            </a:r>
            <a:endParaRPr lang="en-US" sz="20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5705" y="571100"/>
            <a:ext cx="6980337" cy="5223994"/>
          </a:xfrm>
          <a:prstGeom prst="rect">
            <a:avLst/>
          </a:prstGeom>
        </p:spPr>
      </p:pic>
      <p:sp>
        <p:nvSpPr>
          <p:cNvPr id="7" name="TextBox 6"/>
          <p:cNvSpPr txBox="1"/>
          <p:nvPr/>
        </p:nvSpPr>
        <p:spPr>
          <a:xfrm>
            <a:off x="940526" y="6027003"/>
            <a:ext cx="7654834" cy="830997"/>
          </a:xfrm>
          <a:prstGeom prst="rect">
            <a:avLst/>
          </a:prstGeom>
          <a:noFill/>
        </p:spPr>
        <p:txBody>
          <a:bodyPr wrap="square" rtlCol="0">
            <a:spAutoFit/>
          </a:bodyPr>
          <a:lstStyle/>
          <a:p>
            <a:r>
              <a:rPr lang="en-US" sz="2400" b="1" dirty="0" err="1">
                <a:latin typeface="Arial" panose="020B0604020202020204" pitchFamily="34" charset="0"/>
                <a:cs typeface="Arial" panose="020B0604020202020204" pitchFamily="34" charset="0"/>
              </a:rPr>
              <a:t>Hình</a:t>
            </a:r>
            <a:r>
              <a:rPr lang="en-US" sz="2400" b="1" dirty="0">
                <a:latin typeface="Arial" panose="020B0604020202020204" pitchFamily="34" charset="0"/>
                <a:cs typeface="Arial" panose="020B0604020202020204" pitchFamily="34" charset="0"/>
              </a:rPr>
              <a:t> </a:t>
            </a:r>
            <a:r>
              <a:rPr lang="en-US" sz="2400" b="1" dirty="0" smtClean="0">
                <a:latin typeface="Arial" panose="020B0604020202020204" pitchFamily="34" charset="0"/>
                <a:cs typeface="Arial" panose="020B0604020202020204" pitchFamily="34" charset="0"/>
              </a:rPr>
              <a:t>4. </a:t>
            </a:r>
            <a:r>
              <a:rPr lang="en-US" sz="2400" dirty="0" err="1">
                <a:latin typeface="Arial" panose="020B0604020202020204" pitchFamily="34" charset="0"/>
                <a:cs typeface="Arial" panose="020B0604020202020204" pitchFamily="34" charset="0"/>
              </a:rPr>
              <a:t>Cà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phê</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xen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cao</a:t>
            </a:r>
            <a:r>
              <a:rPr lang="en-US" sz="2400" dirty="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su</a:t>
            </a:r>
            <a:r>
              <a:rPr lang="en-US" sz="2400" dirty="0" smtClean="0">
                <a:latin typeface="Arial" panose="020B0604020202020204" pitchFamily="34" charset="0"/>
                <a:cs typeface="Arial" panose="020B0604020202020204" pitchFamily="34" charset="0"/>
              </a:rPr>
              <a:t> </a:t>
            </a:r>
            <a:r>
              <a:rPr lang="en-US" sz="2400" i="1" dirty="0" smtClean="0"/>
              <a:t>(</a:t>
            </a:r>
            <a:r>
              <a:rPr lang="en-US" sz="2400" i="1" dirty="0" err="1" smtClean="0"/>
              <a:t>nguồn</a:t>
            </a:r>
            <a:r>
              <a:rPr lang="en-US" sz="2400" i="1" dirty="0" smtClean="0"/>
              <a:t> internet).</a:t>
            </a:r>
            <a:endParaRPr lang="en-US" sz="2400" i="1" dirty="0" smtClean="0"/>
          </a:p>
          <a:p>
            <a:endParaRPr lang="en-US" sz="24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4022" y="-156754"/>
            <a:ext cx="8949795" cy="1325563"/>
          </a:xfrm>
        </p:spPr>
        <p:txBody>
          <a:bodyPr>
            <a:normAutofit/>
          </a:bodyPr>
          <a:lstStyle/>
          <a:p>
            <a:r>
              <a:rPr lang="en-US" sz="3600" dirty="0" smtClean="0">
                <a:latin typeface="Arial" panose="020B0604020202020204" pitchFamily="34" charset="0"/>
                <a:cs typeface="Arial" panose="020B0604020202020204" pitchFamily="34" charset="0"/>
              </a:rPr>
              <a:t>►</a:t>
            </a:r>
            <a:r>
              <a:rPr lang="en-US" sz="3600" dirty="0" err="1" smtClean="0">
                <a:latin typeface="Arial" panose="020B0604020202020204" pitchFamily="34" charset="0"/>
                <a:cs typeface="Arial" panose="020B0604020202020204" pitchFamily="34" charset="0"/>
              </a:rPr>
              <a:t>Trồng</a:t>
            </a:r>
            <a:r>
              <a:rPr lang="en-US" sz="3600" dirty="0" smtClean="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cây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hỗ</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trợ</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nhau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về</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dinh</a:t>
            </a:r>
            <a:r>
              <a:rPr lang="en-US" sz="3600" dirty="0">
                <a:latin typeface="Arial" panose="020B0604020202020204" pitchFamily="34" charset="0"/>
                <a:cs typeface="Arial" panose="020B0604020202020204" pitchFamily="34" charset="0"/>
              </a:rPr>
              <a:t> d</a:t>
            </a:r>
            <a:r>
              <a:rPr lang="vi-VN" sz="3600" dirty="0">
                <a:latin typeface="Arial" panose="020B0604020202020204" pitchFamily="34" charset="0"/>
                <a:cs typeface="Arial" panose="020B0604020202020204" pitchFamily="34" charset="0"/>
              </a:rPr>
              <a:t>ư</a:t>
            </a:r>
            <a:r>
              <a:rPr lang="en-US" sz="3600" dirty="0" err="1">
                <a:latin typeface="Arial" panose="020B0604020202020204" pitchFamily="34" charset="0"/>
                <a:cs typeface="Arial" panose="020B0604020202020204" pitchFamily="34" charset="0"/>
              </a:rPr>
              <a:t>ỡng</a:t>
            </a:r>
            <a:endParaRPr lang="en-US" sz="3600" dirty="0">
              <a:latin typeface="Arial" panose="020B0604020202020204" pitchFamily="34" charset="0"/>
              <a:cs typeface="Arial" panose="020B0604020202020204" pitchFamily="34" charset="0"/>
            </a:endParaRPr>
          </a:p>
        </p:txBody>
      </p:sp>
      <p:sp>
        <p:nvSpPr>
          <p:cNvPr id="5" name="TextBox 4"/>
          <p:cNvSpPr txBox="1"/>
          <p:nvPr/>
        </p:nvSpPr>
        <p:spPr>
          <a:xfrm>
            <a:off x="628649" y="1038634"/>
            <a:ext cx="7886699" cy="3901837"/>
          </a:xfrm>
          <a:prstGeom prst="rect">
            <a:avLst/>
          </a:prstGeom>
          <a:noFill/>
        </p:spPr>
        <p:txBody>
          <a:bodyPr wrap="square" rtlCol="0">
            <a:spAutoFit/>
          </a:bodyPr>
          <a:lstStyle/>
          <a:p>
            <a:pPr indent="457200" algn="just">
              <a:lnSpc>
                <a:spcPct val="150000"/>
              </a:lnSpc>
            </a:pPr>
            <a:r>
              <a:rPr lang="en-US" sz="2400" dirty="0" err="1">
                <a:latin typeface="Arial" panose="020B0604020202020204" pitchFamily="34" charset="0"/>
                <a:cs typeface="Arial" panose="020B0604020202020204" pitchFamily="34" charset="0"/>
              </a:rPr>
              <a:t>Hệ</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rễ</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đậu</a:t>
            </a:r>
            <a:r>
              <a:rPr lang="en-US" sz="2400" dirty="0">
                <a:latin typeface="Arial" panose="020B0604020202020204" pitchFamily="34" charset="0"/>
                <a:cs typeface="Arial" panose="020B0604020202020204" pitchFamily="34" charset="0"/>
              </a:rPr>
              <a:t> có </a:t>
            </a:r>
            <a:r>
              <a:rPr lang="en-US" sz="2400" dirty="0">
                <a:solidFill>
                  <a:srgbClr val="FF0000"/>
                </a:solidFill>
                <a:latin typeface="Arial" panose="020B0604020202020204" pitchFamily="34" charset="0"/>
                <a:cs typeface="Arial" panose="020B0604020202020204" pitchFamily="34" charset="0"/>
              </a:rPr>
              <a:t>vi </a:t>
            </a:r>
            <a:r>
              <a:rPr lang="en-US" sz="2400" dirty="0" err="1">
                <a:solidFill>
                  <a:srgbClr val="FF0000"/>
                </a:solidFill>
                <a:latin typeface="Arial" panose="020B0604020202020204" pitchFamily="34" charset="0"/>
                <a:cs typeface="Arial" panose="020B0604020202020204" pitchFamily="34" charset="0"/>
              </a:rPr>
              <a:t>khuẩn</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nốt</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sần</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cộng</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sinh</a:t>
            </a:r>
            <a:r>
              <a:rPr lang="en-US" sz="2400" dirty="0">
                <a:latin typeface="Arial" panose="020B0604020202020204" pitchFamily="34" charset="0"/>
                <a:cs typeface="Arial" panose="020B0604020202020204" pitchFamily="34" charset="0"/>
              </a:rPr>
              <a:t>, có </a:t>
            </a:r>
            <a:r>
              <a:rPr lang="en-US" sz="2400" dirty="0" err="1">
                <a:latin typeface="Arial" panose="020B0604020202020204" pitchFamily="34" charset="0"/>
                <a:cs typeface="Arial" panose="020B0604020202020204" pitchFamily="34" charset="0"/>
              </a:rPr>
              <a:t>khả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cố</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định</a:t>
            </a:r>
            <a:r>
              <a:rPr lang="en-US" sz="2400" dirty="0">
                <a:solidFill>
                  <a:srgbClr val="FF0000"/>
                </a:solidFill>
                <a:latin typeface="Arial" panose="020B0604020202020204" pitchFamily="34" charset="0"/>
                <a:cs typeface="Arial" panose="020B0604020202020204" pitchFamily="34" charset="0"/>
              </a:rPr>
              <a:t> </a:t>
            </a:r>
            <a:r>
              <a:rPr lang="en-US" sz="2400" dirty="0" err="1">
                <a:solidFill>
                  <a:srgbClr val="FF0000"/>
                </a:solidFill>
                <a:latin typeface="Arial" panose="020B0604020202020204" pitchFamily="34" charset="0"/>
                <a:cs typeface="Arial" panose="020B0604020202020204" pitchFamily="34" charset="0"/>
              </a:rPr>
              <a:t>đạm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Loài</a:t>
            </a:r>
            <a:r>
              <a:rPr lang="en-US" sz="2400" dirty="0">
                <a:latin typeface="Arial" panose="020B0604020202020204" pitchFamily="34" charset="0"/>
                <a:cs typeface="Arial" panose="020B0604020202020204" pitchFamily="34" charset="0"/>
              </a:rPr>
              <a:t> vi </a:t>
            </a:r>
            <a:r>
              <a:rPr lang="en-US" sz="2400" dirty="0" err="1">
                <a:latin typeface="Arial" panose="020B0604020202020204" pitchFamily="34" charset="0"/>
                <a:cs typeface="Arial" panose="020B0604020202020204" pitchFamily="34" charset="0"/>
              </a:rPr>
              <a:t>khuẩn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đó</a:t>
            </a:r>
            <a:r>
              <a:rPr lang="en-US" sz="2400" dirty="0">
                <a:latin typeface="Arial" panose="020B0604020202020204" pitchFamily="34" charset="0"/>
                <a:cs typeface="Arial" panose="020B0604020202020204" pitchFamily="34" charset="0"/>
              </a:rPr>
              <a:t> là </a:t>
            </a:r>
            <a:r>
              <a:rPr lang="en-US" sz="2400" i="1" dirty="0">
                <a:latin typeface="Arial" panose="020B0604020202020204" pitchFamily="34" charset="0"/>
                <a:cs typeface="Arial" panose="020B0604020202020204" pitchFamily="34" charset="0"/>
              </a:rPr>
              <a:t>Rhizobium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bateria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Nito</a:t>
            </a:r>
            <a:r>
              <a:rPr lang="en-US" sz="2400" dirty="0">
                <a:latin typeface="Arial" panose="020B0604020202020204" pitchFamily="34" charset="0"/>
                <a:cs typeface="Arial" panose="020B0604020202020204" pitchFamily="34" charset="0"/>
              </a:rPr>
              <a:t> (N) đ</a:t>
            </a:r>
            <a:r>
              <a:rPr lang="vi-VN" sz="2400" dirty="0">
                <a:latin typeface="Arial" panose="020B0604020202020204" pitchFamily="34" charset="0"/>
                <a:cs typeface="Arial" panose="020B0604020202020204" pitchFamily="34" charset="0"/>
              </a:rPr>
              <a:t>ư</a:t>
            </a:r>
            <a:r>
              <a:rPr lang="en-US" sz="2400" dirty="0" err="1">
                <a:latin typeface="Arial" panose="020B0604020202020204" pitchFamily="34" charset="0"/>
                <a:cs typeface="Arial" panose="020B0604020202020204" pitchFamily="34" charset="0"/>
              </a:rPr>
              <a:t>ợc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cố</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định</a:t>
            </a:r>
            <a:r>
              <a:rPr lang="en-US" sz="2400" dirty="0">
                <a:latin typeface="Arial" panose="020B0604020202020204" pitchFamily="34" charset="0"/>
                <a:cs typeface="Arial" panose="020B0604020202020204" pitchFamily="34" charset="0"/>
              </a:rPr>
              <a:t> trong </a:t>
            </a:r>
            <a:r>
              <a:rPr lang="en-US" sz="2400" dirty="0" err="1">
                <a:latin typeface="Arial" panose="020B0604020202020204" pitchFamily="34" charset="0"/>
                <a:cs typeface="Arial" panose="020B0604020202020204" pitchFamily="34" charset="0"/>
              </a:rPr>
              <a:t>nốt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sần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Tạ</a:t>
            </a:r>
            <a:r>
              <a:rPr lang="en-US" sz="2400" dirty="0">
                <a:latin typeface="Arial" panose="020B0604020202020204" pitchFamily="34" charset="0"/>
                <a:cs typeface="Arial" panose="020B0604020202020204" pitchFamily="34" charset="0"/>
              </a:rPr>
              <a:t> Thu </a:t>
            </a:r>
            <a:r>
              <a:rPr lang="en-US" sz="2400" dirty="0" err="1">
                <a:latin typeface="Arial" panose="020B0604020202020204" pitchFamily="34" charset="0"/>
                <a:cs typeface="Arial" panose="020B0604020202020204" pitchFamily="34" charset="0"/>
              </a:rPr>
              <a:t>Cúc</a:t>
            </a:r>
            <a:r>
              <a:rPr lang="en-US" sz="2400" dirty="0">
                <a:latin typeface="Arial" panose="020B0604020202020204" pitchFamily="34" charset="0"/>
                <a:cs typeface="Arial" panose="020B0604020202020204" pitchFamily="34" charset="0"/>
              </a:rPr>
              <a:t>, 2005).</a:t>
            </a:r>
            <a:endParaRPr lang="en-US" sz="2400" dirty="0">
              <a:latin typeface="Arial" panose="020B0604020202020204" pitchFamily="34" charset="0"/>
              <a:cs typeface="Arial" panose="020B0604020202020204" pitchFamily="34" charset="0"/>
            </a:endParaRPr>
          </a:p>
          <a:p>
            <a:pPr indent="457200" algn="just">
              <a:lnSpc>
                <a:spcPct val="150000"/>
              </a:lnSpc>
            </a:pPr>
            <a:r>
              <a:rPr lang="en-US" sz="2400" dirty="0" err="1">
                <a:latin typeface="Arial" panose="020B0604020202020204" pitchFamily="34" charset="0"/>
                <a:cs typeface="Arial" panose="020B0604020202020204" pitchFamily="34" charset="0"/>
              </a:rPr>
              <a:t>Vì</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thế</a:t>
            </a:r>
            <a:r>
              <a:rPr lang="en-US" sz="2400" dirty="0">
                <a:latin typeface="Arial" panose="020B0604020202020204" pitchFamily="34" charset="0"/>
                <a:cs typeface="Arial" panose="020B0604020202020204" pitchFamily="34" charset="0"/>
              </a:rPr>
              <a:t>, ng</a:t>
            </a:r>
            <a:r>
              <a:rPr lang="vi-VN" sz="2400" dirty="0">
                <a:latin typeface="Arial" panose="020B0604020202020204" pitchFamily="34" charset="0"/>
                <a:cs typeface="Arial" panose="020B0604020202020204" pitchFamily="34" charset="0"/>
              </a:rPr>
              <a:t>ư</a:t>
            </a:r>
            <a:r>
              <a:rPr lang="en-US" sz="2400" dirty="0" err="1">
                <a:latin typeface="Arial" panose="020B0604020202020204" pitchFamily="34" charset="0"/>
                <a:cs typeface="Arial" panose="020B0604020202020204" pitchFamily="34" charset="0"/>
              </a:rPr>
              <a:t>ời</a:t>
            </a:r>
            <a:r>
              <a:rPr lang="en-US" sz="2400" dirty="0">
                <a:latin typeface="Arial" panose="020B0604020202020204" pitchFamily="34" charset="0"/>
                <a:cs typeface="Arial" panose="020B0604020202020204" pitchFamily="34" charset="0"/>
              </a:rPr>
              <a:t> ta </a:t>
            </a:r>
            <a:r>
              <a:rPr lang="en-US" sz="2400" dirty="0" err="1">
                <a:latin typeface="Arial" panose="020B0604020202020204" pitchFamily="34" charset="0"/>
                <a:cs typeface="Arial" panose="020B0604020202020204" pitchFamily="34" charset="0"/>
              </a:rPr>
              <a:t>th</a:t>
            </a:r>
            <a:r>
              <a:rPr lang="vi-VN" sz="2400" dirty="0">
                <a:latin typeface="Arial" panose="020B0604020202020204" pitchFamily="34" charset="0"/>
                <a:cs typeface="Arial" panose="020B0604020202020204" pitchFamily="34" charset="0"/>
              </a:rPr>
              <a:t>ư</a:t>
            </a:r>
            <a:r>
              <a:rPr lang="en-US" sz="2400" dirty="0" err="1">
                <a:latin typeface="Arial" panose="020B0604020202020204" pitchFamily="34" charset="0"/>
                <a:cs typeface="Arial" panose="020B0604020202020204" pitchFamily="34" charset="0"/>
              </a:rPr>
              <a:t>ờng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xen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họ</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đậu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những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loài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khác</a:t>
            </a:r>
            <a:r>
              <a:rPr lang="en-US" sz="2400" dirty="0">
                <a:latin typeface="Arial" panose="020B0604020202020204" pitchFamily="34" charset="0"/>
                <a:cs typeface="Arial" panose="020B0604020202020204" pitchFamily="34" charset="0"/>
              </a:rPr>
              <a:t> để </a:t>
            </a:r>
            <a:r>
              <a:rPr lang="en-US" sz="2400" dirty="0" err="1">
                <a:latin typeface="Arial" panose="020B0604020202020204" pitchFamily="34" charset="0"/>
                <a:cs typeface="Arial" panose="020B0604020202020204" pitchFamily="34" charset="0"/>
              </a:rPr>
              <a:t>cung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cấp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đạm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loài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đó</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đất</a:t>
            </a:r>
            <a:r>
              <a:rPr lang="en-US"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5543" y="741948"/>
            <a:ext cx="8346787" cy="4382063"/>
          </a:xfrm>
          <a:prstGeom prst="rect">
            <a:avLst/>
          </a:prstGeom>
        </p:spPr>
      </p:pic>
      <p:sp>
        <p:nvSpPr>
          <p:cNvPr id="6" name="TextBox 5"/>
          <p:cNvSpPr txBox="1"/>
          <p:nvPr/>
        </p:nvSpPr>
        <p:spPr>
          <a:xfrm>
            <a:off x="1005841" y="5453652"/>
            <a:ext cx="7916091" cy="830997"/>
          </a:xfrm>
          <a:prstGeom prst="rect">
            <a:avLst/>
          </a:prstGeom>
          <a:noFill/>
        </p:spPr>
        <p:txBody>
          <a:bodyPr wrap="square" rtlCol="0">
            <a:spAutoFit/>
          </a:bodyPr>
          <a:lstStyle/>
          <a:p>
            <a:r>
              <a:rPr lang="en-US" sz="2400" b="1" dirty="0" err="1" smtClean="0">
                <a:latin typeface="Arial" panose="020B0604020202020204" pitchFamily="34" charset="0"/>
                <a:cs typeface="Arial" panose="020B0604020202020204" pitchFamily="34" charset="0"/>
              </a:rPr>
              <a:t>Hình</a:t>
            </a:r>
            <a:r>
              <a:rPr lang="en-US" sz="2400" b="1" dirty="0" smtClean="0">
                <a:latin typeface="Arial" panose="020B0604020202020204" pitchFamily="34" charset="0"/>
                <a:cs typeface="Arial" panose="020B0604020202020204" pitchFamily="34" charset="0"/>
              </a:rPr>
              <a:t> 5 . </a:t>
            </a:r>
            <a:r>
              <a:rPr lang="en-US" sz="2400" dirty="0" err="1">
                <a:latin typeface="Arial" panose="020B0604020202020204" pitchFamily="34" charset="0"/>
                <a:cs typeface="Arial" panose="020B0604020202020204" pitchFamily="34" charset="0"/>
              </a:rPr>
              <a:t>Bắp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xen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đậu</a:t>
            </a:r>
            <a:r>
              <a:rPr lang="en-US" sz="2400" dirty="0" smtClean="0">
                <a:latin typeface="Arial" panose="020B0604020202020204" pitchFamily="34" charset="0"/>
                <a:cs typeface="Arial" panose="020B0604020202020204" pitchFamily="34" charset="0"/>
              </a:rPr>
              <a:t> </a:t>
            </a:r>
            <a:r>
              <a:rPr lang="en-US" sz="2400" i="1" dirty="0" smtClean="0"/>
              <a:t>(</a:t>
            </a:r>
            <a:r>
              <a:rPr lang="en-US" sz="2400" i="1" dirty="0" err="1" smtClean="0"/>
              <a:t>nguồn</a:t>
            </a:r>
            <a:r>
              <a:rPr lang="en-US" sz="2400" i="1" dirty="0" smtClean="0"/>
              <a:t> internet).</a:t>
            </a:r>
            <a:endParaRPr lang="en-US" sz="2400" i="1" dirty="0" smtClean="0"/>
          </a:p>
          <a:p>
            <a:endParaRPr lang="en-US" sz="24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132764" y="464024"/>
            <a:ext cx="6933063" cy="6129050"/>
          </a:xfrm>
          <a:prstGeom prst="rect">
            <a:avLst/>
          </a:prstGeom>
          <a:noFill/>
        </p:spPr>
        <p:txBody>
          <a:bodyPr wrap="square" rtlCol="0">
            <a:spAutoFit/>
          </a:bodyPr>
          <a:lstStyle/>
          <a:p>
            <a:pPr>
              <a:lnSpc>
                <a:spcPct val="150000"/>
              </a:lnSpc>
            </a:pPr>
            <a:r>
              <a:rPr lang="en-US" sz="2400" b="1" i="1" dirty="0" err="1" smtClean="0"/>
              <a:t>Sinh</a:t>
            </a:r>
            <a:r>
              <a:rPr lang="en-US" sz="2400" b="1" i="1" dirty="0" smtClean="0"/>
              <a:t> </a:t>
            </a:r>
            <a:r>
              <a:rPr lang="en-US" sz="2400" b="1" i="1" dirty="0" err="1" smtClean="0"/>
              <a:t>viên</a:t>
            </a:r>
            <a:r>
              <a:rPr lang="en-US" sz="2400" b="1" i="1" dirty="0" smtClean="0"/>
              <a:t> </a:t>
            </a:r>
            <a:r>
              <a:rPr lang="en-US" sz="2400" b="1" i="1" dirty="0" err="1" smtClean="0"/>
              <a:t>thực</a:t>
            </a:r>
            <a:r>
              <a:rPr lang="en-US" sz="2400" b="1" i="1" dirty="0" smtClean="0"/>
              <a:t> </a:t>
            </a:r>
            <a:r>
              <a:rPr lang="en-US" sz="2400" b="1" i="1" dirty="0" err="1" smtClean="0"/>
              <a:t>hiện</a:t>
            </a:r>
            <a:r>
              <a:rPr lang="en-US" sz="2400" b="1" i="1" dirty="0" smtClean="0"/>
              <a:t>:</a:t>
            </a:r>
            <a:endParaRPr lang="en-US" sz="2400" b="1" i="1" dirty="0" smtClean="0"/>
          </a:p>
          <a:p>
            <a:pPr marL="342900" indent="-342900">
              <a:lnSpc>
                <a:spcPct val="150000"/>
              </a:lnSpc>
              <a:buAutoNum type="arabicPeriod"/>
            </a:pPr>
            <a:r>
              <a:rPr lang="en-US" sz="2400" dirty="0" err="1" smtClean="0"/>
              <a:t>Phạm</a:t>
            </a:r>
            <a:r>
              <a:rPr lang="en-US" sz="2400" dirty="0" smtClean="0"/>
              <a:t> Thị </a:t>
            </a:r>
            <a:r>
              <a:rPr lang="en-US" sz="2400" dirty="0" err="1" smtClean="0"/>
              <a:t>Quỳnh</a:t>
            </a:r>
            <a:r>
              <a:rPr lang="en-US" sz="2400" dirty="0" smtClean="0"/>
              <a:t> </a:t>
            </a:r>
            <a:r>
              <a:rPr lang="en-US" sz="2400" dirty="0" err="1" smtClean="0"/>
              <a:t>Nhi</a:t>
            </a:r>
            <a:r>
              <a:rPr lang="en-US" sz="2400" dirty="0" smtClean="0"/>
              <a:t> 17113139</a:t>
            </a:r>
            <a:endParaRPr lang="en-US" sz="2400" dirty="0" smtClean="0"/>
          </a:p>
          <a:p>
            <a:pPr marL="342900" indent="-342900">
              <a:lnSpc>
                <a:spcPct val="150000"/>
              </a:lnSpc>
              <a:buAutoNum type="arabicPeriod"/>
            </a:pPr>
            <a:r>
              <a:rPr lang="en-US" sz="2400" dirty="0" smtClean="0"/>
              <a:t>Nguyễn Thị Kim Hương 17113071</a:t>
            </a:r>
            <a:endParaRPr lang="en-US" sz="2400" dirty="0" smtClean="0"/>
          </a:p>
          <a:p>
            <a:pPr marL="342900" indent="-342900">
              <a:lnSpc>
                <a:spcPct val="150000"/>
              </a:lnSpc>
              <a:buAutoNum type="arabicPeriod"/>
            </a:pPr>
            <a:r>
              <a:rPr lang="en-US" sz="2400" dirty="0" err="1" smtClean="0"/>
              <a:t>Vũ</a:t>
            </a:r>
            <a:r>
              <a:rPr lang="en-US" sz="2400" dirty="0" smtClean="0"/>
              <a:t> Thị </a:t>
            </a:r>
            <a:r>
              <a:rPr lang="en-US" sz="2400" dirty="0" err="1" smtClean="0"/>
              <a:t>Hồng</a:t>
            </a:r>
            <a:r>
              <a:rPr lang="en-US" sz="2400" dirty="0" smtClean="0"/>
              <a:t> </a:t>
            </a:r>
            <a:r>
              <a:rPr lang="en-US" sz="2400" dirty="0" err="1" smtClean="0"/>
              <a:t>Dương</a:t>
            </a:r>
            <a:r>
              <a:rPr lang="en-US" sz="2400" dirty="0" smtClean="0"/>
              <a:t> 17113027</a:t>
            </a:r>
            <a:endParaRPr lang="en-US" sz="2400" dirty="0" smtClean="0"/>
          </a:p>
          <a:p>
            <a:pPr marL="342900" indent="-342900">
              <a:lnSpc>
                <a:spcPct val="150000"/>
              </a:lnSpc>
              <a:buAutoNum type="arabicPeriod"/>
            </a:pPr>
            <a:r>
              <a:rPr lang="en-US" sz="2400" dirty="0" err="1" smtClean="0"/>
              <a:t>Phạm</a:t>
            </a:r>
            <a:r>
              <a:rPr lang="en-US" sz="2400" dirty="0" smtClean="0"/>
              <a:t> Thị </a:t>
            </a:r>
            <a:r>
              <a:rPr lang="en-US" sz="2400" dirty="0" err="1" smtClean="0"/>
              <a:t>Huyền</a:t>
            </a:r>
            <a:r>
              <a:rPr lang="en-US" sz="2400" dirty="0" smtClean="0"/>
              <a:t> 17113077</a:t>
            </a:r>
            <a:endParaRPr lang="en-US" sz="2400" dirty="0" smtClean="0"/>
          </a:p>
          <a:p>
            <a:pPr marL="342900" indent="-342900">
              <a:lnSpc>
                <a:spcPct val="150000"/>
              </a:lnSpc>
              <a:buAutoNum type="arabicPeriod"/>
            </a:pPr>
            <a:r>
              <a:rPr lang="en-US" sz="2400" dirty="0" err="1" smtClean="0"/>
              <a:t>Võ</a:t>
            </a:r>
            <a:r>
              <a:rPr lang="en-US" sz="2400" dirty="0" smtClean="0"/>
              <a:t> </a:t>
            </a:r>
            <a:r>
              <a:rPr lang="en-US" sz="2400" dirty="0" err="1" smtClean="0"/>
              <a:t>Hoàng</a:t>
            </a:r>
            <a:r>
              <a:rPr lang="en-US" sz="2400" dirty="0" smtClean="0"/>
              <a:t> </a:t>
            </a:r>
            <a:r>
              <a:rPr lang="en-US" sz="2400" dirty="0" err="1" smtClean="0"/>
              <a:t>Anh</a:t>
            </a:r>
            <a:r>
              <a:rPr lang="en-US" sz="2400" dirty="0" smtClean="0"/>
              <a:t> </a:t>
            </a:r>
            <a:r>
              <a:rPr lang="en-US" sz="2400" dirty="0" err="1" smtClean="0"/>
              <a:t>Phụng</a:t>
            </a:r>
            <a:r>
              <a:rPr lang="en-US" sz="2400" dirty="0" smtClean="0"/>
              <a:t> 17113151</a:t>
            </a:r>
            <a:endParaRPr lang="en-US" sz="2400" dirty="0" smtClean="0"/>
          </a:p>
          <a:p>
            <a:pPr marL="342900" indent="-342900">
              <a:lnSpc>
                <a:spcPct val="150000"/>
              </a:lnSpc>
              <a:buAutoNum type="arabicPeriod"/>
            </a:pPr>
            <a:r>
              <a:rPr lang="en-US" sz="2400" dirty="0" smtClean="0"/>
              <a:t>Nguyễn </a:t>
            </a:r>
            <a:r>
              <a:rPr lang="en-US" sz="2400" dirty="0" err="1" smtClean="0"/>
              <a:t>Đức</a:t>
            </a:r>
            <a:r>
              <a:rPr lang="en-US" sz="2400" dirty="0" smtClean="0"/>
              <a:t> </a:t>
            </a:r>
            <a:r>
              <a:rPr lang="en-US" sz="2400" dirty="0" err="1" smtClean="0"/>
              <a:t>Bảo</a:t>
            </a:r>
            <a:r>
              <a:rPr lang="en-US" sz="2400" dirty="0" smtClean="0"/>
              <a:t> 17113018</a:t>
            </a:r>
            <a:endParaRPr lang="en-US" sz="2400" dirty="0" smtClean="0"/>
          </a:p>
          <a:p>
            <a:pPr marL="342900" indent="-342900">
              <a:lnSpc>
                <a:spcPct val="150000"/>
              </a:lnSpc>
              <a:buAutoNum type="arabicPeriod"/>
            </a:pPr>
            <a:r>
              <a:rPr lang="en-US" sz="2400" dirty="0" smtClean="0"/>
              <a:t>Nguyễn </a:t>
            </a:r>
            <a:r>
              <a:rPr lang="en-US" sz="2400" dirty="0" err="1" smtClean="0"/>
              <a:t>Phước</a:t>
            </a:r>
            <a:r>
              <a:rPr lang="en-US" sz="2400" dirty="0" smtClean="0"/>
              <a:t> </a:t>
            </a:r>
            <a:r>
              <a:rPr lang="en-US" sz="2400" dirty="0" err="1" smtClean="0"/>
              <a:t>Hiền</a:t>
            </a:r>
            <a:r>
              <a:rPr lang="en-US" sz="2400" dirty="0" smtClean="0"/>
              <a:t> 17113049</a:t>
            </a:r>
            <a:endParaRPr lang="en-US" sz="2400" dirty="0" smtClean="0"/>
          </a:p>
          <a:p>
            <a:pPr marL="342900" indent="-342900">
              <a:lnSpc>
                <a:spcPct val="150000"/>
              </a:lnSpc>
              <a:buAutoNum type="arabicPeriod"/>
            </a:pPr>
            <a:r>
              <a:rPr lang="en-US" sz="2400" dirty="0" err="1" smtClean="0"/>
              <a:t>Trần</a:t>
            </a:r>
            <a:r>
              <a:rPr lang="en-US" sz="2400" dirty="0" smtClean="0"/>
              <a:t> Thị </a:t>
            </a:r>
            <a:r>
              <a:rPr lang="en-US" sz="2400" dirty="0" err="1" smtClean="0"/>
              <a:t>Duy</a:t>
            </a:r>
            <a:r>
              <a:rPr lang="en-US" sz="2400" dirty="0" smtClean="0"/>
              <a:t> 17113030</a:t>
            </a:r>
            <a:endParaRPr lang="en-US" sz="2400" dirty="0" smtClean="0"/>
          </a:p>
          <a:p>
            <a:pPr marL="342900" indent="-342900">
              <a:lnSpc>
                <a:spcPct val="150000"/>
              </a:lnSpc>
              <a:buAutoNum type="arabicPeriod"/>
            </a:pPr>
            <a:r>
              <a:rPr lang="en-US" sz="2400" dirty="0" err="1" smtClean="0"/>
              <a:t>Phạm</a:t>
            </a:r>
            <a:r>
              <a:rPr lang="en-US" sz="2400" dirty="0" smtClean="0"/>
              <a:t> Thị Thu </a:t>
            </a:r>
            <a:r>
              <a:rPr lang="en-US" sz="2400" dirty="0" err="1" smtClean="0"/>
              <a:t>Hiền</a:t>
            </a:r>
            <a:r>
              <a:rPr lang="en-US" sz="2400" dirty="0" smtClean="0"/>
              <a:t> 17113053</a:t>
            </a:r>
            <a:endParaRPr lang="en-US" sz="2400" dirty="0" smtClean="0"/>
          </a:p>
          <a:p>
            <a:pPr marL="342900" indent="-342900">
              <a:lnSpc>
                <a:spcPct val="150000"/>
              </a:lnSpc>
              <a:buAutoNum type="arabicPeriod"/>
            </a:pPr>
            <a:r>
              <a:rPr lang="en-US" sz="2400" dirty="0" err="1" smtClean="0"/>
              <a:t>Hứa</a:t>
            </a:r>
            <a:r>
              <a:rPr lang="en-US" sz="2400" dirty="0" smtClean="0"/>
              <a:t> Chung </a:t>
            </a:r>
            <a:r>
              <a:rPr lang="en-US" sz="2400" dirty="0" err="1" smtClean="0"/>
              <a:t>Vĩ</a:t>
            </a:r>
            <a:r>
              <a:rPr lang="en-US" sz="2400" dirty="0" smtClean="0"/>
              <a:t> 17113258</a:t>
            </a:r>
            <a:endParaRPr lang="en-US" sz="2400" dirty="0"/>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961" y="784803"/>
            <a:ext cx="8279376" cy="286929"/>
          </a:xfrm>
        </p:spPr>
        <p:txBody>
          <a:bodyPr>
            <a:noAutofit/>
          </a:bodyPr>
          <a:lstStyle/>
          <a:p>
            <a:r>
              <a:rPr lang="en-US" sz="2800" b="1" i="1" dirty="0" smtClean="0">
                <a:latin typeface="Arial" panose="020B0604020202020204" pitchFamily="34" charset="0"/>
                <a:cs typeface="Arial" panose="020B0604020202020204" pitchFamily="34" charset="0"/>
              </a:rPr>
              <a:t>►</a:t>
            </a:r>
            <a:r>
              <a:rPr lang="en-US" sz="2800" b="1" i="1" dirty="0" err="1" smtClean="0">
                <a:latin typeface="Arial" panose="020B0604020202020204" pitchFamily="34" charset="0"/>
                <a:cs typeface="Arial" panose="020B0604020202020204" pitchFamily="34" charset="0"/>
              </a:rPr>
              <a:t>Trồng</a:t>
            </a:r>
            <a:r>
              <a:rPr lang="en-US" sz="2800" b="1" i="1" dirty="0" smtClean="0">
                <a:latin typeface="Arial" panose="020B0604020202020204" pitchFamily="34" charset="0"/>
                <a:cs typeface="Arial" panose="020B0604020202020204" pitchFamily="34" charset="0"/>
              </a:rPr>
              <a:t> </a:t>
            </a:r>
            <a:r>
              <a:rPr lang="en-US" sz="2800" b="1" i="1" dirty="0">
                <a:latin typeface="Arial" panose="020B0604020202020204" pitchFamily="34" charset="0"/>
                <a:cs typeface="Arial" panose="020B0604020202020204" pitchFamily="34" charset="0"/>
              </a:rPr>
              <a:t>xen </a:t>
            </a:r>
            <a:r>
              <a:rPr lang="en-US" sz="2800" b="1" i="1" dirty="0" err="1">
                <a:latin typeface="Arial" panose="020B0604020202020204" pitchFamily="34" charset="0"/>
                <a:cs typeface="Arial" panose="020B0604020202020204" pitchFamily="34" charset="0"/>
              </a:rPr>
              <a:t>hỗn</a:t>
            </a:r>
            <a:r>
              <a:rPr lang="en-US" sz="2800" b="1" i="1" dirty="0">
                <a:latin typeface="Arial" panose="020B0604020202020204" pitchFamily="34" charset="0"/>
                <a:cs typeface="Arial" panose="020B0604020202020204" pitchFamily="34" charset="0"/>
              </a:rPr>
              <a:t> </a:t>
            </a:r>
            <a:r>
              <a:rPr lang="en-US" sz="2800" b="1" i="1" dirty="0" err="1">
                <a:latin typeface="Arial" panose="020B0604020202020204" pitchFamily="34" charset="0"/>
                <a:cs typeface="Arial" panose="020B0604020202020204" pitchFamily="34" charset="0"/>
              </a:rPr>
              <a:t>hợp</a:t>
            </a:r>
            <a:endParaRPr lang="en-US" sz="2800" b="1" i="1" dirty="0">
              <a:latin typeface="Arial" panose="020B0604020202020204" pitchFamily="34" charset="0"/>
              <a:cs typeface="Arial" panose="020B0604020202020204" pitchFamily="34" charset="0"/>
            </a:endParaRPr>
          </a:p>
        </p:txBody>
      </p:sp>
      <p:sp>
        <p:nvSpPr>
          <p:cNvPr id="4" name="TextBox 3"/>
          <p:cNvSpPr txBox="1"/>
          <p:nvPr/>
        </p:nvSpPr>
        <p:spPr>
          <a:xfrm>
            <a:off x="353961" y="1205701"/>
            <a:ext cx="8524569" cy="1569660"/>
          </a:xfrm>
          <a:prstGeom prst="rect">
            <a:avLst/>
          </a:prstGeom>
          <a:noFill/>
        </p:spPr>
        <p:txBody>
          <a:bodyPr wrap="square" rtlCol="0">
            <a:spAutoFit/>
          </a:bodyPr>
          <a:lstStyle/>
          <a:p>
            <a:pPr indent="457200" algn="just">
              <a:lnSpc>
                <a:spcPct val="150000"/>
              </a:lnSpc>
            </a:pPr>
            <a:r>
              <a:rPr lang="en-US" sz="2400" dirty="0"/>
              <a:t>T</a:t>
            </a:r>
            <a:r>
              <a:rPr lang="vi-VN" sz="2400" dirty="0"/>
              <a:t>rộn đều hạt sau đó rắc đều, hoặc trên một luống trồng nhiều loại cây khác nhau như rau tơi, đay, dền..</a:t>
            </a:r>
            <a:r>
              <a:rPr lang="en-US" sz="2400" dirty="0"/>
              <a:t> </a:t>
            </a:r>
            <a:endParaRPr lang="en-US" sz="2400" dirty="0">
              <a:latin typeface="Arial" panose="020B0604020202020204" pitchFamily="34" charset="0"/>
              <a:cs typeface="Arial" panose="020B0604020202020204" pitchFamily="34" charset="0"/>
            </a:endParaRPr>
          </a:p>
          <a:p>
            <a:pPr indent="457200" algn="just"/>
            <a:endParaRPr lang="en-US" sz="2400" dirty="0">
              <a:cs typeface="Arial" panose="020B0604020202020204" pitchFamily="34" charset="0"/>
            </a:endParaRPr>
          </a:p>
        </p:txBody>
      </p:sp>
      <p:pic>
        <p:nvPicPr>
          <p:cNvPr id="6" name="Picture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95391" y="2560320"/>
            <a:ext cx="5210033" cy="3464672"/>
          </a:xfrm>
          <a:prstGeom prst="rect">
            <a:avLst/>
          </a:prstGeom>
        </p:spPr>
      </p:pic>
      <p:sp>
        <p:nvSpPr>
          <p:cNvPr id="7" name="TextBox 6"/>
          <p:cNvSpPr txBox="1"/>
          <p:nvPr/>
        </p:nvSpPr>
        <p:spPr>
          <a:xfrm>
            <a:off x="353961" y="6263031"/>
            <a:ext cx="8524569" cy="461665"/>
          </a:xfrm>
          <a:prstGeom prst="rect">
            <a:avLst/>
          </a:prstGeom>
          <a:noFill/>
        </p:spPr>
        <p:txBody>
          <a:bodyPr wrap="square" rtlCol="0">
            <a:spAutoFit/>
          </a:bodyPr>
          <a:lstStyle/>
          <a:p>
            <a:r>
              <a:rPr lang="en-US" sz="2400" b="1" dirty="0" err="1">
                <a:latin typeface="Arial" panose="020B0604020202020204" pitchFamily="34" charset="0"/>
                <a:cs typeface="Arial" panose="020B0604020202020204" pitchFamily="34" charset="0"/>
              </a:rPr>
              <a:t>Hình</a:t>
            </a:r>
            <a:r>
              <a:rPr lang="en-US" sz="2400" b="1" dirty="0">
                <a:latin typeface="Arial" panose="020B0604020202020204" pitchFamily="34" charset="0"/>
                <a:cs typeface="Arial" panose="020B0604020202020204" pitchFamily="34" charset="0"/>
              </a:rPr>
              <a:t> 3 </a:t>
            </a:r>
            <a:r>
              <a:rPr lang="en-US" sz="2400" dirty="0">
                <a:latin typeface="Arial" panose="020B0604020202020204" pitchFamily="34" charset="0"/>
                <a:cs typeface="Arial" panose="020B0604020202020204" pitchFamily="34" charset="0"/>
              </a:rPr>
              <a:t>Rau </a:t>
            </a:r>
            <a:r>
              <a:rPr lang="en-US" sz="2400" dirty="0" err="1">
                <a:latin typeface="Arial" panose="020B0604020202020204" pitchFamily="34" charset="0"/>
                <a:cs typeface="Arial" panose="020B0604020202020204" pitchFamily="34" charset="0"/>
              </a:rPr>
              <a:t>dền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xen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rau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mồng</a:t>
            </a:r>
            <a:r>
              <a:rPr lang="en-US" sz="2400" dirty="0">
                <a:latin typeface="Arial" panose="020B0604020202020204" pitchFamily="34" charset="0"/>
                <a:cs typeface="Arial" panose="020B0604020202020204" pitchFamily="34" charset="0"/>
              </a:rPr>
              <a:t> t</a:t>
            </a:r>
            <a:r>
              <a:rPr lang="vi-VN" sz="2400" dirty="0">
                <a:latin typeface="Arial" panose="020B0604020202020204" pitchFamily="34" charset="0"/>
                <a:cs typeface="Arial" panose="020B0604020202020204" pitchFamily="34" charset="0"/>
              </a:rPr>
              <a:t>ơ</a:t>
            </a:r>
            <a:r>
              <a:rPr lang="en-US" sz="2400" dirty="0" err="1">
                <a:latin typeface="Arial" panose="020B0604020202020204" pitchFamily="34" charset="0"/>
                <a:cs typeface="Arial" panose="020B0604020202020204" pitchFamily="34" charset="0"/>
              </a:rPr>
              <a:t>i</a:t>
            </a:r>
            <a:r>
              <a:rPr lang="en-US" sz="2400" dirty="0">
                <a:latin typeface="Arial" panose="020B0604020202020204" pitchFamily="34" charset="0"/>
                <a:cs typeface="Arial" panose="020B0604020202020204" pitchFamily="34" charset="0"/>
              </a:rPr>
              <a:t> (Baonghean.vn)</a:t>
            </a:r>
            <a:endParaRPr lang="en-US" sz="2400" dirty="0">
              <a:latin typeface="Arial" panose="020B0604020202020204" pitchFamily="34" charset="0"/>
              <a:cs typeface="Arial" panose="020B0604020202020204" pitchFamily="34" charset="0"/>
            </a:endParaRPr>
          </a:p>
        </p:txBody>
      </p:sp>
      <p:sp>
        <p:nvSpPr>
          <p:cNvPr id="3" name="Rectangle 2"/>
          <p:cNvSpPr/>
          <p:nvPr/>
        </p:nvSpPr>
        <p:spPr>
          <a:xfrm>
            <a:off x="232082" y="75795"/>
            <a:ext cx="3614003" cy="523220"/>
          </a:xfrm>
          <a:prstGeom prst="rect">
            <a:avLst/>
          </a:prstGeom>
        </p:spPr>
        <p:txBody>
          <a:bodyPr wrap="none">
            <a:spAutoFit/>
          </a:bodyPr>
          <a:lstStyle/>
          <a:p>
            <a:r>
              <a:rPr lang="en-US" sz="2800" b="1" dirty="0">
                <a:cs typeface="Arial" panose="020B0604020202020204" pitchFamily="34" charset="0"/>
              </a:rPr>
              <a:t>2.3 </a:t>
            </a:r>
            <a:r>
              <a:rPr lang="en-US" sz="2800" b="1" dirty="0" err="1">
                <a:cs typeface="Arial" panose="020B0604020202020204" pitchFamily="34" charset="0"/>
              </a:rPr>
              <a:t>Hình</a:t>
            </a:r>
            <a:r>
              <a:rPr lang="en-US" sz="2800" b="1" dirty="0">
                <a:cs typeface="Arial" panose="020B0604020202020204" pitchFamily="34" charset="0"/>
              </a:rPr>
              <a:t> </a:t>
            </a:r>
            <a:r>
              <a:rPr lang="en-US" sz="2800" b="1" dirty="0" err="1">
                <a:cs typeface="Arial" panose="020B0604020202020204" pitchFamily="34" charset="0"/>
              </a:rPr>
              <a:t>thức</a:t>
            </a:r>
            <a:r>
              <a:rPr lang="en-US" sz="2800" b="1" dirty="0">
                <a:cs typeface="Arial" panose="020B0604020202020204" pitchFamily="34" charset="0"/>
              </a:rPr>
              <a:t> </a:t>
            </a:r>
            <a:r>
              <a:rPr lang="en-US" sz="2800" b="1" dirty="0" err="1">
                <a:cs typeface="Arial" panose="020B0604020202020204" pitchFamily="34" charset="0"/>
              </a:rPr>
              <a:t>xen</a:t>
            </a:r>
            <a:r>
              <a:rPr lang="en-US" sz="2800" b="1" dirty="0">
                <a:cs typeface="Arial" panose="020B0604020202020204" pitchFamily="34" charset="0"/>
              </a:rPr>
              <a:t> </a:t>
            </a:r>
            <a:r>
              <a:rPr lang="en-US" sz="2800" b="1" dirty="0" err="1">
                <a:cs typeface="Arial" panose="020B0604020202020204" pitchFamily="34" charset="0"/>
              </a:rPr>
              <a:t>canh</a:t>
            </a:r>
            <a:endParaRPr lang="en-US" sz="2800" dirty="0"/>
          </a:p>
        </p:txBody>
      </p:sp>
      <p:sp>
        <p:nvSpPr>
          <p:cNvPr id="5" name="Slide Number Placeholder 4"/>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011" y="0"/>
            <a:ext cx="8460519" cy="1325563"/>
          </a:xfrm>
        </p:spPr>
        <p:txBody>
          <a:bodyPr>
            <a:normAutofit/>
          </a:bodyPr>
          <a:lstStyle/>
          <a:p>
            <a:pPr algn="just"/>
            <a:r>
              <a:rPr lang="vi-VN" sz="2800" b="1" i="1" dirty="0" smtClean="0">
                <a:latin typeface="Calibri" panose="020F0502020204030204" charset="0"/>
                <a:cs typeface="Calibri" panose="020F0502020204030204" charset="0"/>
              </a:rPr>
              <a:t>►Trồng </a:t>
            </a:r>
            <a:r>
              <a:rPr lang="vi-VN" sz="2800" b="1" i="1" dirty="0">
                <a:latin typeface="Calibri" panose="020F0502020204030204" charset="0"/>
                <a:cs typeface="Calibri" panose="020F0502020204030204" charset="0"/>
              </a:rPr>
              <a:t>cây có tốc độ sinh trưởng nhanh với cây có tốc độ sinh trưởng chậm </a:t>
            </a:r>
            <a:endParaRPr lang="en-US" sz="2800" b="1" i="1" dirty="0">
              <a:latin typeface="Calibri" panose="020F0502020204030204" charset="0"/>
              <a:cs typeface="Calibri" panose="020F0502020204030204" charset="0"/>
            </a:endParaRPr>
          </a:p>
        </p:txBody>
      </p:sp>
      <p:sp>
        <p:nvSpPr>
          <p:cNvPr id="4" name="TextBox 3"/>
          <p:cNvSpPr txBox="1"/>
          <p:nvPr/>
        </p:nvSpPr>
        <p:spPr>
          <a:xfrm>
            <a:off x="628650" y="1066943"/>
            <a:ext cx="7886699" cy="1754326"/>
          </a:xfrm>
          <a:prstGeom prst="rect">
            <a:avLst/>
          </a:prstGeom>
          <a:noFill/>
        </p:spPr>
        <p:txBody>
          <a:bodyPr wrap="square" rtlCol="0">
            <a:spAutoFit/>
          </a:bodyPr>
          <a:lstStyle/>
          <a:p>
            <a:pPr indent="457200" algn="just">
              <a:lnSpc>
                <a:spcPct val="150000"/>
              </a:lnSpc>
            </a:pPr>
            <a:r>
              <a:rPr lang="en-US" sz="2400" dirty="0" err="1"/>
              <a:t>Trồng</a:t>
            </a:r>
            <a:r>
              <a:rPr lang="en-US" sz="2400" dirty="0"/>
              <a:t> xen </a:t>
            </a:r>
            <a:r>
              <a:rPr lang="en-US" sz="2400" dirty="0" err="1"/>
              <a:t>các</a:t>
            </a:r>
            <a:r>
              <a:rPr lang="en-US" sz="2400" dirty="0"/>
              <a:t> </a:t>
            </a:r>
            <a:r>
              <a:rPr lang="en-US" sz="2400" dirty="0" err="1"/>
              <a:t>loại</a:t>
            </a:r>
            <a:r>
              <a:rPr lang="en-US" sz="2400" dirty="0"/>
              <a:t> </a:t>
            </a:r>
            <a:r>
              <a:rPr lang="en-US" sz="2400" dirty="0" err="1"/>
              <a:t>cây</a:t>
            </a:r>
            <a:r>
              <a:rPr lang="en-US" sz="2400" dirty="0"/>
              <a:t> </a:t>
            </a:r>
            <a:r>
              <a:rPr lang="en-US" sz="2400" dirty="0" err="1"/>
              <a:t>dài</a:t>
            </a:r>
            <a:r>
              <a:rPr lang="en-US" sz="2400" dirty="0"/>
              <a:t> </a:t>
            </a:r>
            <a:r>
              <a:rPr lang="en-US" sz="2400" dirty="0" err="1"/>
              <a:t>ngày</a:t>
            </a:r>
            <a:r>
              <a:rPr lang="en-US" sz="2400" dirty="0"/>
              <a:t> (</a:t>
            </a:r>
            <a:r>
              <a:rPr lang="en-US" sz="2400" dirty="0" err="1"/>
              <a:t>cà</a:t>
            </a:r>
            <a:r>
              <a:rPr lang="en-US" sz="2400" dirty="0"/>
              <a:t> </a:t>
            </a:r>
            <a:r>
              <a:rPr lang="en-US" sz="2400" dirty="0" err="1"/>
              <a:t>phê</a:t>
            </a:r>
            <a:r>
              <a:rPr lang="en-US" sz="2400" dirty="0"/>
              <a:t>, </a:t>
            </a:r>
            <a:r>
              <a:rPr lang="en-US" sz="2400" dirty="0" err="1"/>
              <a:t>cao</a:t>
            </a:r>
            <a:r>
              <a:rPr lang="en-US" sz="2400" dirty="0"/>
              <a:t> </a:t>
            </a:r>
            <a:r>
              <a:rPr lang="en-US" sz="2400" dirty="0" err="1"/>
              <a:t>su</a:t>
            </a:r>
            <a:r>
              <a:rPr lang="en-US" sz="2400" dirty="0"/>
              <a:t>,…) </a:t>
            </a:r>
            <a:r>
              <a:rPr lang="en-US" sz="2400" dirty="0" err="1"/>
              <a:t>với</a:t>
            </a:r>
            <a:r>
              <a:rPr lang="en-US" sz="2400" dirty="0"/>
              <a:t> </a:t>
            </a:r>
            <a:r>
              <a:rPr lang="en-US" sz="2400" dirty="0" err="1"/>
              <a:t>các</a:t>
            </a:r>
            <a:r>
              <a:rPr lang="en-US" sz="2400" dirty="0"/>
              <a:t> </a:t>
            </a:r>
            <a:r>
              <a:rPr lang="en-US" sz="2400" dirty="0" err="1"/>
              <a:t>loại</a:t>
            </a:r>
            <a:r>
              <a:rPr lang="en-US" sz="2400" dirty="0"/>
              <a:t> </a:t>
            </a:r>
            <a:r>
              <a:rPr lang="en-US" sz="2400" dirty="0" err="1"/>
              <a:t>cây</a:t>
            </a:r>
            <a:r>
              <a:rPr lang="en-US" sz="2400" dirty="0"/>
              <a:t> </a:t>
            </a:r>
            <a:r>
              <a:rPr lang="en-US" sz="2400" dirty="0" err="1"/>
              <a:t>ngắn</a:t>
            </a:r>
            <a:r>
              <a:rPr lang="en-US" sz="2400" dirty="0"/>
              <a:t> </a:t>
            </a:r>
            <a:r>
              <a:rPr lang="en-US" sz="2400" dirty="0" err="1"/>
              <a:t>ngày</a:t>
            </a:r>
            <a:r>
              <a:rPr lang="en-US" sz="2400" dirty="0"/>
              <a:t> (</a:t>
            </a:r>
            <a:r>
              <a:rPr lang="en-US" sz="2400" dirty="0" err="1"/>
              <a:t>đậu</a:t>
            </a:r>
            <a:r>
              <a:rPr lang="en-US" sz="2400" dirty="0"/>
              <a:t>, </a:t>
            </a:r>
            <a:r>
              <a:rPr lang="en-US" sz="2400" dirty="0" err="1"/>
              <a:t>nghệ</a:t>
            </a:r>
            <a:r>
              <a:rPr lang="en-US" sz="2400" dirty="0"/>
              <a:t>, …) để có </a:t>
            </a:r>
            <a:r>
              <a:rPr lang="en-US" sz="2400" dirty="0" err="1"/>
              <a:t>thể</a:t>
            </a:r>
            <a:r>
              <a:rPr lang="en-US" sz="2400" dirty="0"/>
              <a:t> </a:t>
            </a:r>
            <a:r>
              <a:rPr lang="en-US" sz="2400" dirty="0" err="1"/>
              <a:t>thu</a:t>
            </a:r>
            <a:r>
              <a:rPr lang="en-US" sz="2400" dirty="0"/>
              <a:t> </a:t>
            </a:r>
            <a:r>
              <a:rPr lang="en-US" sz="2400" dirty="0" err="1"/>
              <a:t>hoạch</a:t>
            </a:r>
            <a:r>
              <a:rPr lang="en-US" sz="2400" dirty="0"/>
              <a:t> </a:t>
            </a:r>
            <a:r>
              <a:rPr lang="en-US" sz="2400" dirty="0" err="1"/>
              <a:t>cây</a:t>
            </a:r>
            <a:r>
              <a:rPr lang="en-US" sz="2400" dirty="0"/>
              <a:t> </a:t>
            </a:r>
            <a:r>
              <a:rPr lang="en-US" sz="2400" dirty="0" err="1"/>
              <a:t>ngắn</a:t>
            </a:r>
            <a:r>
              <a:rPr lang="en-US" sz="2400" dirty="0"/>
              <a:t> </a:t>
            </a:r>
            <a:r>
              <a:rPr lang="en-US" sz="2400" dirty="0" err="1"/>
              <a:t>ngày</a:t>
            </a:r>
            <a:r>
              <a:rPr lang="en-US" sz="2400" dirty="0"/>
              <a:t> </a:t>
            </a:r>
            <a:r>
              <a:rPr lang="en-US" sz="2400" dirty="0" err="1" smtClean="0"/>
              <a:t>tr</a:t>
            </a:r>
            <a:r>
              <a:rPr lang="en-US" sz="2400" dirty="0" err="1"/>
              <a:t>ư</a:t>
            </a:r>
            <a:r>
              <a:rPr lang="en-US" sz="2400" dirty="0" err="1" smtClean="0"/>
              <a:t>ớc</a:t>
            </a:r>
            <a:r>
              <a:rPr lang="en-US" sz="2400" dirty="0"/>
              <a:t>.</a:t>
            </a:r>
            <a:endParaRPr lang="en-US" sz="2400" dirty="0">
              <a:cs typeface="Arial" panose="020B0604020202020204" pitchFamily="34" charset="0"/>
            </a:endParaRPr>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8158" y="2821269"/>
            <a:ext cx="5180224" cy="3445975"/>
          </a:xfrm>
          <a:prstGeom prst="rect">
            <a:avLst/>
          </a:prstGeom>
        </p:spPr>
      </p:pic>
      <p:sp>
        <p:nvSpPr>
          <p:cNvPr id="8" name="TextBox 7"/>
          <p:cNvSpPr txBox="1"/>
          <p:nvPr/>
        </p:nvSpPr>
        <p:spPr>
          <a:xfrm>
            <a:off x="1959427" y="6267244"/>
            <a:ext cx="8524569" cy="400110"/>
          </a:xfrm>
          <a:prstGeom prst="rect">
            <a:avLst/>
          </a:prstGeom>
          <a:noFill/>
        </p:spPr>
        <p:txBody>
          <a:bodyPr wrap="square" rtlCol="0">
            <a:spAutoFit/>
          </a:bodyPr>
          <a:lstStyle/>
          <a:p>
            <a:r>
              <a:rPr lang="en-US" sz="2000" b="1" dirty="0" err="1">
                <a:latin typeface="Arial" panose="020B0604020202020204" pitchFamily="34" charset="0"/>
                <a:cs typeface="Arial" panose="020B0604020202020204" pitchFamily="34" charset="0"/>
              </a:rPr>
              <a:t>Hình</a:t>
            </a:r>
            <a:r>
              <a:rPr lang="en-US" sz="2000" b="1" dirty="0">
                <a:latin typeface="Arial" panose="020B0604020202020204" pitchFamily="34" charset="0"/>
                <a:cs typeface="Arial" panose="020B0604020202020204" pitchFamily="34" charset="0"/>
              </a:rPr>
              <a:t> 4 </a:t>
            </a:r>
            <a:r>
              <a:rPr lang="en-US" sz="2000" dirty="0" err="1">
                <a:latin typeface="Arial" panose="020B0604020202020204" pitchFamily="34" charset="0"/>
                <a:cs typeface="Arial" panose="020B0604020202020204" pitchFamily="34" charset="0"/>
              </a:rPr>
              <a:t>Cây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a:t>
            </a:r>
            <a:r>
              <a:rPr lang="en-US" sz="2000" dirty="0">
                <a:latin typeface="Arial" panose="020B0604020202020204" pitchFamily="34" charset="0"/>
                <a:cs typeface="Arial" panose="020B0604020202020204" pitchFamily="34" charset="0"/>
              </a:rPr>
              <a:t> đ</a:t>
            </a:r>
            <a:r>
              <a:rPr lang="vi-VN" sz="2000" dirty="0">
                <a:latin typeface="Arial" panose="020B0604020202020204" pitchFamily="34" charset="0"/>
                <a:cs typeface="Arial" panose="020B0604020202020204" pitchFamily="34" charset="0"/>
              </a:rPr>
              <a:t>ư</a:t>
            </a:r>
            <a:r>
              <a:rPr lang="en-US" sz="2000" dirty="0" err="1">
                <a:latin typeface="Arial" panose="020B0604020202020204" pitchFamily="34" charset="0"/>
                <a:cs typeface="Arial" panose="020B0604020202020204" pitchFamily="34" charset="0"/>
              </a:rPr>
              <a:t>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trồng</a:t>
            </a:r>
            <a:r>
              <a:rPr lang="en-US" sz="2000" dirty="0">
                <a:latin typeface="Arial" panose="020B0604020202020204" pitchFamily="34" charset="0"/>
                <a:cs typeface="Arial" panose="020B0604020202020204" pitchFamily="34" charset="0"/>
              </a:rPr>
              <a:t> xen </a:t>
            </a:r>
            <a:r>
              <a:rPr lang="en-US" sz="2000" dirty="0" err="1">
                <a:latin typeface="Arial" panose="020B0604020202020204" pitchFamily="34" charset="0"/>
                <a:cs typeface="Arial" panose="020B0604020202020204" pitchFamily="34" charset="0"/>
              </a:rPr>
              <a:t>với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nghệ</a:t>
            </a:r>
            <a:endParaRPr lang="en-US" sz="20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815" y="-222069"/>
            <a:ext cx="8279376" cy="1325563"/>
          </a:xfrm>
        </p:spPr>
        <p:txBody>
          <a:bodyPr>
            <a:normAutofit/>
          </a:bodyPr>
          <a:lstStyle/>
          <a:p>
            <a:r>
              <a:rPr lang="vi-VN" sz="2800" b="1" i="1" dirty="0" smtClean="0">
                <a:latin typeface="Arial" panose="020B0604020202020204" pitchFamily="34" charset="0"/>
                <a:cs typeface="Arial" panose="020B0604020202020204" pitchFamily="34" charset="0"/>
              </a:rPr>
              <a:t>►</a:t>
            </a:r>
            <a:r>
              <a:rPr lang="en-US" sz="2800" b="1" i="1" dirty="0" err="1" smtClean="0">
                <a:latin typeface="+mn-lt"/>
              </a:rPr>
              <a:t>Trồng</a:t>
            </a:r>
            <a:r>
              <a:rPr lang="en-US" sz="2800" b="1" i="1" dirty="0" smtClean="0">
                <a:latin typeface="+mn-lt"/>
              </a:rPr>
              <a:t> </a:t>
            </a:r>
            <a:r>
              <a:rPr lang="en-US" sz="2800" b="1" i="1" dirty="0" err="1" smtClean="0">
                <a:latin typeface="+mn-lt"/>
              </a:rPr>
              <a:t>gối</a:t>
            </a:r>
            <a:r>
              <a:rPr lang="en-US" sz="2800" b="1" i="1" dirty="0" smtClean="0">
                <a:latin typeface="+mn-lt"/>
              </a:rPr>
              <a:t> </a:t>
            </a:r>
            <a:r>
              <a:rPr lang="en-US" sz="2800" b="1" i="1" dirty="0" err="1">
                <a:latin typeface="+mn-lt"/>
              </a:rPr>
              <a:t>vụ</a:t>
            </a:r>
            <a:r>
              <a:rPr lang="vi-VN" sz="2800" b="1" i="1" dirty="0">
                <a:latin typeface="+mn-lt"/>
              </a:rPr>
              <a:t> </a:t>
            </a:r>
            <a:endParaRPr lang="en-US" sz="2800" b="1" i="1" dirty="0">
              <a:latin typeface="+mn-lt"/>
              <a:cs typeface="Arial" panose="020B0604020202020204" pitchFamily="34" charset="0"/>
            </a:endParaRPr>
          </a:p>
        </p:txBody>
      </p:sp>
      <p:sp>
        <p:nvSpPr>
          <p:cNvPr id="4" name="TextBox 3"/>
          <p:cNvSpPr txBox="1"/>
          <p:nvPr/>
        </p:nvSpPr>
        <p:spPr>
          <a:xfrm>
            <a:off x="599153" y="551010"/>
            <a:ext cx="7886699" cy="1685846"/>
          </a:xfrm>
          <a:prstGeom prst="rect">
            <a:avLst/>
          </a:prstGeom>
          <a:noFill/>
        </p:spPr>
        <p:txBody>
          <a:bodyPr wrap="square" rtlCol="0">
            <a:spAutoFit/>
          </a:bodyPr>
          <a:lstStyle/>
          <a:p>
            <a:pPr indent="457200" algn="just">
              <a:lnSpc>
                <a:spcPct val="150000"/>
              </a:lnSpc>
            </a:pPr>
            <a:r>
              <a:rPr lang="en-US" sz="2400" dirty="0" err="1">
                <a:latin typeface="Arial" panose="020B0604020202020204" pitchFamily="34" charset="0"/>
                <a:cs typeface="Arial" panose="020B0604020202020204" pitchFamily="34" charset="0"/>
              </a:rPr>
              <a:t>Gối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vụ</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là</a:t>
            </a:r>
            <a:r>
              <a:rPr lang="vi-VN" sz="2400" dirty="0">
                <a:latin typeface="Arial" panose="020B0604020202020204" pitchFamily="34" charset="0"/>
                <a:cs typeface="Arial" panose="020B0604020202020204" pitchFamily="34" charset="0"/>
              </a:rPr>
              <a:t> phương </a:t>
            </a:r>
            <a:r>
              <a:rPr lang="vi-VN" sz="2400" dirty="0" err="1">
                <a:latin typeface="Arial" panose="020B0604020202020204" pitchFamily="34" charset="0"/>
                <a:cs typeface="Arial" panose="020B0604020202020204" pitchFamily="34" charset="0"/>
              </a:rPr>
              <a:t>thức</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trồng</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tiếp</a:t>
            </a:r>
            <a:r>
              <a:rPr lang="vi-VN" sz="2400" dirty="0">
                <a:latin typeface="Arial" panose="020B0604020202020204" pitchFamily="34" charset="0"/>
                <a:cs typeface="Arial" panose="020B0604020202020204" pitchFamily="34" charset="0"/>
              </a:rPr>
              <a:t> ngay </a:t>
            </a:r>
            <a:r>
              <a:rPr lang="vi-VN" sz="2400" dirty="0" err="1">
                <a:latin typeface="Arial" panose="020B0604020202020204" pitchFamily="34" charset="0"/>
                <a:cs typeface="Arial" panose="020B0604020202020204" pitchFamily="34" charset="0"/>
              </a:rPr>
              <a:t>một</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vụ</a:t>
            </a:r>
            <a:r>
              <a:rPr lang="vi-VN" sz="2400" dirty="0">
                <a:latin typeface="Arial" panose="020B0604020202020204" pitchFamily="34" charset="0"/>
                <a:cs typeface="Arial" panose="020B0604020202020204" pitchFamily="34" charset="0"/>
              </a:rPr>
              <a:t> cây </a:t>
            </a:r>
            <a:r>
              <a:rPr lang="vi-VN" sz="2400" dirty="0" err="1">
                <a:latin typeface="Arial" panose="020B0604020202020204" pitchFamily="34" charset="0"/>
                <a:cs typeface="Arial" panose="020B0604020202020204" pitchFamily="34" charset="0"/>
              </a:rPr>
              <a:t>khác</a:t>
            </a:r>
            <a:r>
              <a:rPr lang="vi-VN" sz="2400" dirty="0">
                <a:latin typeface="Arial" panose="020B0604020202020204" pitchFamily="34" charset="0"/>
                <a:cs typeface="Arial" panose="020B0604020202020204" pitchFamily="34" charset="0"/>
              </a:rPr>
              <a:t> trên </a:t>
            </a:r>
            <a:r>
              <a:rPr lang="vi-VN" sz="2400" dirty="0" err="1">
                <a:latin typeface="Arial" panose="020B0604020202020204" pitchFamily="34" charset="0"/>
                <a:cs typeface="Arial" panose="020B0604020202020204" pitchFamily="34" charset="0"/>
              </a:rPr>
              <a:t>diện</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tích</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trồng</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mà</a:t>
            </a:r>
            <a:r>
              <a:rPr lang="vi-VN" sz="2400" dirty="0">
                <a:latin typeface="Arial" panose="020B0604020202020204" pitchFamily="34" charset="0"/>
                <a:cs typeface="Arial" panose="020B0604020202020204" pitchFamily="34" charset="0"/>
              </a:rPr>
              <a:t> trên </a:t>
            </a:r>
            <a:r>
              <a:rPr lang="vi-VN" sz="2400" dirty="0" err="1">
                <a:latin typeface="Arial" panose="020B0604020202020204" pitchFamily="34" charset="0"/>
                <a:cs typeface="Arial" panose="020B0604020202020204" pitchFamily="34" charset="0"/>
              </a:rPr>
              <a:t>đó</a:t>
            </a:r>
            <a:r>
              <a:rPr lang="vi-VN" sz="2400" dirty="0">
                <a:latin typeface="Arial" panose="020B0604020202020204" pitchFamily="34" charset="0"/>
                <a:cs typeface="Arial" panose="020B0604020202020204" pitchFamily="34" charset="0"/>
              </a:rPr>
              <a:t> đang </a:t>
            </a:r>
            <a:r>
              <a:rPr lang="vi-VN" sz="2400" dirty="0" err="1">
                <a:latin typeface="Arial" panose="020B0604020202020204" pitchFamily="34" charset="0"/>
                <a:cs typeface="Arial" panose="020B0604020202020204" pitchFamily="34" charset="0"/>
              </a:rPr>
              <a:t>sẵn</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một</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vụ</a:t>
            </a:r>
            <a:r>
              <a:rPr lang="vi-VN" sz="2400" dirty="0">
                <a:latin typeface="Arial" panose="020B0604020202020204" pitchFamily="34" charset="0"/>
                <a:cs typeface="Arial" panose="020B0604020202020204" pitchFamily="34" charset="0"/>
              </a:rPr>
              <a:t> cây </a:t>
            </a:r>
            <a:r>
              <a:rPr lang="vi-VN" sz="2400" dirty="0" err="1">
                <a:latin typeface="Arial" panose="020B0604020202020204" pitchFamily="34" charset="0"/>
                <a:cs typeface="Arial" panose="020B0604020202020204" pitchFamily="34" charset="0"/>
              </a:rPr>
              <a:t>sắp</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sửa</a:t>
            </a:r>
            <a:r>
              <a:rPr lang="vi-VN" sz="2400" dirty="0">
                <a:latin typeface="Arial" panose="020B0604020202020204" pitchFamily="34" charset="0"/>
                <a:cs typeface="Arial" panose="020B0604020202020204" pitchFamily="34" charset="0"/>
              </a:rPr>
              <a:t> </a:t>
            </a:r>
            <a:r>
              <a:rPr lang="vi-VN" sz="2400" dirty="0" err="1">
                <a:latin typeface="Arial" panose="020B0604020202020204" pitchFamily="34" charset="0"/>
                <a:cs typeface="Arial" panose="020B0604020202020204" pitchFamily="34" charset="0"/>
              </a:rPr>
              <a:t>được</a:t>
            </a:r>
            <a:r>
              <a:rPr lang="vi-VN" sz="2400" dirty="0">
                <a:latin typeface="Arial" panose="020B0604020202020204" pitchFamily="34" charset="0"/>
                <a:cs typeface="Arial" panose="020B0604020202020204" pitchFamily="34" charset="0"/>
              </a:rPr>
              <a:t> thu </a:t>
            </a:r>
            <a:r>
              <a:rPr lang="vi-VN" sz="2400" dirty="0" err="1">
                <a:latin typeface="Arial" panose="020B0604020202020204" pitchFamily="34" charset="0"/>
                <a:cs typeface="Arial" panose="020B0604020202020204" pitchFamily="34" charset="0"/>
              </a:rPr>
              <a:t>hoạch</a:t>
            </a:r>
            <a:r>
              <a:rPr lang="en-US" sz="2400" dirty="0">
                <a:latin typeface="Arial" panose="020B0604020202020204" pitchFamily="34" charset="0"/>
                <a:cs typeface="Arial" panose="020B0604020202020204" pitchFamily="34" charset="0"/>
              </a:rPr>
              <a:t> (hachi.com.vn, 2018)</a:t>
            </a:r>
            <a:endParaRPr lang="en-US" sz="24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97274" y="2302104"/>
            <a:ext cx="5217932" cy="3907564"/>
          </a:xfrm>
          <a:prstGeom prst="rect">
            <a:avLst/>
          </a:prstGeom>
        </p:spPr>
      </p:pic>
      <p:sp>
        <p:nvSpPr>
          <p:cNvPr id="3" name="Rectangle 2"/>
          <p:cNvSpPr/>
          <p:nvPr/>
        </p:nvSpPr>
        <p:spPr>
          <a:xfrm>
            <a:off x="1972295" y="6274917"/>
            <a:ext cx="4467890" cy="369332"/>
          </a:xfrm>
          <a:prstGeom prst="rect">
            <a:avLst/>
          </a:prstGeom>
        </p:spPr>
        <p:txBody>
          <a:bodyPr wrap="none">
            <a:spAutoFit/>
          </a:bodyPr>
          <a:lstStyle/>
          <a:p>
            <a:r>
              <a:rPr lang="en-US" b="1" dirty="0" err="1">
                <a:latin typeface="Arial" panose="020B0604020202020204" pitchFamily="34" charset="0"/>
                <a:cs typeface="Arial" panose="020B0604020202020204" pitchFamily="34" charset="0"/>
              </a:rPr>
              <a:t>Hình</a:t>
            </a:r>
            <a:r>
              <a:rPr lang="en-US" b="1" dirty="0">
                <a:latin typeface="Arial" panose="020B0604020202020204" pitchFamily="34" charset="0"/>
                <a:cs typeface="Arial" panose="020B0604020202020204" pitchFamily="34" charset="0"/>
              </a:rPr>
              <a:t> 5 </a:t>
            </a:r>
            <a:r>
              <a:rPr lang="en-US" dirty="0" err="1">
                <a:latin typeface="Arial" panose="020B0604020202020204" pitchFamily="34" charset="0"/>
                <a:cs typeface="Arial" panose="020B0604020202020204" pitchFamily="34" charset="0"/>
              </a:rPr>
              <a:t>Gieo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đậu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xanh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gối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vụ</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bắp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xuân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hè</a:t>
            </a:r>
            <a:endParaRPr lang="en-US"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9433" y="188794"/>
            <a:ext cx="8352430" cy="5334000"/>
          </a:xfrm>
        </p:spPr>
        <p:txBody>
          <a:bodyPr>
            <a:normAutofit lnSpcReduction="10000"/>
          </a:bodyPr>
          <a:lstStyle/>
          <a:p>
            <a:pPr>
              <a:lnSpc>
                <a:spcPct val="150000"/>
              </a:lnSpc>
            </a:pPr>
            <a:r>
              <a:rPr lang="en-US" sz="2800" b="1" dirty="0">
                <a:latin typeface="Arial" panose="020B0604020202020204" pitchFamily="34" charset="0"/>
                <a:cs typeface="Arial" panose="020B0604020202020204" pitchFamily="34" charset="0"/>
              </a:rPr>
              <a:t>2.4</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Lợi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ích</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và</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hạn</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chế</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của</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việc</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trồng</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latin typeface="Arial" panose="020B0604020202020204" pitchFamily="34" charset="0"/>
                <a:cs typeface="Arial" panose="020B0604020202020204" pitchFamily="34" charset="0"/>
              </a:rPr>
              <a:t>xen</a:t>
            </a:r>
            <a:endParaRPr lang="en-US" sz="2800" b="1" dirty="0" smtClean="0">
              <a:latin typeface="Arial" panose="020B0604020202020204" pitchFamily="34" charset="0"/>
              <a:cs typeface="Arial" panose="020B0604020202020204" pitchFamily="34" charset="0"/>
            </a:endParaRPr>
          </a:p>
          <a:p>
            <a:pPr algn="l">
              <a:lnSpc>
                <a:spcPct val="150000"/>
              </a:lnSpc>
            </a:pP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Lợi</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ích</a:t>
            </a:r>
            <a:r>
              <a:rPr lang="en-US" b="1" i="1" dirty="0" smtClean="0">
                <a:latin typeface="Arial" panose="020B0604020202020204" pitchFamily="34" charset="0"/>
                <a:cs typeface="Arial" panose="020B0604020202020204" pitchFamily="34" charset="0"/>
              </a:rPr>
              <a:t>.</a:t>
            </a:r>
            <a:endParaRPr lang="en-US" b="1" i="1" dirty="0" smtClean="0">
              <a:latin typeface="Arial" panose="020B0604020202020204" pitchFamily="34" charset="0"/>
              <a:cs typeface="Arial" panose="020B0604020202020204" pitchFamily="34" charset="0"/>
            </a:endParaRPr>
          </a:p>
          <a:p>
            <a:pPr marL="457200" indent="-457200" algn="l">
              <a:lnSpc>
                <a:spcPct val="150000"/>
              </a:lnSpc>
              <a:buFont typeface="Arial" panose="020B0604020202020204" pitchFamily="34" charset="0"/>
              <a:buChar char="•"/>
            </a:pPr>
            <a:r>
              <a:rPr lang="en-US" dirty="0" err="1" smtClean="0">
                <a:latin typeface="Arial" panose="020B0604020202020204" pitchFamily="34" charset="0"/>
                <a:cs typeface="Arial" panose="020B0604020202020204" pitchFamily="34" charset="0"/>
              </a:rPr>
              <a:t>Tăng</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năng</a:t>
            </a:r>
            <a:r>
              <a:rPr lang="en-US" dirty="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suất</a:t>
            </a:r>
            <a:r>
              <a:rPr lang="en-US" dirty="0" smtClean="0">
                <a:latin typeface="Arial" panose="020B0604020202020204" pitchFamily="34" charset="0"/>
                <a:cs typeface="Arial" panose="020B0604020202020204" pitchFamily="34" charset="0"/>
              </a:rPr>
              <a:t> -&gt; </a:t>
            </a:r>
            <a:r>
              <a:rPr lang="en-US" dirty="0" err="1">
                <a:latin typeface="Arial" panose="020B0604020202020204" pitchFamily="34" charset="0"/>
                <a:cs typeface="Arial" panose="020B0604020202020204" pitchFamily="34" charset="0"/>
              </a:rPr>
              <a:t>tăng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nhập</a:t>
            </a:r>
            <a:endParaRPr lang="en-US" dirty="0">
              <a:latin typeface="Arial" panose="020B0604020202020204" pitchFamily="34" charset="0"/>
              <a:cs typeface="Arial" panose="020B0604020202020204" pitchFamily="34" charset="0"/>
            </a:endParaRPr>
          </a:p>
          <a:p>
            <a:pPr marL="457200" indent="-457200" algn="l">
              <a:lnSpc>
                <a:spcPct val="150000"/>
              </a:lnSpc>
              <a:buFont typeface="Arial" panose="020B0604020202020204" pitchFamily="34" charset="0"/>
              <a:buChar char="•"/>
            </a:pPr>
            <a:r>
              <a:rPr lang="en-US" dirty="0" err="1">
                <a:latin typeface="Arial" panose="020B0604020202020204" pitchFamily="34" charset="0"/>
                <a:cs typeface="Arial" panose="020B0604020202020204" pitchFamily="34" charset="0"/>
              </a:rPr>
              <a:t>Giảm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tỉ</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lệ</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sâu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bệnh</a:t>
            </a:r>
            <a:endParaRPr lang="en-US" dirty="0">
              <a:latin typeface="Arial" panose="020B0604020202020204" pitchFamily="34" charset="0"/>
              <a:cs typeface="Arial" panose="020B0604020202020204" pitchFamily="34" charset="0"/>
            </a:endParaRPr>
          </a:p>
          <a:p>
            <a:pPr marL="457200" indent="-457200" algn="l">
              <a:lnSpc>
                <a:spcPct val="150000"/>
              </a:lnSpc>
              <a:buFont typeface="Arial" panose="020B0604020202020204" pitchFamily="34" charset="0"/>
              <a:buChar char="•"/>
            </a:pPr>
            <a:r>
              <a:rPr lang="en-US" sz="2400" dirty="0" err="1" smtClean="0">
                <a:solidFill>
                  <a:schemeClr val="tx1"/>
                </a:solidFill>
                <a:latin typeface="Arial" panose="020B0604020202020204" pitchFamily="34" charset="0"/>
                <a:cs typeface="Arial" panose="020B0604020202020204" pitchFamily="34" charset="0"/>
              </a:rPr>
              <a:t>Tận</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dụng</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ánh</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sáng</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hiệu</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quả</a:t>
            </a:r>
            <a:r>
              <a:rPr lang="en-US" sz="2400" dirty="0" smtClean="0">
                <a:solidFill>
                  <a:schemeClr val="tx1"/>
                </a:solidFill>
                <a:latin typeface="Arial" panose="020B0604020202020204" pitchFamily="34" charset="0"/>
                <a:cs typeface="Arial" panose="020B0604020202020204" pitchFamily="34" charset="0"/>
              </a:rPr>
              <a:t> ở </a:t>
            </a:r>
            <a:r>
              <a:rPr lang="en-US" sz="2400" dirty="0" err="1" smtClean="0">
                <a:solidFill>
                  <a:schemeClr val="tx1"/>
                </a:solidFill>
                <a:latin typeface="Arial" panose="020B0604020202020204" pitchFamily="34" charset="0"/>
                <a:cs typeface="Arial" panose="020B0604020202020204" pitchFamily="34" charset="0"/>
              </a:rPr>
              <a:t>những</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tầng</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khác</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nhau</a:t>
            </a:r>
            <a:endParaRPr lang="en-US" sz="2400" dirty="0" smtClean="0">
              <a:solidFill>
                <a:schemeClr val="tx1"/>
              </a:solidFill>
              <a:latin typeface="Arial" panose="020B0604020202020204" pitchFamily="34" charset="0"/>
              <a:cs typeface="Arial" panose="020B0604020202020204" pitchFamily="34" charset="0"/>
            </a:endParaRPr>
          </a:p>
          <a:p>
            <a:pPr marL="457200" indent="-457200" algn="l">
              <a:lnSpc>
                <a:spcPct val="150000"/>
              </a:lnSpc>
              <a:buFont typeface="Arial" panose="020B0604020202020204" pitchFamily="34" charset="0"/>
              <a:buChar char="•"/>
            </a:pPr>
            <a:r>
              <a:rPr lang="en-US" sz="2400" dirty="0" err="1" smtClean="0">
                <a:solidFill>
                  <a:schemeClr val="tx1"/>
                </a:solidFill>
                <a:latin typeface="Arial" panose="020B0604020202020204" pitchFamily="34" charset="0"/>
                <a:cs typeface="Arial" panose="020B0604020202020204" pitchFamily="34" charset="0"/>
              </a:rPr>
              <a:t>Hạn</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chế</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cỏ</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dại</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chống</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xói</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mòn</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cải</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tạo</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đất</a:t>
            </a:r>
            <a:endParaRPr lang="en-US" sz="2400" dirty="0" smtClean="0">
              <a:solidFill>
                <a:schemeClr val="tx1"/>
              </a:solidFill>
              <a:latin typeface="Arial" panose="020B0604020202020204" pitchFamily="34" charset="0"/>
              <a:cs typeface="Arial" panose="020B0604020202020204" pitchFamily="34" charset="0"/>
            </a:endParaRPr>
          </a:p>
          <a:p>
            <a:pPr marL="457200" indent="-457200" algn="l">
              <a:lnSpc>
                <a:spcPct val="150000"/>
              </a:lnSpc>
              <a:buFont typeface="Arial" panose="020B0604020202020204" pitchFamily="34" charset="0"/>
              <a:buChar char="•"/>
            </a:pPr>
            <a:r>
              <a:rPr lang="en-US" sz="2400" dirty="0" err="1" smtClean="0">
                <a:solidFill>
                  <a:schemeClr val="tx1"/>
                </a:solidFill>
                <a:latin typeface="Arial" panose="020B0604020202020204" pitchFamily="34" charset="0"/>
                <a:cs typeface="Arial" panose="020B0604020202020204" pitchFamily="34" charset="0"/>
              </a:rPr>
              <a:t>Tiết</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kiêm</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nước</a:t>
            </a:r>
            <a:endParaRPr lang="en-US" sz="2400" dirty="0" smtClean="0">
              <a:solidFill>
                <a:schemeClr val="tx1"/>
              </a:solidFill>
              <a:latin typeface="Arial" panose="020B0604020202020204" pitchFamily="34" charset="0"/>
              <a:cs typeface="Arial" panose="020B0604020202020204" pitchFamily="34" charset="0"/>
            </a:endParaRPr>
          </a:p>
          <a:p>
            <a:pPr marL="457200" indent="-457200" algn="l">
              <a:lnSpc>
                <a:spcPct val="150000"/>
              </a:lnSpc>
              <a:buFont typeface="Arial" panose="020B0604020202020204" pitchFamily="34" charset="0"/>
              <a:buChar char="•"/>
            </a:pPr>
            <a:r>
              <a:rPr lang="en-US" sz="2400" dirty="0" err="1" smtClean="0">
                <a:solidFill>
                  <a:schemeClr val="tx1"/>
                </a:solidFill>
                <a:latin typeface="Arial" panose="020B0604020202020204" pitchFamily="34" charset="0"/>
                <a:cs typeface="Arial" panose="020B0604020202020204" pitchFamily="34" charset="0"/>
              </a:rPr>
              <a:t>Tránh</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được</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rủi</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ro</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thua</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lỗ</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khi</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độc</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canh</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một</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cây</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duy</a:t>
            </a:r>
            <a:r>
              <a:rPr lang="en-US" sz="2400" dirty="0" smtClean="0">
                <a:solidFill>
                  <a:schemeClr val="tx1"/>
                </a:solidFill>
                <a:latin typeface="Arial" panose="020B0604020202020204" pitchFamily="34" charset="0"/>
                <a:cs typeface="Arial" panose="020B0604020202020204" pitchFamily="34" charset="0"/>
              </a:rPr>
              <a:t> </a:t>
            </a:r>
            <a:r>
              <a:rPr lang="en-US" sz="2400" dirty="0" err="1" smtClean="0">
                <a:solidFill>
                  <a:schemeClr val="tx1"/>
                </a:solidFill>
                <a:latin typeface="Arial" panose="020B0604020202020204" pitchFamily="34" charset="0"/>
                <a:cs typeface="Arial" panose="020B0604020202020204" pitchFamily="34" charset="0"/>
              </a:rPr>
              <a:t>nhất</a:t>
            </a:r>
            <a:endParaRPr lang="en-US" sz="2400" dirty="0" smtClean="0">
              <a:solidFill>
                <a:schemeClr val="tx1"/>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4" name="TextBox 3"/>
          <p:cNvSpPr txBox="1"/>
          <p:nvPr/>
        </p:nvSpPr>
        <p:spPr>
          <a:xfrm>
            <a:off x="859810" y="218364"/>
            <a:ext cx="6032310" cy="523220"/>
          </a:xfrm>
          <a:prstGeom prst="rect">
            <a:avLst/>
          </a:prstGeom>
          <a:noFill/>
        </p:spPr>
        <p:txBody>
          <a:bodyPr wrap="square" rtlCol="0">
            <a:spAutoFit/>
          </a:bodyPr>
          <a:lstStyle/>
          <a:p>
            <a:r>
              <a:rPr lang="en-US" sz="2800" b="1" i="1" dirty="0" smtClean="0">
                <a:latin typeface="Arial" panose="020B0604020202020204" pitchFamily="34" charset="0"/>
                <a:cs typeface="Arial" panose="020B0604020202020204" pitchFamily="34" charset="0"/>
              </a:rPr>
              <a:t>►</a:t>
            </a:r>
            <a:r>
              <a:rPr lang="en-US" sz="2800" b="1" i="1" dirty="0" err="1" smtClean="0"/>
              <a:t>Hạn</a:t>
            </a:r>
            <a:r>
              <a:rPr lang="en-US" sz="2800" b="1" i="1" dirty="0" smtClean="0"/>
              <a:t> </a:t>
            </a:r>
            <a:r>
              <a:rPr lang="en-US" sz="2800" b="1" i="1" dirty="0" err="1" smtClean="0"/>
              <a:t>chế</a:t>
            </a:r>
            <a:r>
              <a:rPr lang="en-US" sz="2800" b="1" i="1" dirty="0" smtClean="0"/>
              <a:t>.</a:t>
            </a:r>
            <a:endParaRPr lang="en-US" sz="2800" b="1" i="1" dirty="0"/>
          </a:p>
        </p:txBody>
      </p:sp>
      <p:sp>
        <p:nvSpPr>
          <p:cNvPr id="6" name="Rectangle 5"/>
          <p:cNvSpPr/>
          <p:nvPr/>
        </p:nvSpPr>
        <p:spPr>
          <a:xfrm>
            <a:off x="1" y="666706"/>
            <a:ext cx="9007522" cy="5632311"/>
          </a:xfrm>
          <a:prstGeom prst="rect">
            <a:avLst/>
          </a:prstGeom>
        </p:spPr>
        <p:txBody>
          <a:bodyPr wrap="square">
            <a:spAutoFit/>
          </a:bodyPr>
          <a:lstStyle/>
          <a:p>
            <a:pPr marL="342900" indent="-342900">
              <a:lnSpc>
                <a:spcPct val="150000"/>
              </a:lnSpc>
              <a:buFontTx/>
              <a:buChar char="-"/>
            </a:pP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xen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hưởng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lẫn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nhau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che</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khuất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ánh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sáng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nhau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suất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giảm</a:t>
            </a:r>
            <a:r>
              <a:rPr lang="en-US"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marL="342900" indent="-342900">
              <a:lnSpc>
                <a:spcPct val="150000"/>
              </a:lnSpc>
              <a:buFontTx/>
              <a:buChar char="-"/>
            </a:pPr>
            <a:r>
              <a:rPr lang="en-US" sz="2400" dirty="0" err="1" smtClean="0">
                <a:latin typeface="Arial" panose="020B0604020202020204" pitchFamily="34" charset="0"/>
                <a:cs typeface="Arial" panose="020B0604020202020204" pitchFamily="34" charset="0"/>
              </a:rPr>
              <a:t>Nhược</a:t>
            </a:r>
            <a:r>
              <a:rPr lang="en-US" sz="2400" dirty="0" smtClean="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điểm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mô</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xen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tiêu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phê</a:t>
            </a:r>
            <a:r>
              <a:rPr lang="en-US"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nSpc>
                <a:spcPct val="150000"/>
              </a:lnSpc>
            </a:pPr>
            <a:r>
              <a:rPr lang="en-US" sz="2400" dirty="0">
                <a:latin typeface="Arial" panose="020B0604020202020204" pitchFamily="34" charset="0"/>
                <a:cs typeface="Arial" panose="020B0604020202020204" pitchFamily="34" charset="0"/>
              </a:rPr>
              <a:t>	+ Hai </a:t>
            </a:r>
            <a:r>
              <a:rPr lang="en-US" sz="2400" dirty="0" err="1">
                <a:latin typeface="Arial" panose="020B0604020202020204" pitchFamily="34" charset="0"/>
                <a:cs typeface="Arial" panose="020B0604020202020204" pitchFamily="34" charset="0"/>
              </a:rPr>
              <a:t>loại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cây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cùng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vật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chủ</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một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số</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sâu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bệnh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như</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tuyến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trùng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rệp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hại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rễ</a:t>
            </a:r>
            <a:r>
              <a:rPr lang="en-US"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nSpc>
                <a:spcPct val="150000"/>
              </a:lnSpc>
            </a:pP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Kỹ</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thuật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nhau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hưởng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việc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chăm</a:t>
            </a:r>
            <a:r>
              <a:rPr lang="en-US" sz="2400" dirty="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sóc</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nSpc>
                <a:spcPct val="150000"/>
              </a:lnSpc>
            </a:pP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Mật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độ</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trồng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dày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dẫn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đến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thiếu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ánh</a:t>
            </a:r>
            <a:r>
              <a:rPr lang="en-US" sz="2400" dirty="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sáng</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nSpc>
                <a:spcPct val="150000"/>
              </a:lnSpc>
            </a:pP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suất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không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cao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bằng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độc</a:t>
            </a:r>
            <a:r>
              <a:rPr lang="en-US" sz="2400" dirty="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canh</a:t>
            </a:r>
            <a:r>
              <a:rPr lang="en-US" sz="2400" dirty="0" smtClean="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nSpc>
                <a:spcPct val="150000"/>
              </a:lnSpc>
            </a:pPr>
            <a:endParaRPr lang="en-US" sz="2400"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31427" y="968646"/>
            <a:ext cx="8680561" cy="4456016"/>
          </a:xfrm>
        </p:spPr>
        <p:txBody>
          <a:bodyPr>
            <a:normAutofit/>
          </a:bodyPr>
          <a:lstStyle/>
          <a:p>
            <a:pPr algn="just">
              <a:lnSpc>
                <a:spcPct val="150000"/>
              </a:lnSpc>
            </a:pPr>
            <a:r>
              <a:rPr lang="en-US" b="1" i="1" dirty="0" smtClean="0">
                <a:latin typeface="Arial" panose="020B0604020202020204" pitchFamily="34" charset="0"/>
                <a:cs typeface="Arial" panose="020B0604020202020204" pitchFamily="34" charset="0"/>
              </a:rPr>
              <a:t>►</a:t>
            </a:r>
            <a:r>
              <a:rPr lang="en-US" b="1" i="1" dirty="0" err="1" smtClean="0">
                <a:latin typeface="Arial" panose="020B0604020202020204" pitchFamily="34" charset="0"/>
                <a:cs typeface="Arial" panose="020B0604020202020204" pitchFamily="34" charset="0"/>
              </a:rPr>
              <a:t>Mô</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hình</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trồng</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xen</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chanh</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dây</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tím</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và</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gừng</a:t>
            </a:r>
            <a:r>
              <a:rPr lang="en-US" b="1" i="1" dirty="0" smtClean="0">
                <a:latin typeface="Arial" panose="020B0604020202020204" pitchFamily="34" charset="0"/>
                <a:cs typeface="Arial" panose="020B0604020202020204" pitchFamily="34" charset="0"/>
              </a:rPr>
              <a:t>.</a:t>
            </a:r>
            <a:endParaRPr lang="en-US" b="1" i="1" dirty="0" smtClean="0">
              <a:latin typeface="Arial" panose="020B0604020202020204" pitchFamily="34" charset="0"/>
              <a:cs typeface="Arial" panose="020B0604020202020204" pitchFamily="34" charset="0"/>
            </a:endParaRPr>
          </a:p>
          <a:p>
            <a:pPr algn="just">
              <a:lnSpc>
                <a:spcPct val="150000"/>
              </a:lnSpc>
            </a:pPr>
            <a:r>
              <a:rPr lang="en-US" dirty="0" err="1" smtClean="0">
                <a:latin typeface="Arial" panose="020B0604020202020204" pitchFamily="34" charset="0"/>
                <a:cs typeface="Arial" panose="020B0604020202020204" pitchFamily="34" charset="0"/>
              </a:rPr>
              <a:t>Địa</a:t>
            </a:r>
            <a:r>
              <a:rPr lang="en-US" dirty="0" smtClean="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phương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áp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dụng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huyện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Cẩm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Mỹ</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tỉnh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Đồng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Nai</a:t>
            </a:r>
            <a:endParaRPr lang="en-US" dirty="0">
              <a:latin typeface="Arial" panose="020B0604020202020204" pitchFamily="34" charset="0"/>
              <a:cs typeface="Arial" panose="020B0604020202020204" pitchFamily="34" charset="0"/>
            </a:endParaRPr>
          </a:p>
          <a:p>
            <a:pPr marL="257175" indent="-257175" algn="just">
              <a:lnSpc>
                <a:spcPct val="150000"/>
              </a:lnSpc>
              <a:buFont typeface="Arial" panose="020B0604020202020204" pitchFamily="34" charset="0"/>
              <a:buChar char="•"/>
            </a:pPr>
            <a:r>
              <a:rPr lang="en-US" i="1" dirty="0" err="1">
                <a:latin typeface="Arial" panose="020B0604020202020204" pitchFamily="34" charset="0"/>
                <a:cs typeface="Arial" panose="020B0604020202020204" pitchFamily="34" charset="0"/>
              </a:rPr>
              <a:t>Hộ</a:t>
            </a:r>
            <a:r>
              <a:rPr lang="en-US" i="1" dirty="0">
                <a:latin typeface="Arial" panose="020B0604020202020204" pitchFamily="34" charset="0"/>
                <a:cs typeface="Arial" panose="020B0604020202020204" pitchFamily="34" charset="0"/>
              </a:rPr>
              <a:t> </a:t>
            </a:r>
            <a:r>
              <a:rPr lang="en-US" i="1" dirty="0" err="1">
                <a:latin typeface="Arial" panose="020B0604020202020204" pitchFamily="34" charset="0"/>
                <a:cs typeface="Arial" panose="020B0604020202020204" pitchFamily="34" charset="0"/>
              </a:rPr>
              <a:t>dân</a:t>
            </a:r>
            <a:r>
              <a:rPr lang="en-US" i="1"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Nguyễn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Hồng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Đăng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Khoa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với</a:t>
            </a:r>
            <a:r>
              <a:rPr lang="en-US" dirty="0">
                <a:latin typeface="Arial" panose="020B0604020202020204" pitchFamily="34" charset="0"/>
                <a:cs typeface="Arial" panose="020B0604020202020204" pitchFamily="34" charset="0"/>
              </a:rPr>
              <a:t> 4ha </a:t>
            </a:r>
            <a:r>
              <a:rPr lang="en-US" dirty="0" err="1">
                <a:latin typeface="Arial" panose="020B0604020202020204" pitchFamily="34" charset="0"/>
                <a:cs typeface="Arial" panose="020B0604020202020204" pitchFamily="34" charset="0"/>
              </a:rPr>
              <a:t>đất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trồng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xen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canh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Chanh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Dây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Tím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với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Gừng</a:t>
            </a:r>
            <a:r>
              <a:rPr lang="en-US"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marL="257175" indent="-257175" algn="just">
              <a:lnSpc>
                <a:spcPct val="150000"/>
              </a:lnSpc>
              <a:buFont typeface="Arial" panose="020B0604020202020204" pitchFamily="34" charset="0"/>
              <a:buChar char="•"/>
            </a:pPr>
            <a:r>
              <a:rPr lang="en-US" i="1" dirty="0" err="1">
                <a:latin typeface="Arial" panose="020B0604020202020204" pitchFamily="34" charset="0"/>
                <a:cs typeface="Arial" panose="020B0604020202020204" pitchFamily="34" charset="0"/>
              </a:rPr>
              <a:t>Tính</a:t>
            </a:r>
            <a:r>
              <a:rPr lang="en-US" i="1" dirty="0">
                <a:latin typeface="Arial" panose="020B0604020202020204" pitchFamily="34" charset="0"/>
                <a:cs typeface="Arial" panose="020B0604020202020204" pitchFamily="34" charset="0"/>
              </a:rPr>
              <a:t> </a:t>
            </a:r>
            <a:r>
              <a:rPr lang="en-US" i="1" dirty="0" err="1">
                <a:latin typeface="Arial" panose="020B0604020202020204" pitchFamily="34" charset="0"/>
                <a:cs typeface="Arial" panose="020B0604020202020204" pitchFamily="34" charset="0"/>
              </a:rPr>
              <a:t>hiệu</a:t>
            </a:r>
            <a:r>
              <a:rPr lang="en-US" i="1" dirty="0">
                <a:latin typeface="Arial" panose="020B0604020202020204" pitchFamily="34" charset="0"/>
                <a:cs typeface="Arial" panose="020B0604020202020204" pitchFamily="34" charset="0"/>
              </a:rPr>
              <a:t> </a:t>
            </a:r>
            <a:r>
              <a:rPr lang="en-US" i="1" dirty="0" err="1">
                <a:latin typeface="Arial" panose="020B0604020202020204" pitchFamily="34" charset="0"/>
                <a:cs typeface="Arial" panose="020B0604020202020204" pitchFamily="34" charset="0"/>
              </a:rPr>
              <a:t>quả</a:t>
            </a:r>
            <a:r>
              <a:rPr lang="en-US" i="1"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Chanh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Dây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cung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cấp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bóng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mát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Gừng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trồng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Gừng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hạn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chế</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cỏ</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mọc</a:t>
            </a:r>
            <a:r>
              <a:rPr lang="en-US"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a:p>
            <a:pPr marL="257175" indent="-257175" algn="just">
              <a:lnSpc>
                <a:spcPct val="150000"/>
              </a:lnSpc>
              <a:buFont typeface="Arial" panose="020B0604020202020204" pitchFamily="34" charset="0"/>
              <a:buChar char="•"/>
            </a:pPr>
            <a:r>
              <a:rPr lang="en-US" i="1" dirty="0" err="1">
                <a:latin typeface="Arial" panose="020B0604020202020204" pitchFamily="34" charset="0"/>
                <a:cs typeface="Arial" panose="020B0604020202020204" pitchFamily="34" charset="0"/>
              </a:rPr>
              <a:t>Giá</a:t>
            </a:r>
            <a:r>
              <a:rPr lang="en-US" i="1" dirty="0">
                <a:latin typeface="Arial" panose="020B0604020202020204" pitchFamily="34" charset="0"/>
                <a:cs typeface="Arial" panose="020B0604020202020204" pitchFamily="34" charset="0"/>
              </a:rPr>
              <a:t> </a:t>
            </a:r>
            <a:r>
              <a:rPr lang="en-US" i="1" dirty="0" err="1">
                <a:latin typeface="Arial" panose="020B0604020202020204" pitchFamily="34" charset="0"/>
                <a:cs typeface="Arial" panose="020B0604020202020204" pitchFamily="34" charset="0"/>
              </a:rPr>
              <a:t>trị</a:t>
            </a:r>
            <a:r>
              <a:rPr lang="en-US" i="1" dirty="0">
                <a:latin typeface="Arial" panose="020B0604020202020204" pitchFamily="34" charset="0"/>
                <a:cs typeface="Arial" panose="020B0604020202020204" pitchFamily="34" charset="0"/>
              </a:rPr>
              <a:t> </a:t>
            </a:r>
            <a:r>
              <a:rPr lang="en-US" i="1" dirty="0" err="1">
                <a:latin typeface="Arial" panose="020B0604020202020204" pitchFamily="34" charset="0"/>
                <a:cs typeface="Arial" panose="020B0604020202020204" pitchFamily="34" charset="0"/>
              </a:rPr>
              <a:t>Kinh</a:t>
            </a:r>
            <a:r>
              <a:rPr lang="en-US" i="1" dirty="0">
                <a:latin typeface="Arial" panose="020B0604020202020204" pitchFamily="34" charset="0"/>
                <a:cs typeface="Arial" panose="020B0604020202020204" pitchFamily="34" charset="0"/>
              </a:rPr>
              <a:t> </a:t>
            </a:r>
            <a:r>
              <a:rPr lang="en-US" i="1" dirty="0" err="1">
                <a:latin typeface="Arial" panose="020B0604020202020204" pitchFamily="34" charset="0"/>
                <a:cs typeface="Arial" panose="020B0604020202020204" pitchFamily="34" charset="0"/>
              </a:rPr>
              <a:t>tế</a:t>
            </a:r>
            <a:r>
              <a:rPr lang="en-US" i="1"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Mõi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năm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cho</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năng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suất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khoảng</a:t>
            </a:r>
            <a:r>
              <a:rPr lang="en-US" dirty="0">
                <a:latin typeface="Arial" panose="020B0604020202020204" pitchFamily="34" charset="0"/>
                <a:cs typeface="Arial" panose="020B0604020202020204" pitchFamily="34" charset="0"/>
              </a:rPr>
              <a:t> 200 </a:t>
            </a:r>
            <a:r>
              <a:rPr lang="en-US" dirty="0" err="1">
                <a:latin typeface="Arial" panose="020B0604020202020204" pitchFamily="34" charset="0"/>
                <a:cs typeface="Arial" panose="020B0604020202020204" pitchFamily="34" charset="0"/>
              </a:rPr>
              <a:t>tấn</a:t>
            </a:r>
            <a:r>
              <a:rPr lang="en-US"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257175" indent="-257175" algn="just">
              <a:lnSpc>
                <a:spcPct val="150000"/>
              </a:lnSpc>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algn="just">
              <a:lnSpc>
                <a:spcPct val="150000"/>
              </a:lnSpc>
            </a:pPr>
            <a:endParaRPr lang="en-US" dirty="0">
              <a:latin typeface="Arial" panose="020B0604020202020204" pitchFamily="34" charset="0"/>
              <a:cs typeface="Arial" panose="020B0604020202020204" pitchFamily="34" charset="0"/>
            </a:endParaRPr>
          </a:p>
          <a:p>
            <a:pPr algn="just">
              <a:lnSpc>
                <a:spcPct val="150000"/>
              </a:lnSpc>
            </a:pPr>
            <a:endParaRPr lang="vi-VN" dirty="0">
              <a:latin typeface="Arial" panose="020B0604020202020204" pitchFamily="34" charset="0"/>
              <a:cs typeface="Arial" panose="020B0604020202020204" pitchFamily="34" charset="0"/>
            </a:endParaRPr>
          </a:p>
        </p:txBody>
      </p:sp>
      <p:sp>
        <p:nvSpPr>
          <p:cNvPr id="2" name="TextBox 1"/>
          <p:cNvSpPr txBox="1"/>
          <p:nvPr/>
        </p:nvSpPr>
        <p:spPr>
          <a:xfrm>
            <a:off x="231427" y="196527"/>
            <a:ext cx="6988628" cy="523220"/>
          </a:xfrm>
          <a:prstGeom prst="rect">
            <a:avLst/>
          </a:prstGeom>
          <a:noFill/>
        </p:spPr>
        <p:txBody>
          <a:bodyPr wrap="square" rtlCol="0">
            <a:spAutoFit/>
          </a:bodyPr>
          <a:lstStyle/>
          <a:p>
            <a:r>
              <a:rPr lang="en-US" sz="2800" b="1" dirty="0" smtClean="0"/>
              <a:t>2.5 </a:t>
            </a:r>
            <a:r>
              <a:rPr lang="en-US" sz="2800" b="1" dirty="0" err="1" smtClean="0"/>
              <a:t>Một</a:t>
            </a:r>
            <a:r>
              <a:rPr lang="en-US" sz="2800" b="1" dirty="0" smtClean="0"/>
              <a:t> </a:t>
            </a:r>
            <a:r>
              <a:rPr lang="en-US" sz="2800" b="1" dirty="0" err="1" smtClean="0"/>
              <a:t>số</a:t>
            </a:r>
            <a:r>
              <a:rPr lang="en-US" sz="2800" b="1" dirty="0" smtClean="0"/>
              <a:t> </a:t>
            </a:r>
            <a:r>
              <a:rPr lang="en-US" sz="2800" b="1" dirty="0" err="1" smtClean="0"/>
              <a:t>mô</a:t>
            </a:r>
            <a:r>
              <a:rPr lang="en-US" sz="2800" b="1" dirty="0" smtClean="0"/>
              <a:t> </a:t>
            </a:r>
            <a:r>
              <a:rPr lang="en-US" sz="2800" b="1" dirty="0" err="1" smtClean="0"/>
              <a:t>hình</a:t>
            </a:r>
            <a:r>
              <a:rPr lang="en-US" sz="2800" b="1" dirty="0" smtClean="0"/>
              <a:t> </a:t>
            </a:r>
            <a:r>
              <a:rPr lang="en-US" sz="2800" b="1" dirty="0" err="1" smtClean="0"/>
              <a:t>trồng</a:t>
            </a:r>
            <a:r>
              <a:rPr lang="en-US" sz="2800" b="1" dirty="0" smtClean="0"/>
              <a:t> </a:t>
            </a:r>
            <a:r>
              <a:rPr lang="en-US" sz="2800" b="1" dirty="0" err="1" smtClean="0"/>
              <a:t>xen</a:t>
            </a:r>
            <a:r>
              <a:rPr lang="en-US" sz="2800" b="1" dirty="0" smtClean="0"/>
              <a:t> </a:t>
            </a:r>
            <a:r>
              <a:rPr lang="en-US" sz="2800" b="1" dirty="0" err="1" smtClean="0"/>
              <a:t>điển</a:t>
            </a:r>
            <a:r>
              <a:rPr lang="en-US" sz="2800" b="1" dirty="0" smtClean="0"/>
              <a:t> </a:t>
            </a:r>
            <a:r>
              <a:rPr lang="en-US" sz="2800" b="1" dirty="0" err="1" smtClean="0"/>
              <a:t>hình</a:t>
            </a:r>
            <a:r>
              <a:rPr lang="en-US" sz="2800" b="1" dirty="0" smtClean="0"/>
              <a:t>. </a:t>
            </a:r>
            <a:endParaRPr lang="en-US" sz="2800" b="1" dirty="0"/>
          </a:p>
        </p:txBody>
      </p:sp>
      <p:sp>
        <p:nvSpPr>
          <p:cNvPr id="4" name="Slide Number Placeholder 3"/>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89014" y="818867"/>
            <a:ext cx="7438298" cy="5186148"/>
          </a:xfrm>
          <a:prstGeom prst="rect">
            <a:avLst/>
          </a:prstGeom>
        </p:spPr>
      </p:pic>
      <p:sp>
        <p:nvSpPr>
          <p:cNvPr id="6" name="TextBox 5"/>
          <p:cNvSpPr txBox="1"/>
          <p:nvPr/>
        </p:nvSpPr>
        <p:spPr>
          <a:xfrm>
            <a:off x="1542197" y="6141493"/>
            <a:ext cx="7206018" cy="369332"/>
          </a:xfrm>
          <a:prstGeom prst="rect">
            <a:avLst/>
          </a:prstGeom>
          <a:noFill/>
        </p:spPr>
        <p:txBody>
          <a:bodyPr wrap="square" rtlCol="0">
            <a:spAutoFit/>
          </a:bodyPr>
          <a:lstStyle/>
          <a:p>
            <a:r>
              <a:rPr lang="en-US" b="1" dirty="0" err="1" smtClean="0"/>
              <a:t>Hình</a:t>
            </a:r>
            <a:r>
              <a:rPr lang="en-US" b="1" dirty="0" smtClean="0"/>
              <a:t> 6.</a:t>
            </a:r>
            <a:r>
              <a:rPr lang="en-US" dirty="0" smtClean="0"/>
              <a:t> </a:t>
            </a:r>
            <a:r>
              <a:rPr lang="en-US" dirty="0" err="1" smtClean="0"/>
              <a:t>Mô</a:t>
            </a:r>
            <a:r>
              <a:rPr lang="en-US" dirty="0" smtClean="0"/>
              <a:t> </a:t>
            </a:r>
            <a:r>
              <a:rPr lang="en-US" dirty="0" err="1" smtClean="0"/>
              <a:t>hình</a:t>
            </a:r>
            <a:r>
              <a:rPr lang="en-US" dirty="0" smtClean="0"/>
              <a:t> </a:t>
            </a:r>
            <a:r>
              <a:rPr lang="en-US" dirty="0" err="1" smtClean="0"/>
              <a:t>trồng</a:t>
            </a:r>
            <a:r>
              <a:rPr lang="en-US" dirty="0" smtClean="0"/>
              <a:t> </a:t>
            </a:r>
            <a:r>
              <a:rPr lang="en-US" dirty="0" err="1" smtClean="0"/>
              <a:t>xen</a:t>
            </a:r>
            <a:r>
              <a:rPr lang="en-US" dirty="0" smtClean="0"/>
              <a:t> </a:t>
            </a:r>
            <a:r>
              <a:rPr lang="en-US" dirty="0" err="1" smtClean="0"/>
              <a:t>chanh</a:t>
            </a:r>
            <a:r>
              <a:rPr lang="en-US" dirty="0" smtClean="0"/>
              <a:t> </a:t>
            </a:r>
            <a:r>
              <a:rPr lang="en-US" dirty="0" err="1" smtClean="0"/>
              <a:t>dây</a:t>
            </a:r>
            <a:r>
              <a:rPr lang="en-US" dirty="0" smtClean="0"/>
              <a:t> </a:t>
            </a:r>
            <a:r>
              <a:rPr lang="en-US" dirty="0" err="1" smtClean="0"/>
              <a:t>tím</a:t>
            </a:r>
            <a:r>
              <a:rPr lang="en-US" dirty="0" smtClean="0"/>
              <a:t> </a:t>
            </a:r>
            <a:r>
              <a:rPr lang="en-US" dirty="0" err="1" smtClean="0"/>
              <a:t>và</a:t>
            </a:r>
            <a:r>
              <a:rPr lang="en-US" dirty="0" smtClean="0"/>
              <a:t> </a:t>
            </a:r>
            <a:r>
              <a:rPr lang="en-US" dirty="0" err="1" smtClean="0"/>
              <a:t>gừng</a:t>
            </a:r>
            <a:r>
              <a:rPr lang="en-US" dirty="0" smtClean="0"/>
              <a:t> </a:t>
            </a:r>
            <a:r>
              <a:rPr lang="en-US" i="1" dirty="0" smtClean="0"/>
              <a:t>(</a:t>
            </a:r>
            <a:r>
              <a:rPr lang="en-US" i="1" dirty="0" err="1" smtClean="0"/>
              <a:t>nguồn</a:t>
            </a:r>
            <a:r>
              <a:rPr lang="en-US" i="1" dirty="0" smtClean="0"/>
              <a:t> Internet).</a:t>
            </a:r>
            <a:endParaRPr lang="en-US" i="1" dirty="0"/>
          </a:p>
        </p:txBody>
      </p:sp>
      <p:sp>
        <p:nvSpPr>
          <p:cNvPr id="7" name="Slide Number Placeholder 6"/>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13345" y="445083"/>
            <a:ext cx="8538999" cy="3263504"/>
          </a:xfrm>
        </p:spPr>
        <p:txBody>
          <a:bodyPr>
            <a:noAutofit/>
          </a:bodyPr>
          <a:lstStyle/>
          <a:p>
            <a:pPr marL="0" indent="0">
              <a:lnSpc>
                <a:spcPct val="150000"/>
              </a:lnSpc>
              <a:buNone/>
            </a:pPr>
            <a:r>
              <a:rPr lang="en-US" sz="2400" b="1" dirty="0" smtClean="0">
                <a:latin typeface="Arial" panose="020B0604020202020204" pitchFamily="34" charset="0"/>
                <a:cs typeface="Arial" panose="020B0604020202020204" pitchFamily="34" charset="0"/>
              </a:rPr>
              <a:t>►</a:t>
            </a:r>
            <a:r>
              <a:rPr lang="en-US" sz="2400" b="1" dirty="0" err="1" smtClean="0">
                <a:latin typeface="Arial" panose="020B0604020202020204" pitchFamily="34" charset="0"/>
                <a:cs typeface="Arial" panose="020B0604020202020204" pitchFamily="34" charset="0"/>
              </a:rPr>
              <a:t>Mô</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hình</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trồng</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xen</a:t>
            </a:r>
            <a:r>
              <a:rPr lang="en-US" sz="2400" b="1" dirty="0" smtClean="0">
                <a:latin typeface="Arial" panose="020B0604020202020204" pitchFamily="34" charset="0"/>
                <a:cs typeface="Arial" panose="020B0604020202020204" pitchFamily="34" charset="0"/>
              </a:rPr>
              <a:t> cacao </a:t>
            </a:r>
            <a:r>
              <a:rPr lang="en-US" sz="2400" b="1" dirty="0" err="1" smtClean="0">
                <a:latin typeface="Arial" panose="020B0604020202020204" pitchFamily="34" charset="0"/>
                <a:cs typeface="Arial" panose="020B0604020202020204" pitchFamily="34" charset="0"/>
              </a:rPr>
              <a:t>với</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dừa</a:t>
            </a:r>
            <a:endParaRPr lang="en-US" sz="2400" b="1" dirty="0">
              <a:latin typeface="Arial" panose="020B0604020202020204" pitchFamily="34" charset="0"/>
              <a:cs typeface="Arial" panose="020B0604020202020204" pitchFamily="34" charset="0"/>
            </a:endParaRPr>
          </a:p>
          <a:p>
            <a:pPr>
              <a:lnSpc>
                <a:spcPct val="150000"/>
              </a:lnSpc>
            </a:pPr>
            <a:r>
              <a:rPr lang="en-US" sz="2400" i="1" dirty="0" err="1" smtClean="0">
                <a:latin typeface="Arial" panose="020B0604020202020204" pitchFamily="34" charset="0"/>
                <a:cs typeface="Arial" panose="020B0604020202020204" pitchFamily="34" charset="0"/>
              </a:rPr>
              <a:t>Địa</a:t>
            </a:r>
            <a:r>
              <a:rPr lang="en-US" sz="2400" i="1" dirty="0" smtClean="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phương</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áp</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dụng</a:t>
            </a:r>
            <a:r>
              <a:rPr lang="en-US" sz="2400" i="1" dirty="0">
                <a:latin typeface="Arial" panose="020B0604020202020204" pitchFamily="34" charset="0"/>
                <a:cs typeface="Arial" panose="020B0604020202020204" pitchFamily="34" charset="0"/>
              </a:rPr>
              <a:t>:</a:t>
            </a:r>
            <a:r>
              <a:rPr lang="vi-VN" sz="2400" dirty="0">
                <a:latin typeface="Arial" panose="020B0604020202020204" pitchFamily="34" charset="0"/>
                <a:cs typeface="Arial" panose="020B0604020202020204" pitchFamily="34" charset="0"/>
              </a:rPr>
              <a:t> ấp Vĩnh Hòa, xã Tân Hội, huyện Mỏ Cày, tỉnh Bến Tre</a:t>
            </a:r>
            <a:endParaRPr lang="en-US" sz="2400" dirty="0">
              <a:latin typeface="Arial" panose="020B0604020202020204" pitchFamily="34" charset="0"/>
              <a:cs typeface="Arial" panose="020B0604020202020204" pitchFamily="34" charset="0"/>
            </a:endParaRPr>
          </a:p>
          <a:p>
            <a:pPr>
              <a:lnSpc>
                <a:spcPct val="150000"/>
              </a:lnSpc>
            </a:pPr>
            <a:r>
              <a:rPr lang="en-US" sz="2400" i="1" dirty="0" err="1">
                <a:latin typeface="Arial" panose="020B0604020202020204" pitchFamily="34" charset="0"/>
                <a:cs typeface="Arial" panose="020B0604020202020204" pitchFamily="34" charset="0"/>
              </a:rPr>
              <a:t>Hộ</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dân</a:t>
            </a:r>
            <a:r>
              <a:rPr lang="en-US" sz="2400" i="1" dirty="0">
                <a:latin typeface="Arial" panose="020B0604020202020204" pitchFamily="34" charset="0"/>
                <a:cs typeface="Arial" panose="020B0604020202020204" pitchFamily="34" charset="0"/>
              </a:rPr>
              <a:t>:</a:t>
            </a:r>
            <a:r>
              <a:rPr lang="vi-VN" sz="2400" dirty="0">
                <a:latin typeface="Arial" panose="020B0604020202020204" pitchFamily="34" charset="0"/>
                <a:cs typeface="Arial" panose="020B0604020202020204" pitchFamily="34" charset="0"/>
              </a:rPr>
              <a:t>anh Nguyễn Văn Thanh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1 </a:t>
            </a:r>
            <a:r>
              <a:rPr lang="en-US" sz="2400" dirty="0" err="1">
                <a:latin typeface="Arial" panose="020B0604020202020204" pitchFamily="34" charset="0"/>
                <a:cs typeface="Arial" panose="020B0604020202020204" pitchFamily="34" charset="0"/>
              </a:rPr>
              <a:t>hecta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vườn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dừa</a:t>
            </a:r>
            <a:endParaRPr lang="en-US" sz="2400" dirty="0">
              <a:latin typeface="Arial" panose="020B0604020202020204" pitchFamily="34" charset="0"/>
              <a:cs typeface="Arial" panose="020B0604020202020204" pitchFamily="34" charset="0"/>
            </a:endParaRPr>
          </a:p>
          <a:p>
            <a:pPr>
              <a:lnSpc>
                <a:spcPct val="150000"/>
              </a:lnSpc>
            </a:pPr>
            <a:r>
              <a:rPr lang="en-US" sz="2400" i="1" dirty="0" err="1">
                <a:latin typeface="Arial" panose="020B0604020202020204" pitchFamily="34" charset="0"/>
                <a:cs typeface="Arial" panose="020B0604020202020204" pitchFamily="34" charset="0"/>
              </a:rPr>
              <a:t>Tính</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hiệu</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quả</a:t>
            </a:r>
            <a:r>
              <a:rPr lang="en-US" sz="2400" i="1" dirty="0">
                <a:latin typeface="Arial" panose="020B0604020202020204" pitchFamily="34" charset="0"/>
                <a:cs typeface="Arial" panose="020B0604020202020204" pitchFamily="34" charset="0"/>
              </a:rPr>
              <a:t>:</a:t>
            </a:r>
            <a:r>
              <a:rPr lang="vi-VN" sz="2400" dirty="0">
                <a:latin typeface="Arial" panose="020B0604020202020204" pitchFamily="34" charset="0"/>
                <a:cs typeface="Arial" panose="020B0604020202020204" pitchFamily="34" charset="0"/>
              </a:rPr>
              <a:t> Ca cao thích hợp với bóng râm, không ưa ánh sáng, dừa trồng trọng điểm Bến Tre</a:t>
            </a:r>
            <a:endParaRPr lang="vi-VN" sz="2400" dirty="0">
              <a:latin typeface="Arial" panose="020B0604020202020204" pitchFamily="34" charset="0"/>
              <a:cs typeface="Arial" panose="020B0604020202020204" pitchFamily="34" charset="0"/>
            </a:endParaRPr>
          </a:p>
          <a:p>
            <a:pPr>
              <a:lnSpc>
                <a:spcPct val="150000"/>
              </a:lnSpc>
            </a:pPr>
            <a:r>
              <a:rPr lang="en-US" sz="2400" i="1" dirty="0" err="1" smtClean="0">
                <a:latin typeface="Arial" panose="020B0604020202020204" pitchFamily="34" charset="0"/>
                <a:cs typeface="Arial" panose="020B0604020202020204" pitchFamily="34" charset="0"/>
              </a:rPr>
              <a:t>Giá</a:t>
            </a:r>
            <a:r>
              <a:rPr lang="en-US" sz="2400" i="1" dirty="0" smtClean="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trị</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kinh</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tế</a:t>
            </a:r>
            <a:r>
              <a:rPr lang="en-US" sz="2400" i="1"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thị</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trường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tiêu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thụ</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ổn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định</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suất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hoạch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khoảng</a:t>
            </a:r>
            <a:r>
              <a:rPr lang="en-US" sz="2400" dirty="0">
                <a:latin typeface="Arial" panose="020B0604020202020204" pitchFamily="34" charset="0"/>
                <a:cs typeface="Arial" panose="020B0604020202020204" pitchFamily="34" charset="0"/>
              </a:rPr>
              <a:t> 8 </a:t>
            </a:r>
            <a:r>
              <a:rPr lang="en-US" sz="2400" dirty="0" err="1">
                <a:latin typeface="Arial" panose="020B0604020202020204" pitchFamily="34" charset="0"/>
                <a:cs typeface="Arial" panose="020B0604020202020204" pitchFamily="34" charset="0"/>
              </a:rPr>
              <a:t>tấn</a:t>
            </a:r>
            <a:r>
              <a:rPr lang="en-US" sz="2400"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p>
            <a:pPr>
              <a:lnSpc>
                <a:spcPct val="150000"/>
              </a:lnSpc>
            </a:pPr>
            <a:endParaRPr lang="vi-VN" sz="24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53849" y="832513"/>
            <a:ext cx="6810785" cy="4500927"/>
          </a:xfrm>
          <a:prstGeom prst="rect">
            <a:avLst/>
          </a:prstGeom>
        </p:spPr>
      </p:pic>
      <p:sp>
        <p:nvSpPr>
          <p:cNvPr id="5" name="TextBox 4"/>
          <p:cNvSpPr txBox="1"/>
          <p:nvPr/>
        </p:nvSpPr>
        <p:spPr>
          <a:xfrm>
            <a:off x="832514" y="5614063"/>
            <a:ext cx="8052178" cy="461665"/>
          </a:xfrm>
          <a:prstGeom prst="rect">
            <a:avLst/>
          </a:prstGeom>
          <a:noFill/>
        </p:spPr>
        <p:txBody>
          <a:bodyPr wrap="square" rtlCol="0">
            <a:spAutoFit/>
          </a:bodyPr>
          <a:lstStyle/>
          <a:p>
            <a:r>
              <a:rPr lang="en-US" sz="2400" b="1" dirty="0" err="1" smtClean="0"/>
              <a:t>Hình</a:t>
            </a:r>
            <a:r>
              <a:rPr lang="en-US" sz="2400" b="1" dirty="0" smtClean="0"/>
              <a:t> 7. </a:t>
            </a:r>
            <a:r>
              <a:rPr lang="en-US" sz="2400" dirty="0" err="1" smtClean="0"/>
              <a:t>Mô</a:t>
            </a:r>
            <a:r>
              <a:rPr lang="en-US" sz="2400" dirty="0" smtClean="0"/>
              <a:t> </a:t>
            </a:r>
            <a:r>
              <a:rPr lang="en-US" sz="2400" dirty="0" err="1" smtClean="0"/>
              <a:t>hình</a:t>
            </a:r>
            <a:r>
              <a:rPr lang="en-US" sz="2400" dirty="0" smtClean="0"/>
              <a:t> cacao </a:t>
            </a:r>
            <a:r>
              <a:rPr lang="en-US" sz="2400" dirty="0" err="1" smtClean="0"/>
              <a:t>xen</a:t>
            </a:r>
            <a:r>
              <a:rPr lang="en-US" sz="2400" dirty="0" smtClean="0"/>
              <a:t> </a:t>
            </a:r>
            <a:r>
              <a:rPr lang="en-US" sz="2400" dirty="0" err="1" smtClean="0"/>
              <a:t>dừa</a:t>
            </a:r>
            <a:r>
              <a:rPr lang="en-US" sz="2400" dirty="0" smtClean="0"/>
              <a:t> ở </a:t>
            </a:r>
            <a:r>
              <a:rPr lang="en-US" sz="2400" dirty="0" err="1" smtClean="0"/>
              <a:t>Bến</a:t>
            </a:r>
            <a:r>
              <a:rPr lang="en-US" sz="2400" dirty="0" smtClean="0"/>
              <a:t> Tre. </a:t>
            </a:r>
            <a:r>
              <a:rPr lang="en-US" sz="2400" i="1" dirty="0" smtClean="0"/>
              <a:t>(</a:t>
            </a:r>
            <a:r>
              <a:rPr lang="en-US" sz="2400" i="1" dirty="0" err="1" smtClean="0"/>
              <a:t>nguồn</a:t>
            </a:r>
            <a:r>
              <a:rPr lang="en-US" sz="2400" i="1" dirty="0" smtClean="0"/>
              <a:t> Internet)</a:t>
            </a:r>
            <a:endParaRPr lang="en-US" sz="2400" i="1" dirty="0"/>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068" y="331811"/>
            <a:ext cx="8578026" cy="607503"/>
          </a:xfrm>
        </p:spPr>
        <p:txBody>
          <a:bodyPr>
            <a:noAutofit/>
          </a:bodyPr>
          <a:lstStyle/>
          <a:p>
            <a:pPr algn="just">
              <a:lnSpc>
                <a:spcPct val="150000"/>
              </a:lnSpc>
            </a:pPr>
            <a:r>
              <a:rPr lang="en-US" sz="2100" b="1" dirty="0">
                <a:latin typeface="Arial" panose="020B0604020202020204" pitchFamily="34" charset="0"/>
                <a:cs typeface="Arial" panose="020B0604020202020204" pitchFamily="34" charset="0"/>
              </a:rPr>
              <a:t>►</a:t>
            </a:r>
            <a:r>
              <a:rPr lang="en-US" sz="2100" b="1" dirty="0" smtClean="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Mô</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hình</a:t>
            </a:r>
            <a:r>
              <a:rPr lang="en-US" sz="2100" b="1" dirty="0">
                <a:latin typeface="Arial" panose="020B0604020202020204" pitchFamily="34" charset="0"/>
                <a:cs typeface="Arial" panose="020B0604020202020204" pitchFamily="34" charset="0"/>
              </a:rPr>
              <a:t> trồng </a:t>
            </a:r>
            <a:r>
              <a:rPr lang="en-US" sz="2100" b="1" dirty="0" err="1">
                <a:latin typeface="Arial" panose="020B0604020202020204" pitchFamily="34" charset="0"/>
                <a:cs typeface="Arial" panose="020B0604020202020204" pitchFamily="34" charset="0"/>
              </a:rPr>
              <a:t>xen</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canh</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cây</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mía</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với</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lạc</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đã</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được</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thử</a:t>
            </a:r>
            <a:r>
              <a:rPr lang="en-US" sz="2100" b="1" dirty="0">
                <a:latin typeface="Arial" panose="020B0604020202020204" pitchFamily="34" charset="0"/>
                <a:cs typeface="Arial" panose="020B0604020202020204" pitchFamily="34" charset="0"/>
              </a:rPr>
              <a:t> </a:t>
            </a:r>
            <a:r>
              <a:rPr lang="en-US" sz="2100" b="1" dirty="0" err="1">
                <a:latin typeface="Arial" panose="020B0604020202020204" pitchFamily="34" charset="0"/>
                <a:cs typeface="Arial" panose="020B0604020202020204" pitchFamily="34" charset="0"/>
              </a:rPr>
              <a:t>nghiệm</a:t>
            </a:r>
            <a:r>
              <a:rPr lang="en-US" sz="2100" b="1" dirty="0">
                <a:latin typeface="Arial" panose="020B0604020202020204" pitchFamily="34" charset="0"/>
                <a:cs typeface="Arial" panose="020B0604020202020204" pitchFamily="34" charset="0"/>
              </a:rPr>
              <a:t>  </a:t>
            </a:r>
            <a:r>
              <a:rPr lang="en-US" sz="2100" b="1" dirty="0" smtClean="0">
                <a:latin typeface="Arial" panose="020B0604020202020204" pitchFamily="34" charset="0"/>
                <a:cs typeface="Arial" panose="020B0604020202020204" pitchFamily="34" charset="0"/>
              </a:rPr>
              <a:t> ở </a:t>
            </a:r>
            <a:r>
              <a:rPr lang="en-US" sz="2100" b="1" dirty="0" err="1">
                <a:latin typeface="Arial" panose="020B0604020202020204" pitchFamily="34" charset="0"/>
                <a:cs typeface="Arial" panose="020B0604020202020204" pitchFamily="34" charset="0"/>
              </a:rPr>
              <a:t>Nghệ</a:t>
            </a:r>
            <a:r>
              <a:rPr lang="en-US" sz="2100" b="1" dirty="0">
                <a:latin typeface="Arial" panose="020B0604020202020204" pitchFamily="34" charset="0"/>
                <a:cs typeface="Arial" panose="020B0604020202020204" pitchFamily="34" charset="0"/>
              </a:rPr>
              <a:t> An</a:t>
            </a:r>
            <a:endParaRPr lang="en-US" sz="2100" b="1" dirty="0">
              <a:latin typeface="Arial" panose="020B0604020202020204" pitchFamily="34" charset="0"/>
              <a:cs typeface="Arial" panose="020B0604020202020204" pitchFamily="34" charset="0"/>
            </a:endParaRPr>
          </a:p>
        </p:txBody>
      </p:sp>
      <p:pic>
        <p:nvPicPr>
          <p:cNvPr id="5" name="Picture Placeholder 4"/>
          <p:cNvPicPr>
            <a:picLocks noGrp="1" noChangeAspect="1"/>
          </p:cNvPicPr>
          <p:nvPr>
            <p:ph type="pic" idx="1"/>
          </p:nvPr>
        </p:nvPicPr>
        <p:blipFill>
          <a:blip r:embed="rId1">
            <a:extLst>
              <a:ext uri="{28A0092B-C50C-407E-A947-70E740481C1C}">
                <a14:useLocalDpi xmlns:a14="http://schemas.microsoft.com/office/drawing/2010/main" val="0"/>
              </a:ext>
            </a:extLst>
          </a:blip>
          <a:srcRect l="7994" r="7994"/>
          <a:stretch>
            <a:fillRect/>
          </a:stretch>
        </p:blipFill>
        <p:spPr>
          <a:xfrm>
            <a:off x="3903260" y="1838102"/>
            <a:ext cx="4576061" cy="3399937"/>
          </a:xfrm>
        </p:spPr>
      </p:pic>
      <p:sp>
        <p:nvSpPr>
          <p:cNvPr id="4" name="Text Placeholder 3"/>
          <p:cNvSpPr>
            <a:spLocks noGrp="1"/>
          </p:cNvSpPr>
          <p:nvPr>
            <p:ph type="body" sz="half" idx="2"/>
          </p:nvPr>
        </p:nvSpPr>
        <p:spPr>
          <a:xfrm>
            <a:off x="-191069" y="939314"/>
            <a:ext cx="4094329" cy="3336540"/>
          </a:xfrm>
        </p:spPr>
        <p:txBody>
          <a:bodyPr>
            <a:noAutofit/>
          </a:bodyPr>
          <a:lstStyle/>
          <a:p>
            <a:pPr marL="255905" indent="-255905">
              <a:lnSpc>
                <a:spcPct val="150000"/>
              </a:lnSpc>
            </a:pPr>
            <a:r>
              <a:rPr lang="en-US" sz="2000"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Địa</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phương</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áp</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dụng</a:t>
            </a:r>
            <a:r>
              <a:rPr lang="en-US" sz="2000" i="1" dirty="0">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xã Nghĩa Hưng, huyện Nghĩa Đàn</a:t>
            </a:r>
            <a:r>
              <a:rPr lang="vi-VN" sz="2000" b="1" i="1"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tỉnh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Nghệ</a:t>
            </a:r>
            <a:r>
              <a:rPr lang="en-US" sz="2000" dirty="0">
                <a:latin typeface="Arial" panose="020B0604020202020204" pitchFamily="34" charset="0"/>
                <a:cs typeface="Arial" panose="020B0604020202020204" pitchFamily="34" charset="0"/>
              </a:rPr>
              <a:t> An</a:t>
            </a:r>
            <a:endParaRPr lang="en-US" sz="2000" dirty="0">
              <a:latin typeface="Arial" panose="020B0604020202020204" pitchFamily="34" charset="0"/>
              <a:cs typeface="Arial" panose="020B0604020202020204" pitchFamily="34" charset="0"/>
            </a:endParaRPr>
          </a:p>
          <a:p>
            <a:pPr marL="257175" indent="-257175">
              <a:lnSpc>
                <a:spcPct val="150000"/>
              </a:lnSpc>
              <a:buFontTx/>
              <a:buChar char="-"/>
            </a:pPr>
            <a:r>
              <a:rPr lang="en-US" sz="2000" i="1" dirty="0" err="1">
                <a:latin typeface="Arial" panose="020B0604020202020204" pitchFamily="34" charset="0"/>
                <a:cs typeface="Arial" panose="020B0604020202020204" pitchFamily="34" charset="0"/>
              </a:rPr>
              <a:t>Tính</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hiệu</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quả</a:t>
            </a:r>
            <a:r>
              <a:rPr lang="en-US" sz="2000" i="1" dirty="0">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giúp khống chế được cỏ dại, vừa không để lãng phí đất khi cây mía chưa mọc mầm hoặc còn thấp. </a:t>
            </a:r>
            <a:endParaRPr lang="en-US" sz="2000" dirty="0">
              <a:latin typeface="Arial" panose="020B0604020202020204" pitchFamily="34" charset="0"/>
              <a:cs typeface="Arial" panose="020B0604020202020204" pitchFamily="34" charset="0"/>
            </a:endParaRPr>
          </a:p>
          <a:p>
            <a:pPr marL="257175" indent="-257175">
              <a:lnSpc>
                <a:spcPct val="150000"/>
              </a:lnSpc>
              <a:buFontTx/>
              <a:buChar char="-"/>
            </a:pPr>
            <a:r>
              <a:rPr lang="en-US" sz="2000" i="1" dirty="0" err="1">
                <a:latin typeface="Arial" panose="020B0604020202020204" pitchFamily="34" charset="0"/>
                <a:cs typeface="Arial" panose="020B0604020202020204" pitchFamily="34" charset="0"/>
              </a:rPr>
              <a:t>Giá</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trị</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Kinh</a:t>
            </a:r>
            <a:r>
              <a:rPr lang="en-US" sz="2000" i="1" dirty="0">
                <a:latin typeface="Arial" panose="020B0604020202020204" pitchFamily="34" charset="0"/>
                <a:cs typeface="Arial" panose="020B0604020202020204" pitchFamily="34" charset="0"/>
              </a:rPr>
              <a:t> </a:t>
            </a:r>
            <a:r>
              <a:rPr lang="en-US" sz="2000" i="1" dirty="0" err="1">
                <a:latin typeface="Arial" panose="020B0604020202020204" pitchFamily="34" charset="0"/>
                <a:cs typeface="Arial" panose="020B0604020202020204" pitchFamily="34" charset="0"/>
              </a:rPr>
              <a:t>tế</a:t>
            </a:r>
            <a:r>
              <a:rPr lang="en-US" sz="2000" i="1" dirty="0">
                <a:latin typeface="Arial" panose="020B0604020202020204" pitchFamily="34" charset="0"/>
                <a:cs typeface="Arial" panose="020B0604020202020204" pitchFamily="34" charset="0"/>
              </a:rPr>
              <a:t>: </a:t>
            </a:r>
            <a:r>
              <a:rPr lang="vi-VN" sz="2000" dirty="0">
                <a:latin typeface="Arial" panose="020B0604020202020204" pitchFamily="34" charset="0"/>
                <a:cs typeface="Arial" panose="020B0604020202020204" pitchFamily="34" charset="0"/>
              </a:rPr>
              <a:t> Ngoài thu nhập từ cây đậu, năng suất cây mía trồng xen đậu cao hơn từ 5 đến 7 tạ/ha.</a:t>
            </a:r>
            <a:endParaRPr lang="en-US" sz="2000" dirty="0">
              <a:latin typeface="Arial" panose="020B0604020202020204" pitchFamily="34" charset="0"/>
              <a:cs typeface="Arial" panose="020B0604020202020204" pitchFamily="34" charset="0"/>
            </a:endParaRPr>
          </a:p>
        </p:txBody>
      </p:sp>
      <p:sp>
        <p:nvSpPr>
          <p:cNvPr id="6" name="Rectangle 5"/>
          <p:cNvSpPr/>
          <p:nvPr/>
        </p:nvSpPr>
        <p:spPr>
          <a:xfrm>
            <a:off x="4081257" y="5320069"/>
            <a:ext cx="4398064" cy="6712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600" b="1" dirty="0" err="1">
                <a:solidFill>
                  <a:schemeClr val="tx1"/>
                </a:solidFill>
                <a:latin typeface="Arial" panose="020B0604020202020204" pitchFamily="34" charset="0"/>
                <a:cs typeface="Arial" panose="020B0604020202020204" pitchFamily="34" charset="0"/>
              </a:rPr>
              <a:t>Hình</a:t>
            </a:r>
            <a:r>
              <a:rPr lang="en-US" sz="1600" b="1" dirty="0">
                <a:solidFill>
                  <a:schemeClr val="tx1"/>
                </a:solidFill>
                <a:latin typeface="Arial" panose="020B0604020202020204" pitchFamily="34" charset="0"/>
                <a:cs typeface="Arial" panose="020B0604020202020204" pitchFamily="34" charset="0"/>
              </a:rPr>
              <a:t> </a:t>
            </a:r>
            <a:r>
              <a:rPr lang="en-US" sz="1600" b="1" dirty="0" smtClean="0">
                <a:solidFill>
                  <a:schemeClr val="tx1"/>
                </a:solidFill>
                <a:latin typeface="Arial" panose="020B0604020202020204" pitchFamily="34" charset="0"/>
                <a:cs typeface="Arial" panose="020B0604020202020204" pitchFamily="34" charset="0"/>
              </a:rPr>
              <a:t>8. </a:t>
            </a:r>
            <a:r>
              <a:rPr lang="vi-VN" sz="1600" dirty="0">
                <a:solidFill>
                  <a:schemeClr val="tx1"/>
                </a:solidFill>
                <a:latin typeface="Arial" panose="020B0604020202020204" pitchFamily="34" charset="0"/>
                <a:cs typeface="Arial" panose="020B0604020202020204" pitchFamily="34" charset="0"/>
              </a:rPr>
              <a:t>cây mía được trồng xen với lạc </a:t>
            </a:r>
            <a:r>
              <a:rPr lang="vi-VN" sz="1600" dirty="0" smtClean="0">
                <a:solidFill>
                  <a:schemeClr val="tx1"/>
                </a:solidFill>
                <a:latin typeface="Arial" panose="020B0604020202020204" pitchFamily="34" charset="0"/>
                <a:cs typeface="Arial" panose="020B0604020202020204" pitchFamily="34" charset="0"/>
              </a:rPr>
              <a:t>đã</a:t>
            </a:r>
            <a:r>
              <a:rPr lang="en-US" sz="1600" dirty="0" smtClean="0">
                <a:solidFill>
                  <a:schemeClr val="tx1"/>
                </a:solidFill>
                <a:latin typeface="Arial" panose="020B0604020202020204" pitchFamily="34" charset="0"/>
                <a:cs typeface="Arial" panose="020B0604020202020204" pitchFamily="34" charset="0"/>
              </a:rPr>
              <a:t> </a:t>
            </a:r>
            <a:r>
              <a:rPr lang="vi-VN" sz="1600" dirty="0" smtClean="0">
                <a:solidFill>
                  <a:schemeClr val="tx1"/>
                </a:solidFill>
                <a:latin typeface="Arial" panose="020B0604020202020204" pitchFamily="34" charset="0"/>
                <a:cs typeface="Arial" panose="020B0604020202020204" pitchFamily="34" charset="0"/>
              </a:rPr>
              <a:t>được </a:t>
            </a:r>
            <a:r>
              <a:rPr lang="vi-VN" sz="1600" dirty="0">
                <a:solidFill>
                  <a:schemeClr val="tx1"/>
                </a:solidFill>
                <a:latin typeface="Arial" panose="020B0604020202020204" pitchFamily="34" charset="0"/>
                <a:cs typeface="Arial" panose="020B0604020202020204" pitchFamily="34" charset="0"/>
              </a:rPr>
              <a:t>thử nghiệm</a:t>
            </a:r>
            <a:endParaRPr lang="en-US" sz="1600" dirty="0">
              <a:solidFill>
                <a:schemeClr val="tx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7000" b="-17000"/>
          </a:stretch>
        </a:blipFill>
        <a:effectLst/>
      </p:bgPr>
    </p:bg>
    <p:spTree>
      <p:nvGrpSpPr>
        <p:cNvPr id="1" name=""/>
        <p:cNvGrpSpPr/>
        <p:nvPr/>
      </p:nvGrpSpPr>
      <p:grpSpPr>
        <a:xfrm>
          <a:off x="0" y="0"/>
          <a:ext cx="0" cy="0"/>
          <a:chOff x="0" y="0"/>
          <a:chExt cx="0" cy="0"/>
        </a:xfrm>
      </p:grpSpPr>
      <p:sp>
        <p:nvSpPr>
          <p:cNvPr id="3" name="TextBox 2"/>
          <p:cNvSpPr txBox="1"/>
          <p:nvPr/>
        </p:nvSpPr>
        <p:spPr>
          <a:xfrm>
            <a:off x="3182437" y="617066"/>
            <a:ext cx="4185013"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NỘI  DUNG BÁO CÁO</a:t>
            </a:r>
            <a:endParaRPr lang="en-US" sz="2400" b="1" dirty="0">
              <a:latin typeface="Arial" panose="020B0604020202020204" pitchFamily="34" charset="0"/>
              <a:cs typeface="Arial" panose="020B0604020202020204" pitchFamily="34" charset="0"/>
            </a:endParaRPr>
          </a:p>
        </p:txBody>
      </p:sp>
      <p:sp>
        <p:nvSpPr>
          <p:cNvPr id="4" name="TextBox 3"/>
          <p:cNvSpPr txBox="1"/>
          <p:nvPr/>
        </p:nvSpPr>
        <p:spPr>
          <a:xfrm>
            <a:off x="1943100" y="3429000"/>
            <a:ext cx="3829050" cy="300082"/>
          </a:xfrm>
          <a:prstGeom prst="rect">
            <a:avLst/>
          </a:prstGeom>
          <a:noFill/>
        </p:spPr>
        <p:txBody>
          <a:bodyPr wrap="square" rtlCol="0">
            <a:spAutoFit/>
          </a:bodyPr>
          <a:lstStyle/>
          <a:p>
            <a:endParaRPr lang="en-US" sz="1350" dirty="0">
              <a:latin typeface="Mouser Outline" panose="02000000000000000000" pitchFamily="2" charset="0"/>
            </a:endParaRPr>
          </a:p>
        </p:txBody>
      </p:sp>
      <p:sp>
        <p:nvSpPr>
          <p:cNvPr id="9" name="TextBox 8"/>
          <p:cNvSpPr txBox="1"/>
          <p:nvPr/>
        </p:nvSpPr>
        <p:spPr>
          <a:xfrm>
            <a:off x="1017270" y="1097592"/>
            <a:ext cx="7498080" cy="5262979"/>
          </a:xfrm>
          <a:prstGeom prst="rect">
            <a:avLst/>
          </a:prstGeom>
          <a:noFill/>
        </p:spPr>
        <p:txBody>
          <a:bodyPr wrap="square" rtlCol="0">
            <a:spAutoFit/>
          </a:bodyPr>
          <a:lstStyle/>
          <a:p>
            <a:pPr>
              <a:lnSpc>
                <a:spcPct val="150000"/>
              </a:lnSpc>
            </a:pPr>
            <a:r>
              <a:rPr lang="en-US" sz="2800" b="1" dirty="0">
                <a:solidFill>
                  <a:schemeClr val="bg1"/>
                </a:solidFill>
                <a:latin typeface="Arial" panose="020B0604020202020204" pitchFamily="34" charset="0"/>
                <a:cs typeface="Arial" panose="020B0604020202020204" pitchFamily="34" charset="0"/>
              </a:rPr>
              <a:t>PHẦN I. MỞ ĐẦU</a:t>
            </a:r>
            <a:endParaRPr lang="en-US" sz="2800" b="1" dirty="0">
              <a:solidFill>
                <a:schemeClr val="bg1"/>
              </a:solidFill>
              <a:latin typeface="Arial" panose="020B0604020202020204" pitchFamily="34" charset="0"/>
              <a:cs typeface="Arial" panose="020B0604020202020204" pitchFamily="34" charset="0"/>
            </a:endParaRPr>
          </a:p>
          <a:p>
            <a:pPr>
              <a:lnSpc>
                <a:spcPct val="150000"/>
              </a:lnSpc>
            </a:pPr>
            <a:r>
              <a:rPr lang="en-US" sz="2800" b="1" dirty="0">
                <a:solidFill>
                  <a:schemeClr val="bg1"/>
                </a:solidFill>
                <a:latin typeface="Arial" panose="020B0604020202020204" pitchFamily="34" charset="0"/>
                <a:cs typeface="Arial" panose="020B0604020202020204" pitchFamily="34" charset="0"/>
              </a:rPr>
              <a:t>PHẦN II. NỘI DUNG BÁO CÁO</a:t>
            </a:r>
            <a:endParaRPr lang="en-US" sz="2800" b="1" dirty="0">
              <a:solidFill>
                <a:schemeClr val="bg1"/>
              </a:solidFill>
              <a:latin typeface="Arial" panose="020B0604020202020204" pitchFamily="34" charset="0"/>
              <a:cs typeface="Arial" panose="020B0604020202020204" pitchFamily="34" charset="0"/>
            </a:endParaRPr>
          </a:p>
          <a:p>
            <a:pPr>
              <a:lnSpc>
                <a:spcPct val="150000"/>
              </a:lnSpc>
            </a:pPr>
            <a:r>
              <a:rPr lang="en-US" sz="2800" b="1" dirty="0">
                <a:solidFill>
                  <a:schemeClr val="bg1"/>
                </a:solidFill>
                <a:latin typeface="Arial" panose="020B0604020202020204" pitchFamily="34" charset="0"/>
                <a:cs typeface="Arial" panose="020B0604020202020204" pitchFamily="34" charset="0"/>
              </a:rPr>
              <a:t>	2.1 </a:t>
            </a:r>
            <a:r>
              <a:rPr lang="en-US" sz="2800" b="1" dirty="0" err="1">
                <a:solidFill>
                  <a:schemeClr val="bg1"/>
                </a:solidFill>
                <a:latin typeface="Arial" panose="020B0604020202020204" pitchFamily="34" charset="0"/>
                <a:cs typeface="Arial" panose="020B0604020202020204" pitchFamily="34" charset="0"/>
              </a:rPr>
              <a:t>Khái</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niệm</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và</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phân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loại</a:t>
            </a:r>
            <a:r>
              <a:rPr lang="en-US" sz="2800" b="1" dirty="0">
                <a:solidFill>
                  <a:schemeClr val="bg1"/>
                </a:solidFill>
                <a:latin typeface="Arial" panose="020B0604020202020204" pitchFamily="34" charset="0"/>
                <a:cs typeface="Arial" panose="020B0604020202020204" pitchFamily="34" charset="0"/>
              </a:rPr>
              <a:t>.</a:t>
            </a:r>
            <a:endParaRPr lang="en-US" sz="2800" b="1" dirty="0">
              <a:solidFill>
                <a:schemeClr val="bg1"/>
              </a:solidFill>
              <a:latin typeface="Arial" panose="020B0604020202020204" pitchFamily="34" charset="0"/>
              <a:cs typeface="Arial" panose="020B0604020202020204" pitchFamily="34" charset="0"/>
            </a:endParaRPr>
          </a:p>
          <a:p>
            <a:pPr>
              <a:lnSpc>
                <a:spcPct val="150000"/>
              </a:lnSpc>
            </a:pPr>
            <a:r>
              <a:rPr lang="en-US" sz="2800" b="1" dirty="0">
                <a:solidFill>
                  <a:schemeClr val="bg1"/>
                </a:solidFill>
                <a:latin typeface="Arial" panose="020B0604020202020204" pitchFamily="34" charset="0"/>
                <a:cs typeface="Arial" panose="020B0604020202020204" pitchFamily="34" charset="0"/>
              </a:rPr>
              <a:t>	2.2 </a:t>
            </a:r>
            <a:r>
              <a:rPr lang="en-US" sz="2800" b="1" dirty="0" err="1">
                <a:solidFill>
                  <a:schemeClr val="bg1"/>
                </a:solidFill>
                <a:latin typeface="Arial" panose="020B0604020202020204" pitchFamily="34" charset="0"/>
                <a:cs typeface="Arial" panose="020B0604020202020204" pitchFamily="34" charset="0"/>
              </a:rPr>
              <a:t>Nguyên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tắc</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xen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canh</a:t>
            </a:r>
            <a:r>
              <a:rPr lang="en-US" sz="2800" b="1" dirty="0" smtClean="0">
                <a:solidFill>
                  <a:schemeClr val="bg1"/>
                </a:solidFill>
                <a:latin typeface="Arial" panose="020B0604020202020204" pitchFamily="34" charset="0"/>
                <a:cs typeface="Arial" panose="020B0604020202020204" pitchFamily="34" charset="0"/>
              </a:rPr>
              <a:t>.</a:t>
            </a:r>
            <a:endParaRPr lang="en-US" sz="2800" b="1" dirty="0" smtClean="0">
              <a:solidFill>
                <a:schemeClr val="bg1"/>
              </a:solidFill>
              <a:latin typeface="Arial" panose="020B0604020202020204" pitchFamily="34" charset="0"/>
              <a:cs typeface="Arial" panose="020B0604020202020204" pitchFamily="34" charset="0"/>
            </a:endParaRPr>
          </a:p>
          <a:p>
            <a:pPr>
              <a:lnSpc>
                <a:spcPct val="150000"/>
              </a:lnSpc>
            </a:pPr>
            <a:r>
              <a:rPr lang="en-US" sz="2800" b="1" dirty="0" smtClean="0">
                <a:solidFill>
                  <a:schemeClr val="bg1"/>
                </a:solidFill>
                <a:latin typeface="Arial" panose="020B0604020202020204" pitchFamily="34" charset="0"/>
                <a:cs typeface="Arial" panose="020B0604020202020204" pitchFamily="34" charset="0"/>
              </a:rPr>
              <a:t>	2.3 </a:t>
            </a:r>
            <a:r>
              <a:rPr lang="en-US" sz="2800" b="1" dirty="0" err="1" smtClean="0">
                <a:solidFill>
                  <a:schemeClr val="bg1"/>
                </a:solidFill>
                <a:latin typeface="Arial" panose="020B0604020202020204" pitchFamily="34" charset="0"/>
                <a:cs typeface="Arial" panose="020B0604020202020204" pitchFamily="34" charset="0"/>
              </a:rPr>
              <a:t>Hình</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thức</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xen</a:t>
            </a:r>
            <a:r>
              <a:rPr lang="en-US" sz="2800" b="1" dirty="0" smtClean="0">
                <a:solidFill>
                  <a:schemeClr val="bg1"/>
                </a:solidFill>
                <a:latin typeface="Arial" panose="020B0604020202020204" pitchFamily="34" charset="0"/>
                <a:cs typeface="Arial" panose="020B0604020202020204" pitchFamily="34" charset="0"/>
              </a:rPr>
              <a:t> </a:t>
            </a:r>
            <a:r>
              <a:rPr lang="en-US" sz="2800" b="1" dirty="0" err="1" smtClean="0">
                <a:solidFill>
                  <a:schemeClr val="bg1"/>
                </a:solidFill>
                <a:latin typeface="Arial" panose="020B0604020202020204" pitchFamily="34" charset="0"/>
                <a:cs typeface="Arial" panose="020B0604020202020204" pitchFamily="34" charset="0"/>
              </a:rPr>
              <a:t>canh</a:t>
            </a:r>
            <a:r>
              <a:rPr lang="en-US" sz="2800" b="1" dirty="0" smtClean="0">
                <a:solidFill>
                  <a:schemeClr val="bg1"/>
                </a:solidFill>
                <a:latin typeface="Arial" panose="020B0604020202020204" pitchFamily="34" charset="0"/>
                <a:cs typeface="Arial" panose="020B0604020202020204" pitchFamily="34" charset="0"/>
              </a:rPr>
              <a:t>.</a:t>
            </a:r>
            <a:endParaRPr lang="en-US" sz="2800" b="1" dirty="0">
              <a:solidFill>
                <a:schemeClr val="bg1"/>
              </a:solidFill>
              <a:latin typeface="Arial" panose="020B0604020202020204" pitchFamily="34" charset="0"/>
              <a:cs typeface="Arial" panose="020B0604020202020204" pitchFamily="34" charset="0"/>
            </a:endParaRPr>
          </a:p>
          <a:p>
            <a:pPr>
              <a:lnSpc>
                <a:spcPct val="150000"/>
              </a:lnSpc>
            </a:pPr>
            <a:r>
              <a:rPr lang="en-US" sz="2800" b="1" dirty="0">
                <a:solidFill>
                  <a:schemeClr val="bg1"/>
                </a:solidFill>
                <a:latin typeface="Arial" panose="020B0604020202020204" pitchFamily="34" charset="0"/>
                <a:cs typeface="Arial" panose="020B0604020202020204" pitchFamily="34" charset="0"/>
              </a:rPr>
              <a:t>	</a:t>
            </a:r>
            <a:r>
              <a:rPr lang="en-US" sz="2800" b="1" dirty="0" smtClean="0">
                <a:solidFill>
                  <a:schemeClr val="bg1"/>
                </a:solidFill>
                <a:latin typeface="Arial" panose="020B0604020202020204" pitchFamily="34" charset="0"/>
                <a:cs typeface="Arial" panose="020B0604020202020204" pitchFamily="34" charset="0"/>
              </a:rPr>
              <a:t>2.4 </a:t>
            </a:r>
            <a:r>
              <a:rPr lang="en-US" sz="2800" b="1" dirty="0" err="1">
                <a:solidFill>
                  <a:schemeClr val="bg1"/>
                </a:solidFill>
                <a:latin typeface="Arial" panose="020B0604020202020204" pitchFamily="34" charset="0"/>
                <a:cs typeface="Arial" panose="020B0604020202020204" pitchFamily="34" charset="0"/>
              </a:rPr>
              <a:t>Lợi</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ích</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và</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hạn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chế</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của</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xen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canh</a:t>
            </a:r>
            <a:r>
              <a:rPr lang="en-US" sz="2800" b="1" dirty="0" smtClean="0">
                <a:solidFill>
                  <a:schemeClr val="bg1"/>
                </a:solidFill>
                <a:latin typeface="Arial" panose="020B0604020202020204" pitchFamily="34" charset="0"/>
                <a:cs typeface="Arial" panose="020B0604020202020204" pitchFamily="34" charset="0"/>
              </a:rPr>
              <a:t>.</a:t>
            </a:r>
            <a:endParaRPr lang="en-US" sz="2800" b="1" dirty="0">
              <a:solidFill>
                <a:schemeClr val="bg1"/>
              </a:solidFill>
              <a:latin typeface="Arial" panose="020B0604020202020204" pitchFamily="34" charset="0"/>
              <a:cs typeface="Arial" panose="020B0604020202020204" pitchFamily="34" charset="0"/>
            </a:endParaRPr>
          </a:p>
          <a:p>
            <a:pPr>
              <a:lnSpc>
                <a:spcPct val="150000"/>
              </a:lnSpc>
            </a:pPr>
            <a:r>
              <a:rPr lang="en-US" sz="2800" b="1" dirty="0">
                <a:solidFill>
                  <a:schemeClr val="bg1"/>
                </a:solidFill>
                <a:latin typeface="Arial" panose="020B0604020202020204" pitchFamily="34" charset="0"/>
                <a:cs typeface="Arial" panose="020B0604020202020204" pitchFamily="34" charset="0"/>
              </a:rPr>
              <a:t>	</a:t>
            </a:r>
            <a:r>
              <a:rPr lang="en-US" sz="2800" b="1" dirty="0" smtClean="0">
                <a:solidFill>
                  <a:schemeClr val="bg1"/>
                </a:solidFill>
                <a:latin typeface="Arial" panose="020B0604020202020204" pitchFamily="34" charset="0"/>
                <a:cs typeface="Arial" panose="020B0604020202020204" pitchFamily="34" charset="0"/>
              </a:rPr>
              <a:t>2.5 </a:t>
            </a:r>
            <a:r>
              <a:rPr lang="en-US" sz="2800" b="1" dirty="0" err="1">
                <a:solidFill>
                  <a:schemeClr val="bg1"/>
                </a:solidFill>
                <a:latin typeface="Arial" panose="020B0604020202020204" pitchFamily="34" charset="0"/>
                <a:cs typeface="Arial" panose="020B0604020202020204" pitchFamily="34" charset="0"/>
              </a:rPr>
              <a:t>Một</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số</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mô</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hình</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điển</a:t>
            </a:r>
            <a:r>
              <a:rPr lang="en-US" sz="2800" b="1" dirty="0">
                <a:solidFill>
                  <a:schemeClr val="bg1"/>
                </a:solidFill>
                <a:latin typeface="Arial" panose="020B0604020202020204" pitchFamily="34" charset="0"/>
                <a:cs typeface="Arial" panose="020B0604020202020204" pitchFamily="34" charset="0"/>
              </a:rPr>
              <a:t> </a:t>
            </a:r>
            <a:r>
              <a:rPr lang="en-US" sz="2800" b="1" dirty="0" err="1">
                <a:solidFill>
                  <a:schemeClr val="bg1"/>
                </a:solidFill>
                <a:latin typeface="Arial" panose="020B0604020202020204" pitchFamily="34" charset="0"/>
                <a:cs typeface="Arial" panose="020B0604020202020204" pitchFamily="34" charset="0"/>
              </a:rPr>
              <a:t>hình</a:t>
            </a:r>
            <a:r>
              <a:rPr lang="en-US" sz="2800" b="1" dirty="0">
                <a:solidFill>
                  <a:schemeClr val="bg1"/>
                </a:solidFill>
                <a:latin typeface="Arial" panose="020B0604020202020204" pitchFamily="34" charset="0"/>
                <a:cs typeface="Arial" panose="020B0604020202020204" pitchFamily="34" charset="0"/>
              </a:rPr>
              <a:t>. </a:t>
            </a:r>
            <a:endParaRPr lang="en-US" sz="2800" b="1" dirty="0">
              <a:solidFill>
                <a:schemeClr val="bg1"/>
              </a:solidFill>
              <a:latin typeface="Arial" panose="020B0604020202020204" pitchFamily="34" charset="0"/>
              <a:cs typeface="Arial" panose="020B0604020202020204" pitchFamily="34" charset="0"/>
            </a:endParaRPr>
          </a:p>
          <a:p>
            <a:pPr>
              <a:lnSpc>
                <a:spcPct val="150000"/>
              </a:lnSpc>
            </a:pPr>
            <a:r>
              <a:rPr lang="en-US" sz="2800" b="1" dirty="0">
                <a:solidFill>
                  <a:schemeClr val="bg1"/>
                </a:solidFill>
                <a:latin typeface="Arial" panose="020B0604020202020204" pitchFamily="34" charset="0"/>
                <a:cs typeface="Arial" panose="020B0604020202020204" pitchFamily="34" charset="0"/>
              </a:rPr>
              <a:t>PHẦN III. KẾT LUẬN</a:t>
            </a:r>
            <a:endParaRPr lang="en-US" sz="2800" b="1" dirty="0">
              <a:solidFill>
                <a:schemeClr val="bg1"/>
              </a:solidFill>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0F40A694-425C-4769-AE0F-3FD94FA34EC1}" type="slidenum">
              <a:rPr lang="en-US" smtClean="0"/>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084" y="125388"/>
            <a:ext cx="8434316" cy="540971"/>
          </a:xfrm>
        </p:spPr>
        <p:txBody>
          <a:bodyPr>
            <a:normAutofit/>
          </a:bodyPr>
          <a:lstStyle/>
          <a:p>
            <a:r>
              <a:rPr lang="en-US" sz="2400" b="1" dirty="0">
                <a:latin typeface="Arial" panose="020B0604020202020204" pitchFamily="34" charset="0"/>
                <a:cs typeface="Arial" panose="020B0604020202020204" pitchFamily="34" charset="0"/>
              </a:rPr>
              <a:t>►</a:t>
            </a:r>
            <a:r>
              <a:rPr lang="en-US" sz="2400" b="1" dirty="0" smtClean="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Mô</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hình</a:t>
            </a:r>
            <a:r>
              <a:rPr lang="en-US" sz="2400" b="1" dirty="0">
                <a:latin typeface="Arial" panose="020B0604020202020204" pitchFamily="34" charset="0"/>
                <a:cs typeface="Arial" panose="020B0604020202020204" pitchFamily="34" charset="0"/>
              </a:rPr>
              <a:t> trồng </a:t>
            </a:r>
            <a:r>
              <a:rPr lang="en-US" sz="2400" b="1" dirty="0" err="1">
                <a:latin typeface="Arial" panose="020B0604020202020204" pitchFamily="34" charset="0"/>
                <a:cs typeface="Arial" panose="020B0604020202020204" pitchFamily="34" charset="0"/>
              </a:rPr>
              <a:t>xen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canh</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cây</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tiêu</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và</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cây</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cà</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phê</a:t>
            </a:r>
            <a:r>
              <a:rPr lang="en-US" sz="2400" b="1" dirty="0">
                <a:latin typeface="Arial" panose="020B0604020202020204" pitchFamily="34" charset="0"/>
                <a:cs typeface="Arial" panose="020B0604020202020204" pitchFamily="34" charset="0"/>
              </a:rPr>
              <a:t>:</a:t>
            </a:r>
            <a:endParaRPr lang="en-US" sz="2400" b="1" dirty="0">
              <a:latin typeface="Arial" panose="020B0604020202020204" pitchFamily="34" charset="0"/>
              <a:cs typeface="Arial" panose="020B0604020202020204" pitchFamily="34" charset="0"/>
            </a:endParaRPr>
          </a:p>
        </p:txBody>
      </p:sp>
      <p:sp>
        <p:nvSpPr>
          <p:cNvPr id="4" name="Text Placeholder 3"/>
          <p:cNvSpPr>
            <a:spLocks noGrp="1"/>
          </p:cNvSpPr>
          <p:nvPr>
            <p:ph type="body" sz="half" idx="2"/>
          </p:nvPr>
        </p:nvSpPr>
        <p:spPr>
          <a:xfrm>
            <a:off x="344607" y="1023582"/>
            <a:ext cx="3476767" cy="4934519"/>
          </a:xfrm>
        </p:spPr>
        <p:txBody>
          <a:bodyPr>
            <a:noAutofit/>
          </a:bodyPr>
          <a:lstStyle/>
          <a:p>
            <a:pPr marL="214630" indent="-214630" algn="just">
              <a:buFontTx/>
              <a:buChar char="-"/>
            </a:pPr>
            <a:r>
              <a:rPr lang="en-US" sz="2400" i="1" dirty="0" err="1">
                <a:latin typeface="Arial" panose="020B0604020202020204" pitchFamily="34" charset="0"/>
                <a:cs typeface="Arial" panose="020B0604020202020204" pitchFamily="34" charset="0"/>
              </a:rPr>
              <a:t>Địa</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phương</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áp</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nhiều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hộ</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đình</a:t>
            </a:r>
            <a:r>
              <a:rPr lang="en-US" sz="2400" dirty="0">
                <a:latin typeface="Arial" panose="020B0604020202020204" pitchFamily="34" charset="0"/>
                <a:cs typeface="Arial" panose="020B0604020202020204" pitchFamily="34" charset="0"/>
              </a:rPr>
              <a:t> ở </a:t>
            </a:r>
            <a:r>
              <a:rPr lang="en-US" sz="2400" dirty="0" err="1">
                <a:latin typeface="Arial" panose="020B0604020202020204" pitchFamily="34" charset="0"/>
                <a:cs typeface="Arial" panose="020B0604020202020204" pitchFamily="34" charset="0"/>
              </a:rPr>
              <a:t>ĐắK</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Lắk</a:t>
            </a:r>
            <a:r>
              <a:rPr lang="en-US" sz="2400" dirty="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a:p>
            <a:pPr marL="214630" indent="-214630" algn="just">
              <a:buFontTx/>
              <a:buChar char="-"/>
            </a:pPr>
            <a:r>
              <a:rPr lang="en-US" sz="2400" i="1" dirty="0" err="1">
                <a:latin typeface="Arial" panose="020B0604020202020204" pitchFamily="34" charset="0"/>
                <a:cs typeface="Arial" panose="020B0604020202020204" pitchFamily="34" charset="0"/>
              </a:rPr>
              <a:t>Tính</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hiệu</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quả</a:t>
            </a:r>
            <a:r>
              <a:rPr lang="en-US" sz="2400" i="1" dirty="0">
                <a:latin typeface="Arial" panose="020B0604020202020204" pitchFamily="34" charset="0"/>
                <a:cs typeface="Arial" panose="020B0604020202020204" pitchFamily="34" charset="0"/>
              </a:rPr>
              <a:t>: </a:t>
            </a:r>
            <a:r>
              <a:rPr lang="vi-VN" sz="2400" dirty="0">
                <a:latin typeface="Arial" panose="020B0604020202020204" pitchFamily="34" charset="0"/>
                <a:cs typeface="Arial" panose="020B0604020202020204" pitchFamily="34" charset="0"/>
              </a:rPr>
              <a:t>Trồng tiêu trụ sống, tận dụng che bóng và chắn gió cho cà phê, tiết kiệm được lượng nước tưới, cây sinh trưởng khỏe mạnh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hơn</a:t>
            </a:r>
            <a:r>
              <a:rPr lang="en-US" sz="2400" dirty="0">
                <a:latin typeface="Arial" panose="020B0604020202020204" pitchFamily="34" charset="0"/>
                <a:cs typeface="Arial" panose="020B0604020202020204" pitchFamily="34" charset="0"/>
              </a:rPr>
              <a:t>.</a:t>
            </a:r>
            <a:endParaRPr lang="vi-VN" sz="2400" dirty="0">
              <a:latin typeface="Arial" panose="020B0604020202020204" pitchFamily="34" charset="0"/>
              <a:cs typeface="Arial" panose="020B0604020202020204" pitchFamily="34" charset="0"/>
            </a:endParaRPr>
          </a:p>
          <a:p>
            <a:pPr marL="214630" indent="-214630" algn="just">
              <a:buFontTx/>
              <a:buChar char="-"/>
            </a:pPr>
            <a:r>
              <a:rPr lang="en-US" sz="2400" i="1" dirty="0" err="1">
                <a:latin typeface="Arial" panose="020B0604020202020204" pitchFamily="34" charset="0"/>
                <a:cs typeface="Arial" panose="020B0604020202020204" pitchFamily="34" charset="0"/>
              </a:rPr>
              <a:t>Giá</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trị</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kinh</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tế</a:t>
            </a:r>
            <a:r>
              <a:rPr lang="en-US" sz="2400" i="1"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với</a:t>
            </a:r>
            <a:r>
              <a:rPr lang="en-US" sz="2400" dirty="0">
                <a:latin typeface="Arial" panose="020B0604020202020204" pitchFamily="34" charset="0"/>
                <a:cs typeface="Arial" panose="020B0604020202020204" pitchFamily="34" charset="0"/>
              </a:rPr>
              <a:t> 5 </a:t>
            </a:r>
            <a:r>
              <a:rPr lang="en-US" sz="2400" dirty="0" err="1">
                <a:latin typeface="Arial" panose="020B0604020202020204" pitchFamily="34" charset="0"/>
                <a:cs typeface="Arial" panose="020B0604020202020204" pitchFamily="34" charset="0"/>
              </a:rPr>
              <a:t>sào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phê</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xen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tiêu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thu</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được</a:t>
            </a:r>
            <a:r>
              <a:rPr lang="en-US" sz="2400" dirty="0">
                <a:latin typeface="Arial" panose="020B0604020202020204" pitchFamily="34" charset="0"/>
                <a:cs typeface="Arial" panose="020B0604020202020204" pitchFamily="34" charset="0"/>
              </a:rPr>
              <a:t> 1 </a:t>
            </a:r>
            <a:r>
              <a:rPr lang="en-US" sz="2400" dirty="0" err="1">
                <a:latin typeface="Arial" panose="020B0604020202020204" pitchFamily="34" charset="0"/>
                <a:cs typeface="Arial" panose="020B0604020202020204" pitchFamily="34" charset="0"/>
              </a:rPr>
              <a:t>tấn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phê</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nhân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gần</a:t>
            </a:r>
            <a:r>
              <a:rPr lang="en-US" sz="2400" dirty="0">
                <a:latin typeface="Arial" panose="020B0604020202020204" pitchFamily="34" charset="0"/>
                <a:cs typeface="Arial" panose="020B0604020202020204" pitchFamily="34" charset="0"/>
              </a:rPr>
              <a:t> 2 </a:t>
            </a:r>
            <a:r>
              <a:rPr lang="en-US" sz="2400" dirty="0" err="1">
                <a:latin typeface="Arial" panose="020B0604020202020204" pitchFamily="34" charset="0"/>
                <a:cs typeface="Arial" panose="020B0604020202020204" pitchFamily="34" charset="0"/>
              </a:rPr>
              <a:t>tấn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tiêu</a:t>
            </a:r>
            <a:r>
              <a:rPr lang="en-US" sz="24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pPr algn="just"/>
            <a:endParaRPr lang="en-US" sz="2400" dirty="0">
              <a:latin typeface="Arial" panose="020B0604020202020204" pitchFamily="34" charset="0"/>
              <a:cs typeface="Arial" panose="020B0604020202020204" pitchFamily="34" charset="0"/>
            </a:endParaRPr>
          </a:p>
        </p:txBody>
      </p:sp>
      <p:pic>
        <p:nvPicPr>
          <p:cNvPr id="1026" name="Picture 2" descr="Anh HuyÃªn Äang chÄm sÃ³c vÆ°á»n cÃ  phÃª xen há» tiÃªu."/>
          <p:cNvPicPr>
            <a:picLocks noGrp="1" noChangeAspect="1" noChangeArrowheads="1"/>
          </p:cNvPicPr>
          <p:nvPr>
            <p:ph type="pic" idx="1"/>
          </p:nvPr>
        </p:nvPicPr>
        <p:blipFill>
          <a:blip r:embed="rId1">
            <a:extLst>
              <a:ext uri="{28A0092B-C50C-407E-A947-70E740481C1C}">
                <a14:useLocalDpi xmlns:a14="http://schemas.microsoft.com/office/drawing/2010/main" val="0"/>
              </a:ext>
            </a:extLst>
          </a:blip>
          <a:srcRect l="14424" r="14424"/>
          <a:stretch>
            <a:fillRect/>
          </a:stretch>
        </p:blipFill>
        <p:spPr bwMode="auto">
          <a:xfrm>
            <a:off x="4073856" y="1337480"/>
            <a:ext cx="4668139" cy="368600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562065" y="5211396"/>
            <a:ext cx="3691720" cy="889153"/>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chemeClr val="tx1"/>
                </a:solidFill>
                <a:latin typeface="Arial" panose="020B0604020202020204" pitchFamily="34" charset="0"/>
                <a:cs typeface="Arial" panose="020B0604020202020204" pitchFamily="34" charset="0"/>
              </a:rPr>
              <a:t>Hình</a:t>
            </a:r>
            <a:r>
              <a:rPr lang="en-US" b="1" dirty="0">
                <a:solidFill>
                  <a:schemeClr val="tx1"/>
                </a:solidFill>
                <a:latin typeface="Arial" panose="020B0604020202020204" pitchFamily="34" charset="0"/>
                <a:cs typeface="Arial" panose="020B0604020202020204" pitchFamily="34" charset="0"/>
              </a:rPr>
              <a:t> </a:t>
            </a:r>
            <a:r>
              <a:rPr lang="en-US" b="1" dirty="0" smtClean="0">
                <a:solidFill>
                  <a:schemeClr val="tx1"/>
                </a:solidFill>
                <a:latin typeface="Arial" panose="020B0604020202020204" pitchFamily="34" charset="0"/>
                <a:cs typeface="Arial" panose="020B0604020202020204" pitchFamily="34" charset="0"/>
              </a:rPr>
              <a:t>9. </a:t>
            </a:r>
            <a:r>
              <a:rPr lang="en-US" dirty="0" err="1">
                <a:solidFill>
                  <a:schemeClr val="tx1"/>
                </a:solidFill>
                <a:latin typeface="Arial" panose="020B0604020202020204" pitchFamily="34" charset="0"/>
                <a:cs typeface="Arial" panose="020B0604020202020204" pitchFamily="34" charset="0"/>
              </a:rPr>
              <a:t>Mô</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hình</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xen</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canh</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cà</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phê</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với</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tiêu</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đã</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được</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thử</a:t>
            </a:r>
            <a:r>
              <a:rPr lang="en-US" dirty="0">
                <a:solidFill>
                  <a:schemeClr val="tx1"/>
                </a:solidFill>
                <a:latin typeface="Arial" panose="020B0604020202020204" pitchFamily="34" charset="0"/>
                <a:cs typeface="Arial" panose="020B0604020202020204" pitchFamily="34" charset="0"/>
              </a:rPr>
              <a:t> </a:t>
            </a:r>
            <a:r>
              <a:rPr lang="en-US" dirty="0" err="1">
                <a:solidFill>
                  <a:schemeClr val="tx1"/>
                </a:solidFill>
                <a:latin typeface="Arial" panose="020B0604020202020204" pitchFamily="34" charset="0"/>
                <a:cs typeface="Arial" panose="020B0604020202020204" pitchFamily="34" charset="0"/>
              </a:rPr>
              <a:t>nghiệm</a:t>
            </a:r>
            <a:endParaRPr lang="en-US" dirty="0">
              <a:solidFill>
                <a:schemeClr val="tx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93A01A9-3167-4899-BDE8-3D3EC443FDDB}" type="slidenum">
              <a:rPr lang="en-US" smtClean="0"/>
            </a:fld>
            <a:endParaRPr lang="en-US" dirty="0"/>
          </a:p>
        </p:txBody>
      </p:sp>
      <p:pic>
        <p:nvPicPr>
          <p:cNvPr id="3" name="Picture 4" descr="Káº¿t quáº£ hÃ¬nh áº£nh cho mÃ´ hÃ¬nh vÆ°á»n rá»«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5649" y="1320334"/>
            <a:ext cx="8158513" cy="43348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20837" y="5774948"/>
            <a:ext cx="7723163" cy="461665"/>
          </a:xfrm>
          <a:prstGeom prst="rect">
            <a:avLst/>
          </a:prstGeom>
          <a:noFill/>
        </p:spPr>
        <p:txBody>
          <a:bodyPr wrap="square" rtlCol="0">
            <a:spAutoFit/>
          </a:bodyPr>
          <a:lstStyle/>
          <a:p>
            <a:r>
              <a:rPr lang="en-US" sz="2400" b="1" dirty="0" err="1" smtClean="0"/>
              <a:t>Hình</a:t>
            </a:r>
            <a:r>
              <a:rPr lang="en-US" sz="2400" b="1" dirty="0" smtClean="0"/>
              <a:t> 10. </a:t>
            </a:r>
            <a:r>
              <a:rPr lang="en-US" sz="2400" dirty="0" err="1" smtClean="0"/>
              <a:t>Mô</a:t>
            </a:r>
            <a:r>
              <a:rPr lang="en-US" sz="2400" dirty="0" smtClean="0"/>
              <a:t> </a:t>
            </a:r>
            <a:r>
              <a:rPr lang="en-US" sz="2400" dirty="0" err="1" smtClean="0"/>
              <a:t>hình</a:t>
            </a:r>
            <a:r>
              <a:rPr lang="en-US" sz="2400" dirty="0" smtClean="0"/>
              <a:t> </a:t>
            </a:r>
            <a:r>
              <a:rPr lang="en-US" sz="2400" dirty="0" err="1" smtClean="0"/>
              <a:t>vườn</a:t>
            </a:r>
            <a:r>
              <a:rPr lang="en-US" sz="2400" dirty="0" smtClean="0"/>
              <a:t> </a:t>
            </a:r>
            <a:r>
              <a:rPr lang="en-US" sz="2400" dirty="0" err="1" smtClean="0"/>
              <a:t>rừng</a:t>
            </a:r>
            <a:r>
              <a:rPr lang="en-US" sz="2400" dirty="0" smtClean="0"/>
              <a:t> </a:t>
            </a:r>
            <a:r>
              <a:rPr lang="en-US" sz="2400" dirty="0" err="1" smtClean="0"/>
              <a:t>của</a:t>
            </a:r>
            <a:r>
              <a:rPr lang="en-US" sz="2400" dirty="0" smtClean="0"/>
              <a:t> Ernst </a:t>
            </a:r>
            <a:r>
              <a:rPr lang="en-US" sz="2400" i="1" dirty="0" smtClean="0"/>
              <a:t>(</a:t>
            </a:r>
            <a:r>
              <a:rPr lang="en-US" sz="2400" i="1" dirty="0" err="1" smtClean="0"/>
              <a:t>nguồn</a:t>
            </a:r>
            <a:r>
              <a:rPr lang="en-US" sz="2400" i="1" dirty="0" smtClean="0"/>
              <a:t> Internet)</a:t>
            </a:r>
            <a:endParaRPr lang="en-US" sz="2400" i="1" dirty="0"/>
          </a:p>
        </p:txBody>
      </p:sp>
      <p:sp>
        <p:nvSpPr>
          <p:cNvPr id="5" name="TextBox 4"/>
          <p:cNvSpPr txBox="1"/>
          <p:nvPr/>
        </p:nvSpPr>
        <p:spPr>
          <a:xfrm>
            <a:off x="525649" y="295422"/>
            <a:ext cx="7535139" cy="461665"/>
          </a:xfrm>
          <a:prstGeom prst="rect">
            <a:avLst/>
          </a:prstGeom>
          <a:noFill/>
        </p:spPr>
        <p:txBody>
          <a:bodyPr wrap="square" rtlCol="0">
            <a:spAutoFit/>
          </a:bodyPr>
          <a:lstStyle/>
          <a:p>
            <a:r>
              <a:rPr lang="en-US" dirty="0" smtClean="0">
                <a:latin typeface="Arial" panose="020B0604020202020204" pitchFamily="34" charset="0"/>
                <a:cs typeface="Arial" panose="020B0604020202020204" pitchFamily="34" charset="0"/>
              </a:rPr>
              <a:t>►</a:t>
            </a:r>
            <a:r>
              <a:rPr lang="en-US" sz="2400" b="1" i="1" dirty="0" err="1" smtClean="0">
                <a:latin typeface="Arial" panose="020B0604020202020204" pitchFamily="34" charset="0"/>
                <a:cs typeface="Arial" panose="020B0604020202020204" pitchFamily="34" charset="0"/>
              </a:rPr>
              <a:t>Mô</a:t>
            </a:r>
            <a:r>
              <a:rPr lang="en-US" sz="2400" b="1" i="1" dirty="0" smtClean="0">
                <a:latin typeface="Arial" panose="020B0604020202020204" pitchFamily="34" charset="0"/>
                <a:cs typeface="Arial" panose="020B0604020202020204" pitchFamily="34" charset="0"/>
              </a:rPr>
              <a:t> </a:t>
            </a:r>
            <a:r>
              <a:rPr lang="en-US" sz="2400" b="1" i="1" dirty="0" err="1" smtClean="0">
                <a:latin typeface="Arial" panose="020B0604020202020204" pitchFamily="34" charset="0"/>
                <a:cs typeface="Arial" panose="020B0604020202020204" pitchFamily="34" charset="0"/>
              </a:rPr>
              <a:t>hình</a:t>
            </a:r>
            <a:r>
              <a:rPr lang="en-US" sz="2400" b="1" i="1" dirty="0" smtClean="0">
                <a:latin typeface="Arial" panose="020B0604020202020204" pitchFamily="34" charset="0"/>
                <a:cs typeface="Arial" panose="020B0604020202020204" pitchFamily="34" charset="0"/>
              </a:rPr>
              <a:t> </a:t>
            </a:r>
            <a:r>
              <a:rPr lang="en-US" sz="2400" b="1" i="1" dirty="0" err="1" smtClean="0">
                <a:latin typeface="Arial" panose="020B0604020202020204" pitchFamily="34" charset="0"/>
                <a:cs typeface="Arial" panose="020B0604020202020204" pitchFamily="34" charset="0"/>
              </a:rPr>
              <a:t>vườn</a:t>
            </a:r>
            <a:r>
              <a:rPr lang="en-US" sz="2400" b="1" i="1" dirty="0" smtClean="0">
                <a:latin typeface="Arial" panose="020B0604020202020204" pitchFamily="34" charset="0"/>
                <a:cs typeface="Arial" panose="020B0604020202020204" pitchFamily="34" charset="0"/>
              </a:rPr>
              <a:t> </a:t>
            </a:r>
            <a:r>
              <a:rPr lang="en-US" sz="2400" b="1" i="1" dirty="0" err="1" smtClean="0">
                <a:latin typeface="Arial" panose="020B0604020202020204" pitchFamily="34" charset="0"/>
                <a:cs typeface="Arial" panose="020B0604020202020204" pitchFamily="34" charset="0"/>
              </a:rPr>
              <a:t>rừng</a:t>
            </a:r>
            <a:r>
              <a:rPr lang="en-US" sz="2400" b="1" i="1" dirty="0">
                <a:latin typeface="Arial" panose="020B0604020202020204" pitchFamily="34" charset="0"/>
                <a:cs typeface="Arial" panose="020B0604020202020204" pitchFamily="34" charset="0"/>
              </a:rPr>
              <a:t> </a:t>
            </a:r>
            <a:r>
              <a:rPr lang="en-US" sz="2400" b="1" i="1" dirty="0" smtClean="0">
                <a:latin typeface="Arial" panose="020B0604020202020204" pitchFamily="34" charset="0"/>
                <a:cs typeface="Arial" panose="020B0604020202020204" pitchFamily="34" charset="0"/>
              </a:rPr>
              <a:t>– </a:t>
            </a:r>
            <a:r>
              <a:rPr lang="en-US" sz="2400" b="1" i="1" dirty="0" err="1" smtClean="0">
                <a:latin typeface="Arial" panose="020B0604020202020204" pitchFamily="34" charset="0"/>
                <a:cs typeface="Arial" panose="020B0604020202020204" pitchFamily="34" charset="0"/>
              </a:rPr>
              <a:t>Nông</a:t>
            </a:r>
            <a:r>
              <a:rPr lang="en-US" sz="2400" b="1" i="1" dirty="0" smtClean="0">
                <a:latin typeface="Arial" panose="020B0604020202020204" pitchFamily="34" charset="0"/>
                <a:cs typeface="Arial" panose="020B0604020202020204" pitchFamily="34" charset="0"/>
              </a:rPr>
              <a:t> </a:t>
            </a:r>
            <a:r>
              <a:rPr lang="en-US" sz="2400" b="1" i="1" dirty="0" err="1" smtClean="0">
                <a:latin typeface="Arial" panose="020B0604020202020204" pitchFamily="34" charset="0"/>
                <a:cs typeface="Arial" panose="020B0604020202020204" pitchFamily="34" charset="0"/>
              </a:rPr>
              <a:t>nghiệp</a:t>
            </a:r>
            <a:r>
              <a:rPr lang="en-US" sz="2400" b="1" i="1" dirty="0" smtClean="0">
                <a:latin typeface="Arial" panose="020B0604020202020204" pitchFamily="34" charset="0"/>
                <a:cs typeface="Arial" panose="020B0604020202020204" pitchFamily="34" charset="0"/>
              </a:rPr>
              <a:t> </a:t>
            </a:r>
            <a:r>
              <a:rPr lang="en-US" sz="2400" b="1" i="1" dirty="0" err="1" smtClean="0">
                <a:latin typeface="Arial" panose="020B0604020202020204" pitchFamily="34" charset="0"/>
                <a:cs typeface="Arial" panose="020B0604020202020204" pitchFamily="34" charset="0"/>
              </a:rPr>
              <a:t>sinh</a:t>
            </a:r>
            <a:r>
              <a:rPr lang="en-US" sz="2400" b="1" i="1" dirty="0" smtClean="0">
                <a:latin typeface="Arial" panose="020B0604020202020204" pitchFamily="34" charset="0"/>
                <a:cs typeface="Arial" panose="020B0604020202020204" pitchFamily="34" charset="0"/>
              </a:rPr>
              <a:t> </a:t>
            </a:r>
            <a:r>
              <a:rPr lang="en-US" sz="2400" b="1" i="1" dirty="0" err="1" smtClean="0">
                <a:latin typeface="Arial" panose="020B0604020202020204" pitchFamily="34" charset="0"/>
                <a:cs typeface="Arial" panose="020B0604020202020204" pitchFamily="34" charset="0"/>
              </a:rPr>
              <a:t>thái</a:t>
            </a:r>
            <a:r>
              <a:rPr lang="en-US" sz="2400" b="1" i="1" dirty="0" smtClean="0">
                <a:latin typeface="Arial" panose="020B0604020202020204" pitchFamily="34" charset="0"/>
                <a:cs typeface="Arial" panose="020B0604020202020204" pitchFamily="34" charset="0"/>
              </a:rPr>
              <a:t>.</a:t>
            </a:r>
            <a:endParaRPr lang="en-US" sz="2400" b="1" i="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pic>
        <p:nvPicPr>
          <p:cNvPr id="1026" name="Picture 2" descr="HÃ¬nh áº£nh cÃ³ liÃªn quan"/>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0651" y="586877"/>
            <a:ext cx="6822001" cy="51079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75000"/>
            <a:lum/>
          </a:blip>
          <a:srcRect/>
          <a:stretch>
            <a:fillRect l="-9000" r="-9000"/>
          </a:stretch>
        </a:blipFill>
        <a:effectLst/>
      </p:bgPr>
    </p:bg>
    <p:spTree>
      <p:nvGrpSpPr>
        <p:cNvPr id="1" name=""/>
        <p:cNvGrpSpPr/>
        <p:nvPr/>
      </p:nvGrpSpPr>
      <p:grpSpPr>
        <a:xfrm>
          <a:off x="0" y="0"/>
          <a:ext cx="0" cy="0"/>
          <a:chOff x="0" y="0"/>
          <a:chExt cx="0" cy="0"/>
        </a:xfrm>
      </p:grpSpPr>
      <p:sp>
        <p:nvSpPr>
          <p:cNvPr id="2" name="TextBox 1"/>
          <p:cNvSpPr txBox="1"/>
          <p:nvPr/>
        </p:nvSpPr>
        <p:spPr>
          <a:xfrm>
            <a:off x="2349305" y="2574388"/>
            <a:ext cx="6119446" cy="1015663"/>
          </a:xfrm>
          <a:prstGeom prst="rect">
            <a:avLst/>
          </a:prstGeom>
          <a:noFill/>
        </p:spPr>
        <p:txBody>
          <a:bodyPr wrap="square" rtlCol="0">
            <a:spAutoFit/>
          </a:bodyPr>
          <a:lstStyle/>
          <a:p>
            <a:r>
              <a:rPr lang="en-US" sz="6000" b="1" dirty="0" smtClean="0">
                <a:solidFill>
                  <a:schemeClr val="bg1"/>
                </a:solidFill>
              </a:rPr>
              <a:t>III. KẾT LUẬN</a:t>
            </a:r>
            <a:endParaRPr lang="en-US" sz="6000" b="1" dirty="0">
              <a:solidFill>
                <a:schemeClr val="bg1"/>
              </a:solidFill>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5" name="Subtitle 2"/>
          <p:cNvSpPr txBox="1"/>
          <p:nvPr/>
        </p:nvSpPr>
        <p:spPr>
          <a:xfrm>
            <a:off x="0" y="599460"/>
            <a:ext cx="8877261" cy="60368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gn="just">
              <a:lnSpc>
                <a:spcPct val="150000"/>
              </a:lnSpc>
              <a:buNone/>
            </a:pPr>
            <a:r>
              <a:rPr lang="en-US" dirty="0" smtClean="0"/>
              <a:t>	</a:t>
            </a:r>
            <a:r>
              <a:rPr lang="vi-VN" dirty="0" smtClean="0"/>
              <a:t>Trồng xen canh là phương pháp</a:t>
            </a:r>
            <a:r>
              <a:rPr lang="en-US" dirty="0" smtClean="0"/>
              <a:t> </a:t>
            </a:r>
            <a:r>
              <a:rPr lang="en-US" dirty="0" err="1" smtClean="0">
                <a:latin typeface="Arial" panose="020B0604020202020204" pitchFamily="34" charset="0"/>
                <a:cs typeface="Arial" panose="020B0604020202020204" pitchFamily="34" charset="0"/>
              </a:rPr>
              <a:t>ngày</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càng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phổ</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biến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vì</a:t>
            </a:r>
            <a:r>
              <a:rPr lang="vi-VN" dirty="0" smtClean="0">
                <a:latin typeface="Arial" panose="020B0604020202020204" pitchFamily="34" charset="0"/>
                <a:cs typeface="Arial" panose="020B0604020202020204" pitchFamily="34" charset="0"/>
              </a:rPr>
              <a:t> </a:t>
            </a:r>
            <a:r>
              <a:rPr lang="vi-VN" dirty="0" smtClean="0"/>
              <a:t>tiết kiệm đất, hay khai thác đất có hiệu quả nhất, đặc biệt là trong giai đoạn quỹ đất nông nghiệp ngày càng giảm, dân số không ngừng tăng, nó không những lấy ngắn nuôi dài, mà còn là giải pháp tăng thu nhập cho bà con một cách đáng kể</a:t>
            </a:r>
            <a:r>
              <a:rPr lang="en-US" dirty="0" smtClean="0"/>
              <a:t>.</a:t>
            </a:r>
            <a:endParaRPr lang="en-US" dirty="0" smtClean="0"/>
          </a:p>
          <a:p>
            <a:pPr marL="395605" indent="0" algn="just">
              <a:lnSpc>
                <a:spcPct val="150000"/>
              </a:lnSpc>
              <a:buNone/>
            </a:pP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Trồng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xen</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canh</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cũng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là</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một</a:t>
            </a:r>
            <a:r>
              <a:rPr lang="en-US" sz="2400" dirty="0" smtClean="0">
                <a:latin typeface="Arial" panose="020B0604020202020204" pitchFamily="34" charset="0"/>
                <a:cs typeface="Arial" panose="020B0604020202020204" pitchFamily="34" charset="0"/>
              </a:rPr>
              <a:t> h</a:t>
            </a:r>
            <a:r>
              <a:rPr lang="vi-VN" sz="2400" dirty="0" smtClean="0">
                <a:latin typeface="Arial" panose="020B0604020202020204" pitchFamily="34" charset="0"/>
                <a:cs typeface="Arial" panose="020B0604020202020204" pitchFamily="34" charset="0"/>
              </a:rPr>
              <a:t>ư</a:t>
            </a:r>
            <a:r>
              <a:rPr lang="en-US" sz="2400" dirty="0" err="1" smtClean="0">
                <a:latin typeface="Arial" panose="020B0604020202020204" pitchFamily="34" charset="0"/>
                <a:cs typeface="Arial" panose="020B0604020202020204" pitchFamily="34" charset="0"/>
              </a:rPr>
              <a:t>ớng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đi</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tích</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cực</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trong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việc</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tái</a:t>
            </a:r>
            <a:r>
              <a:rPr lang="en-US" sz="2400" dirty="0" smtClean="0">
                <a:latin typeface="Arial" panose="020B0604020202020204" pitchFamily="34" charset="0"/>
                <a:cs typeface="Arial" panose="020B0604020202020204" pitchFamily="34" charset="0"/>
              </a:rPr>
              <a:t> c</a:t>
            </a:r>
            <a:r>
              <a:rPr lang="vi-VN" sz="2400" dirty="0" smtClean="0">
                <a:latin typeface="Arial" panose="020B0604020202020204" pitchFamily="34" charset="0"/>
                <a:cs typeface="Arial" panose="020B0604020202020204" pitchFamily="34" charset="0"/>
              </a:rPr>
              <a:t>ơ</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cấu</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ngành</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nông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nghiệp</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Trong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a:t>
            </a:r>
            <a:r>
              <a:rPr lang="vi-VN" sz="2400" dirty="0" smtClean="0">
                <a:latin typeface="Arial" panose="020B0604020202020204" pitchFamily="34" charset="0"/>
                <a:cs typeface="Arial" panose="020B0604020202020204" pitchFamily="34" charset="0"/>
              </a:rPr>
              <a:t>ư</a:t>
            </a:r>
            <a:r>
              <a:rPr lang="en-US" sz="2400" dirty="0" err="1" smtClean="0">
                <a:latin typeface="Arial" panose="020B0604020202020204" pitchFamily="34" charset="0"/>
                <a:cs typeface="Arial" panose="020B0604020202020204" pitchFamily="34" charset="0"/>
              </a:rPr>
              <a:t>ờng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hợp</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cây</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trồng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chính</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xuống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giá</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thay</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vì</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chặt</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bỏ</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trồng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xen</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giúp</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nâng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cao</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giá</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trị</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kinh</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tế</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trong</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một</a:t>
            </a:r>
            <a:r>
              <a:rPr lang="en-US" sz="2400" dirty="0" smtClean="0">
                <a:latin typeface="Arial" panose="020B0604020202020204" pitchFamily="34" charset="0"/>
                <a:cs typeface="Arial" panose="020B0604020202020204" pitchFamily="34" charset="0"/>
              </a:rPr>
              <a:t> đ</a:t>
            </a:r>
            <a:r>
              <a:rPr lang="vi-VN" sz="2400" dirty="0" smtClean="0">
                <a:latin typeface="Arial" panose="020B0604020202020204" pitchFamily="34" charset="0"/>
                <a:cs typeface="Arial" panose="020B0604020202020204" pitchFamily="34" charset="0"/>
              </a:rPr>
              <a:t>ơ</a:t>
            </a:r>
            <a:r>
              <a:rPr lang="en-US" sz="2400" dirty="0" smtClean="0">
                <a:latin typeface="Arial" panose="020B0604020202020204" pitchFamily="34" charset="0"/>
                <a:cs typeface="Arial" panose="020B0604020202020204" pitchFamily="34" charset="0"/>
              </a:rPr>
              <a:t>n </a:t>
            </a:r>
            <a:r>
              <a:rPr lang="en-US" sz="2400" dirty="0" err="1" smtClean="0">
                <a:latin typeface="Arial" panose="020B0604020202020204" pitchFamily="34" charset="0"/>
                <a:cs typeface="Arial" panose="020B0604020202020204" pitchFamily="34" charset="0"/>
              </a:rPr>
              <a:t>vị</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diện</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tích</a:t>
            </a:r>
            <a:r>
              <a:rPr lang="en-US" sz="2400" dirty="0" smtClean="0">
                <a:latin typeface="Arial" panose="020B0604020202020204" pitchFamily="34" charset="0"/>
                <a:cs typeface="Arial" panose="020B0604020202020204" pitchFamily="34" charset="0"/>
              </a:rPr>
              <a:t>.</a:t>
            </a:r>
            <a:endParaRPr lang="en-US" sz="2400" dirty="0" smtClean="0">
              <a:latin typeface="Arial" panose="020B0604020202020204" pitchFamily="34" charset="0"/>
              <a:cs typeface="Arial" panose="020B0604020202020204" pitchFamily="34" charset="0"/>
            </a:endParaRPr>
          </a:p>
          <a:p>
            <a:pPr marL="0" indent="0" algn="just">
              <a:lnSpc>
                <a:spcPct val="150000"/>
              </a:lnSpc>
              <a:buNone/>
            </a:pPr>
            <a:r>
              <a:rPr lang="en-US" sz="2400" dirty="0" smtClean="0">
                <a:latin typeface="Arial" panose="020B0604020202020204" pitchFamily="34" charset="0"/>
                <a:cs typeface="Arial" panose="020B0604020202020204" pitchFamily="34" charset="0"/>
              </a:rPr>
              <a:t>	</a:t>
            </a:r>
            <a:endParaRPr lang="en-US" sz="2400"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Rectangle 1"/>
          <p:cNvSpPr/>
          <p:nvPr/>
        </p:nvSpPr>
        <p:spPr>
          <a:xfrm>
            <a:off x="478300" y="2230458"/>
            <a:ext cx="8032654" cy="3970318"/>
          </a:xfrm>
          <a:prstGeom prst="rect">
            <a:avLst/>
          </a:prstGeom>
        </p:spPr>
        <p:txBody>
          <a:bodyPr wrap="square">
            <a:spAutoFit/>
          </a:bodyPr>
          <a:lstStyle/>
          <a:p>
            <a:pPr algn="just">
              <a:lnSpc>
                <a:spcPct val="150000"/>
              </a:lnSpc>
            </a:pPr>
            <a:r>
              <a:rPr lang="en-US" sz="2800" dirty="0" smtClean="0">
                <a:latin typeface="Arial" panose="020B0604020202020204" pitchFamily="34" charset="0"/>
                <a:cs typeface="Arial" panose="020B0604020202020204" pitchFamily="34" charset="0"/>
              </a:rPr>
              <a:t>	</a:t>
            </a:r>
            <a:r>
              <a:rPr lang="en-US" sz="2800" dirty="0" err="1" smtClean="0">
                <a:latin typeface="Arial" panose="020B0604020202020204" pitchFamily="34" charset="0"/>
                <a:cs typeface="Arial" panose="020B0604020202020204" pitchFamily="34" charset="0"/>
              </a:rPr>
              <a:t>Tuy</a:t>
            </a:r>
            <a:r>
              <a:rPr lang="en-US" sz="2800" dirty="0" smtClean="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nhiên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a:t>
            </a:r>
            <a:r>
              <a:rPr lang="vi-VN" sz="2800" dirty="0">
                <a:cs typeface="Arial" panose="020B0604020202020204" pitchFamily="34" charset="0"/>
              </a:rPr>
              <a:t>ư</a:t>
            </a:r>
            <a:r>
              <a:rPr lang="en-US" sz="2800" dirty="0" err="1">
                <a:latin typeface="Arial" panose="020B0604020202020204" pitchFamily="34" charset="0"/>
                <a:cs typeface="Arial" panose="020B0604020202020204" pitchFamily="34" charset="0"/>
              </a:rPr>
              <a:t>ớc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khi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trồng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xen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canh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cần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nghiên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cứu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kỹ</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tránh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thực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hiện</a:t>
            </a:r>
            <a:r>
              <a:rPr lang="en-US" sz="2800" dirty="0">
                <a:latin typeface="Arial" panose="020B0604020202020204" pitchFamily="34" charset="0"/>
                <a:cs typeface="Arial" panose="020B0604020202020204" pitchFamily="34" charset="0"/>
              </a:rPr>
              <a:t> ồ </a:t>
            </a:r>
            <a:r>
              <a:rPr lang="en-US" sz="2800" dirty="0" err="1">
                <a:latin typeface="Arial" panose="020B0604020202020204" pitchFamily="34" charset="0"/>
                <a:cs typeface="Arial" panose="020B0604020202020204" pitchFamily="34" charset="0"/>
              </a:rPr>
              <a:t>ạt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dẫn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đến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nguy</a:t>
            </a:r>
            <a:r>
              <a:rPr lang="en-US" sz="2800" dirty="0">
                <a:latin typeface="Arial" panose="020B0604020202020204" pitchFamily="34" charset="0"/>
                <a:cs typeface="Arial" panose="020B0604020202020204" pitchFamily="34" charset="0"/>
              </a:rPr>
              <a:t> c</a:t>
            </a:r>
            <a:r>
              <a:rPr lang="vi-VN" sz="2800" dirty="0">
                <a:cs typeface="Arial" panose="020B0604020202020204" pitchFamily="34" charset="0"/>
              </a:rPr>
              <a:t>ơ</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tiềm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ẩn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a:t>
            </a:r>
            <a:r>
              <a:rPr lang="vi-VN" sz="2800" dirty="0">
                <a:cs typeface="Arial" panose="020B0604020202020204" pitchFamily="34" charset="0"/>
              </a:rPr>
              <a:t>ư</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cung</a:t>
            </a:r>
            <a:r>
              <a:rPr lang="en-US" sz="2800" dirty="0">
                <a:latin typeface="Arial" panose="020B0604020202020204" pitchFamily="34" charset="0"/>
                <a:cs typeface="Arial" panose="020B0604020202020204" pitchFamily="34" charset="0"/>
              </a:rPr>
              <a:t> v</a:t>
            </a:r>
            <a:r>
              <a:rPr lang="vi-VN" sz="2800" dirty="0">
                <a:cs typeface="Arial" panose="020B0604020202020204" pitchFamily="34" charset="0"/>
              </a:rPr>
              <a:t>ư</a:t>
            </a:r>
            <a:r>
              <a:rPr lang="en-US" sz="2800" dirty="0" err="1">
                <a:latin typeface="Arial" panose="020B0604020202020204" pitchFamily="34" charset="0"/>
                <a:cs typeface="Arial" panose="020B0604020202020204" pitchFamily="34" charset="0"/>
              </a:rPr>
              <a:t>ợt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cầu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sâu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bệnh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hại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lây</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lan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phát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triển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thiếu</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tính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bền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vững</a:t>
            </a:r>
            <a:r>
              <a:rPr lang="en-US" sz="2800" dirty="0">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a:p>
            <a:pPr algn="just">
              <a:lnSpc>
                <a:spcPct val="150000"/>
              </a:lnSpc>
            </a:pPr>
            <a:endParaRPr lang="en-US" sz="2800" dirty="0">
              <a:latin typeface="Arial" panose="020B0604020202020204" pitchFamily="34" charset="0"/>
              <a:cs typeface="Arial" panose="020B0604020202020204" pitchFamily="34" charset="0"/>
            </a:endParaRPr>
          </a:p>
          <a:p>
            <a:pPr algn="just">
              <a:lnSpc>
                <a:spcPct val="150000"/>
              </a:lnSpc>
            </a:pPr>
            <a:endParaRPr lang="en-US" sz="28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lstStyle/>
          <a:p>
            <a:r>
              <a:rPr lang="en-US" dirty="0" err="1"/>
              <a:t>Tài</a:t>
            </a:r>
            <a:r>
              <a:rPr lang="en-US" dirty="0"/>
              <a:t> </a:t>
            </a:r>
            <a:r>
              <a:rPr lang="en-US" dirty="0" err="1"/>
              <a:t>liệu</a:t>
            </a:r>
            <a:r>
              <a:rPr lang="en-US" dirty="0"/>
              <a:t> </a:t>
            </a:r>
            <a:r>
              <a:rPr lang="en-US" dirty="0" err="1"/>
              <a:t>tham</a:t>
            </a:r>
            <a:r>
              <a:rPr lang="en-US" dirty="0"/>
              <a:t> khảo</a:t>
            </a:r>
            <a:endParaRPr lang="en-US" dirty="0"/>
          </a:p>
        </p:txBody>
      </p:sp>
      <p:sp>
        <p:nvSpPr>
          <p:cNvPr id="3" name="Content Placeholder 2"/>
          <p:cNvSpPr>
            <a:spLocks noGrp="1"/>
          </p:cNvSpPr>
          <p:nvPr>
            <p:ph idx="1"/>
          </p:nvPr>
        </p:nvSpPr>
        <p:spPr>
          <a:xfrm>
            <a:off x="628650" y="1102954"/>
            <a:ext cx="7886700" cy="4351338"/>
          </a:xfrm>
        </p:spPr>
        <p:txBody>
          <a:bodyPr>
            <a:noAutofit/>
          </a:bodyPr>
          <a:lstStyle/>
          <a:p>
            <a:pPr marL="457200" indent="-457200" algn="just">
              <a:lnSpc>
                <a:spcPct val="150000"/>
              </a:lnSpc>
              <a:buFont typeface="+mj-lt"/>
              <a:buAutoNum type="arabicPeriod"/>
            </a:pPr>
            <a:r>
              <a:rPr lang="en-US" sz="2000" dirty="0" err="1">
                <a:latin typeface="Arial" panose="020B0604020202020204" pitchFamily="34" charset="0"/>
                <a:cs typeface="Arial" panose="020B0604020202020204" pitchFamily="34" charset="0"/>
              </a:rPr>
              <a:t>Việt</a:t>
            </a:r>
            <a:r>
              <a:rPr lang="en-US" sz="2000" dirty="0">
                <a:latin typeface="Arial" panose="020B0604020202020204" pitchFamily="34" charset="0"/>
                <a:cs typeface="Arial" panose="020B0604020202020204" pitchFamily="34" charset="0"/>
              </a:rPr>
              <a:t> Chương – Nguyễn </a:t>
            </a:r>
            <a:r>
              <a:rPr lang="en-US" sz="2000" dirty="0" err="1">
                <a:latin typeface="Arial" panose="020B0604020202020204" pitchFamily="34" charset="0"/>
                <a:cs typeface="Arial" panose="020B0604020202020204" pitchFamily="34" charset="0"/>
              </a:rPr>
              <a:t>Văn</a:t>
            </a:r>
            <a:r>
              <a:rPr lang="en-US" sz="2000" dirty="0">
                <a:latin typeface="Arial" panose="020B0604020202020204" pitchFamily="34" charset="0"/>
                <a:cs typeface="Arial" panose="020B0604020202020204" pitchFamily="34" charset="0"/>
              </a:rPr>
              <a:t> Minh. (2010). </a:t>
            </a:r>
            <a:r>
              <a:rPr lang="en-US" sz="2000" dirty="0" err="1">
                <a:latin typeface="Arial" panose="020B0604020202020204" pitchFamily="34" charset="0"/>
                <a:cs typeface="Arial" panose="020B0604020202020204" pitchFamily="34" charset="0"/>
              </a:rPr>
              <a:t>Kỹ</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trồng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nhỏ</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Mỹ</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Thuật</a:t>
            </a:r>
            <a:r>
              <a:rPr lang="en-US"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a:p>
            <a:pPr marL="457200" indent="-457200" algn="just">
              <a:lnSpc>
                <a:spcPct val="150000"/>
              </a:lnSpc>
              <a:buFont typeface="+mj-lt"/>
              <a:buAutoNum type="arabicPeriod"/>
            </a:pPr>
            <a:r>
              <a:rPr lang="en-US" sz="2000" dirty="0" err="1">
                <a:latin typeface="Arial" panose="020B0604020202020204" pitchFamily="34" charset="0"/>
                <a:cs typeface="Arial" panose="020B0604020202020204" pitchFamily="34" charset="0"/>
              </a:rPr>
              <a:t>Tạ</a:t>
            </a:r>
            <a:r>
              <a:rPr lang="en-US" sz="2000" dirty="0">
                <a:latin typeface="Arial" panose="020B0604020202020204" pitchFamily="34" charset="0"/>
                <a:cs typeface="Arial" panose="020B0604020202020204" pitchFamily="34" charset="0"/>
              </a:rPr>
              <a:t> Thu </a:t>
            </a:r>
            <a:r>
              <a:rPr lang="en-US" sz="2000" dirty="0" err="1">
                <a:latin typeface="Arial" panose="020B0604020202020204" pitchFamily="34" charset="0"/>
                <a:cs typeface="Arial" panose="020B0604020202020204" pitchFamily="34" charset="0"/>
              </a:rPr>
              <a:t>Cúc</a:t>
            </a:r>
            <a:r>
              <a:rPr lang="en-US" sz="2000" dirty="0">
                <a:latin typeface="Arial" panose="020B0604020202020204" pitchFamily="34" charset="0"/>
                <a:cs typeface="Arial" panose="020B0604020202020204" pitchFamily="34" charset="0"/>
              </a:rPr>
              <a:t>. (2005). </a:t>
            </a:r>
            <a:r>
              <a:rPr lang="en-US" sz="2000" dirty="0" err="1">
                <a:latin typeface="Arial" panose="020B0604020202020204" pitchFamily="34" charset="0"/>
                <a:cs typeface="Arial" panose="020B0604020202020204" pitchFamily="34" charset="0"/>
              </a:rPr>
              <a:t>Kỹ</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trồng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đậu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rau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Nghiệp</a:t>
            </a:r>
            <a:r>
              <a:rPr lang="en-US" sz="2000" dirty="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a:p>
            <a:pPr marL="457200" indent="-457200" algn="just">
              <a:lnSpc>
                <a:spcPct val="150000"/>
              </a:lnSpc>
              <a:buFont typeface="+mj-lt"/>
              <a:buAutoNum type="arabicPeriod"/>
            </a:pPr>
            <a:r>
              <a:rPr lang="en-US" sz="2000" dirty="0">
                <a:latin typeface="Arial" panose="020B0604020202020204" pitchFamily="34" charset="0"/>
                <a:cs typeface="Arial" panose="020B0604020202020204" pitchFamily="34" charset="0"/>
              </a:rPr>
              <a:t>Tr</a:t>
            </a:r>
            <a:r>
              <a:rPr lang="vi-VN" sz="2000" dirty="0">
                <a:latin typeface="Arial" panose="020B0604020202020204" pitchFamily="34" charset="0"/>
                <a:cs typeface="Arial" panose="020B0604020202020204" pitchFamily="34" charset="0"/>
              </a:rPr>
              <a:t>ư</a:t>
            </a:r>
            <a:r>
              <a:rPr lang="en-US" sz="2000" dirty="0" err="1">
                <a:latin typeface="Arial" panose="020B0604020202020204" pitchFamily="34" charset="0"/>
                <a:cs typeface="Arial" panose="020B0604020202020204" pitchFamily="34" charset="0"/>
              </a:rPr>
              <a:t>ờng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học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nghiệp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PTNT </a:t>
            </a:r>
            <a:r>
              <a:rPr lang="en-US" sz="2000" dirty="0" err="1">
                <a:latin typeface="Arial" panose="020B0604020202020204" pitchFamily="34" charset="0"/>
                <a:cs typeface="Arial" panose="020B0604020202020204" pitchFamily="34" charset="0"/>
              </a:rPr>
              <a:t>Quảng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Trị</a:t>
            </a:r>
            <a:r>
              <a:rPr lang="en-US" sz="2000" dirty="0">
                <a:latin typeface="Arial" panose="020B0604020202020204" pitchFamily="34" charset="0"/>
                <a:cs typeface="Arial" panose="020B0604020202020204" pitchFamily="34" charset="0"/>
              </a:rPr>
              <a:t>. (2012). </a:t>
            </a:r>
            <a:r>
              <a:rPr lang="en-US" sz="2000" dirty="0" err="1">
                <a:latin typeface="Arial" panose="020B0604020202020204" pitchFamily="34" charset="0"/>
                <a:cs typeface="Arial" panose="020B0604020202020204" pitchFamily="34" charset="0"/>
              </a:rPr>
              <a:t>Tài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liệu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tạo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nghề</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kỹ</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thuật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trồng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chăm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sóc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phê</a:t>
            </a:r>
            <a:r>
              <a:rPr lang="en-US" sz="2000" dirty="0">
                <a:latin typeface="Arial" panose="020B0604020202020204" pitchFamily="34" charset="0"/>
                <a:cs typeface="Arial" panose="020B0604020202020204" pitchFamily="34" charset="0"/>
              </a:rPr>
              <a:t>. Sở </a:t>
            </a:r>
            <a:r>
              <a:rPr lang="en-US" sz="2000" dirty="0" err="1">
                <a:latin typeface="Arial" panose="020B0604020202020204" pitchFamily="34" charset="0"/>
                <a:cs typeface="Arial" panose="020B0604020202020204" pitchFamily="34" charset="0"/>
              </a:rPr>
              <a:t>Nông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Nghiệp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PTNN </a:t>
            </a:r>
            <a:r>
              <a:rPr lang="en-US" sz="2000" dirty="0" err="1">
                <a:latin typeface="Arial" panose="020B0604020202020204" pitchFamily="34" charset="0"/>
                <a:cs typeface="Arial" panose="020B0604020202020204" pitchFamily="34" charset="0"/>
              </a:rPr>
              <a:t>tỉnh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Trị</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a:t>
            </a:r>
            <a:endParaRPr lang="en-US" sz="2000" dirty="0" smtClean="0">
              <a:latin typeface="Arial" panose="020B0604020202020204" pitchFamily="34" charset="0"/>
              <a:cs typeface="Arial" panose="020B0604020202020204" pitchFamily="34" charset="0"/>
            </a:endParaRPr>
          </a:p>
          <a:p>
            <a:pPr marL="0" indent="0" algn="just">
              <a:lnSpc>
                <a:spcPct val="150000"/>
              </a:lnSpc>
              <a:buNone/>
            </a:pPr>
            <a:endParaRPr lang="en-US" sz="2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lstStyle/>
          <a:p>
            <a:r>
              <a:rPr lang="en-US" dirty="0" err="1"/>
              <a:t>Tài</a:t>
            </a:r>
            <a:r>
              <a:rPr lang="en-US" dirty="0"/>
              <a:t> </a:t>
            </a:r>
            <a:r>
              <a:rPr lang="en-US" dirty="0" err="1"/>
              <a:t>liệu</a:t>
            </a:r>
            <a:r>
              <a:rPr lang="en-US" dirty="0"/>
              <a:t> </a:t>
            </a:r>
            <a:r>
              <a:rPr lang="en-US" dirty="0" err="1"/>
              <a:t>tham</a:t>
            </a:r>
            <a:r>
              <a:rPr lang="en-US" dirty="0"/>
              <a:t> khảo</a:t>
            </a:r>
            <a:endParaRPr lang="en-US" dirty="0"/>
          </a:p>
        </p:txBody>
      </p:sp>
      <p:sp>
        <p:nvSpPr>
          <p:cNvPr id="3" name="Content Placeholder 2"/>
          <p:cNvSpPr>
            <a:spLocks noGrp="1"/>
          </p:cNvSpPr>
          <p:nvPr>
            <p:ph idx="1"/>
          </p:nvPr>
        </p:nvSpPr>
        <p:spPr>
          <a:xfrm>
            <a:off x="628650" y="1102954"/>
            <a:ext cx="7886700" cy="4351338"/>
          </a:xfrm>
        </p:spPr>
        <p:txBody>
          <a:bodyPr>
            <a:noAutofit/>
          </a:bodyPr>
          <a:lstStyle/>
          <a:p>
            <a:pPr marL="457200" indent="-457200" algn="just">
              <a:lnSpc>
                <a:spcPct val="150000"/>
              </a:lnSpc>
              <a:buFont typeface="+mj-lt"/>
              <a:buAutoNum type="arabicPeriod" startAt="4"/>
            </a:pPr>
            <a:r>
              <a:rPr lang="en-US" sz="2000" dirty="0">
                <a:latin typeface="Arial" panose="020B0604020202020204" pitchFamily="34" charset="0"/>
                <a:cs typeface="Arial" panose="020B0604020202020204" pitchFamily="34" charset="0"/>
              </a:rPr>
              <a:t>Nguyen Ngoc </a:t>
            </a:r>
            <a:r>
              <a:rPr lang="en-US" sz="2000" dirty="0" err="1">
                <a:latin typeface="Arial" panose="020B0604020202020204" pitchFamily="34" charset="0"/>
                <a:cs typeface="Arial" panose="020B0604020202020204" pitchFamily="34" charset="0"/>
              </a:rPr>
              <a:t>Huyen</a:t>
            </a:r>
            <a:r>
              <a:rPr lang="en-US" sz="2000" dirty="0">
                <a:latin typeface="Arial" panose="020B0604020202020204" pitchFamily="34" charset="0"/>
                <a:cs typeface="Arial" panose="020B0604020202020204" pitchFamily="34" charset="0"/>
              </a:rPr>
              <a:t>, (2018). </a:t>
            </a:r>
            <a:r>
              <a:rPr lang="en-US" sz="2000" dirty="0" err="1">
                <a:latin typeface="Arial" panose="020B0604020202020204" pitchFamily="34" charset="0"/>
                <a:cs typeface="Arial" panose="020B0604020202020204" pitchFamily="34" charset="0"/>
              </a:rPr>
              <a:t>Gối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vụ</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rau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thủy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canh</a:t>
            </a:r>
            <a:r>
              <a:rPr lang="en-US" sz="2000" dirty="0">
                <a:latin typeface="Arial" panose="020B0604020202020204" pitchFamily="34" charset="0"/>
                <a:cs typeface="Arial" panose="020B0604020202020204" pitchFamily="34" charset="0"/>
              </a:rPr>
              <a:t>, &lt; http://hachi.com.vn/goi-vu-rau-thuy-canh/ &gt;, </a:t>
            </a:r>
            <a:r>
              <a:rPr lang="en-US" sz="2000" dirty="0" err="1">
                <a:latin typeface="Arial" panose="020B0604020202020204" pitchFamily="34" charset="0"/>
                <a:cs typeface="Arial" panose="020B0604020202020204" pitchFamily="34" charset="0"/>
              </a:rPr>
              <a:t>truy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cập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ngày</a:t>
            </a:r>
            <a:r>
              <a:rPr lang="en-US" sz="2000" dirty="0">
                <a:latin typeface="Arial" panose="020B0604020202020204" pitchFamily="34" charset="0"/>
                <a:cs typeface="Arial" panose="020B0604020202020204" pitchFamily="34" charset="0"/>
              </a:rPr>
              <a:t> 10/04/2019.</a:t>
            </a:r>
            <a:endParaRPr lang="en-US" sz="2000" dirty="0">
              <a:latin typeface="Arial" panose="020B0604020202020204" pitchFamily="34" charset="0"/>
              <a:cs typeface="Arial" panose="020B0604020202020204" pitchFamily="34" charset="0"/>
            </a:endParaRPr>
          </a:p>
          <a:p>
            <a:pPr marL="457200" indent="-457200" algn="just">
              <a:lnSpc>
                <a:spcPct val="150000"/>
              </a:lnSpc>
              <a:buFont typeface="+mj-lt"/>
              <a:buAutoNum type="arabicPeriod" startAt="4"/>
            </a:pPr>
            <a:r>
              <a:rPr lang="en-US" sz="2000" dirty="0">
                <a:latin typeface="Arial" panose="020B0604020202020204" pitchFamily="34" charset="0"/>
                <a:cs typeface="Arial" panose="020B0604020202020204" pitchFamily="34" charset="0"/>
              </a:rPr>
              <a:t>Loan Nguyen. (2016). X</a:t>
            </a:r>
            <a:r>
              <a:rPr lang="vi-VN" sz="2000" dirty="0">
                <a:cs typeface="Arial" panose="020B0604020202020204" pitchFamily="34" charset="0"/>
              </a:rPr>
              <a:t>en canh cây </a:t>
            </a:r>
            <a:r>
              <a:rPr lang="vi-VN" sz="2000" dirty="0" err="1">
                <a:cs typeface="Arial" panose="020B0604020202020204" pitchFamily="34" charset="0"/>
              </a:rPr>
              <a:t>trồng</a:t>
            </a:r>
            <a:r>
              <a:rPr lang="vi-VN" sz="2000" dirty="0">
                <a:cs typeface="Arial" panose="020B0604020202020204" pitchFamily="34" charset="0"/>
              </a:rPr>
              <a:t> trong </a:t>
            </a:r>
            <a:r>
              <a:rPr lang="vi-VN" sz="2000" dirty="0" err="1">
                <a:cs typeface="Arial" panose="020B0604020202020204" pitchFamily="34" charset="0"/>
              </a:rPr>
              <a:t>sản</a:t>
            </a:r>
            <a:r>
              <a:rPr lang="vi-VN" sz="2000" dirty="0">
                <a:cs typeface="Arial" panose="020B0604020202020204" pitchFamily="34" charset="0"/>
              </a:rPr>
              <a:t> </a:t>
            </a:r>
            <a:r>
              <a:rPr lang="vi-VN" sz="2000" dirty="0" err="1">
                <a:cs typeface="Arial" panose="020B0604020202020204" pitchFamily="34" charset="0"/>
              </a:rPr>
              <a:t>xuất</a:t>
            </a:r>
            <a:r>
              <a:rPr lang="vi-VN" sz="2000" dirty="0">
                <a:cs typeface="Arial" panose="020B0604020202020204" pitchFamily="34" charset="0"/>
              </a:rPr>
              <a:t> nông </a:t>
            </a:r>
            <a:r>
              <a:rPr lang="vi-VN" sz="2000" dirty="0" err="1">
                <a:cs typeface="Arial" panose="020B0604020202020204" pitchFamily="34" charset="0"/>
              </a:rPr>
              <a:t>nghiệp</a:t>
            </a:r>
            <a:r>
              <a:rPr lang="vi-VN" sz="2000" dirty="0">
                <a:cs typeface="Arial" panose="020B0604020202020204" pitchFamily="34" charset="0"/>
              </a:rPr>
              <a:t> </a:t>
            </a:r>
            <a:r>
              <a:rPr lang="vi-VN" sz="2000" dirty="0" err="1">
                <a:cs typeface="Arial" panose="020B0604020202020204" pitchFamily="34" charset="0"/>
              </a:rPr>
              <a:t>hữu</a:t>
            </a:r>
            <a:r>
              <a:rPr lang="vi-VN" sz="2000" dirty="0">
                <a:cs typeface="Arial" panose="020B0604020202020204" pitchFamily="34" charset="0"/>
              </a:rPr>
              <a:t> cơ</a:t>
            </a:r>
            <a:r>
              <a:rPr lang="en-US" sz="2000" dirty="0">
                <a:latin typeface="Arial" panose="020B0604020202020204" pitchFamily="34" charset="0"/>
                <a:cs typeface="Arial" panose="020B0604020202020204" pitchFamily="34" charset="0"/>
              </a:rPr>
              <a:t>, &lt; </a:t>
            </a:r>
            <a:r>
              <a:rPr lang="en-US" sz="2000" dirty="0">
                <a:latin typeface="Arial" panose="020B0604020202020204" pitchFamily="34" charset="0"/>
                <a:cs typeface="Arial" panose="020B0604020202020204" pitchFamily="34" charset="0"/>
                <a:hlinkClick r:id="rId1"/>
              </a:rPr>
              <a:t>https://agriviet.com/threads/xen-canh-cay-trong-trong-san-xuat-nong-nghiep-huu-co.261798/</a:t>
            </a:r>
            <a:r>
              <a:rPr lang="en-US" sz="2000" dirty="0">
                <a:latin typeface="Arial" panose="020B0604020202020204" pitchFamily="34" charset="0"/>
                <a:cs typeface="Arial" panose="020B0604020202020204" pitchFamily="34" charset="0"/>
              </a:rPr>
              <a:t>&gt;, </a:t>
            </a:r>
            <a:r>
              <a:rPr lang="en-US" sz="2000" dirty="0" err="1">
                <a:latin typeface="Arial" panose="020B0604020202020204" pitchFamily="34" charset="0"/>
                <a:cs typeface="Arial" panose="020B0604020202020204" pitchFamily="34" charset="0"/>
              </a:rPr>
              <a:t>truy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cập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ngày</a:t>
            </a:r>
            <a:r>
              <a:rPr lang="en-US" sz="2000" dirty="0">
                <a:latin typeface="Arial" panose="020B0604020202020204" pitchFamily="34" charset="0"/>
                <a:cs typeface="Arial" panose="020B0604020202020204" pitchFamily="34" charset="0"/>
              </a:rPr>
              <a:t> 10/04/2019.</a:t>
            </a:r>
            <a:endParaRPr lang="vi-VN" sz="2000" dirty="0">
              <a:cs typeface="Arial" panose="020B0604020202020204" pitchFamily="34" charset="0"/>
            </a:endParaRPr>
          </a:p>
          <a:p>
            <a:pPr marL="457200" indent="-457200">
              <a:buAutoNum type="arabicPeriod" startAt="6"/>
            </a:pPr>
            <a:r>
              <a:rPr lang="en-US" sz="2000" dirty="0" smtClean="0">
                <a:solidFill>
                  <a:schemeClr val="accent1">
                    <a:lumMod val="75000"/>
                  </a:schemeClr>
                </a:solidFill>
                <a:latin typeface="Arial" panose="020B0604020202020204" pitchFamily="34" charset="0"/>
                <a:cs typeface="Arial" panose="020B0604020202020204" pitchFamily="34" charset="0"/>
              </a:rPr>
              <a:t>(</a:t>
            </a:r>
            <a:r>
              <a:rPr lang="en-US" sz="2000" dirty="0" err="1" smtClean="0">
                <a:solidFill>
                  <a:schemeClr val="accent1">
                    <a:lumMod val="75000"/>
                  </a:schemeClr>
                </a:solidFill>
                <a:latin typeface="Arial" panose="020B0604020202020204" pitchFamily="34" charset="0"/>
                <a:cs typeface="Arial" panose="020B0604020202020204" pitchFamily="34" charset="0"/>
              </a:rPr>
              <a:t>Ưu</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nhược</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điểm</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của</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mô</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hình</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trồng</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xen</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cà</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phê</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và</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tiêu,www.cdc.org.vn</a:t>
            </a:r>
            <a:r>
              <a:rPr lang="en-US" sz="2000" dirty="0" smtClean="0">
                <a:solidFill>
                  <a:schemeClr val="accent1">
                    <a:lumMod val="75000"/>
                  </a:schemeClr>
                </a:solidFill>
                <a:latin typeface="Arial" panose="020B0604020202020204" pitchFamily="34" charset="0"/>
                <a:cs typeface="Arial" panose="020B0604020202020204" pitchFamily="34" charset="0"/>
              </a:rPr>
              <a:t>)</a:t>
            </a:r>
            <a:endParaRPr lang="en-US" sz="2000" dirty="0" smtClean="0">
              <a:solidFill>
                <a:schemeClr val="accent1">
                  <a:lumMod val="75000"/>
                </a:schemeClr>
              </a:solidFill>
              <a:latin typeface="Arial" panose="020B0604020202020204" pitchFamily="34" charset="0"/>
              <a:cs typeface="Arial" panose="020B0604020202020204" pitchFamily="34" charset="0"/>
            </a:endParaRPr>
          </a:p>
          <a:p>
            <a:pPr marL="457200" indent="-457200">
              <a:buAutoNum type="arabicPeriod" startAt="6"/>
            </a:pPr>
            <a:r>
              <a:rPr lang="en-US" sz="2000" dirty="0" smtClean="0">
                <a:solidFill>
                  <a:schemeClr val="accent1">
                    <a:lumMod val="75000"/>
                  </a:schemeClr>
                </a:solidFill>
                <a:latin typeface="Arial" panose="020B0604020202020204" pitchFamily="34" charset="0"/>
                <a:cs typeface="Arial" panose="020B0604020202020204" pitchFamily="34" charset="0"/>
              </a:rPr>
              <a:t>(</a:t>
            </a:r>
            <a:r>
              <a:rPr lang="en-US" sz="2000" dirty="0" err="1">
                <a:solidFill>
                  <a:schemeClr val="accent1">
                    <a:lumMod val="75000"/>
                  </a:schemeClr>
                </a:solidFill>
                <a:latin typeface="Arial" panose="020B0604020202020204" pitchFamily="34" charset="0"/>
                <a:cs typeface="Arial" panose="020B0604020202020204" pitchFamily="34" charset="0"/>
              </a:rPr>
              <a:t>cà</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phê</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việt</a:t>
            </a:r>
            <a:r>
              <a:rPr lang="en-US" sz="2000" dirty="0">
                <a:solidFill>
                  <a:schemeClr val="accent1">
                    <a:lumMod val="75000"/>
                  </a:schemeClr>
                </a:solidFill>
                <a:latin typeface="Arial" panose="020B0604020202020204" pitchFamily="34" charset="0"/>
                <a:cs typeface="Arial" panose="020B0604020202020204" pitchFamily="34" charset="0"/>
              </a:rPr>
              <a:t> </a:t>
            </a:r>
            <a:r>
              <a:rPr lang="en-US" sz="2000" dirty="0" err="1">
                <a:solidFill>
                  <a:schemeClr val="accent1">
                    <a:lumMod val="75000"/>
                  </a:schemeClr>
                </a:solidFill>
                <a:latin typeface="Arial" panose="020B0604020202020204" pitchFamily="34" charset="0"/>
                <a:cs typeface="Arial" panose="020B0604020202020204" pitchFamily="34" charset="0"/>
              </a:rPr>
              <a:t>nam,tintucnongsan.net</a:t>
            </a:r>
            <a:r>
              <a:rPr lang="en-US" sz="2000" dirty="0">
                <a:solidFill>
                  <a:schemeClr val="accent1">
                    <a:lumMod val="75000"/>
                  </a:schemeClr>
                </a:solidFill>
                <a:latin typeface="Arial" panose="020B0604020202020204" pitchFamily="34" charset="0"/>
                <a:cs typeface="Arial" panose="020B0604020202020204" pitchFamily="34" charset="0"/>
              </a:rPr>
              <a:t>)</a:t>
            </a:r>
            <a:endParaRPr lang="en-US" sz="2000" dirty="0">
              <a:solidFill>
                <a:schemeClr val="accent1">
                  <a:lumMod val="75000"/>
                </a:schemeClr>
              </a:solidFill>
              <a:latin typeface="Arial" panose="020B0604020202020204" pitchFamily="34" charset="0"/>
              <a:cs typeface="Arial" panose="020B0604020202020204" pitchFamily="34" charset="0"/>
            </a:endParaRPr>
          </a:p>
          <a:p>
            <a:pPr marL="0" indent="0" algn="just">
              <a:lnSpc>
                <a:spcPct val="150000"/>
              </a:lnSpc>
              <a:buNone/>
            </a:pPr>
            <a:endParaRPr lang="en-US" sz="2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75000"/>
            <a:lum/>
          </a:blip>
          <a:srcRect/>
          <a:stretch>
            <a:fillRect l="-9000" r="-9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75000"/>
            <a:lum/>
          </a:blip>
          <a:srcRect/>
          <a:stretch>
            <a:fillRect l="-9000" r="-9000"/>
          </a:stretch>
        </a:blipFill>
        <a:effectLst/>
      </p:bgPr>
    </p:bg>
    <p:spTree>
      <p:nvGrpSpPr>
        <p:cNvPr id="1" name=""/>
        <p:cNvGrpSpPr/>
        <p:nvPr/>
      </p:nvGrpSpPr>
      <p:grpSpPr>
        <a:xfrm>
          <a:off x="0" y="0"/>
          <a:ext cx="0" cy="0"/>
          <a:chOff x="0" y="0"/>
          <a:chExt cx="0" cy="0"/>
        </a:xfrm>
      </p:grpSpPr>
      <p:sp>
        <p:nvSpPr>
          <p:cNvPr id="2" name="Rectangle 1"/>
          <p:cNvSpPr/>
          <p:nvPr/>
        </p:nvSpPr>
        <p:spPr>
          <a:xfrm>
            <a:off x="1763486" y="2416629"/>
            <a:ext cx="5460275" cy="1107996"/>
          </a:xfrm>
          <a:prstGeom prst="rect">
            <a:avLst/>
          </a:prstGeom>
        </p:spPr>
        <p:txBody>
          <a:bodyPr wrap="square">
            <a:spAutoFit/>
          </a:bodyPr>
          <a:lstStyle/>
          <a:p>
            <a:r>
              <a:rPr lang="en-US" sz="6600" b="1" dirty="0" smtClean="0">
                <a:solidFill>
                  <a:schemeClr val="bg1"/>
                </a:solidFill>
              </a:rPr>
              <a:t>I. GIỚI THIỆU</a:t>
            </a:r>
            <a:endParaRPr lang="en-US" sz="6600" dirty="0">
              <a:solidFill>
                <a:schemeClr val="bg1"/>
              </a:solidFill>
            </a:endParaRPr>
          </a:p>
        </p:txBody>
      </p:sp>
      <p:sp>
        <p:nvSpPr>
          <p:cNvPr id="3" name="Slide Number Placeholder 2"/>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97576" y="697912"/>
            <a:ext cx="8450035" cy="3263504"/>
          </a:xfrm>
        </p:spPr>
        <p:txBody>
          <a:bodyPr>
            <a:noAutofit/>
          </a:bodyPr>
          <a:lstStyle/>
          <a:p>
            <a:pPr marL="0" indent="0" algn="just">
              <a:lnSpc>
                <a:spcPct val="170000"/>
              </a:lnSpc>
              <a:buNone/>
            </a:pPr>
            <a:r>
              <a:rPr lang="en-US" sz="2400" b="1" dirty="0"/>
              <a:t>1.1 </a:t>
            </a:r>
            <a:r>
              <a:rPr lang="en-US" sz="2400" b="1" dirty="0" err="1"/>
              <a:t>Đặt</a:t>
            </a:r>
            <a:r>
              <a:rPr lang="en-US" sz="2400" b="1" dirty="0"/>
              <a:t> </a:t>
            </a:r>
            <a:r>
              <a:rPr lang="en-US" sz="2400" b="1" dirty="0" err="1"/>
              <a:t>vấn</a:t>
            </a:r>
            <a:r>
              <a:rPr lang="en-US" sz="2400" b="1" dirty="0"/>
              <a:t> </a:t>
            </a:r>
            <a:r>
              <a:rPr lang="en-US" sz="2400" b="1" dirty="0" err="1"/>
              <a:t>đề</a:t>
            </a:r>
            <a:r>
              <a:rPr lang="en-US" sz="2400" b="1" dirty="0"/>
              <a:t>:</a:t>
            </a:r>
            <a:endParaRPr lang="en-US" sz="2400" dirty="0"/>
          </a:p>
          <a:p>
            <a:pPr marL="0" indent="0" algn="just">
              <a:lnSpc>
                <a:spcPct val="170000"/>
              </a:lnSpc>
              <a:buNone/>
            </a:pPr>
            <a:r>
              <a:rPr lang="en-US" sz="2400" dirty="0" smtClean="0"/>
              <a:t>	</a:t>
            </a:r>
            <a:r>
              <a:rPr lang="en-US" sz="2400" dirty="0" err="1" smtClean="0"/>
              <a:t>Hiện</a:t>
            </a:r>
            <a:r>
              <a:rPr lang="en-US" sz="2400" dirty="0" smtClean="0"/>
              <a:t> </a:t>
            </a:r>
            <a:r>
              <a:rPr lang="en-US" sz="2400" dirty="0"/>
              <a:t>nay </a:t>
            </a:r>
            <a:r>
              <a:rPr lang="en-US" sz="2400" dirty="0" err="1"/>
              <a:t>trong</a:t>
            </a:r>
            <a:r>
              <a:rPr lang="en-US" sz="2400" dirty="0"/>
              <a:t> </a:t>
            </a:r>
            <a:r>
              <a:rPr lang="en-US" sz="2400" dirty="0" err="1"/>
              <a:t>bối</a:t>
            </a:r>
            <a:r>
              <a:rPr lang="en-US" sz="2400" dirty="0"/>
              <a:t> </a:t>
            </a:r>
            <a:r>
              <a:rPr lang="en-US" sz="2400" dirty="0" err="1"/>
              <a:t>cảnh</a:t>
            </a:r>
            <a:r>
              <a:rPr lang="en-US" sz="2400" dirty="0"/>
              <a:t> </a:t>
            </a:r>
            <a:r>
              <a:rPr lang="en-US" sz="2400" dirty="0" err="1"/>
              <a:t>dân</a:t>
            </a:r>
            <a:r>
              <a:rPr lang="en-US" sz="2400" dirty="0"/>
              <a:t> </a:t>
            </a:r>
            <a:r>
              <a:rPr lang="en-US" sz="2400" dirty="0" err="1"/>
              <a:t>số</a:t>
            </a:r>
            <a:r>
              <a:rPr lang="en-US" sz="2400" dirty="0"/>
              <a:t> </a:t>
            </a:r>
            <a:r>
              <a:rPr lang="en-US" sz="2400" dirty="0" err="1"/>
              <a:t>ngày</a:t>
            </a:r>
            <a:r>
              <a:rPr lang="en-US" sz="2400" dirty="0"/>
              <a:t> </a:t>
            </a:r>
            <a:r>
              <a:rPr lang="en-US" sz="2400" dirty="0" err="1"/>
              <a:t>càng</a:t>
            </a:r>
            <a:r>
              <a:rPr lang="en-US" sz="2400" dirty="0"/>
              <a:t> </a:t>
            </a:r>
            <a:r>
              <a:rPr lang="en-US" sz="2400" dirty="0" err="1"/>
              <a:t>gia</a:t>
            </a:r>
            <a:r>
              <a:rPr lang="en-US" sz="2400" dirty="0"/>
              <a:t> </a:t>
            </a:r>
            <a:r>
              <a:rPr lang="en-US" sz="2400" dirty="0" err="1"/>
              <a:t>tăng</a:t>
            </a:r>
            <a:r>
              <a:rPr lang="en-US" sz="2400" dirty="0"/>
              <a:t>, </a:t>
            </a:r>
            <a:r>
              <a:rPr lang="en-US" sz="2400" dirty="0" err="1"/>
              <a:t>việc</a:t>
            </a:r>
            <a:r>
              <a:rPr lang="en-US" sz="2400" dirty="0"/>
              <a:t> </a:t>
            </a:r>
            <a:r>
              <a:rPr lang="en-US" sz="2400" dirty="0" err="1"/>
              <a:t>cung</a:t>
            </a:r>
            <a:r>
              <a:rPr lang="en-US" sz="2400" dirty="0"/>
              <a:t> </a:t>
            </a:r>
            <a:r>
              <a:rPr lang="en-US" sz="2400" dirty="0" err="1"/>
              <a:t>cấp</a:t>
            </a:r>
            <a:r>
              <a:rPr lang="en-US" sz="2400" dirty="0"/>
              <a:t> </a:t>
            </a:r>
            <a:r>
              <a:rPr lang="en-US" sz="2400" dirty="0" err="1"/>
              <a:t>đầy</a:t>
            </a:r>
            <a:r>
              <a:rPr lang="en-US" sz="2400" dirty="0"/>
              <a:t> </a:t>
            </a:r>
            <a:r>
              <a:rPr lang="en-US" sz="2400" dirty="0" err="1"/>
              <a:t>đủ</a:t>
            </a:r>
            <a:r>
              <a:rPr lang="en-US" sz="2400" dirty="0"/>
              <a:t> </a:t>
            </a:r>
            <a:r>
              <a:rPr lang="en-US" sz="2400" dirty="0" err="1"/>
              <a:t>lương</a:t>
            </a:r>
            <a:r>
              <a:rPr lang="en-US" sz="2400" dirty="0"/>
              <a:t> </a:t>
            </a:r>
            <a:r>
              <a:rPr lang="en-US" sz="2400" dirty="0" err="1"/>
              <a:t>thực</a:t>
            </a:r>
            <a:r>
              <a:rPr lang="en-US" sz="2400" dirty="0"/>
              <a:t> </a:t>
            </a:r>
            <a:r>
              <a:rPr lang="en-US" sz="2400" dirty="0" err="1"/>
              <a:t>thực</a:t>
            </a:r>
            <a:r>
              <a:rPr lang="en-US" sz="2400" dirty="0"/>
              <a:t> </a:t>
            </a:r>
            <a:r>
              <a:rPr lang="en-US" sz="2400" dirty="0" err="1"/>
              <a:t>phẩm</a:t>
            </a:r>
            <a:r>
              <a:rPr lang="en-US" sz="2400" dirty="0"/>
              <a:t> </a:t>
            </a:r>
            <a:r>
              <a:rPr lang="en-US" sz="2400" dirty="0" err="1"/>
              <a:t>cho</a:t>
            </a:r>
            <a:r>
              <a:rPr lang="en-US" sz="2400" dirty="0"/>
              <a:t> con </a:t>
            </a:r>
            <a:r>
              <a:rPr lang="en-US" sz="2400" dirty="0" err="1"/>
              <a:t>người</a:t>
            </a:r>
            <a:r>
              <a:rPr lang="en-US" sz="2400" dirty="0"/>
              <a:t> </a:t>
            </a:r>
            <a:r>
              <a:rPr lang="en-US" sz="2400" dirty="0" err="1"/>
              <a:t>là</a:t>
            </a:r>
            <a:r>
              <a:rPr lang="en-US" sz="2400" dirty="0"/>
              <a:t> </a:t>
            </a:r>
            <a:r>
              <a:rPr lang="en-US" sz="2400" dirty="0" err="1"/>
              <a:t>vô</a:t>
            </a:r>
            <a:r>
              <a:rPr lang="en-US" sz="2400" dirty="0"/>
              <a:t> </a:t>
            </a:r>
            <a:r>
              <a:rPr lang="en-US" sz="2400" dirty="0" err="1"/>
              <a:t>cùng</a:t>
            </a:r>
            <a:r>
              <a:rPr lang="en-US" sz="2400" dirty="0"/>
              <a:t> </a:t>
            </a:r>
            <a:r>
              <a:rPr lang="en-US" sz="2400" dirty="0" err="1"/>
              <a:t>cấp</a:t>
            </a:r>
            <a:r>
              <a:rPr lang="en-US" sz="2400" dirty="0"/>
              <a:t> </a:t>
            </a:r>
            <a:r>
              <a:rPr lang="en-US" sz="2400" dirty="0" err="1"/>
              <a:t>thiết</a:t>
            </a:r>
            <a:r>
              <a:rPr lang="en-US" sz="2400" dirty="0"/>
              <a:t>,  </a:t>
            </a:r>
            <a:r>
              <a:rPr lang="en-US" sz="2400" dirty="0" err="1"/>
              <a:t>nhưng</a:t>
            </a:r>
            <a:r>
              <a:rPr lang="en-US" sz="2400" dirty="0"/>
              <a:t> </a:t>
            </a:r>
            <a:r>
              <a:rPr lang="en-US" sz="2400" dirty="0" err="1"/>
              <a:t>đồng</a:t>
            </a:r>
            <a:r>
              <a:rPr lang="en-US" sz="2400" dirty="0"/>
              <a:t> </a:t>
            </a:r>
            <a:r>
              <a:rPr lang="en-US" sz="2400" dirty="0" err="1"/>
              <a:t>thời</a:t>
            </a:r>
            <a:r>
              <a:rPr lang="en-US" sz="2400" dirty="0"/>
              <a:t> </a:t>
            </a:r>
            <a:r>
              <a:rPr lang="en-US" sz="2400" dirty="0" err="1"/>
              <a:t>cũng</a:t>
            </a:r>
            <a:r>
              <a:rPr lang="en-US" sz="2400" dirty="0"/>
              <a:t> </a:t>
            </a:r>
            <a:r>
              <a:rPr lang="en-US" sz="2400" dirty="0" err="1"/>
              <a:t>phải</a:t>
            </a:r>
            <a:r>
              <a:rPr lang="en-US" sz="2400" dirty="0"/>
              <a:t> </a:t>
            </a:r>
            <a:r>
              <a:rPr lang="en-US" sz="2400" dirty="0" err="1"/>
              <a:t>đi</a:t>
            </a:r>
            <a:r>
              <a:rPr lang="en-US" sz="2400" dirty="0"/>
              <a:t> </a:t>
            </a:r>
            <a:r>
              <a:rPr lang="en-US" sz="2400" dirty="0" err="1"/>
              <a:t>đôi</a:t>
            </a:r>
            <a:r>
              <a:rPr lang="en-US" sz="2400" dirty="0"/>
              <a:t> </a:t>
            </a:r>
            <a:r>
              <a:rPr lang="en-US" sz="2400" dirty="0" err="1"/>
              <a:t>với</a:t>
            </a:r>
            <a:r>
              <a:rPr lang="en-US" sz="2400" dirty="0"/>
              <a:t> </a:t>
            </a:r>
            <a:r>
              <a:rPr lang="en-US" sz="2400" dirty="0" err="1"/>
              <a:t>việc</a:t>
            </a:r>
            <a:r>
              <a:rPr lang="en-US" sz="2400" dirty="0"/>
              <a:t> </a:t>
            </a:r>
            <a:r>
              <a:rPr lang="en-US" sz="2400" dirty="0" err="1"/>
              <a:t>bảo</a:t>
            </a:r>
            <a:r>
              <a:rPr lang="en-US" sz="2400" dirty="0"/>
              <a:t> </a:t>
            </a:r>
            <a:r>
              <a:rPr lang="en-US" sz="2400" dirty="0" err="1"/>
              <a:t>vệ</a:t>
            </a:r>
            <a:r>
              <a:rPr lang="en-US" sz="2400" dirty="0"/>
              <a:t> </a:t>
            </a:r>
            <a:r>
              <a:rPr lang="en-US" sz="2400" dirty="0" err="1"/>
              <a:t>môi</a:t>
            </a:r>
            <a:r>
              <a:rPr lang="en-US" sz="2400" dirty="0"/>
              <a:t> </a:t>
            </a:r>
            <a:r>
              <a:rPr lang="en-US" sz="2400" dirty="0" err="1"/>
              <a:t>trường</a:t>
            </a:r>
            <a:r>
              <a:rPr lang="en-US" sz="2400" dirty="0"/>
              <a:t>. </a:t>
            </a:r>
            <a:r>
              <a:rPr lang="en-US" sz="2400" dirty="0" err="1"/>
              <a:t>Vì</a:t>
            </a:r>
            <a:r>
              <a:rPr lang="en-US" sz="2400" dirty="0"/>
              <a:t> </a:t>
            </a:r>
            <a:r>
              <a:rPr lang="en-US" sz="2400" dirty="0" err="1"/>
              <a:t>vậy</a:t>
            </a:r>
            <a:r>
              <a:rPr lang="en-US" sz="2400" dirty="0"/>
              <a:t>, </a:t>
            </a:r>
            <a:r>
              <a:rPr lang="en-US" sz="2400" dirty="0" err="1"/>
              <a:t>để</a:t>
            </a:r>
            <a:r>
              <a:rPr lang="en-US" sz="2400" dirty="0"/>
              <a:t> </a:t>
            </a:r>
            <a:r>
              <a:rPr lang="en-US" sz="2400" dirty="0" err="1"/>
              <a:t>tiết</a:t>
            </a:r>
            <a:r>
              <a:rPr lang="en-US" sz="2400" dirty="0"/>
              <a:t> </a:t>
            </a:r>
            <a:r>
              <a:rPr lang="en-US" sz="2400" dirty="0" err="1"/>
              <a:t>kiệm</a:t>
            </a:r>
            <a:r>
              <a:rPr lang="en-US" sz="2400" dirty="0"/>
              <a:t> </a:t>
            </a:r>
            <a:r>
              <a:rPr lang="en-US" sz="2400" dirty="0" err="1"/>
              <a:t>diện</a:t>
            </a:r>
            <a:r>
              <a:rPr lang="en-US" sz="2400" dirty="0"/>
              <a:t> </a:t>
            </a:r>
            <a:r>
              <a:rPr lang="en-US" sz="2400" dirty="0" err="1"/>
              <a:t>tích</a:t>
            </a:r>
            <a:r>
              <a:rPr lang="en-US" sz="2400" dirty="0"/>
              <a:t> </a:t>
            </a:r>
            <a:r>
              <a:rPr lang="en-US" sz="2400" dirty="0" err="1"/>
              <a:t>đất</a:t>
            </a:r>
            <a:r>
              <a:rPr lang="en-US" sz="2400" dirty="0"/>
              <a:t> </a:t>
            </a:r>
            <a:r>
              <a:rPr lang="en-US" sz="2400" dirty="0" err="1"/>
              <a:t>trồng</a:t>
            </a:r>
            <a:r>
              <a:rPr lang="en-US" sz="2400" dirty="0"/>
              <a:t> </a:t>
            </a:r>
            <a:r>
              <a:rPr lang="en-US" sz="2400" dirty="0" err="1"/>
              <a:t>và</a:t>
            </a:r>
            <a:r>
              <a:rPr lang="en-US" sz="2400" dirty="0"/>
              <a:t> </a:t>
            </a:r>
            <a:r>
              <a:rPr lang="en-US" sz="2400" dirty="0" err="1"/>
              <a:t>tối</a:t>
            </a:r>
            <a:r>
              <a:rPr lang="en-US" sz="2400" dirty="0"/>
              <a:t> </a:t>
            </a:r>
            <a:r>
              <a:rPr lang="en-US" sz="2400" dirty="0" err="1"/>
              <a:t>ưu</a:t>
            </a:r>
            <a:r>
              <a:rPr lang="en-US" sz="2400" dirty="0"/>
              <a:t> </a:t>
            </a:r>
            <a:r>
              <a:rPr lang="en-US" sz="2400" dirty="0" err="1"/>
              <a:t>hóa</a:t>
            </a:r>
            <a:r>
              <a:rPr lang="en-US" sz="2400" dirty="0"/>
              <a:t> </a:t>
            </a:r>
            <a:r>
              <a:rPr lang="en-US" sz="2400" dirty="0" err="1"/>
              <a:t>việc</a:t>
            </a:r>
            <a:r>
              <a:rPr lang="en-US" sz="2400" dirty="0"/>
              <a:t> </a:t>
            </a:r>
            <a:r>
              <a:rPr lang="en-US" sz="2400" dirty="0" err="1"/>
              <a:t>sử</a:t>
            </a:r>
            <a:r>
              <a:rPr lang="en-US" sz="2400" dirty="0"/>
              <a:t> </a:t>
            </a:r>
            <a:r>
              <a:rPr lang="en-US" sz="2400" dirty="0" err="1"/>
              <a:t>dụng</a:t>
            </a:r>
            <a:r>
              <a:rPr lang="en-US" sz="2400" dirty="0"/>
              <a:t> </a:t>
            </a:r>
            <a:r>
              <a:rPr lang="en-US" sz="2400" dirty="0" err="1"/>
              <a:t>phân</a:t>
            </a:r>
            <a:r>
              <a:rPr lang="en-US" sz="2400" dirty="0"/>
              <a:t> </a:t>
            </a:r>
            <a:r>
              <a:rPr lang="en-US" sz="2400" dirty="0" err="1"/>
              <a:t>bón</a:t>
            </a:r>
            <a:r>
              <a:rPr lang="en-US" sz="2400" dirty="0"/>
              <a:t> </a:t>
            </a:r>
            <a:r>
              <a:rPr lang="en-US" sz="2400" dirty="0" err="1"/>
              <a:t>và</a:t>
            </a:r>
            <a:r>
              <a:rPr lang="en-US" sz="2400" dirty="0"/>
              <a:t> </a:t>
            </a:r>
            <a:r>
              <a:rPr lang="en-US" sz="2400" dirty="0" err="1"/>
              <a:t>nước</a:t>
            </a:r>
            <a:r>
              <a:rPr lang="en-US" sz="2400" dirty="0"/>
              <a:t> </a:t>
            </a:r>
            <a:r>
              <a:rPr lang="en-US" sz="2400" dirty="0" err="1"/>
              <a:t>tưới</a:t>
            </a:r>
            <a:r>
              <a:rPr lang="en-US" sz="2400" dirty="0"/>
              <a:t> </a:t>
            </a:r>
            <a:r>
              <a:rPr lang="en-US" sz="2400" dirty="0" err="1"/>
              <a:t>nên</a:t>
            </a:r>
            <a:r>
              <a:rPr lang="en-US" sz="2400" dirty="0"/>
              <a:t> </a:t>
            </a:r>
            <a:r>
              <a:rPr lang="en-US" sz="2400" dirty="0" err="1"/>
              <a:t>việc</a:t>
            </a:r>
            <a:r>
              <a:rPr lang="en-US" sz="2400" dirty="0"/>
              <a:t> </a:t>
            </a:r>
            <a:r>
              <a:rPr lang="en-US" sz="2400" dirty="0" err="1"/>
              <a:t>áp</a:t>
            </a:r>
            <a:r>
              <a:rPr lang="en-US" sz="2400" dirty="0"/>
              <a:t> </a:t>
            </a:r>
            <a:r>
              <a:rPr lang="en-US" sz="2400" dirty="0" err="1"/>
              <a:t>dụng</a:t>
            </a:r>
            <a:r>
              <a:rPr lang="en-US" sz="2400" dirty="0"/>
              <a:t> </a:t>
            </a:r>
            <a:r>
              <a:rPr lang="en-US" sz="2400" dirty="0" err="1"/>
              <a:t>mô</a:t>
            </a:r>
            <a:r>
              <a:rPr lang="en-US" sz="2400" dirty="0"/>
              <a:t> </a:t>
            </a:r>
            <a:r>
              <a:rPr lang="en-US" sz="2400" dirty="0" err="1"/>
              <a:t>hình</a:t>
            </a:r>
            <a:r>
              <a:rPr lang="en-US" sz="2400" dirty="0"/>
              <a:t> </a:t>
            </a:r>
            <a:r>
              <a:rPr lang="en-US" sz="2400" dirty="0" err="1"/>
              <a:t>trồng</a:t>
            </a:r>
            <a:r>
              <a:rPr lang="en-US" sz="2400" dirty="0"/>
              <a:t> </a:t>
            </a:r>
            <a:r>
              <a:rPr lang="en-US" sz="2400" dirty="0" err="1"/>
              <a:t>cây</a:t>
            </a:r>
            <a:r>
              <a:rPr lang="en-US" sz="2400" dirty="0"/>
              <a:t> </a:t>
            </a:r>
            <a:r>
              <a:rPr lang="en-US" sz="2400" dirty="0" err="1"/>
              <a:t>xen</a:t>
            </a:r>
            <a:r>
              <a:rPr lang="en-US" sz="2400" dirty="0"/>
              <a:t> </a:t>
            </a:r>
            <a:r>
              <a:rPr lang="en-US" sz="2400" dirty="0" err="1"/>
              <a:t>canh</a:t>
            </a:r>
            <a:r>
              <a:rPr lang="en-US" sz="2400" dirty="0"/>
              <a:t> </a:t>
            </a:r>
            <a:r>
              <a:rPr lang="en-US" sz="2400" dirty="0" err="1"/>
              <a:t>đã</a:t>
            </a:r>
            <a:r>
              <a:rPr lang="en-US" sz="2400" dirty="0"/>
              <a:t> </a:t>
            </a:r>
            <a:r>
              <a:rPr lang="en-US" sz="2400" dirty="0" err="1"/>
              <a:t>và</a:t>
            </a:r>
            <a:r>
              <a:rPr lang="en-US" sz="2400" dirty="0"/>
              <a:t> </a:t>
            </a:r>
            <a:r>
              <a:rPr lang="en-US" sz="2400" dirty="0" err="1"/>
              <a:t>đang</a:t>
            </a:r>
            <a:r>
              <a:rPr lang="en-US" sz="2400" dirty="0"/>
              <a:t> </a:t>
            </a:r>
            <a:r>
              <a:rPr lang="en-US" sz="2400" dirty="0" err="1"/>
              <a:t>được</a:t>
            </a:r>
            <a:r>
              <a:rPr lang="en-US" sz="2400" dirty="0"/>
              <a:t> </a:t>
            </a:r>
            <a:r>
              <a:rPr lang="en-US" sz="2400" dirty="0" err="1"/>
              <a:t>áp</a:t>
            </a:r>
            <a:r>
              <a:rPr lang="en-US" sz="2400" dirty="0"/>
              <a:t> </a:t>
            </a:r>
            <a:r>
              <a:rPr lang="en-US" sz="2400" dirty="0" err="1"/>
              <a:t>dụng</a:t>
            </a:r>
            <a:r>
              <a:rPr lang="en-US" sz="2400" dirty="0"/>
              <a:t> </a:t>
            </a:r>
            <a:r>
              <a:rPr lang="en-US" sz="2400" dirty="0" err="1"/>
              <a:t>ngày</a:t>
            </a:r>
            <a:r>
              <a:rPr lang="en-US" sz="2400" dirty="0"/>
              <a:t> </a:t>
            </a:r>
            <a:r>
              <a:rPr lang="en-US" sz="2400" dirty="0" err="1"/>
              <a:t>càng</a:t>
            </a:r>
            <a:r>
              <a:rPr lang="en-US" sz="2400" dirty="0"/>
              <a:t> </a:t>
            </a:r>
            <a:r>
              <a:rPr lang="en-US" sz="2400" dirty="0" err="1"/>
              <a:t>rộng</a:t>
            </a:r>
            <a:r>
              <a:rPr lang="en-US" sz="2400" dirty="0"/>
              <a:t> </a:t>
            </a:r>
            <a:r>
              <a:rPr lang="en-US" sz="2400" dirty="0" err="1"/>
              <a:t>rãi</a:t>
            </a:r>
            <a:r>
              <a:rPr lang="en-US" sz="2400" dirty="0"/>
              <a:t> ở </a:t>
            </a:r>
            <a:r>
              <a:rPr lang="en-US" sz="2400" dirty="0" err="1"/>
              <a:t>Việt</a:t>
            </a:r>
            <a:r>
              <a:rPr lang="en-US" sz="2400" dirty="0"/>
              <a:t> Nam </a:t>
            </a:r>
            <a:r>
              <a:rPr lang="en-US" sz="2400" dirty="0" err="1"/>
              <a:t>và</a:t>
            </a:r>
            <a:r>
              <a:rPr lang="en-US" sz="2400" dirty="0"/>
              <a:t> </a:t>
            </a:r>
            <a:r>
              <a:rPr lang="en-US" sz="2400" dirty="0" err="1"/>
              <a:t>các</a:t>
            </a:r>
            <a:r>
              <a:rPr lang="en-US" sz="2400" dirty="0"/>
              <a:t> </a:t>
            </a:r>
            <a:r>
              <a:rPr lang="en-US" sz="2400" dirty="0" err="1"/>
              <a:t>nước</a:t>
            </a:r>
            <a:r>
              <a:rPr lang="en-US" sz="2400" dirty="0"/>
              <a:t> </a:t>
            </a:r>
            <a:r>
              <a:rPr lang="en-US" sz="2400" dirty="0" err="1"/>
              <a:t>trên</a:t>
            </a:r>
            <a:r>
              <a:rPr lang="en-US" sz="2400" dirty="0"/>
              <a:t> </a:t>
            </a:r>
            <a:r>
              <a:rPr lang="en-US" sz="2400" dirty="0" err="1"/>
              <a:t>thế</a:t>
            </a:r>
            <a:r>
              <a:rPr lang="en-US" sz="2400" dirty="0"/>
              <a:t> </a:t>
            </a:r>
            <a:r>
              <a:rPr lang="en-US" sz="2400" dirty="0" err="1"/>
              <a:t>giới</a:t>
            </a:r>
            <a:r>
              <a:rPr lang="en-US" sz="2400" dirty="0"/>
              <a:t>.</a:t>
            </a:r>
            <a:endParaRPr lang="en-US" sz="2400" dirty="0"/>
          </a:p>
          <a:p>
            <a:pPr algn="just">
              <a:lnSpc>
                <a:spcPct val="170000"/>
              </a:lnSpc>
            </a:pPr>
            <a:endParaRPr lang="en-US" sz="2400" dirty="0"/>
          </a:p>
          <a:p>
            <a:pPr algn="just">
              <a:lnSpc>
                <a:spcPct val="170000"/>
              </a:lnSpc>
            </a:pPr>
            <a:endParaRPr lang="en-US" sz="2400" dirty="0"/>
          </a:p>
        </p:txBody>
      </p:sp>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trong lac xen san_93A1E9D"/>
          <p:cNvPicPr>
            <a:picLocks noGrp="1" noChangeAspect="1"/>
          </p:cNvPicPr>
          <p:nvPr>
            <p:ph sz="half" idx="1"/>
          </p:nvPr>
        </p:nvPicPr>
        <p:blipFill>
          <a:blip r:embed="rId1"/>
          <a:stretch>
            <a:fillRect/>
          </a:stretch>
        </p:blipFill>
        <p:spPr>
          <a:xfrm>
            <a:off x="216012" y="629670"/>
            <a:ext cx="4730677" cy="3542211"/>
          </a:xfrm>
          <a:prstGeom prst="rect">
            <a:avLst/>
          </a:prstGeom>
        </p:spPr>
      </p:pic>
      <p:sp>
        <p:nvSpPr>
          <p:cNvPr id="5" name="Text Box 4"/>
          <p:cNvSpPr txBox="1"/>
          <p:nvPr/>
        </p:nvSpPr>
        <p:spPr>
          <a:xfrm>
            <a:off x="640081" y="4304610"/>
            <a:ext cx="3357154" cy="1015663"/>
          </a:xfrm>
          <a:prstGeom prst="rect">
            <a:avLst/>
          </a:prstGeom>
          <a:noFill/>
        </p:spPr>
        <p:txBody>
          <a:bodyPr wrap="square" rtlCol="0">
            <a:spAutoFit/>
          </a:bodyPr>
          <a:lstStyle/>
          <a:p>
            <a:pPr algn="just"/>
            <a:r>
              <a:rPr lang="en-US" sz="2000" b="1" dirty="0" err="1"/>
              <a:t>Hình</a:t>
            </a:r>
            <a:r>
              <a:rPr lang="en-US" sz="2000" b="1" dirty="0"/>
              <a:t> </a:t>
            </a:r>
            <a:r>
              <a:rPr lang="en-US" sz="2000" b="1" dirty="0" smtClean="0"/>
              <a:t>1. </a:t>
            </a:r>
            <a:r>
              <a:rPr lang="en-US" sz="2000" dirty="0" err="1"/>
              <a:t>Mô</a:t>
            </a:r>
            <a:r>
              <a:rPr lang="en-US" sz="2000" dirty="0"/>
              <a:t> </a:t>
            </a:r>
            <a:r>
              <a:rPr lang="en-US" sz="2000" dirty="0" err="1"/>
              <a:t>hình</a:t>
            </a:r>
            <a:r>
              <a:rPr lang="en-US" sz="2000" dirty="0"/>
              <a:t> </a:t>
            </a:r>
            <a:r>
              <a:rPr lang="en-US" sz="2000" dirty="0" err="1"/>
              <a:t>trông</a:t>
            </a:r>
            <a:r>
              <a:rPr lang="en-US" sz="2000" dirty="0"/>
              <a:t> </a:t>
            </a:r>
            <a:r>
              <a:rPr lang="en-US" sz="2000" dirty="0" err="1"/>
              <a:t>lạc</a:t>
            </a:r>
            <a:r>
              <a:rPr lang="en-US" sz="2000" dirty="0"/>
              <a:t> </a:t>
            </a:r>
            <a:r>
              <a:rPr lang="en-US" sz="2000" dirty="0" err="1"/>
              <a:t>xen</a:t>
            </a:r>
            <a:r>
              <a:rPr lang="en-US" sz="2000" dirty="0"/>
              <a:t> </a:t>
            </a:r>
            <a:r>
              <a:rPr lang="en-US" sz="2000" dirty="0" err="1" smtClean="0"/>
              <a:t>sắn</a:t>
            </a:r>
            <a:r>
              <a:rPr lang="en-US" sz="2000" dirty="0" smtClean="0"/>
              <a:t> </a:t>
            </a:r>
            <a:r>
              <a:rPr lang="en-US" sz="2000" dirty="0"/>
              <a:t>ở </a:t>
            </a:r>
            <a:r>
              <a:rPr lang="en-US" sz="2000" dirty="0" err="1"/>
              <a:t>huyện</a:t>
            </a:r>
            <a:r>
              <a:rPr lang="en-US" sz="2000" dirty="0"/>
              <a:t> </a:t>
            </a:r>
            <a:r>
              <a:rPr lang="en-US" sz="2000" dirty="0" err="1"/>
              <a:t>Tây</a:t>
            </a:r>
            <a:r>
              <a:rPr lang="en-US" sz="2000" dirty="0"/>
              <a:t> </a:t>
            </a:r>
            <a:r>
              <a:rPr lang="en-US" sz="2000" dirty="0" err="1"/>
              <a:t>Sơn</a:t>
            </a:r>
            <a:r>
              <a:rPr lang="en-US" sz="2000" dirty="0"/>
              <a:t>, </a:t>
            </a:r>
            <a:r>
              <a:rPr lang="en-US" sz="2000" dirty="0" err="1" smtClean="0"/>
              <a:t>tỉnh</a:t>
            </a:r>
            <a:r>
              <a:rPr lang="en-US" sz="2000" dirty="0" smtClean="0"/>
              <a:t> </a:t>
            </a:r>
            <a:r>
              <a:rPr lang="en-US" sz="2000" dirty="0" err="1"/>
              <a:t>Bình</a:t>
            </a:r>
            <a:r>
              <a:rPr lang="en-US" sz="2000" dirty="0"/>
              <a:t> </a:t>
            </a:r>
            <a:r>
              <a:rPr lang="en-US" sz="2000" dirty="0" err="1"/>
              <a:t>Định</a:t>
            </a:r>
            <a:r>
              <a:rPr lang="en-US" sz="2000" dirty="0"/>
              <a:t> </a:t>
            </a:r>
            <a:r>
              <a:rPr lang="en-US" sz="2000" i="1" dirty="0"/>
              <a:t>(</a:t>
            </a:r>
            <a:r>
              <a:rPr lang="en-US" sz="2000" i="1" dirty="0" err="1"/>
              <a:t>Nguồn</a:t>
            </a:r>
            <a:r>
              <a:rPr lang="en-US" sz="2000" i="1" dirty="0"/>
              <a:t> internet)</a:t>
            </a:r>
            <a:endParaRPr lang="en-US" sz="2000" i="1" dirty="0"/>
          </a:p>
        </p:txBody>
      </p:sp>
      <p:pic>
        <p:nvPicPr>
          <p:cNvPr id="6" name="Content Placeholder 5" descr="11-2018-03-18-20-31"/>
          <p:cNvPicPr>
            <a:picLocks noGrp="1" noChangeAspect="1"/>
          </p:cNvPicPr>
          <p:nvPr>
            <p:ph sz="half" idx="2"/>
          </p:nvPr>
        </p:nvPicPr>
        <p:blipFill>
          <a:blip r:embed="rId2"/>
          <a:stretch>
            <a:fillRect/>
          </a:stretch>
        </p:blipFill>
        <p:spPr>
          <a:xfrm>
            <a:off x="3997235" y="1750423"/>
            <a:ext cx="4962343" cy="3721757"/>
          </a:xfrm>
          <a:prstGeom prst="rect">
            <a:avLst/>
          </a:prstGeom>
        </p:spPr>
      </p:pic>
      <p:sp>
        <p:nvSpPr>
          <p:cNvPr id="7" name="Text Box 6"/>
          <p:cNvSpPr txBox="1"/>
          <p:nvPr/>
        </p:nvSpPr>
        <p:spPr>
          <a:xfrm>
            <a:off x="4219303" y="5577270"/>
            <a:ext cx="4266497" cy="707886"/>
          </a:xfrm>
          <a:prstGeom prst="rect">
            <a:avLst/>
          </a:prstGeom>
          <a:noFill/>
        </p:spPr>
        <p:txBody>
          <a:bodyPr wrap="square" rtlCol="0">
            <a:spAutoFit/>
          </a:bodyPr>
          <a:lstStyle/>
          <a:p>
            <a:pPr algn="just"/>
            <a:r>
              <a:rPr lang="en-US" sz="2000" b="1" dirty="0" err="1"/>
              <a:t>Hình</a:t>
            </a:r>
            <a:r>
              <a:rPr lang="en-US" sz="2000" b="1" dirty="0"/>
              <a:t> </a:t>
            </a:r>
            <a:r>
              <a:rPr lang="en-US" sz="2000" b="1" dirty="0" smtClean="0"/>
              <a:t>2</a:t>
            </a:r>
            <a:r>
              <a:rPr lang="en-US" sz="2000" dirty="0"/>
              <a:t>.</a:t>
            </a:r>
            <a:r>
              <a:rPr lang="en-US" sz="2000" dirty="0" smtClean="0"/>
              <a:t> </a:t>
            </a:r>
            <a:r>
              <a:rPr lang="en-US" sz="2000" dirty="0" err="1"/>
              <a:t>Mô</a:t>
            </a:r>
            <a:r>
              <a:rPr lang="en-US" sz="2000" dirty="0"/>
              <a:t> </a:t>
            </a:r>
            <a:r>
              <a:rPr lang="en-US" sz="2000" dirty="0" err="1"/>
              <a:t>hình</a:t>
            </a:r>
            <a:r>
              <a:rPr lang="en-US" sz="2000" dirty="0"/>
              <a:t> </a:t>
            </a:r>
            <a:r>
              <a:rPr lang="en-US" sz="2000" dirty="0" err="1"/>
              <a:t>trồng</a:t>
            </a:r>
            <a:r>
              <a:rPr lang="en-US" sz="2000" dirty="0"/>
              <a:t> </a:t>
            </a:r>
            <a:r>
              <a:rPr lang="en-US" sz="2000" dirty="0" err="1"/>
              <a:t>bưởi</a:t>
            </a:r>
            <a:r>
              <a:rPr lang="en-US" sz="2000" dirty="0"/>
              <a:t> </a:t>
            </a:r>
            <a:r>
              <a:rPr lang="en-US" sz="2000" dirty="0" err="1"/>
              <a:t>xen</a:t>
            </a:r>
            <a:r>
              <a:rPr lang="en-US" sz="2000" dirty="0"/>
              <a:t> </a:t>
            </a:r>
            <a:r>
              <a:rPr lang="en-US" sz="2000" dirty="0" err="1"/>
              <a:t>ớt</a:t>
            </a:r>
            <a:r>
              <a:rPr lang="en-US" sz="2000" dirty="0"/>
              <a:t> </a:t>
            </a:r>
            <a:r>
              <a:rPr lang="en-US" sz="2000" dirty="0" err="1"/>
              <a:t>của</a:t>
            </a:r>
            <a:r>
              <a:rPr lang="en-US" sz="2000" dirty="0"/>
              <a:t> </a:t>
            </a:r>
            <a:r>
              <a:rPr lang="en-US" sz="2000" dirty="0" err="1"/>
              <a:t>nông</a:t>
            </a:r>
            <a:r>
              <a:rPr lang="en-US" sz="2000" dirty="0"/>
              <a:t> </a:t>
            </a:r>
            <a:r>
              <a:rPr lang="en-US" sz="2000" dirty="0" err="1"/>
              <a:t>dân</a:t>
            </a:r>
            <a:r>
              <a:rPr lang="en-US" sz="2000" dirty="0"/>
              <a:t> </a:t>
            </a:r>
            <a:r>
              <a:rPr lang="en-US" sz="2000" dirty="0" err="1"/>
              <a:t>Nghệ</a:t>
            </a:r>
            <a:r>
              <a:rPr lang="en-US" sz="2000" dirty="0"/>
              <a:t> An </a:t>
            </a:r>
            <a:r>
              <a:rPr lang="en-US" sz="2000" i="1" dirty="0"/>
              <a:t>(</a:t>
            </a:r>
            <a:r>
              <a:rPr lang="en-US" sz="2000" i="1" dirty="0" err="1"/>
              <a:t>Nguồn</a:t>
            </a:r>
            <a:r>
              <a:rPr lang="en-US" sz="2000" i="1" dirty="0"/>
              <a:t> internet)</a:t>
            </a:r>
            <a:endParaRPr lang="en-US" sz="2000" i="1" dirty="0"/>
          </a:p>
        </p:txBody>
      </p:sp>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flipH="1">
            <a:off x="628650" y="912019"/>
            <a:ext cx="5644039" cy="992981"/>
          </a:xfrm>
        </p:spPr>
        <p:txBody>
          <a:bodyPr>
            <a:normAutofit fontScale="90000"/>
          </a:bodyPr>
          <a:lstStyle/>
          <a:p>
            <a:pPr>
              <a:buFont typeface="+mj-lt"/>
            </a:pPr>
            <a:br>
              <a:rPr lang="en-US" b="1">
                <a:sym typeface="+mn-ea"/>
              </a:rPr>
            </a:br>
            <a:br>
              <a:rPr lang="en-US" b="1">
                <a:sym typeface="+mn-ea"/>
              </a:rPr>
            </a:br>
            <a:br>
              <a:rPr lang="en-US" b="1"/>
            </a:br>
            <a:br>
              <a:rPr lang="en-US" b="1"/>
            </a:br>
            <a:endParaRPr lang="en-US"/>
          </a:p>
        </p:txBody>
      </p:sp>
      <p:sp>
        <p:nvSpPr>
          <p:cNvPr id="3" name="Content Placeholder 2"/>
          <p:cNvSpPr>
            <a:spLocks noGrp="1"/>
          </p:cNvSpPr>
          <p:nvPr>
            <p:ph idx="1"/>
          </p:nvPr>
        </p:nvSpPr>
        <p:spPr>
          <a:xfrm>
            <a:off x="471896" y="676929"/>
            <a:ext cx="8763544" cy="3263504"/>
          </a:xfrm>
        </p:spPr>
        <p:txBody>
          <a:bodyPr>
            <a:noAutofit/>
          </a:bodyPr>
          <a:lstStyle/>
          <a:p>
            <a:pPr marL="0" indent="0">
              <a:lnSpc>
                <a:spcPct val="150000"/>
              </a:lnSpc>
              <a:buNone/>
            </a:pPr>
            <a:r>
              <a:rPr lang="en-US" b="1" dirty="0"/>
              <a:t>1.2 </a:t>
            </a:r>
            <a:r>
              <a:rPr lang="en-US" b="1" dirty="0" err="1"/>
              <a:t>Mục</a:t>
            </a:r>
            <a:r>
              <a:rPr lang="en-US" b="1" dirty="0"/>
              <a:t> </a:t>
            </a:r>
            <a:r>
              <a:rPr lang="en-US" b="1" dirty="0" err="1" smtClean="0"/>
              <a:t>tiêu</a:t>
            </a:r>
            <a:r>
              <a:rPr lang="en-US" b="1" dirty="0"/>
              <a:t> </a:t>
            </a:r>
            <a:r>
              <a:rPr lang="en-US" b="1" dirty="0" err="1" smtClean="0"/>
              <a:t>nghiên</a:t>
            </a:r>
            <a:r>
              <a:rPr lang="en-US" b="1" dirty="0" smtClean="0"/>
              <a:t> </a:t>
            </a:r>
            <a:r>
              <a:rPr lang="en-US" b="1" dirty="0" err="1" smtClean="0"/>
              <a:t>cứu</a:t>
            </a:r>
            <a:r>
              <a:rPr lang="en-US" b="1" dirty="0"/>
              <a:t>.</a:t>
            </a:r>
            <a:endParaRPr lang="en-US" b="1" dirty="0"/>
          </a:p>
          <a:p>
            <a:pPr>
              <a:lnSpc>
                <a:spcPct val="150000"/>
              </a:lnSpc>
            </a:pPr>
            <a:r>
              <a:rPr lang="en-US" dirty="0" err="1"/>
              <a:t>Tìm</a:t>
            </a:r>
            <a:r>
              <a:rPr lang="en-US" dirty="0"/>
              <a:t> </a:t>
            </a:r>
            <a:r>
              <a:rPr lang="en-US" dirty="0" err="1"/>
              <a:t>hiểu</a:t>
            </a:r>
            <a:r>
              <a:rPr lang="en-US" dirty="0"/>
              <a:t> </a:t>
            </a:r>
            <a:r>
              <a:rPr lang="en-US" dirty="0" err="1"/>
              <a:t>trồng</a:t>
            </a:r>
            <a:r>
              <a:rPr lang="en-US" dirty="0"/>
              <a:t> </a:t>
            </a:r>
            <a:r>
              <a:rPr lang="en-US" dirty="0" err="1"/>
              <a:t>xen</a:t>
            </a:r>
            <a:r>
              <a:rPr lang="en-US" dirty="0"/>
              <a:t> </a:t>
            </a:r>
            <a:r>
              <a:rPr lang="en-US" dirty="0" err="1"/>
              <a:t>canh</a:t>
            </a:r>
            <a:r>
              <a:rPr lang="en-US" dirty="0"/>
              <a:t> </a:t>
            </a:r>
            <a:r>
              <a:rPr lang="en-US" dirty="0" err="1"/>
              <a:t>là</a:t>
            </a:r>
            <a:r>
              <a:rPr lang="en-US" dirty="0"/>
              <a:t> </a:t>
            </a:r>
            <a:r>
              <a:rPr lang="en-US" dirty="0" err="1"/>
              <a:t>gì</a:t>
            </a:r>
            <a:r>
              <a:rPr lang="en-US" dirty="0"/>
              <a:t>?</a:t>
            </a:r>
            <a:endParaRPr lang="en-US" dirty="0"/>
          </a:p>
          <a:p>
            <a:pPr>
              <a:lnSpc>
                <a:spcPct val="150000"/>
              </a:lnSpc>
            </a:pPr>
            <a:r>
              <a:rPr lang="en-US" dirty="0" err="1"/>
              <a:t>Phân</a:t>
            </a:r>
            <a:r>
              <a:rPr lang="en-US" dirty="0"/>
              <a:t> </a:t>
            </a:r>
            <a:r>
              <a:rPr lang="en-US" dirty="0" err="1"/>
              <a:t>loại</a:t>
            </a:r>
            <a:r>
              <a:rPr lang="en-US" dirty="0"/>
              <a:t> </a:t>
            </a:r>
            <a:r>
              <a:rPr lang="en-US" dirty="0" err="1"/>
              <a:t>các</a:t>
            </a:r>
            <a:r>
              <a:rPr lang="en-US" dirty="0"/>
              <a:t> </a:t>
            </a:r>
            <a:r>
              <a:rPr lang="en-US" dirty="0" err="1"/>
              <a:t>mô</a:t>
            </a:r>
            <a:r>
              <a:rPr lang="en-US" dirty="0"/>
              <a:t> </a:t>
            </a:r>
            <a:r>
              <a:rPr lang="en-US" dirty="0" err="1"/>
              <a:t>hình</a:t>
            </a:r>
            <a:r>
              <a:rPr lang="en-US" dirty="0"/>
              <a:t> </a:t>
            </a:r>
            <a:r>
              <a:rPr lang="en-US" dirty="0" err="1"/>
              <a:t>trồng</a:t>
            </a:r>
            <a:r>
              <a:rPr lang="en-US" dirty="0"/>
              <a:t> </a:t>
            </a:r>
            <a:r>
              <a:rPr lang="en-US" dirty="0" err="1"/>
              <a:t>xen</a:t>
            </a:r>
            <a:r>
              <a:rPr lang="en-US" dirty="0"/>
              <a:t> </a:t>
            </a:r>
            <a:r>
              <a:rPr lang="en-US" dirty="0" err="1"/>
              <a:t>canh</a:t>
            </a:r>
            <a:r>
              <a:rPr lang="en-US" dirty="0"/>
              <a:t>.</a:t>
            </a:r>
            <a:endParaRPr lang="en-US" dirty="0"/>
          </a:p>
          <a:p>
            <a:pPr>
              <a:lnSpc>
                <a:spcPct val="150000"/>
              </a:lnSpc>
            </a:pPr>
            <a:r>
              <a:rPr lang="en-US" dirty="0" err="1"/>
              <a:t>Tìm</a:t>
            </a:r>
            <a:r>
              <a:rPr lang="en-US" dirty="0"/>
              <a:t> </a:t>
            </a:r>
            <a:r>
              <a:rPr lang="en-US" dirty="0" err="1"/>
              <a:t>hiểu</a:t>
            </a:r>
            <a:r>
              <a:rPr lang="en-US" dirty="0"/>
              <a:t> </a:t>
            </a:r>
            <a:r>
              <a:rPr lang="en-US" dirty="0" err="1"/>
              <a:t>nguyên</a:t>
            </a:r>
            <a:r>
              <a:rPr lang="en-US" dirty="0"/>
              <a:t> </a:t>
            </a:r>
            <a:r>
              <a:rPr lang="en-US" dirty="0" err="1"/>
              <a:t>tắc</a:t>
            </a:r>
            <a:r>
              <a:rPr lang="en-US" dirty="0"/>
              <a:t> </a:t>
            </a:r>
            <a:r>
              <a:rPr lang="en-US" dirty="0" err="1"/>
              <a:t>xen</a:t>
            </a:r>
            <a:r>
              <a:rPr lang="en-US" dirty="0"/>
              <a:t> </a:t>
            </a:r>
            <a:r>
              <a:rPr lang="en-US" dirty="0" err="1"/>
              <a:t>canh</a:t>
            </a:r>
            <a:r>
              <a:rPr lang="en-US" dirty="0"/>
              <a:t>.</a:t>
            </a:r>
            <a:endParaRPr lang="en-US" dirty="0"/>
          </a:p>
          <a:p>
            <a:pPr>
              <a:lnSpc>
                <a:spcPct val="150000"/>
              </a:lnSpc>
            </a:pPr>
            <a:r>
              <a:rPr lang="en-US" dirty="0" err="1"/>
              <a:t>Biết</a:t>
            </a:r>
            <a:r>
              <a:rPr lang="en-US" dirty="0"/>
              <a:t> </a:t>
            </a:r>
            <a:r>
              <a:rPr lang="en-US" dirty="0" err="1"/>
              <a:t>được</a:t>
            </a:r>
            <a:r>
              <a:rPr lang="en-US" dirty="0"/>
              <a:t> </a:t>
            </a:r>
            <a:r>
              <a:rPr lang="en-US" dirty="0" err="1"/>
              <a:t>lợi</a:t>
            </a:r>
            <a:r>
              <a:rPr lang="en-US" dirty="0"/>
              <a:t> </a:t>
            </a:r>
            <a:r>
              <a:rPr lang="en-US" dirty="0" err="1"/>
              <a:t>ích</a:t>
            </a:r>
            <a:r>
              <a:rPr lang="en-US" dirty="0"/>
              <a:t> </a:t>
            </a:r>
            <a:r>
              <a:rPr lang="en-US" dirty="0" err="1"/>
              <a:t>và</a:t>
            </a:r>
            <a:r>
              <a:rPr lang="en-US" dirty="0"/>
              <a:t> </a:t>
            </a:r>
            <a:r>
              <a:rPr lang="en-US" dirty="0" err="1"/>
              <a:t>hạn</a:t>
            </a:r>
            <a:r>
              <a:rPr lang="en-US" dirty="0"/>
              <a:t> </a:t>
            </a:r>
            <a:r>
              <a:rPr lang="en-US" dirty="0" err="1"/>
              <a:t>chế</a:t>
            </a:r>
            <a:r>
              <a:rPr lang="en-US" dirty="0"/>
              <a:t> </a:t>
            </a:r>
            <a:r>
              <a:rPr lang="en-US" dirty="0" err="1"/>
              <a:t>của</a:t>
            </a:r>
            <a:r>
              <a:rPr lang="en-US" dirty="0"/>
              <a:t> </a:t>
            </a:r>
            <a:r>
              <a:rPr lang="en-US" dirty="0" err="1"/>
              <a:t>việc</a:t>
            </a:r>
            <a:r>
              <a:rPr lang="en-US" dirty="0"/>
              <a:t> </a:t>
            </a:r>
            <a:r>
              <a:rPr lang="en-US" dirty="0" err="1"/>
              <a:t>xen</a:t>
            </a:r>
            <a:r>
              <a:rPr lang="en-US" dirty="0"/>
              <a:t> </a:t>
            </a:r>
            <a:r>
              <a:rPr lang="en-US" dirty="0" err="1"/>
              <a:t>canh</a:t>
            </a:r>
            <a:r>
              <a:rPr lang="en-US" dirty="0"/>
              <a:t> </a:t>
            </a:r>
            <a:r>
              <a:rPr lang="en-US" dirty="0" err="1"/>
              <a:t>cây</a:t>
            </a:r>
            <a:r>
              <a:rPr lang="en-US" dirty="0"/>
              <a:t> </a:t>
            </a:r>
            <a:r>
              <a:rPr lang="en-US" dirty="0" err="1"/>
              <a:t>trồng</a:t>
            </a:r>
            <a:r>
              <a:rPr lang="en-US" dirty="0"/>
              <a:t>.</a:t>
            </a:r>
            <a:endParaRPr lang="en-US" dirty="0"/>
          </a:p>
          <a:p>
            <a:pPr>
              <a:lnSpc>
                <a:spcPct val="150000"/>
              </a:lnSpc>
            </a:pPr>
            <a:r>
              <a:rPr lang="en-US" dirty="0" err="1"/>
              <a:t>Tìm</a:t>
            </a:r>
            <a:r>
              <a:rPr lang="en-US" dirty="0"/>
              <a:t> </a:t>
            </a:r>
            <a:r>
              <a:rPr lang="en-US" dirty="0" err="1"/>
              <a:t>hiểu</a:t>
            </a:r>
            <a:r>
              <a:rPr lang="en-US" dirty="0"/>
              <a:t> </a:t>
            </a:r>
            <a:r>
              <a:rPr lang="en-US" dirty="0" err="1"/>
              <a:t>một</a:t>
            </a:r>
            <a:r>
              <a:rPr lang="en-US" dirty="0"/>
              <a:t> </a:t>
            </a:r>
            <a:r>
              <a:rPr lang="en-US" dirty="0" err="1"/>
              <a:t>số</a:t>
            </a:r>
            <a:r>
              <a:rPr lang="en-US" dirty="0"/>
              <a:t> </a:t>
            </a:r>
            <a:r>
              <a:rPr lang="en-US" dirty="0" err="1"/>
              <a:t>mô</a:t>
            </a:r>
            <a:r>
              <a:rPr lang="en-US" dirty="0"/>
              <a:t> </a:t>
            </a:r>
            <a:r>
              <a:rPr lang="en-US" dirty="0" err="1"/>
              <a:t>hình</a:t>
            </a:r>
            <a:r>
              <a:rPr lang="en-US" dirty="0"/>
              <a:t> </a:t>
            </a:r>
            <a:r>
              <a:rPr lang="en-US" dirty="0" err="1"/>
              <a:t>xen</a:t>
            </a:r>
            <a:r>
              <a:rPr lang="en-US" dirty="0"/>
              <a:t> </a:t>
            </a:r>
            <a:r>
              <a:rPr lang="en-US" dirty="0" err="1"/>
              <a:t>canh</a:t>
            </a:r>
            <a:r>
              <a:rPr lang="en-US" dirty="0"/>
              <a:t> </a:t>
            </a:r>
            <a:r>
              <a:rPr lang="en-US" dirty="0" err="1"/>
              <a:t>tiêu</a:t>
            </a:r>
            <a:r>
              <a:rPr lang="en-US" dirty="0"/>
              <a:t> </a:t>
            </a:r>
            <a:r>
              <a:rPr lang="en-US" dirty="0" err="1"/>
              <a:t>biểu</a:t>
            </a:r>
            <a:r>
              <a:rPr lang="en-US" dirty="0"/>
              <a:t>.</a:t>
            </a:r>
            <a:endParaRPr lang="en-US" dirty="0"/>
          </a:p>
        </p:txBody>
      </p:sp>
      <p:sp>
        <p:nvSpPr>
          <p:cNvPr id="4" name="Slide Number Placeholder 3"/>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75000"/>
            <a:lum/>
          </a:blip>
          <a:srcRect/>
          <a:stretch>
            <a:fillRect l="-9000" r="-9000"/>
          </a:stretch>
        </a:blipFill>
        <a:effectLst/>
      </p:bgPr>
    </p:bg>
    <p:spTree>
      <p:nvGrpSpPr>
        <p:cNvPr id="1" name=""/>
        <p:cNvGrpSpPr/>
        <p:nvPr/>
      </p:nvGrpSpPr>
      <p:grpSpPr>
        <a:xfrm>
          <a:off x="0" y="0"/>
          <a:ext cx="0" cy="0"/>
          <a:chOff x="0" y="0"/>
          <a:chExt cx="0" cy="0"/>
        </a:xfrm>
      </p:grpSpPr>
      <p:sp>
        <p:nvSpPr>
          <p:cNvPr id="4" name="TextBox 3"/>
          <p:cNvSpPr txBox="1"/>
          <p:nvPr/>
        </p:nvSpPr>
        <p:spPr>
          <a:xfrm>
            <a:off x="1018902" y="2625634"/>
            <a:ext cx="7419703" cy="969496"/>
          </a:xfrm>
          <a:prstGeom prst="rect">
            <a:avLst/>
          </a:prstGeom>
          <a:noFill/>
        </p:spPr>
        <p:txBody>
          <a:bodyPr wrap="square" rtlCol="0">
            <a:spAutoFit/>
          </a:bodyPr>
          <a:lstStyle/>
          <a:p>
            <a:r>
              <a:rPr lang="en-US" sz="5700" b="1" dirty="0" smtClean="0">
                <a:solidFill>
                  <a:schemeClr val="bg1"/>
                </a:solidFill>
              </a:rPr>
              <a:t>II. NỘI DUNG BÁO CÁO</a:t>
            </a:r>
            <a:endParaRPr lang="en-US" sz="5700" b="1" dirty="0">
              <a:solidFill>
                <a:schemeClr val="bg1"/>
              </a:solidFill>
            </a:endParaRPr>
          </a:p>
        </p:txBody>
      </p:sp>
      <p:sp>
        <p:nvSpPr>
          <p:cNvPr id="2" name="Slide Number Placeholder 1"/>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98235" y="132307"/>
            <a:ext cx="6855792" cy="468583"/>
          </a:xfrm>
        </p:spPr>
        <p:txBody>
          <a:bodyPr>
            <a:normAutofit/>
          </a:bodyPr>
          <a:lstStyle/>
          <a:p>
            <a:pPr algn="l"/>
            <a:r>
              <a:rPr lang="en-US" sz="2400" b="1" dirty="0" smtClean="0">
                <a:latin typeface="Arial" panose="020B0604020202020204" pitchFamily="34" charset="0"/>
                <a:cs typeface="Arial" panose="020B0604020202020204" pitchFamily="34" charset="0"/>
              </a:rPr>
              <a:t>2.1 </a:t>
            </a:r>
            <a:r>
              <a:rPr lang="en-US" sz="2400" b="1" dirty="0" err="1" smtClean="0">
                <a:latin typeface="Arial" panose="020B0604020202020204" pitchFamily="34" charset="0"/>
                <a:cs typeface="Arial" panose="020B0604020202020204" pitchFamily="34" charset="0"/>
              </a:rPr>
              <a:t>Khái</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niệm</a:t>
            </a:r>
            <a:r>
              <a:rPr lang="en-US" sz="2400" b="1" dirty="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và</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phân</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loại</a:t>
            </a:r>
            <a:r>
              <a:rPr lang="en-US" sz="2400" b="1" dirty="0" smtClean="0">
                <a:latin typeface="Arial" panose="020B0604020202020204" pitchFamily="34" charset="0"/>
                <a:cs typeface="Arial" panose="020B0604020202020204" pitchFamily="34" charset="0"/>
              </a:rPr>
              <a:t>.</a:t>
            </a:r>
            <a:endParaRPr lang="en-US" sz="2400"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82879" y="600890"/>
            <a:ext cx="8673738" cy="4298324"/>
          </a:xfrm>
        </p:spPr>
        <p:txBody>
          <a:bodyPr>
            <a:noAutofit/>
          </a:bodyPr>
          <a:lstStyle/>
          <a:p>
            <a:pPr algn="just">
              <a:lnSpc>
                <a:spcPct val="150000"/>
              </a:lnSpc>
            </a:pP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Khái</a:t>
            </a:r>
            <a:r>
              <a:rPr lang="en-US" b="1" i="1" dirty="0" smtClean="0">
                <a:latin typeface="Arial" panose="020B0604020202020204" pitchFamily="34" charset="0"/>
                <a:cs typeface="Arial" panose="020B0604020202020204" pitchFamily="34" charset="0"/>
              </a:rPr>
              <a:t> </a:t>
            </a:r>
            <a:r>
              <a:rPr lang="en-US" b="1" i="1" dirty="0" err="1" smtClean="0">
                <a:latin typeface="Arial" panose="020B0604020202020204" pitchFamily="34" charset="0"/>
                <a:cs typeface="Arial" panose="020B0604020202020204" pitchFamily="34" charset="0"/>
              </a:rPr>
              <a:t>niệm</a:t>
            </a:r>
            <a:r>
              <a:rPr lang="en-US" dirty="0" smtClean="0">
                <a:latin typeface="Arial" panose="020B0604020202020204" pitchFamily="34" charset="0"/>
                <a:cs typeface="Arial" panose="020B0604020202020204" pitchFamily="34" charset="0"/>
              </a:rPr>
              <a:t>: </a:t>
            </a:r>
            <a:r>
              <a:rPr lang="en-US" dirty="0" err="1" smtClean="0">
                <a:latin typeface="Calibri body (Headings)"/>
                <a:cs typeface="Arial" panose="020B0604020202020204" pitchFamily="34" charset="0"/>
              </a:rPr>
              <a:t>Xen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canh</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là</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phương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pháp</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trồng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trọt</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trên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cùng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một</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diện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tích</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người</a:t>
            </a:r>
            <a:r>
              <a:rPr lang="en-US" dirty="0" smtClean="0">
                <a:latin typeface="Calibri body (Headings)"/>
                <a:cs typeface="Arial" panose="020B0604020202020204" pitchFamily="34" charset="0"/>
              </a:rPr>
              <a:t> ta </a:t>
            </a:r>
            <a:r>
              <a:rPr lang="en-US" dirty="0" err="1" smtClean="0">
                <a:latin typeface="Calibri body (Headings)"/>
                <a:cs typeface="Arial" panose="020B0604020202020204" pitchFamily="34" charset="0"/>
              </a:rPr>
              <a:t>trồng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hai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loại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cây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cùng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một</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lúc</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hoặc</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cách</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nhau</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một</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thời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gian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không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lâu</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để</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tận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dụng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những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gì</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có</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diện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tích</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chất</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dinh</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dưỡng</a:t>
            </a:r>
            <a:r>
              <a:rPr lang="en-US" dirty="0" smtClean="0">
                <a:latin typeface="Calibri body (Headings)"/>
                <a:cs typeface="Arial" panose="020B0604020202020204" pitchFamily="34" charset="0"/>
              </a:rPr>
              <a:t>,…)</a:t>
            </a:r>
            <a:endParaRPr lang="en-US" dirty="0" smtClean="0">
              <a:latin typeface="Calibri body (Headings)"/>
              <a:cs typeface="Arial" panose="020B0604020202020204" pitchFamily="34" charset="0"/>
            </a:endParaRPr>
          </a:p>
          <a:p>
            <a:pPr algn="just">
              <a:lnSpc>
                <a:spcPct val="150000"/>
              </a:lnSpc>
            </a:pPr>
            <a:r>
              <a:rPr lang="en-US" dirty="0" err="1" smtClean="0">
                <a:latin typeface="Calibri body (Headings)"/>
                <a:cs typeface="Arial" panose="020B0604020202020204" pitchFamily="34" charset="0"/>
              </a:rPr>
              <a:t>Có</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thể</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trồng</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xen</a:t>
            </a:r>
            <a:r>
              <a:rPr lang="en-US" dirty="0">
                <a:latin typeface="Calibri body (Headings)"/>
                <a:cs typeface="Arial" panose="020B0604020202020204" pitchFamily="34" charset="0"/>
              </a:rPr>
              <a:t> </a:t>
            </a:r>
            <a:r>
              <a:rPr lang="en-US" dirty="0" err="1" smtClean="0">
                <a:latin typeface="Calibri body (Headings)"/>
                <a:cs typeface="Arial" panose="020B0604020202020204" pitchFamily="34" charset="0"/>
              </a:rPr>
              <a:t>các</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loại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cây</a:t>
            </a:r>
            <a:r>
              <a:rPr lang="en-US" dirty="0" smtClean="0">
                <a:latin typeface="Calibri body (Headings)"/>
                <a:cs typeface="Arial" panose="020B0604020202020204" pitchFamily="34" charset="0"/>
              </a:rPr>
              <a:t>:</a:t>
            </a:r>
            <a:endParaRPr lang="en-US" dirty="0" smtClean="0">
              <a:latin typeface="Calibri body (Headings)"/>
              <a:cs typeface="Arial" panose="020B0604020202020204" pitchFamily="34" charset="0"/>
            </a:endParaRPr>
          </a:p>
          <a:p>
            <a:pPr marL="257175" indent="-257175" algn="just">
              <a:lnSpc>
                <a:spcPct val="150000"/>
              </a:lnSpc>
              <a:buFontTx/>
              <a:buChar char="-"/>
            </a:pPr>
            <a:r>
              <a:rPr lang="en-US" dirty="0" err="1" smtClean="0">
                <a:latin typeface="Calibri body (Headings)"/>
                <a:cs typeface="Arial" panose="020B0604020202020204" pitchFamily="34" charset="0"/>
              </a:rPr>
              <a:t>Cây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ngắn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ngày-cây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ngắn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ngày</a:t>
            </a:r>
            <a:r>
              <a:rPr lang="en-US" dirty="0">
                <a:latin typeface="Calibri body (Headings)"/>
                <a:cs typeface="Arial" panose="020B0604020202020204" pitchFamily="34" charset="0"/>
              </a:rPr>
              <a:t> </a:t>
            </a:r>
            <a:r>
              <a:rPr lang="en-US" dirty="0" smtClean="0">
                <a:latin typeface="Calibri body (Headings)"/>
                <a:cs typeface="Arial" panose="020B0604020202020204" pitchFamily="34" charset="0"/>
              </a:rPr>
              <a:t>(</a:t>
            </a:r>
            <a:r>
              <a:rPr lang="en-US" dirty="0" err="1" smtClean="0">
                <a:latin typeface="Calibri body (Headings)"/>
                <a:cs typeface="Arial" panose="020B0604020202020204" pitchFamily="34" charset="0"/>
              </a:rPr>
              <a:t>lạc-ngô,sắn-lạc</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khoai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lang-lạc</a:t>
            </a:r>
            <a:r>
              <a:rPr lang="en-US" dirty="0" smtClean="0">
                <a:latin typeface="Calibri body (Headings)"/>
                <a:cs typeface="Arial" panose="020B0604020202020204" pitchFamily="34" charset="0"/>
              </a:rPr>
              <a:t>,…)</a:t>
            </a:r>
            <a:endParaRPr lang="en-US" dirty="0" smtClean="0">
              <a:latin typeface="Calibri body (Headings)"/>
              <a:cs typeface="Arial" panose="020B0604020202020204" pitchFamily="34" charset="0"/>
            </a:endParaRPr>
          </a:p>
          <a:p>
            <a:pPr marL="257175" indent="-257175" algn="just">
              <a:lnSpc>
                <a:spcPct val="150000"/>
              </a:lnSpc>
              <a:buFontTx/>
              <a:buChar char="-"/>
            </a:pPr>
            <a:r>
              <a:rPr lang="en-US" dirty="0" err="1" smtClean="0">
                <a:latin typeface="Calibri body (Headings)"/>
                <a:cs typeface="Arial" panose="020B0604020202020204" pitchFamily="34" charset="0"/>
              </a:rPr>
              <a:t>Cây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dài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ngày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cây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dài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ngày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tiêu-đu</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đủ,cà</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phê-tiêu</a:t>
            </a:r>
            <a:r>
              <a:rPr lang="en-US" dirty="0" smtClean="0">
                <a:latin typeface="Calibri body (Headings)"/>
                <a:cs typeface="Arial" panose="020B0604020202020204" pitchFamily="34" charset="0"/>
              </a:rPr>
              <a:t>,…)</a:t>
            </a:r>
            <a:endParaRPr lang="en-US" dirty="0" smtClean="0">
              <a:latin typeface="Calibri body (Headings)"/>
              <a:cs typeface="Arial" panose="020B0604020202020204" pitchFamily="34" charset="0"/>
            </a:endParaRPr>
          </a:p>
          <a:p>
            <a:pPr marL="257175" indent="-257175" algn="just">
              <a:lnSpc>
                <a:spcPct val="150000"/>
              </a:lnSpc>
              <a:buFontTx/>
              <a:buChar char="-"/>
            </a:pPr>
            <a:r>
              <a:rPr lang="en-US" dirty="0" err="1" smtClean="0">
                <a:latin typeface="Calibri body (Headings)"/>
                <a:cs typeface="Arial" panose="020B0604020202020204" pitchFamily="34" charset="0"/>
              </a:rPr>
              <a:t>Cây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dài</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ngày-cây</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ngắn</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ngày</a:t>
            </a:r>
            <a:r>
              <a:rPr lang="en-US" dirty="0">
                <a:latin typeface="Calibri body (Headings)"/>
                <a:cs typeface="Arial" panose="020B0604020202020204" pitchFamily="34" charset="0"/>
              </a:rPr>
              <a:t> </a:t>
            </a:r>
            <a:r>
              <a:rPr lang="en-US" dirty="0" smtClean="0">
                <a:latin typeface="Calibri body (Headings)"/>
                <a:cs typeface="Arial" panose="020B0604020202020204" pitchFamily="34" charset="0"/>
              </a:rPr>
              <a:t>(</a:t>
            </a:r>
            <a:r>
              <a:rPr lang="en-US" dirty="0" err="1" smtClean="0">
                <a:latin typeface="Calibri body (Headings)"/>
                <a:cs typeface="Arial" panose="020B0604020202020204" pitchFamily="34" charset="0"/>
              </a:rPr>
              <a:t>cao</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su-lạc,cao</a:t>
            </a:r>
            <a:r>
              <a:rPr lang="en-US" dirty="0" smtClean="0">
                <a:latin typeface="Calibri body (Headings)"/>
                <a:cs typeface="Arial" panose="020B0604020202020204" pitchFamily="34" charset="0"/>
              </a:rPr>
              <a:t> </a:t>
            </a:r>
            <a:r>
              <a:rPr lang="en-US" dirty="0" err="1" smtClean="0">
                <a:latin typeface="Calibri body (Headings)"/>
                <a:cs typeface="Arial" panose="020B0604020202020204" pitchFamily="34" charset="0"/>
              </a:rPr>
              <a:t>su-nghệ</a:t>
            </a:r>
            <a:r>
              <a:rPr lang="en-US" dirty="0" smtClean="0">
                <a:latin typeface="Calibri body (Headings)"/>
                <a:cs typeface="Arial" panose="020B0604020202020204" pitchFamily="34" charset="0"/>
              </a:rPr>
              <a:t>,…)</a:t>
            </a:r>
            <a:endParaRPr lang="en-US" dirty="0" smtClean="0">
              <a:latin typeface="Calibri body (Headings)"/>
              <a:cs typeface="Arial" panose="020B0604020202020204" pitchFamily="34" charset="0"/>
            </a:endParaRPr>
          </a:p>
          <a:p>
            <a:pPr marL="257175" indent="-257175" algn="just">
              <a:lnSpc>
                <a:spcPct val="150000"/>
              </a:lnSpc>
              <a:buFontTx/>
              <a:buChar char="-"/>
            </a:pPr>
            <a:endParaRPr lang="en-US" dirty="0">
              <a:latin typeface="Calibri body (Headings)"/>
              <a:cs typeface="Arial" panose="020B0604020202020204" pitchFamily="34" charset="0"/>
            </a:endParaRPr>
          </a:p>
          <a:p>
            <a:pPr marL="257175" indent="-257175" algn="l">
              <a:lnSpc>
                <a:spcPct val="150000"/>
              </a:lnSpc>
              <a:buFontTx/>
              <a:buChar char="-"/>
            </a:pPr>
            <a:endParaRPr lang="en-US" dirty="0" smtClean="0">
              <a:latin typeface="Calibri body (Headings)"/>
              <a:cs typeface="Arial" panose="020B0604020202020204" pitchFamily="34" charset="0"/>
            </a:endParaRPr>
          </a:p>
          <a:p>
            <a:pPr algn="l">
              <a:lnSpc>
                <a:spcPct val="150000"/>
              </a:lnSpc>
            </a:pPr>
            <a:endParaRPr lang="en-US" dirty="0">
              <a:latin typeface="Calibri body (Headings)"/>
              <a:cs typeface="Arial" panose="020B0604020202020204" pitchFamily="34" charset="0"/>
            </a:endParaRPr>
          </a:p>
          <a:p>
            <a:pPr algn="l">
              <a:lnSpc>
                <a:spcPct val="150000"/>
              </a:lnSpc>
            </a:pPr>
            <a:endParaRPr lang="en-US" dirty="0" smtClean="0">
              <a:latin typeface="Calibri body (Headings)"/>
              <a:cs typeface="Arial" panose="020B0604020202020204" pitchFamily="34" charset="0"/>
            </a:endParaRPr>
          </a:p>
          <a:p>
            <a:pPr algn="l">
              <a:lnSpc>
                <a:spcPct val="150000"/>
              </a:lnSpc>
            </a:pPr>
            <a:endParaRPr lang="en-US" dirty="0">
              <a:latin typeface="Calibri body (Headings)"/>
              <a:cs typeface="Arial" panose="020B0604020202020204" pitchFamily="34" charset="0"/>
            </a:endParaRPr>
          </a:p>
          <a:p>
            <a:pPr algn="l">
              <a:lnSpc>
                <a:spcPct val="150000"/>
              </a:lnSpc>
            </a:pPr>
            <a:endParaRPr lang="en-US" dirty="0" smtClean="0">
              <a:latin typeface="Calibri body (Headings)"/>
              <a:cs typeface="Arial" panose="020B0604020202020204" pitchFamily="34" charset="0"/>
            </a:endParaRPr>
          </a:p>
          <a:p>
            <a:pPr algn="l">
              <a:lnSpc>
                <a:spcPct val="150000"/>
              </a:lnSpc>
            </a:pPr>
            <a:endParaRPr lang="en-US" dirty="0" smtClean="0">
              <a:latin typeface="Calibri body (Headings)"/>
              <a:cs typeface="Arial" panose="020B0604020202020204" pitchFamily="34" charset="0"/>
            </a:endParaRPr>
          </a:p>
          <a:p>
            <a:pPr algn="l">
              <a:lnSpc>
                <a:spcPct val="150000"/>
              </a:lnSpc>
            </a:pPr>
            <a:r>
              <a:rPr lang="en-US" dirty="0" smtClean="0">
                <a:latin typeface="Calibri body (Headings)"/>
                <a:cs typeface="Arial" panose="020B0604020202020204" pitchFamily="34" charset="0"/>
              </a:rPr>
              <a:t> </a:t>
            </a:r>
            <a:r>
              <a:rPr lang="en-US" dirty="0">
                <a:latin typeface="Calibri body (Headings)"/>
                <a:cs typeface="Arial" panose="020B0604020202020204" pitchFamily="34" charset="0"/>
              </a:rPr>
              <a:t>			</a:t>
            </a:r>
            <a:endParaRPr lang="en-US" dirty="0">
              <a:latin typeface="Calibri body (Headings)"/>
              <a:cs typeface="Arial" panose="020B0604020202020204" pitchFamily="34" charset="0"/>
            </a:endParaRPr>
          </a:p>
        </p:txBody>
      </p:sp>
      <p:sp>
        <p:nvSpPr>
          <p:cNvPr id="4" name="Slide Number Placeholder 3"/>
          <p:cNvSpPr>
            <a:spLocks noGrp="1"/>
          </p:cNvSpPr>
          <p:nvPr>
            <p:ph type="sldNum" sz="quarter" idx="12"/>
          </p:nvPr>
        </p:nvSpPr>
        <p:spPr/>
        <p:txBody>
          <a:bodyPr/>
          <a:lstStyle/>
          <a:p>
            <a:fld id="{993A01A9-3167-4899-BDE8-3D3EC443FDDB}" type="slidenum">
              <a:rPr lang="en-US" smtClean="0"/>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8404</Words>
  <Application>WPS Presentation</Application>
  <PresentationFormat>On-screen Show (4:3)</PresentationFormat>
  <Paragraphs>307</Paragraphs>
  <Slides>38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38</vt:i4>
      </vt:variant>
    </vt:vector>
  </HeadingPairs>
  <TitlesOfParts>
    <vt:vector size="50" baseType="lpstr">
      <vt:lpstr>Arial</vt:lpstr>
      <vt:lpstr>SimSun</vt:lpstr>
      <vt:lpstr>Wingdings</vt:lpstr>
      <vt:lpstr>Mouser Outline</vt:lpstr>
      <vt:lpstr>Calibri body (Headings)</vt:lpstr>
      <vt:lpstr>Calibri</vt:lpstr>
      <vt:lpstr>Microsoft YaHei</vt:lpstr>
      <vt:lpstr>Arial Unicode MS</vt:lpstr>
      <vt:lpstr>Calibri Light</vt:lpstr>
      <vt:lpstr>Verdana Ref</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2.1 Khái niệm và phân loại.</vt:lpstr>
      <vt:lpstr>► Phân loại.</vt:lpstr>
      <vt:lpstr>PowerPoint 演示文稿</vt:lpstr>
      <vt:lpstr>PowerPoint 演示文稿</vt:lpstr>
      <vt:lpstr>► Không trồng cây cùng họ</vt:lpstr>
      <vt:lpstr>►Trồng cây rễ ăn nông với cây rễ ăn sâu</vt:lpstr>
      <vt:lpstr>►Trồng cây rễ ăn nông với cây rễ ăn sâu</vt:lpstr>
      <vt:lpstr>►Trồng cây ưa sáng với cây ưa bóng</vt:lpstr>
      <vt:lpstr>PowerPoint 演示文稿</vt:lpstr>
      <vt:lpstr>►Trồng cây hỗ trợ nhau về dinh dưỡng</vt:lpstr>
      <vt:lpstr>PowerPoint 演示文稿</vt:lpstr>
      <vt:lpstr>►Trồng xen hỗn hợp</vt:lpstr>
      <vt:lpstr>►Trồng cây có tốc độ sinh trưởng nhanh với cây có tốc độ sinh trưởng chậm </vt:lpstr>
      <vt:lpstr>►Trồng gối vụ </vt:lpstr>
      <vt:lpstr>PowerPoint 演示文稿</vt:lpstr>
      <vt:lpstr>PowerPoint 演示文稿</vt:lpstr>
      <vt:lpstr>PowerPoint 演示文稿</vt:lpstr>
      <vt:lpstr>PowerPoint 演示文稿</vt:lpstr>
      <vt:lpstr>PowerPoint 演示文稿</vt:lpstr>
      <vt:lpstr>PowerPoint 演示文稿</vt:lpstr>
      <vt:lpstr>► Mô hình trồng xen canh cây mía với lạc đã được thử nghiệm   ở Nghệ An</vt:lpstr>
      <vt:lpstr>► Mô hình trồng xen canh cây tiêu và cây cà phê:</vt:lpstr>
      <vt:lpstr>PowerPoint 演示文稿</vt:lpstr>
      <vt:lpstr>PowerPoint 演示文稿</vt:lpstr>
      <vt:lpstr>PowerPoint 演示文稿</vt:lpstr>
      <vt:lpstr>PowerPoint 演示文稿</vt:lpstr>
      <vt:lpstr>PowerPoint 演示文稿</vt:lpstr>
      <vt:lpstr>Tài liệu tham khảo</vt:lpstr>
      <vt:lpstr>Tài liệu tham khảo</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Thị Kim Hương Nguyễn Thị Kim Hương</dc:creator>
  <cp:lastModifiedBy>HP</cp:lastModifiedBy>
  <cp:revision>23</cp:revision>
  <dcterms:created xsi:type="dcterms:W3CDTF">2019-04-10T23:35:00Z</dcterms:created>
  <dcterms:modified xsi:type="dcterms:W3CDTF">2019-04-23T16:23:36Z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1033-10.2.0.7644</vt:lpwstr>
  </property>
</Properties>
</file>