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3"/>
    <p:sldId id="258" r:id="rId4"/>
    <p:sldId id="259" r:id="rId5"/>
    <p:sldId id="313" r:id="rId6"/>
    <p:sldId id="314" r:id="rId7"/>
    <p:sldId id="262" r:id="rId8"/>
    <p:sldId id="275" r:id="rId9"/>
    <p:sldId id="267" r:id="rId10"/>
    <p:sldId id="269" r:id="rId11"/>
    <p:sldId id="276" r:id="rId12"/>
    <p:sldId id="277" r:id="rId13"/>
    <p:sldId id="278" r:id="rId14"/>
    <p:sldId id="280" r:id="rId15"/>
    <p:sldId id="315" r:id="rId16"/>
    <p:sldId id="281" r:id="rId17"/>
    <p:sldId id="282" r:id="rId18"/>
    <p:sldId id="292" r:id="rId19"/>
    <p:sldId id="293" r:id="rId20"/>
    <p:sldId id="283" r:id="rId21"/>
    <p:sldId id="284" r:id="rId22"/>
    <p:sldId id="309" r:id="rId23"/>
    <p:sldId id="285" r:id="rId24"/>
    <p:sldId id="286" r:id="rId25"/>
    <p:sldId id="288" r:id="rId26"/>
    <p:sldId id="287" r:id="rId27"/>
    <p:sldId id="290" r:id="rId28"/>
    <p:sldId id="289" r:id="rId29"/>
    <p:sldId id="274" r:id="rId30"/>
    <p:sldId id="261" r:id="rId31"/>
    <p:sldId id="264" r:id="rId32"/>
    <p:sldId id="265" r:id="rId33"/>
    <p:sldId id="310" r:id="rId34"/>
    <p:sldId id="266" r:id="rId35"/>
    <p:sldId id="311" r:id="rId36"/>
    <p:sldId id="312" r:id="rId37"/>
  </p:sldIdLst>
  <p:sldSz cx="12192000" cy="6858000"/>
  <p:notesSz cx="7103745" cy="1023429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0355" autoAdjust="0"/>
    <p:restoredTop sz="94660"/>
  </p:normalViewPr>
  <p:slideViewPr>
    <p:cSldViewPr snapToGrid="0">
      <p:cViewPr varScale="1">
        <p:scale>
          <a:sx n="80" d="100"/>
          <a:sy n="80" d="100"/>
        </p:scale>
        <p:origin x="77" y="226"/>
      </p:cViewPr>
      <p:guideLst/>
    </p:cSldViewPr>
  </p:slideViewPr>
  <p:notesTextViewPr>
    <p:cViewPr>
      <p:scale>
        <a:sx n="1" d="1"/>
        <a:sy n="1" d="1"/>
      </p:scale>
      <p:origin x="0" y="0"/>
    </p:cViewPr>
  </p:notesTextViewPr>
  <p:notesViewPr>
    <p:cSldViewPr snapToGrid="0">
      <p:cViewPr varScale="1">
        <p:scale>
          <a:sx n="41" d="100"/>
          <a:sy n="41" d="100"/>
        </p:scale>
        <p:origin x="1794" y="54"/>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1">
  <dgm:title val=""/>
  <dgm:desc val=""/>
  <dgm:catLst>
    <dgm:cat type="accent2" pri="11300"/>
  </dgm:catLst>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3#1" qsCatId="simple" csTypeId="urn:microsoft.com/office/officeart/2005/8/colors/accent1_2#1" csCatId="accent1" phldr="0"/>
      <dgm:spPr/>
    </dgm:pt>
    <dgm:pt modelId="{3F25DA44-7F3E-4C17-A40B-7F663FDBEA65}">
      <dgm:prSet phldrT="[Text]"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gn="ctr">
            <a:lnSpc>
              <a:spcPct val="100000"/>
            </a:lnSpc>
            <a:spcBef>
              <a:spcPct val="0"/>
            </a:spcBef>
            <a:spcAft>
              <a:spcPct val="35000"/>
            </a:spcAft>
          </a:pPr>
          <a:r>
            <a:rPr lang="vi-VN" altLang="en-US" sz="2800" dirty="0"/>
            <a:t>Đặc điểm của bộ rễ liên quan đến quá trình hấp thu nước</a:t>
          </a:r>
        </a:p>
      </dgm:t>
    </dgm:pt>
    <dgm:pt modelId="{EE9066D1-3403-4469-8E8C-0D40A82430F2}" cxnId="{A856E11F-8C1E-4A6D-A699-22918E51E99D}" type="parTrans">
      <dgm:prSet/>
      <dgm:spPr/>
    </dgm:pt>
    <dgm:pt modelId="{8EC5AF5E-9C9F-410A-A755-A3EA5186F948}" cxnId="{A856E11F-8C1E-4A6D-A699-22918E51E99D}" type="sibTrans">
      <dgm:prSet/>
      <dgm:spPr/>
      <dgm:t>
        <a:bodyPr/>
        <a:lstStyle/>
        <a:p>
          <a:endParaRPr lang="en-US"/>
        </a:p>
      </dgm:t>
    </dgm:pt>
    <dgm:pt modelId="{2E2F4D3A-969C-4DB2-9FA9-5C4A40369351}">
      <dgm:prSet phldrT="[Text]"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vi-VN" altLang="en-US" sz="2800"/>
            <a:t>Con đường hấp thu nước ở rễ</a:t>
          </a:r>
        </a:p>
      </dgm:t>
    </dgm:pt>
    <dgm:pt modelId="{1E934BFE-4D40-486C-8784-F698A10C4CF5}" cxnId="{C744A847-4154-460D-9524-D4CF0975BE34}" type="parTrans">
      <dgm:prSet/>
      <dgm:spPr/>
    </dgm:pt>
    <dgm:pt modelId="{EC1AFF77-9232-4EEB-95CB-85CEAB3B1FC0}" cxnId="{C744A847-4154-460D-9524-D4CF0975BE34}" type="sibTrans">
      <dgm:prSet/>
      <dgm:spPr/>
      <dgm:t>
        <a:bodyPr/>
        <a:lstStyle/>
        <a:p>
          <a:endParaRPr lang="en-US"/>
        </a:p>
      </dgm:t>
    </dgm:pt>
    <dgm:pt modelId="{37B86CFA-59B5-46FA-8A6B-9FB187CE14DF}">
      <dgm:prSet phldrT="[Text]"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vi-VN" altLang="en-US" sz="2800"/>
            <a:t>Cơ chế để dòng nước một chiều đi từ dất vào rễ lên thân</a:t>
          </a:r>
        </a:p>
      </dgm:t>
    </dgm:pt>
    <dgm:pt modelId="{9DABF4F3-A9E6-40B1-A863-AC9409CC14BB}" cxnId="{79111857-3938-45D1-97C2-D0D8A1FBEF69}" type="parTrans">
      <dgm:prSet/>
      <dgm:spPr/>
    </dgm:pt>
    <dgm:pt modelId="{18EFF3C3-47F9-402B-A3F3-E9310EA281B4}" cxnId="{79111857-3938-45D1-97C2-D0D8A1FBEF69}" type="sibTrans">
      <dgm:prSet/>
      <dgm:spPr/>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3">
        <dgm:presLayoutVars>
          <dgm:bulletEnabled val="1"/>
        </dgm:presLayoutVars>
      </dgm:prSet>
      <dgm:spPr/>
      <dgm:t>
        <a:bodyPr/>
        <a:lstStyle/>
        <a:p>
          <a:endParaRPr lang="en-US"/>
        </a:p>
      </dgm:t>
    </dgm:pt>
    <dgm:pt modelId="{8A5CF0CE-3323-464D-9C63-05C1BDB053F5}" type="pres">
      <dgm:prSet presAssocID="{8EC5AF5E-9C9F-410A-A755-A3EA5186F948}" presName="sibTrans" presStyleLbl="sibTrans2D1" presStyleIdx="0" presStyleCnt="2"/>
      <dgm:spPr/>
      <dgm:t>
        <a:bodyPr/>
        <a:lstStyle/>
        <a:p>
          <a:endParaRPr lang="en-US"/>
        </a:p>
      </dgm:t>
    </dgm:pt>
    <dgm:pt modelId="{5FA465F6-7607-499F-BFB2-52F4E071FB67}" type="pres">
      <dgm:prSet presAssocID="{8EC5AF5E-9C9F-410A-A755-A3EA5186F948}" presName="connectorText" presStyleLbl="sibTrans2D1" presStyleIdx="0" presStyleCnt="2"/>
      <dgm:spPr/>
      <dgm:t>
        <a:bodyPr/>
        <a:lstStyle/>
        <a:p>
          <a:endParaRPr lang="en-US"/>
        </a:p>
      </dgm:t>
    </dgm:pt>
    <dgm:pt modelId="{552FB8E7-A5FB-4CC3-94C3-CE0BDF19F9F1}" type="pres">
      <dgm:prSet presAssocID="{2E2F4D3A-969C-4DB2-9FA9-5C4A40369351}" presName="node" presStyleLbl="node1" presStyleIdx="1" presStyleCnt="3">
        <dgm:presLayoutVars>
          <dgm:bulletEnabled val="1"/>
        </dgm:presLayoutVars>
      </dgm:prSet>
      <dgm:spPr/>
      <dgm:t>
        <a:bodyPr/>
        <a:lstStyle/>
        <a:p>
          <a:endParaRPr lang="en-US"/>
        </a:p>
      </dgm:t>
    </dgm:pt>
    <dgm:pt modelId="{353C3794-50AA-4D44-83C9-CE28317C3317}" type="pres">
      <dgm:prSet presAssocID="{EC1AFF77-9232-4EEB-95CB-85CEAB3B1FC0}" presName="sibTrans" presStyleLbl="sibTrans2D1" presStyleIdx="1" presStyleCnt="2"/>
      <dgm:spPr/>
      <dgm:t>
        <a:bodyPr/>
        <a:lstStyle/>
        <a:p>
          <a:endParaRPr lang="en-US"/>
        </a:p>
      </dgm:t>
    </dgm:pt>
    <dgm:pt modelId="{5AFF040D-0639-4120-9E39-DA822CF9F321}" type="pres">
      <dgm:prSet presAssocID="{EC1AFF77-9232-4EEB-95CB-85CEAB3B1FC0}" presName="connectorText" presStyleLbl="sibTrans2D1" presStyleIdx="1" presStyleCnt="2"/>
      <dgm:spPr/>
      <dgm:t>
        <a:bodyPr/>
        <a:lstStyle/>
        <a:p>
          <a:endParaRPr lang="en-US"/>
        </a:p>
      </dgm:t>
    </dgm:pt>
    <dgm:pt modelId="{A1E15D63-E1FF-4A28-A04F-A2B65927BC31}" type="pres">
      <dgm:prSet presAssocID="{37B86CFA-59B5-46FA-8A6B-9FB187CE14DF}" presName="node" presStyleLbl="node1" presStyleIdx="2" presStyleCnt="3">
        <dgm:presLayoutVars>
          <dgm:bulletEnabled val="1"/>
        </dgm:presLayoutVars>
      </dgm:prSet>
      <dgm:spPr/>
      <dgm:t>
        <a:bodyPr/>
        <a:lstStyle/>
        <a:p>
          <a:endParaRPr lang="en-US"/>
        </a:p>
      </dgm:t>
    </dgm:pt>
  </dgm:ptLst>
  <dgm:cxnLst>
    <dgm:cxn modelId="{5B2E049E-DF9D-478E-BFEF-763F24A08C72}" type="presOf" srcId="{37B86CFA-59B5-46FA-8A6B-9FB187CE14DF}" destId="{A1E15D63-E1FF-4A28-A04F-A2B65927BC31}" srcOrd="0" destOrd="0" presId="urn:microsoft.com/office/officeart/2005/8/layout/process1"/>
    <dgm:cxn modelId="{CF6D2E2A-57ED-43E7-BF93-3ECEBF07EB91}" type="presOf" srcId="{EC1AFF77-9232-4EEB-95CB-85CEAB3B1FC0}" destId="{353C3794-50AA-4D44-83C9-CE28317C3317}" srcOrd="0" destOrd="0" presId="urn:microsoft.com/office/officeart/2005/8/layout/process1"/>
    <dgm:cxn modelId="{BAADCA87-D610-47F0-8B46-8659320648BF}" type="presOf" srcId="{3F25DA44-7F3E-4C17-A40B-7F663FDBEA65}" destId="{111DEAC9-5D4C-4A6A-A44E-082A26F60596}" srcOrd="0" destOrd="0" presId="urn:microsoft.com/office/officeart/2005/8/layout/process1"/>
    <dgm:cxn modelId="{837A7F86-71C3-44E7-84C5-8215E29941BB}" type="presOf" srcId="{8EB1D179-D23D-41D4-AEEF-E4B9FEB06903}" destId="{BF708676-7EFC-4C81-9D3A-3E677EAC1C7B}" srcOrd="0" destOrd="0" presId="urn:microsoft.com/office/officeart/2005/8/layout/process1"/>
    <dgm:cxn modelId="{186578B8-7249-4E89-AD86-A5A8B7C6B490}" type="presOf" srcId="{8EC5AF5E-9C9F-410A-A755-A3EA5186F948}" destId="{5FA465F6-7607-499F-BFB2-52F4E071FB67}" srcOrd="1" destOrd="0" presId="urn:microsoft.com/office/officeart/2005/8/layout/process1"/>
    <dgm:cxn modelId="{A856E11F-8C1E-4A6D-A699-22918E51E99D}" srcId="{8EB1D179-D23D-41D4-AEEF-E4B9FEB06903}" destId="{3F25DA44-7F3E-4C17-A40B-7F663FDBEA65}" srcOrd="0" destOrd="0" parTransId="{EE9066D1-3403-4469-8E8C-0D40A82430F2}" sibTransId="{8EC5AF5E-9C9F-410A-A755-A3EA5186F948}"/>
    <dgm:cxn modelId="{C744A847-4154-460D-9524-D4CF0975BE34}" srcId="{8EB1D179-D23D-41D4-AEEF-E4B9FEB06903}" destId="{2E2F4D3A-969C-4DB2-9FA9-5C4A40369351}" srcOrd="1" destOrd="0" parTransId="{1E934BFE-4D40-486C-8784-F698A10C4CF5}" sibTransId="{EC1AFF77-9232-4EEB-95CB-85CEAB3B1FC0}"/>
    <dgm:cxn modelId="{9E8FC96E-15F5-4DA5-9371-8175229C04C6}" type="presOf" srcId="{EC1AFF77-9232-4EEB-95CB-85CEAB3B1FC0}" destId="{5AFF040D-0639-4120-9E39-DA822CF9F321}" srcOrd="1" destOrd="0" presId="urn:microsoft.com/office/officeart/2005/8/layout/process1"/>
    <dgm:cxn modelId="{B36D48BA-CE65-463B-AC48-361B0CBC7035}" type="presOf" srcId="{8EC5AF5E-9C9F-410A-A755-A3EA5186F948}" destId="{8A5CF0CE-3323-464D-9C63-05C1BDB053F5}" srcOrd="0" destOrd="0" presId="urn:microsoft.com/office/officeart/2005/8/layout/process1"/>
    <dgm:cxn modelId="{FC445C5C-7A7E-4781-89AD-B3888D37E125}" type="presOf" srcId="{2E2F4D3A-969C-4DB2-9FA9-5C4A40369351}" destId="{552FB8E7-A5FB-4CC3-94C3-CE0BDF19F9F1}" srcOrd="0" destOrd="0" presId="urn:microsoft.com/office/officeart/2005/8/layout/process1"/>
    <dgm:cxn modelId="{79111857-3938-45D1-97C2-D0D8A1FBEF69}" srcId="{8EB1D179-D23D-41D4-AEEF-E4B9FEB06903}" destId="{37B86CFA-59B5-46FA-8A6B-9FB187CE14DF}" srcOrd="2" destOrd="0" parTransId="{9DABF4F3-A9E6-40B1-A863-AC9409CC14BB}" sibTransId="{18EFF3C3-47F9-402B-A3F3-E9310EA281B4}"/>
    <dgm:cxn modelId="{8116CA51-88EC-490D-9BAE-F91419A2BAD9}" type="presParOf" srcId="{BF708676-7EFC-4C81-9D3A-3E677EAC1C7B}" destId="{111DEAC9-5D4C-4A6A-A44E-082A26F60596}" srcOrd="0" destOrd="0" presId="urn:microsoft.com/office/officeart/2005/8/layout/process1"/>
    <dgm:cxn modelId="{59FA107B-E777-4F54-9864-A78D426D7C40}" type="presParOf" srcId="{BF708676-7EFC-4C81-9D3A-3E677EAC1C7B}" destId="{8A5CF0CE-3323-464D-9C63-05C1BDB053F5}" srcOrd="1" destOrd="0" presId="urn:microsoft.com/office/officeart/2005/8/layout/process1"/>
    <dgm:cxn modelId="{82C9058A-896A-4C10-BF85-EEA6B442F070}" type="presParOf" srcId="{8A5CF0CE-3323-464D-9C63-05C1BDB053F5}" destId="{5FA465F6-7607-499F-BFB2-52F4E071FB67}" srcOrd="0" destOrd="0" presId="urn:microsoft.com/office/officeart/2005/8/layout/process1"/>
    <dgm:cxn modelId="{E65A9884-9AD6-4354-994F-7DED709F7E5A}" type="presParOf" srcId="{BF708676-7EFC-4C81-9D3A-3E677EAC1C7B}" destId="{552FB8E7-A5FB-4CC3-94C3-CE0BDF19F9F1}" srcOrd="2" destOrd="0" presId="urn:microsoft.com/office/officeart/2005/8/layout/process1"/>
    <dgm:cxn modelId="{F0FF6D02-3BCC-46F8-95C4-B5C780647A0C}" type="presParOf" srcId="{BF708676-7EFC-4C81-9D3A-3E677EAC1C7B}" destId="{353C3794-50AA-4D44-83C9-CE28317C3317}" srcOrd="3" destOrd="0" presId="urn:microsoft.com/office/officeart/2005/8/layout/process1"/>
    <dgm:cxn modelId="{17C2FE99-E76A-45A2-974B-D9B34053E5E4}" type="presParOf" srcId="{353C3794-50AA-4D44-83C9-CE28317C3317}" destId="{5AFF040D-0639-4120-9E39-DA822CF9F321}" srcOrd="0" destOrd="0" presId="urn:microsoft.com/office/officeart/2005/8/layout/process1"/>
    <dgm:cxn modelId="{E1465633-10F9-42D3-A225-219FDDE3DA85}" type="presParOf" srcId="{BF708676-7EFC-4C81-9D3A-3E677EAC1C7B}" destId="{A1E15D63-E1FF-4A28-A04F-A2B65927BC31}" srcOrd="4"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C320EB-5352-40AA-A0A9-C13066E1373C}" type="doc">
      <dgm:prSet loTypeId="urn:microsoft.com/office/officeart/2005/8/layout/list1#1" loCatId="list" qsTypeId="urn:microsoft.com/office/officeart/2005/8/quickstyle/simple5#1" qsCatId="simple" csTypeId="urn:microsoft.com/office/officeart/2005/8/colors/accent2_3#1" csCatId="accent1" phldr="0"/>
      <dgm:spPr/>
      <dgm:t>
        <a:bodyPr/>
        <a:lstStyle/>
        <a:p>
          <a:endParaRPr lang="en-US"/>
        </a:p>
      </dgm:t>
    </dgm:pt>
    <dgm:pt modelId="{773C5012-55F9-436E-B78B-2A38D8AAA0C0}">
      <dgm:prSet phldrT="[Text]" phldr="0" custT="1"/>
      <dgm:spPr/>
      <dgm:t>
        <a:bodyPr vert="horz" wrap="square"/>
        <a:lstStyle>
          <a:lvl1pPr algn="l"/>
          <a:lvl2pPr algn="l"/>
          <a:lvl3pPr algn="l"/>
          <a:lvl4pPr algn="l"/>
          <a:lvl5pPr algn="l"/>
          <a:lvl6pPr algn="l"/>
          <a:lvl7pPr algn="l"/>
          <a:lvl8pPr algn="l"/>
          <a:lvl9pPr algn="l"/>
        </a:lstStyle>
        <a:p>
          <a:pPr algn="ctr">
            <a:lnSpc>
              <a:spcPct val="100000"/>
            </a:lnSpc>
            <a:spcBef>
              <a:spcPct val="0"/>
            </a:spcBef>
            <a:spcAft>
              <a:spcPct val="35000"/>
            </a:spcAft>
          </a:pPr>
          <a:r>
            <a:rPr lang="vi-VN" altLang="en-US" sz="2800">
              <a:solidFill>
                <a:schemeClr val="tx1">
                  <a:lumMod val="95000"/>
                  <a:lumOff val="5000"/>
                </a:schemeClr>
              </a:solidFill>
            </a:rPr>
            <a:t>Ý nghĩa của sự thoát hơi nước</a:t>
          </a:r>
        </a:p>
      </dgm:t>
    </dgm:pt>
    <dgm:pt modelId="{E1399106-9BE2-43F4-9430-F473CB36780F}" cxnId="{24728414-9E9C-4942-9226-052201BAA6A2}" type="parTrans">
      <dgm:prSet/>
      <dgm:spPr/>
      <dgm:t>
        <a:bodyPr/>
        <a:lstStyle/>
        <a:p>
          <a:endParaRPr lang="en-US"/>
        </a:p>
      </dgm:t>
    </dgm:pt>
    <dgm:pt modelId="{507A6FE3-4D55-4ED6-A973-429D64C5DF28}" cxnId="{24728414-9E9C-4942-9226-052201BAA6A2}" type="sibTrans">
      <dgm:prSet/>
      <dgm:spPr/>
      <dgm:t>
        <a:bodyPr/>
        <a:lstStyle/>
        <a:p>
          <a:endParaRPr lang="en-US"/>
        </a:p>
      </dgm:t>
    </dgm:pt>
    <dgm:pt modelId="{CA58FE74-4619-4E47-BA6C-E0CD35AF5AC2}">
      <dgm:prSet phldrT="[Text]" phldr="0" custT="1"/>
      <dgm:spPr/>
      <dgm:t>
        <a:bodyPr vert="horz" wrap="square"/>
        <a:lstStyle>
          <a:lvl1pPr algn="l"/>
          <a:lvl2pPr algn="l"/>
          <a:lvl3pPr algn="l"/>
          <a:lvl4pPr algn="l"/>
          <a:lvl5pPr algn="l"/>
          <a:lvl6pPr algn="l"/>
          <a:lvl7pPr algn="l"/>
          <a:lvl8pPr algn="l"/>
          <a:lvl9pPr algn="l"/>
        </a:lstStyle>
        <a:p>
          <a:pPr algn="ctr">
            <a:lnSpc>
              <a:spcPct val="100000"/>
            </a:lnSpc>
            <a:spcBef>
              <a:spcPct val="0"/>
            </a:spcBef>
            <a:spcAft>
              <a:spcPct val="35000"/>
            </a:spcAft>
          </a:pPr>
          <a:r>
            <a:rPr lang="vi-VN" altLang="en-US" sz="2800">
              <a:solidFill>
                <a:schemeClr val="tx1">
                  <a:lumMod val="95000"/>
                  <a:lumOff val="5000"/>
                </a:schemeClr>
              </a:solidFill>
            </a:rPr>
            <a:t>Con đường thoát hơi nước ở lá</a:t>
          </a:r>
        </a:p>
      </dgm:t>
    </dgm:pt>
    <dgm:pt modelId="{EBAD4DA7-135F-4F4E-9475-804E7DC205D2}" cxnId="{663098AB-FD5B-4028-8356-3E9D7D7564ED}" type="parTrans">
      <dgm:prSet/>
      <dgm:spPr/>
      <dgm:t>
        <a:bodyPr/>
        <a:lstStyle/>
        <a:p>
          <a:endParaRPr lang="en-US"/>
        </a:p>
      </dgm:t>
    </dgm:pt>
    <dgm:pt modelId="{5723A07A-E737-45B0-B84E-97FB4DE86580}" cxnId="{663098AB-FD5B-4028-8356-3E9D7D7564ED}" type="sibTrans">
      <dgm:prSet/>
      <dgm:spPr/>
      <dgm:t>
        <a:bodyPr/>
        <a:lstStyle/>
        <a:p>
          <a:endParaRPr lang="en-US"/>
        </a:p>
      </dgm:t>
    </dgm:pt>
    <dgm:pt modelId="{E5EECCA3-F875-4B71-92CC-9CCDFB7DBFEF}" type="pres">
      <dgm:prSet presAssocID="{26C320EB-5352-40AA-A0A9-C13066E1373C}" presName="linear" presStyleCnt="0">
        <dgm:presLayoutVars>
          <dgm:dir/>
          <dgm:animLvl val="lvl"/>
          <dgm:resizeHandles val="exact"/>
        </dgm:presLayoutVars>
      </dgm:prSet>
      <dgm:spPr/>
      <dgm:t>
        <a:bodyPr/>
        <a:lstStyle/>
        <a:p>
          <a:endParaRPr lang="en-US"/>
        </a:p>
      </dgm:t>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Lbl="node1" presStyleIdx="0" presStyleCnt="2"/>
      <dgm:spPr/>
      <dgm:t>
        <a:bodyPr/>
        <a:lstStyle/>
        <a:p>
          <a:endParaRPr lang="en-US"/>
        </a:p>
      </dgm:t>
    </dgm:pt>
    <dgm:pt modelId="{D0971512-D8E1-4E4B-89F4-FF2EB164C196}" type="pres">
      <dgm:prSet presAssocID="{773C5012-55F9-436E-B78B-2A38D8AAA0C0}" presName="parentText" presStyleLbl="node1" presStyleIdx="0" presStyleCnt="2">
        <dgm:presLayoutVars>
          <dgm:chMax val="0"/>
          <dgm:bulletEnabled val="1"/>
        </dgm:presLayoutVars>
      </dgm:prSet>
      <dgm:spPr/>
      <dgm:t>
        <a:bodyPr/>
        <a:lstStyle/>
        <a:p>
          <a:endParaRPr lang="en-US"/>
        </a:p>
      </dgm:t>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0" presStyleCnt="2">
        <dgm:presLayoutVars>
          <dgm:bulletEnabled val="1"/>
        </dgm:presLayoutVars>
      </dgm:prSet>
      <dgm:spPr/>
    </dgm:pt>
    <dgm:pt modelId="{5785404B-F53E-4CF2-A702-90A46E89CED8}" type="pres">
      <dgm:prSet presAssocID="{507A6FE3-4D55-4ED6-A973-429D64C5DF28}"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Lbl="node1" presStyleIdx="0" presStyleCnt="2"/>
      <dgm:spPr/>
      <dgm:t>
        <a:bodyPr/>
        <a:lstStyle/>
        <a:p>
          <a:endParaRPr lang="en-US"/>
        </a:p>
      </dgm:t>
    </dgm:pt>
    <dgm:pt modelId="{DD07B078-3354-4F1B-9438-E4F95C4B43A6}" type="pres">
      <dgm:prSet presAssocID="{CA58FE74-4619-4E47-BA6C-E0CD35AF5AC2}" presName="parentText" presStyleLbl="node1" presStyleIdx="1" presStyleCnt="2">
        <dgm:presLayoutVars>
          <dgm:chMax val="0"/>
          <dgm:bulletEnabled val="1"/>
        </dgm:presLayoutVars>
      </dgm:prSet>
      <dgm:spPr/>
      <dgm:t>
        <a:bodyPr/>
        <a:lstStyle/>
        <a:p>
          <a:endParaRPr lang="en-US"/>
        </a:p>
      </dgm:t>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1" presStyleCnt="2">
        <dgm:presLayoutVars>
          <dgm:bulletEnabled val="1"/>
        </dgm:presLayoutVars>
      </dgm:prSet>
      <dgm:spPr/>
    </dgm:pt>
  </dgm:ptLst>
  <dgm:cxnLst>
    <dgm:cxn modelId="{B13E607D-90ED-4EB5-B78B-9862D7C4EEC2}" type="presOf" srcId="{CA58FE74-4619-4E47-BA6C-E0CD35AF5AC2}" destId="{AEA4B341-6C57-43B8-BC42-9813D43D1335}" srcOrd="0" destOrd="0" presId="urn:microsoft.com/office/officeart/2005/8/layout/list1#1"/>
    <dgm:cxn modelId="{C7A3FDCC-6845-4F2C-8090-A4DDEB02FE9E}" type="presOf" srcId="{CA58FE74-4619-4E47-BA6C-E0CD35AF5AC2}" destId="{DD07B078-3354-4F1B-9438-E4F95C4B43A6}" srcOrd="1" destOrd="0" presId="urn:microsoft.com/office/officeart/2005/8/layout/list1#1"/>
    <dgm:cxn modelId="{54B10D8B-60D0-4671-BE7E-26331D972EAB}" type="presOf" srcId="{26C320EB-5352-40AA-A0A9-C13066E1373C}" destId="{E5EECCA3-F875-4B71-92CC-9CCDFB7DBFEF}" srcOrd="0" destOrd="0" presId="urn:microsoft.com/office/officeart/2005/8/layout/list1#1"/>
    <dgm:cxn modelId="{663098AB-FD5B-4028-8356-3E9D7D7564ED}" srcId="{26C320EB-5352-40AA-A0A9-C13066E1373C}" destId="{CA58FE74-4619-4E47-BA6C-E0CD35AF5AC2}" srcOrd="1" destOrd="0" parTransId="{EBAD4DA7-135F-4F4E-9475-804E7DC205D2}" sibTransId="{5723A07A-E737-45B0-B84E-97FB4DE86580}"/>
    <dgm:cxn modelId="{39DCE48B-166C-4B92-BE09-1726F465072A}" type="presOf" srcId="{773C5012-55F9-436E-B78B-2A38D8AAA0C0}" destId="{D0971512-D8E1-4E4B-89F4-FF2EB164C196}" srcOrd="1" destOrd="0" presId="urn:microsoft.com/office/officeart/2005/8/layout/list1#1"/>
    <dgm:cxn modelId="{B508A3B7-AE5E-4318-85CC-28107D4756FA}" type="presOf" srcId="{773C5012-55F9-436E-B78B-2A38D8AAA0C0}" destId="{58B158CB-C1D2-4676-88E6-6B3937A00A96}" srcOrd="0" destOrd="0" presId="urn:microsoft.com/office/officeart/2005/8/layout/list1#1"/>
    <dgm:cxn modelId="{24728414-9E9C-4942-9226-052201BAA6A2}" srcId="{26C320EB-5352-40AA-A0A9-C13066E1373C}" destId="{773C5012-55F9-436E-B78B-2A38D8AAA0C0}" srcOrd="0" destOrd="0" parTransId="{E1399106-9BE2-43F4-9430-F473CB36780F}" sibTransId="{507A6FE3-4D55-4ED6-A973-429D64C5DF28}"/>
    <dgm:cxn modelId="{172348EA-8E97-4531-AAEF-061E513113DF}" type="presParOf" srcId="{E5EECCA3-F875-4B71-92CC-9CCDFB7DBFEF}" destId="{667CAF5C-37C0-43B7-8B7E-02CCA3754DB9}" srcOrd="0" destOrd="0" presId="urn:microsoft.com/office/officeart/2005/8/layout/list1#1"/>
    <dgm:cxn modelId="{8DB17429-7C20-452B-ACD9-72FC60097BB0}" type="presParOf" srcId="{667CAF5C-37C0-43B7-8B7E-02CCA3754DB9}" destId="{58B158CB-C1D2-4676-88E6-6B3937A00A96}" srcOrd="0" destOrd="0" presId="urn:microsoft.com/office/officeart/2005/8/layout/list1#1"/>
    <dgm:cxn modelId="{0B6479F7-6F62-4226-8D6D-C9C5EC52B418}" type="presParOf" srcId="{667CAF5C-37C0-43B7-8B7E-02CCA3754DB9}" destId="{D0971512-D8E1-4E4B-89F4-FF2EB164C196}" srcOrd="1" destOrd="0" presId="urn:microsoft.com/office/officeart/2005/8/layout/list1#1"/>
    <dgm:cxn modelId="{8CBEA57A-7153-495E-8D03-C0041B312C7C}" type="presParOf" srcId="{E5EECCA3-F875-4B71-92CC-9CCDFB7DBFEF}" destId="{05E10EBB-C85A-471E-9935-B48B9C39A12E}" srcOrd="1" destOrd="0" presId="urn:microsoft.com/office/officeart/2005/8/layout/list1#1"/>
    <dgm:cxn modelId="{885AA44A-8799-4F84-A403-D9DFF192C963}" type="presParOf" srcId="{E5EECCA3-F875-4B71-92CC-9CCDFB7DBFEF}" destId="{1F055725-8984-42CB-98CB-8E7728DD5EAB}" srcOrd="2" destOrd="0" presId="urn:microsoft.com/office/officeart/2005/8/layout/list1#1"/>
    <dgm:cxn modelId="{A63CA920-EC2A-4F07-8688-3518490AA9F1}" type="presParOf" srcId="{E5EECCA3-F875-4B71-92CC-9CCDFB7DBFEF}" destId="{5785404B-F53E-4CF2-A702-90A46E89CED8}" srcOrd="3" destOrd="0" presId="urn:microsoft.com/office/officeart/2005/8/layout/list1#1"/>
    <dgm:cxn modelId="{5488656B-5BF1-4844-B787-2FB748F0C332}" type="presParOf" srcId="{E5EECCA3-F875-4B71-92CC-9CCDFB7DBFEF}" destId="{EF963990-07B7-4DBC-8CFE-C86D15B61BB6}" srcOrd="4" destOrd="0" presId="urn:microsoft.com/office/officeart/2005/8/layout/list1#1"/>
    <dgm:cxn modelId="{D4052A92-DC78-41FB-AF1E-E75DFCA868EA}" type="presParOf" srcId="{EF963990-07B7-4DBC-8CFE-C86D15B61BB6}" destId="{AEA4B341-6C57-43B8-BC42-9813D43D1335}" srcOrd="0" destOrd="0" presId="urn:microsoft.com/office/officeart/2005/8/layout/list1#1"/>
    <dgm:cxn modelId="{388847A9-5657-45F3-A9E6-9A4ABA8FD331}" type="presParOf" srcId="{EF963990-07B7-4DBC-8CFE-C86D15B61BB6}" destId="{DD07B078-3354-4F1B-9438-E4F95C4B43A6}" srcOrd="1" destOrd="0" presId="urn:microsoft.com/office/officeart/2005/8/layout/list1#1"/>
    <dgm:cxn modelId="{C29D67ED-6F71-4A0E-8B75-613545586C5A}" type="presParOf" srcId="{E5EECCA3-F875-4B71-92CC-9CCDFB7DBFEF}" destId="{98F9047E-C8BE-4990-B6F7-84F4581E1FEA}" srcOrd="5" destOrd="0" presId="urn:microsoft.com/office/officeart/2005/8/layout/list1#1"/>
    <dgm:cxn modelId="{73291560-18B4-4146-82DF-A2DD18018118}" type="presParOf" srcId="{E5EECCA3-F875-4B71-92CC-9CCDFB7DBFEF}" destId="{FB20FF5F-D131-4A8A-AEBC-01A2B84D6655}" srcOrd="6"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1DEAC9-5D4C-4A6A-A44E-082A26F60596}">
      <dsp:nvSpPr>
        <dsp:cNvPr id="0" name=""/>
        <dsp:cNvSpPr/>
      </dsp:nvSpPr>
      <dsp:spPr>
        <a:xfrm>
          <a:off x="9550" y="1287189"/>
          <a:ext cx="2854478" cy="2033816"/>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100000"/>
            </a:lnSpc>
            <a:spcBef>
              <a:spcPct val="0"/>
            </a:spcBef>
            <a:spcAft>
              <a:spcPct val="35000"/>
            </a:spcAft>
          </a:pPr>
          <a:r>
            <a:rPr lang="vi-VN" altLang="en-US" sz="2800" kern="1200" dirty="0"/>
            <a:t>Đặc điểm của bộ rễ liên quan đến quá trình hấp thu nước</a:t>
          </a:r>
        </a:p>
      </dsp:txBody>
      <dsp:txXfrm>
        <a:off x="69118" y="1346757"/>
        <a:ext cx="2735342" cy="1914680"/>
      </dsp:txXfrm>
    </dsp:sp>
    <dsp:sp modelId="{8A5CF0CE-3323-464D-9C63-05C1BDB053F5}">
      <dsp:nvSpPr>
        <dsp:cNvPr id="0" name=""/>
        <dsp:cNvSpPr/>
      </dsp:nvSpPr>
      <dsp:spPr>
        <a:xfrm>
          <a:off x="3149476" y="1950142"/>
          <a:ext cx="605149" cy="707910"/>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kern="1200"/>
        </a:p>
      </dsp:txBody>
      <dsp:txXfrm>
        <a:off x="3149476" y="2091724"/>
        <a:ext cx="423604" cy="424746"/>
      </dsp:txXfrm>
    </dsp:sp>
    <dsp:sp modelId="{552FB8E7-A5FB-4CC3-94C3-CE0BDF19F9F1}">
      <dsp:nvSpPr>
        <dsp:cNvPr id="0" name=""/>
        <dsp:cNvSpPr/>
      </dsp:nvSpPr>
      <dsp:spPr>
        <a:xfrm>
          <a:off x="4005820" y="1287189"/>
          <a:ext cx="2854478" cy="2033816"/>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100000"/>
            </a:lnSpc>
            <a:spcBef>
              <a:spcPct val="0"/>
            </a:spcBef>
            <a:spcAft>
              <a:spcPct val="35000"/>
            </a:spcAft>
          </a:pPr>
          <a:r>
            <a:rPr lang="vi-VN" altLang="en-US" sz="2800" kern="1200"/>
            <a:t>Con đường hấp thu nước ở rễ</a:t>
          </a:r>
        </a:p>
      </dsp:txBody>
      <dsp:txXfrm>
        <a:off x="4065388" y="1346757"/>
        <a:ext cx="2735342" cy="1914680"/>
      </dsp:txXfrm>
    </dsp:sp>
    <dsp:sp modelId="{353C3794-50AA-4D44-83C9-CE28317C3317}">
      <dsp:nvSpPr>
        <dsp:cNvPr id="0" name=""/>
        <dsp:cNvSpPr/>
      </dsp:nvSpPr>
      <dsp:spPr>
        <a:xfrm>
          <a:off x="7145747" y="1950142"/>
          <a:ext cx="605149" cy="707910"/>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endParaRPr lang="en-US" sz="3200" kern="1200"/>
        </a:p>
      </dsp:txBody>
      <dsp:txXfrm>
        <a:off x="7145747" y="2091724"/>
        <a:ext cx="423604" cy="424746"/>
      </dsp:txXfrm>
    </dsp:sp>
    <dsp:sp modelId="{A1E15D63-E1FF-4A28-A04F-A2B65927BC31}">
      <dsp:nvSpPr>
        <dsp:cNvPr id="0" name=""/>
        <dsp:cNvSpPr/>
      </dsp:nvSpPr>
      <dsp:spPr>
        <a:xfrm>
          <a:off x="8002090" y="1287189"/>
          <a:ext cx="2854478" cy="2033816"/>
        </a:xfrm>
        <a:prstGeom prst="roundRect">
          <a:avLst>
            <a:gd name="adj" fmla="val 1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100000"/>
            </a:lnSpc>
            <a:spcBef>
              <a:spcPct val="0"/>
            </a:spcBef>
            <a:spcAft>
              <a:spcPct val="35000"/>
            </a:spcAft>
          </a:pPr>
          <a:r>
            <a:rPr lang="vi-VN" altLang="en-US" sz="2800" kern="1200"/>
            <a:t>Cơ chế để dòng nước một chiều đi từ dất vào rễ lên thân</a:t>
          </a:r>
        </a:p>
      </dsp:txBody>
      <dsp:txXfrm>
        <a:off x="8061658" y="1346757"/>
        <a:ext cx="2735342" cy="19146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055725-8984-42CB-98CB-8E7728DD5EAB}">
      <dsp:nvSpPr>
        <dsp:cNvPr id="0" name=""/>
        <dsp:cNvSpPr/>
      </dsp:nvSpPr>
      <dsp:spPr>
        <a:xfrm>
          <a:off x="0" y="821984"/>
          <a:ext cx="9841865" cy="1386000"/>
        </a:xfrm>
        <a:prstGeom prst="rect">
          <a:avLst/>
        </a:prstGeom>
        <a:solidFill>
          <a:schemeClr val="lt1">
            <a:alpha val="90000"/>
            <a:hueOff val="0"/>
            <a:satOff val="0"/>
            <a:lumOff val="0"/>
            <a:alphaOff val="0"/>
          </a:schemeClr>
        </a:solidFill>
        <a:ln w="6350" cap="flat" cmpd="sng" algn="ctr">
          <a:solidFill>
            <a:schemeClr val="accent2">
              <a:shade val="8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D0971512-D8E1-4E4B-89F4-FF2EB164C196}">
      <dsp:nvSpPr>
        <dsp:cNvPr id="0" name=""/>
        <dsp:cNvSpPr/>
      </dsp:nvSpPr>
      <dsp:spPr>
        <a:xfrm>
          <a:off x="492093" y="10184"/>
          <a:ext cx="6889305" cy="1623600"/>
        </a:xfrm>
        <a:prstGeom prst="roundRect">
          <a:avLst/>
        </a:prstGeom>
        <a:gradFill rotWithShape="0">
          <a:gsLst>
            <a:gs pos="0">
              <a:schemeClr val="accent2">
                <a:shade val="80000"/>
                <a:hueOff val="0"/>
                <a:satOff val="0"/>
                <a:lumOff val="0"/>
                <a:alphaOff val="0"/>
                <a:satMod val="103000"/>
                <a:lumMod val="102000"/>
                <a:tint val="94000"/>
              </a:schemeClr>
            </a:gs>
            <a:gs pos="50000">
              <a:schemeClr val="accent2">
                <a:shade val="80000"/>
                <a:hueOff val="0"/>
                <a:satOff val="0"/>
                <a:lumOff val="0"/>
                <a:alphaOff val="0"/>
                <a:satMod val="110000"/>
                <a:lumMod val="100000"/>
                <a:shade val="100000"/>
              </a:schemeClr>
            </a:gs>
            <a:gs pos="100000">
              <a:schemeClr val="accent2">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399" tIns="0" rIns="260399" bIns="0" numCol="1" spcCol="1270" anchor="ctr" anchorCtr="0">
          <a:noAutofit/>
        </a:bodyPr>
        <a:lstStyle/>
        <a:p>
          <a:pPr lvl="0" algn="ctr" defTabSz="1244600">
            <a:lnSpc>
              <a:spcPct val="100000"/>
            </a:lnSpc>
            <a:spcBef>
              <a:spcPct val="0"/>
            </a:spcBef>
            <a:spcAft>
              <a:spcPct val="35000"/>
            </a:spcAft>
          </a:pPr>
          <a:r>
            <a:rPr lang="vi-VN" altLang="en-US" sz="2800" kern="1200">
              <a:solidFill>
                <a:schemeClr val="tx1">
                  <a:lumMod val="95000"/>
                  <a:lumOff val="5000"/>
                </a:schemeClr>
              </a:solidFill>
            </a:rPr>
            <a:t>Ý nghĩa của sự thoát hơi nước</a:t>
          </a:r>
        </a:p>
      </dsp:txBody>
      <dsp:txXfrm>
        <a:off x="571351" y="89442"/>
        <a:ext cx="6730789" cy="1465084"/>
      </dsp:txXfrm>
    </dsp:sp>
    <dsp:sp modelId="{FB20FF5F-D131-4A8A-AEBC-01A2B84D6655}">
      <dsp:nvSpPr>
        <dsp:cNvPr id="0" name=""/>
        <dsp:cNvSpPr/>
      </dsp:nvSpPr>
      <dsp:spPr>
        <a:xfrm>
          <a:off x="0" y="3316784"/>
          <a:ext cx="9841865" cy="1386000"/>
        </a:xfrm>
        <a:prstGeom prst="rect">
          <a:avLst/>
        </a:prstGeom>
        <a:solidFill>
          <a:schemeClr val="lt1">
            <a:alpha val="90000"/>
            <a:hueOff val="0"/>
            <a:satOff val="0"/>
            <a:lumOff val="0"/>
            <a:alphaOff val="0"/>
          </a:schemeClr>
        </a:solidFill>
        <a:ln w="6350" cap="flat" cmpd="sng" algn="ctr">
          <a:solidFill>
            <a:schemeClr val="accent2">
              <a:shade val="80000"/>
              <a:hueOff val="469781"/>
              <a:satOff val="20444"/>
              <a:lumOff val="26013"/>
              <a:alphaOff val="0"/>
            </a:schemeClr>
          </a:solidFill>
          <a:prstDash val="solid"/>
          <a:miter lim="800000"/>
        </a:ln>
        <a:effectLst/>
      </dsp:spPr>
      <dsp:style>
        <a:lnRef idx="1">
          <a:scrgbClr r="0" g="0" b="0"/>
        </a:lnRef>
        <a:fillRef idx="1">
          <a:scrgbClr r="0" g="0" b="0"/>
        </a:fillRef>
        <a:effectRef idx="2">
          <a:scrgbClr r="0" g="0" b="0"/>
        </a:effectRef>
        <a:fontRef idx="minor"/>
      </dsp:style>
    </dsp:sp>
    <dsp:sp modelId="{DD07B078-3354-4F1B-9438-E4F95C4B43A6}">
      <dsp:nvSpPr>
        <dsp:cNvPr id="0" name=""/>
        <dsp:cNvSpPr/>
      </dsp:nvSpPr>
      <dsp:spPr>
        <a:xfrm>
          <a:off x="492093" y="2504985"/>
          <a:ext cx="6889305" cy="1623600"/>
        </a:xfrm>
        <a:prstGeom prst="roundRect">
          <a:avLst/>
        </a:prstGeom>
        <a:gradFill rotWithShape="0">
          <a:gsLst>
            <a:gs pos="0">
              <a:schemeClr val="accent2">
                <a:shade val="80000"/>
                <a:hueOff val="469781"/>
                <a:satOff val="20444"/>
                <a:lumOff val="26013"/>
                <a:alphaOff val="0"/>
                <a:satMod val="103000"/>
                <a:lumMod val="102000"/>
                <a:tint val="94000"/>
              </a:schemeClr>
            </a:gs>
            <a:gs pos="50000">
              <a:schemeClr val="accent2">
                <a:shade val="80000"/>
                <a:hueOff val="469781"/>
                <a:satOff val="20444"/>
                <a:lumOff val="26013"/>
                <a:alphaOff val="0"/>
                <a:satMod val="110000"/>
                <a:lumMod val="100000"/>
                <a:shade val="100000"/>
              </a:schemeClr>
            </a:gs>
            <a:gs pos="100000">
              <a:schemeClr val="accent2">
                <a:shade val="80000"/>
                <a:hueOff val="469781"/>
                <a:satOff val="20444"/>
                <a:lumOff val="2601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399" tIns="0" rIns="260399" bIns="0" numCol="1" spcCol="1270" anchor="ctr" anchorCtr="0">
          <a:noAutofit/>
        </a:bodyPr>
        <a:lstStyle/>
        <a:p>
          <a:pPr lvl="0" algn="ctr" defTabSz="1244600">
            <a:lnSpc>
              <a:spcPct val="100000"/>
            </a:lnSpc>
            <a:spcBef>
              <a:spcPct val="0"/>
            </a:spcBef>
            <a:spcAft>
              <a:spcPct val="35000"/>
            </a:spcAft>
          </a:pPr>
          <a:r>
            <a:rPr lang="vi-VN" altLang="en-US" sz="2800" kern="1200">
              <a:solidFill>
                <a:schemeClr val="tx1">
                  <a:lumMod val="95000"/>
                  <a:lumOff val="5000"/>
                </a:schemeClr>
              </a:solidFill>
            </a:rPr>
            <a:t>Con đường thoát hơi nước ở lá</a:t>
          </a:r>
        </a:p>
      </dsp:txBody>
      <dsp:txXfrm>
        <a:off x="571351" y="2584243"/>
        <a:ext cx="6730789" cy="146508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889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smtClean="0"/>
              <a:t>Click to edit Master title style</a:t>
            </a:r>
            <a:endParaRPr lang="en-US" altLang="zh-CN" noProof="0" smtClean="0"/>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smtClean="0"/>
              <a:t>Click to edit Master subtitle style</a:t>
            </a:r>
            <a:endParaRPr lang="en-US" altLang="zh-CN" noProof="0" smtClean="0"/>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BB962C8B-B14F-4D97-AF65-F5344CB8AC3E}" type="datetime1">
              <a:rPr lang="en-US" smtClean="0"/>
            </a:fld>
            <a:endParaRPr lang="en-US" smtClean="0"/>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r>
              <a:rPr lang="en-US"/>
              <a:t>Sinh lí thực vật</a:t>
            </a:r>
            <a:endParaRPr lang="en-US"/>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r>
              <a:rPr lang="en-US" smtClean="0"/>
              <a:t>1</a:t>
            </a:r>
            <a:endParaRPr lang="en-US"/>
          </a:p>
        </p:txBody>
      </p:sp>
      <p:pic>
        <p:nvPicPr>
          <p:cNvPr id="2" name="Picture 1" descr="Logo_HCMUAF"/>
          <p:cNvPicPr>
            <a:picLocks noChangeAspect="1"/>
          </p:cNvPicPr>
          <p:nvPr userDrawn="1"/>
        </p:nvPicPr>
        <p:blipFill>
          <a:blip r:embed="rId3"/>
          <a:stretch>
            <a:fillRect/>
          </a:stretch>
        </p:blipFill>
        <p:spPr>
          <a:xfrm>
            <a:off x="-8890" y="0"/>
            <a:ext cx="1809750" cy="1809750"/>
          </a:xfrm>
          <a:prstGeom prst="rect">
            <a:avLst/>
          </a:prstGeom>
        </p:spPr>
      </p:pic>
    </p:spTree>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t>Sinh lí thực vật</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078FD23A-2F78-4156-BB62-C393E2F1F45C}"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400"/>
            </a:lvl2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74750"/>
            <a:ext cx="5384800" cy="4953000"/>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174750"/>
            <a:ext cx="5384800" cy="4953000"/>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40317" y="2505075"/>
            <a:ext cx="5158316"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BB962C8B-B14F-4D97-AF65-F5344CB8AC3E}" type="datetime1">
              <a:rPr lang="en-US" smtClean="0"/>
            </a:fld>
            <a:endParaRPr lang="en-US" smtClean="0"/>
          </a:p>
        </p:txBody>
      </p:sp>
      <p:sp>
        <p:nvSpPr>
          <p:cNvPr id="8" name="Footer Placeholder 7"/>
          <p:cNvSpPr>
            <a:spLocks noGrp="1"/>
          </p:cNvSpPr>
          <p:nvPr>
            <p:ph type="ftr" sz="quarter" idx="11"/>
          </p:nvPr>
        </p:nvSpPr>
        <p:spPr/>
        <p:txBody>
          <a:bodyPr/>
          <a:lstStyle/>
          <a:p>
            <a:r>
              <a:rPr lang="en-US"/>
              <a:t>Sinh lí thực vật</a:t>
            </a:r>
            <a:endParaRPr lang="en-US"/>
          </a:p>
        </p:txBody>
      </p:sp>
      <p:sp>
        <p:nvSpPr>
          <p:cNvPr id="9" name="Slide Number Placeholder 8"/>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962C8B-B14F-4D97-AF65-F5344CB8AC3E}" type="datetime1">
              <a:rPr lang="en-US" smtClean="0"/>
            </a:fld>
            <a:endParaRPr lang="en-US" smtClean="0"/>
          </a:p>
        </p:txBody>
      </p:sp>
      <p:sp>
        <p:nvSpPr>
          <p:cNvPr id="4" name="Footer Placeholder 3"/>
          <p:cNvSpPr>
            <a:spLocks noGrp="1"/>
          </p:cNvSpPr>
          <p:nvPr>
            <p:ph type="ftr" sz="quarter" idx="11"/>
          </p:nvPr>
        </p:nvSpPr>
        <p:spPr/>
        <p:txBody>
          <a:bodyPr/>
          <a:lstStyle/>
          <a:p>
            <a:r>
              <a:rPr lang="en-US"/>
              <a:t>Sinh lí thực vật</a:t>
            </a:r>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962C8B-B14F-4D97-AF65-F5344CB8AC3E}" type="datetime1">
              <a:rPr lang="en-US" smtClean="0"/>
            </a:fld>
            <a:endParaRPr lang="en-US" smtClean="0"/>
          </a:p>
        </p:txBody>
      </p:sp>
      <p:sp>
        <p:nvSpPr>
          <p:cNvPr id="3" name="Footer Placeholder 2"/>
          <p:cNvSpPr>
            <a:spLocks noGrp="1"/>
          </p:cNvSpPr>
          <p:nvPr>
            <p:ph type="ftr" sz="quarter" idx="11"/>
          </p:nvPr>
        </p:nvSpPr>
        <p:spPr/>
        <p:txBody>
          <a:bodyPr/>
          <a:lstStyle/>
          <a:p>
            <a:r>
              <a:rPr lang="en-US"/>
              <a:t>Sinh lí thực vật</a:t>
            </a:r>
            <a:endParaRPr lang="en-US"/>
          </a:p>
        </p:txBody>
      </p:sp>
      <p:sp>
        <p:nvSpPr>
          <p:cNvPr id="4" name="Slide Number Placeholder 3"/>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BB962C8B-B14F-4D97-AF65-F5344CB8AC3E}" type="datetime1">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t>Sinh lí thực vật</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078FD23A-2F78-4156-BB62-C393E2F1F45C}"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hf hd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2"/>
          <a:stretch>
            <a:fillRect/>
          </a:stretch>
        </p:blipFill>
        <p:spPr>
          <a:xfrm>
            <a:off x="-8890" y="0"/>
            <a:ext cx="12208933" cy="6858000"/>
          </a:xfrm>
          <a:prstGeom prst="rect">
            <a:avLst/>
          </a:prstGeom>
          <a:noFill/>
          <a:ln w="9525">
            <a:noFill/>
          </a:ln>
        </p:spPr>
      </p:pic>
      <p:sp>
        <p:nvSpPr>
          <p:cNvPr id="1027" name="Rectangle 3"/>
          <p:cNvSpPr>
            <a:spLocks noGrp="1"/>
          </p:cNvSpPr>
          <p:nvPr>
            <p:ph type="title"/>
          </p:nvPr>
        </p:nvSpPr>
        <p:spPr>
          <a:xfrm>
            <a:off x="609600" y="190500"/>
            <a:ext cx="10972800" cy="984250"/>
          </a:xfrm>
          <a:prstGeom prst="rect">
            <a:avLst/>
          </a:prstGeom>
          <a:noFill/>
          <a:ln w="9525">
            <a:noFill/>
          </a:ln>
        </p:spPr>
        <p:txBody>
          <a:bodyPr anchor="ctr"/>
          <a:lstStyle/>
          <a:p>
            <a:pPr lvl="0"/>
            <a:r>
              <a:rPr lang="en-US" altLang="zh-CN" dirty="0"/>
              <a:t>Click to edit Master title style</a:t>
            </a:r>
            <a:endParaRPr lang="en-US" altLang="zh-CN" dirty="0"/>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fld id="{BB962C8B-B14F-4D97-AF65-F5344CB8AC3E}" type="datetime1">
              <a:rPr lang="en-US" smtClean="0"/>
            </a:fld>
            <a:endParaRPr lang="en-US" smtClean="0"/>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r>
              <a:rPr lang="en-US"/>
              <a:t>Si</a:t>
            </a:r>
            <a:r>
              <a:rPr lang="vi-VN" altLang="en-US"/>
              <a:t>nh lí thực vật</a:t>
            </a:r>
            <a:endParaRPr lang="vi-VN" altLang="en-US"/>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r>
              <a:rPr lang="en-US"/>
              <a:t>1</a:t>
            </a:r>
            <a:endParaRPr lang="en-US"/>
          </a:p>
        </p:txBody>
      </p:sp>
      <p:pic>
        <p:nvPicPr>
          <p:cNvPr id="7" name="Picture 6" descr="Logo_HCMUAF"/>
          <p:cNvPicPr>
            <a:picLocks noChangeAspect="1"/>
          </p:cNvPicPr>
          <p:nvPr userDrawn="1"/>
        </p:nvPicPr>
        <p:blipFill>
          <a:blip r:embed="rId13"/>
          <a:stretch>
            <a:fillRect/>
          </a:stretch>
        </p:blipFill>
        <p:spPr>
          <a:xfrm>
            <a:off x="-23495" y="2540"/>
            <a:ext cx="1624330" cy="15614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rtl="0" fontAlgn="base">
        <a:spcBef>
          <a:spcPct val="0"/>
        </a:spcBef>
        <a:spcAft>
          <a:spcPct val="0"/>
        </a:spcAft>
        <a:defRPr sz="4000" kern="1200">
          <a:solidFill>
            <a:srgbClr val="FF0000"/>
          </a:solidFill>
          <a:latin typeface="+mn-lt"/>
          <a:ea typeface="+mj-ea"/>
          <a:cs typeface="+mn-lt"/>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accent1">
              <a:lumMod val="75000"/>
            </a:schemeClr>
          </a:solidFill>
          <a:latin typeface="+mn-lt"/>
          <a:ea typeface="+mn-ea"/>
          <a:cs typeface="+mn-cs"/>
        </a:defRPr>
      </a:lvl1pPr>
      <a:lvl2pPr marL="742950" indent="-285750" algn="l" rtl="0" fontAlgn="base">
        <a:spcBef>
          <a:spcPct val="20000"/>
        </a:spcBef>
        <a:spcAft>
          <a:spcPct val="0"/>
        </a:spcAft>
        <a:buChar char="–"/>
        <a:defRPr sz="2400" kern="1200">
          <a:solidFill>
            <a:schemeClr val="tx1"/>
          </a:solidFill>
          <a:latin typeface="+mn-lt"/>
          <a:ea typeface="+mn-ea"/>
          <a:cs typeface="+mn-cs"/>
        </a:defRPr>
      </a:lvl2pPr>
      <a:lvl3pPr marL="1143000" indent="-228600" algn="l" rtl="0" fontAlgn="base">
        <a:spcBef>
          <a:spcPct val="20000"/>
        </a:spcBef>
        <a:spcAft>
          <a:spcPct val="0"/>
        </a:spcAft>
        <a:buChar char="•"/>
        <a:defRPr sz="2000" kern="1200">
          <a:solidFill>
            <a:schemeClr val="tx1"/>
          </a:solidFill>
          <a:latin typeface="+mn-lt"/>
          <a:ea typeface="+mn-ea"/>
          <a:cs typeface="+mn-cs"/>
        </a:defRPr>
      </a:lvl3pPr>
      <a:lvl4pPr marL="1600200" indent="-228600" algn="l" rtl="0" fontAlgn="base">
        <a:spcBef>
          <a:spcPct val="20000"/>
        </a:spcBef>
        <a:spcAft>
          <a:spcPct val="0"/>
        </a:spcAft>
        <a:buChar char="–"/>
        <a:defRPr sz="18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6.pn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947025" y="5593715"/>
            <a:ext cx="4042410" cy="65151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none" lIns="91440" tIns="45720" rIns="91440" bIns="45720" numCol="1" anchor="ctr" anchorCtr="0" compatLnSpc="1"/>
          <a:lstStyle/>
          <a:p>
            <a:pPr marL="0" marR="0" indent="0" algn="r" defTabSz="914400" rtl="0" eaLnBrk="1" fontAlgn="base" latinLnBrk="0" hangingPunct="1">
              <a:lnSpc>
                <a:spcPct val="100000"/>
              </a:lnSpc>
              <a:spcBef>
                <a:spcPct val="0"/>
              </a:spcBef>
              <a:spcAft>
                <a:spcPct val="0"/>
              </a:spcAft>
              <a:buClrTx/>
              <a:buSzTx/>
              <a:buFontTx/>
              <a:buNone/>
            </a:pPr>
            <a:r>
              <a:rPr kumimoji="0" lang="vi-VN" altLang="zh-CN" sz="2000" b="0" u="none" strike="noStrike" cap="none" normalizeH="0" baseline="0" smtClean="0">
                <a:ln>
                  <a:noFill/>
                </a:ln>
                <a:solidFill>
                  <a:srgbClr val="7030A0"/>
                </a:solidFill>
                <a:effectLst/>
                <a:ea typeface="SimSun" panose="02010600030101010101" pitchFamily="2" charset="-122"/>
                <a:cs typeface="+mn-lt"/>
              </a:rPr>
              <a:t> GV</a:t>
            </a:r>
            <a:r>
              <a:rPr kumimoji="0" lang="en-US" altLang="vi-VN" sz="2000" b="0" u="none" strike="noStrike" cap="none" normalizeH="0" baseline="0" smtClean="0">
                <a:ln>
                  <a:noFill/>
                </a:ln>
                <a:solidFill>
                  <a:srgbClr val="7030A0"/>
                </a:solidFill>
                <a:effectLst/>
                <a:ea typeface="SimSun" panose="02010600030101010101" pitchFamily="2" charset="-122"/>
                <a:cs typeface="+mn-lt"/>
              </a:rPr>
              <a:t>MH</a:t>
            </a:r>
            <a:r>
              <a:rPr kumimoji="0" lang="vi-VN" altLang="zh-CN" sz="2000" b="0" u="none" strike="noStrike" cap="none" normalizeH="0" baseline="0" smtClean="0">
                <a:ln>
                  <a:noFill/>
                </a:ln>
                <a:solidFill>
                  <a:srgbClr val="7030A0"/>
                </a:solidFill>
                <a:effectLst/>
                <a:ea typeface="SimSun" panose="02010600030101010101" pitchFamily="2" charset="-122"/>
                <a:cs typeface="+mn-lt"/>
              </a:rPr>
              <a:t>: PGS.TS Phạm Văn Hiền</a:t>
            </a:r>
            <a:endParaRPr kumimoji="0" lang="vi-VN" altLang="zh-CN" sz="2000" b="0" u="none" strike="noStrike" cap="none" normalizeH="0" baseline="0" smtClean="0">
              <a:ln>
                <a:noFill/>
              </a:ln>
              <a:solidFill>
                <a:srgbClr val="7030A0"/>
              </a:solidFill>
              <a:effectLst/>
              <a:ea typeface="SimSun" panose="02010600030101010101" pitchFamily="2" charset="-122"/>
              <a:cs typeface="+mn-lt"/>
            </a:endParaRPr>
          </a:p>
        </p:txBody>
      </p:sp>
      <p:pic>
        <p:nvPicPr>
          <p:cNvPr id="12" name="Picture 11" descr="banner-thuoc-bao-ve-thuc-vat-1600x530px"/>
          <p:cNvPicPr>
            <a:picLocks noChangeAspect="1"/>
          </p:cNvPicPr>
          <p:nvPr/>
        </p:nvPicPr>
        <p:blipFill>
          <a:blip r:embed="rId1"/>
          <a:stretch>
            <a:fillRect/>
          </a:stretch>
        </p:blipFill>
        <p:spPr>
          <a:xfrm>
            <a:off x="-22860" y="3222625"/>
            <a:ext cx="4383405" cy="3637915"/>
          </a:xfrm>
          <a:prstGeom prst="rect">
            <a:avLst/>
          </a:prstGeom>
        </p:spPr>
      </p:pic>
      <p:pic>
        <p:nvPicPr>
          <p:cNvPr id="14" name="Picture 13" descr="thuc-vat-cung-nhan-biet-duoc-anh-chi-em-ruot-cua-chung-4"/>
          <p:cNvPicPr>
            <a:picLocks noChangeAspect="1"/>
          </p:cNvPicPr>
          <p:nvPr/>
        </p:nvPicPr>
        <p:blipFill>
          <a:blip r:embed="rId2"/>
          <a:stretch>
            <a:fillRect/>
          </a:stretch>
        </p:blipFill>
        <p:spPr>
          <a:xfrm>
            <a:off x="4360545" y="4384040"/>
            <a:ext cx="3586480" cy="2476500"/>
          </a:xfrm>
          <a:prstGeom prst="rect">
            <a:avLst/>
          </a:prstGeom>
        </p:spPr>
      </p:pic>
      <p:sp>
        <p:nvSpPr>
          <p:cNvPr id="15" name="Date Placeholder 14"/>
          <p:cNvSpPr>
            <a:spLocks noGrp="1"/>
          </p:cNvSpPr>
          <p:nvPr>
            <p:ph type="dt" sz="half" idx="2"/>
          </p:nvPr>
        </p:nvSpPr>
        <p:spPr/>
        <p:txBody>
          <a:bodyPr/>
          <a:lstStyle/>
          <a:p>
            <a:fld id="{BB962C8B-B14F-4D97-AF65-F5344CB8AC3E}" type="datetime1">
              <a:rPr lang="en-US" smtClean="0"/>
            </a:fld>
            <a:endParaRPr lang="en-US" smtClean="0"/>
          </a:p>
        </p:txBody>
      </p:sp>
      <p:sp>
        <p:nvSpPr>
          <p:cNvPr id="3" name="Slide Number Placeholder 2"/>
          <p:cNvSpPr>
            <a:spLocks noGrp="1"/>
          </p:cNvSpPr>
          <p:nvPr>
            <p:ph type="sldNum" sz="quarter" idx="4"/>
          </p:nvPr>
        </p:nvSpPr>
        <p:spPr>
          <a:xfrm>
            <a:off x="8731250" y="6245225"/>
            <a:ext cx="2844800" cy="476250"/>
          </a:xfrm>
        </p:spPr>
        <p:txBody>
          <a:bodyPr/>
          <a:lstStyle/>
          <a:p>
            <a:r>
              <a:rPr lang="en-US" smtClean="0"/>
              <a:t>1</a:t>
            </a:r>
            <a:endParaRPr lang="en-US"/>
          </a:p>
        </p:txBody>
      </p:sp>
      <p:sp>
        <p:nvSpPr>
          <p:cNvPr id="4" name="Footer Placeholder 3"/>
          <p:cNvSpPr>
            <a:spLocks noGrp="1"/>
          </p:cNvSpPr>
          <p:nvPr>
            <p:ph type="ftr" sz="quarter" idx="3"/>
          </p:nvPr>
        </p:nvSpPr>
        <p:spPr/>
        <p:txBody>
          <a:bodyPr/>
          <a:lstStyle/>
          <a:p>
            <a:r>
              <a:rPr lang="en-US"/>
              <a:t>Sinh lí thực vật</a:t>
            </a:r>
            <a:endParaRPr lang="en-US"/>
          </a:p>
        </p:txBody>
      </p:sp>
      <p:sp>
        <p:nvSpPr>
          <p:cNvPr id="2" name="Title 1"/>
          <p:cNvSpPr>
            <a:spLocks noGrp="1"/>
          </p:cNvSpPr>
          <p:nvPr>
            <p:ph type="ctrTitle"/>
          </p:nvPr>
        </p:nvSpPr>
        <p:spPr>
          <a:xfrm>
            <a:off x="824683" y="0"/>
            <a:ext cx="10942955" cy="2883263"/>
          </a:xfrm>
          <a:ln>
            <a:noFill/>
          </a:ln>
        </p:spPr>
        <p:txBody>
          <a:bodyPr/>
          <a:lstStyle/>
          <a:p>
            <a:r>
              <a:rPr lang="vi-VN" altLang="en-US" sz="2800" dirty="0" smtClean="0">
                <a:solidFill>
                  <a:schemeClr val="bg1"/>
                </a:solidFill>
              </a:rPr>
              <a:t>TRƯỜNG ĐẠI HỌC NÔNG LÂM TP. HỒ CHÍ MINH</a:t>
            </a:r>
            <a:br>
              <a:rPr lang="vi-VN" altLang="en-US" sz="2800" dirty="0" smtClean="0">
                <a:solidFill>
                  <a:schemeClr val="bg1"/>
                </a:solidFill>
              </a:rPr>
            </a:br>
            <a:br>
              <a:rPr lang="vi-VN" altLang="en-US" sz="6000" dirty="0" smtClean="0">
                <a:gradFill>
                  <a:gsLst>
                    <a:gs pos="0">
                      <a:srgbClr val="E30000"/>
                    </a:gs>
                    <a:gs pos="100000">
                      <a:srgbClr val="760303"/>
                    </a:gs>
                  </a:gsLst>
                  <a:lin ang="5400000" scaled="0"/>
                </a:gradFill>
              </a:rPr>
            </a:br>
            <a:r>
              <a:rPr lang="vi-VN" altLang="en-US" sz="6000" dirty="0" smtClean="0">
                <a:gradFill>
                  <a:gsLst>
                    <a:gs pos="0">
                      <a:srgbClr val="E30000"/>
                    </a:gs>
                    <a:gs pos="100000">
                      <a:srgbClr val="760303"/>
                    </a:gs>
                  </a:gsLst>
                  <a:lin ang="5400000" scaled="0"/>
                </a:gradFill>
              </a:rPr>
              <a:t>Sự </a:t>
            </a:r>
            <a:r>
              <a:rPr lang="vi-VN" altLang="en-US" sz="6000" dirty="0">
                <a:gradFill>
                  <a:gsLst>
                    <a:gs pos="0">
                      <a:srgbClr val="E30000"/>
                    </a:gs>
                    <a:gs pos="100000">
                      <a:srgbClr val="760303"/>
                    </a:gs>
                  </a:gsLst>
                  <a:lin ang="5400000" scaled="0"/>
                </a:gradFill>
              </a:rPr>
              <a:t>trao đổi nước ở thực vậ</a:t>
            </a:r>
            <a:r>
              <a:rPr lang="vi-VN" altLang="en-US" sz="5400" dirty="0">
                <a:gradFill>
                  <a:gsLst>
                    <a:gs pos="0">
                      <a:srgbClr val="E30000"/>
                    </a:gs>
                    <a:gs pos="100000">
                      <a:srgbClr val="760303"/>
                    </a:gs>
                  </a:gsLst>
                  <a:lin ang="5400000" scaled="0"/>
                </a:gradFill>
              </a:rPr>
              <a:t>t</a:t>
            </a:r>
            <a:endParaRPr lang="vi-VN" altLang="en-US" sz="5400" dirty="0">
              <a:gradFill>
                <a:gsLst>
                  <a:gs pos="0">
                    <a:srgbClr val="E30000"/>
                  </a:gs>
                  <a:gs pos="100000">
                    <a:srgbClr val="760303"/>
                  </a:gs>
                </a:gsLst>
                <a:lin ang="5400000" scaled="0"/>
              </a:gradFill>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4366" y="190500"/>
            <a:ext cx="10937964" cy="984250"/>
          </a:xfrm>
        </p:spPr>
        <p:txBody>
          <a:bodyPr/>
          <a:lstStyle/>
          <a:p>
            <a:pPr marL="742950" indent="-742950" algn="ctr">
              <a:buFont typeface="+mj-lt"/>
              <a:buAutoNum type="arabicPeriod"/>
            </a:pPr>
            <a:r>
              <a:rPr lang="vi-VN" altLang="en-US" dirty="0"/>
              <a:t>Đặc điểm của bộ rễ liên quan đến quá trình hấp thu nước</a:t>
            </a:r>
            <a:endParaRPr lang="vi-VN" altLang="en-US" dirty="0"/>
          </a:p>
        </p:txBody>
      </p:sp>
      <p:sp>
        <p:nvSpPr>
          <p:cNvPr id="3" name="Content Placeholder 2"/>
          <p:cNvSpPr>
            <a:spLocks noGrp="1"/>
          </p:cNvSpPr>
          <p:nvPr>
            <p:ph sz="half" idx="1"/>
          </p:nvPr>
        </p:nvSpPr>
        <p:spPr>
          <a:xfrm>
            <a:off x="923925" y="1031240"/>
            <a:ext cx="5634990" cy="4953000"/>
          </a:xfrm>
        </p:spPr>
        <p:txBody>
          <a:bodyPr/>
          <a:lstStyle/>
          <a:p>
            <a:pPr algn="just"/>
            <a:r>
              <a:rPr lang="vi-VN" altLang="en-US" sz="2800" dirty="0">
                <a:solidFill>
                  <a:schemeClr val="tx1">
                    <a:lumMod val="95000"/>
                    <a:lumOff val="5000"/>
                  </a:schemeClr>
                </a:solidFill>
              </a:rPr>
              <a:t>Đặc điểm của lông hút</a:t>
            </a:r>
            <a:endParaRPr lang="en-US" sz="2800" dirty="0"/>
          </a:p>
          <a:p>
            <a:pPr algn="just"/>
            <a:r>
              <a:rPr lang="en-US" sz="3600" dirty="0" err="1" smtClean="0">
                <a:sym typeface="+mn-ea"/>
              </a:rPr>
              <a:t>Bản</a:t>
            </a:r>
            <a:r>
              <a:rPr lang="en-US" sz="3600" dirty="0" smtClean="0">
                <a:sym typeface="+mn-ea"/>
              </a:rPr>
              <a:t> </a:t>
            </a:r>
            <a:r>
              <a:rPr lang="en-US" sz="3600" dirty="0" err="1" smtClean="0">
                <a:sym typeface="+mn-ea"/>
              </a:rPr>
              <a:t>chất</a:t>
            </a:r>
            <a:r>
              <a:rPr lang="en-US" sz="3600" dirty="0" smtClean="0">
                <a:sym typeface="+mn-ea"/>
              </a:rPr>
              <a:t>: </a:t>
            </a:r>
            <a:r>
              <a:rPr lang="en-US" sz="3600" dirty="0" err="1" smtClean="0">
                <a:sym typeface="+mn-ea"/>
              </a:rPr>
              <a:t>là</a:t>
            </a:r>
            <a:r>
              <a:rPr lang="en-US" sz="3600" dirty="0" smtClean="0">
                <a:sym typeface="+mn-ea"/>
              </a:rPr>
              <a:t> </a:t>
            </a:r>
            <a:r>
              <a:rPr lang="en-US" sz="3600" dirty="0" err="1" smtClean="0">
                <a:sym typeface="+mn-ea"/>
              </a:rPr>
              <a:t>tế</a:t>
            </a:r>
            <a:r>
              <a:rPr lang="en-US" sz="3600" dirty="0" smtClean="0">
                <a:sym typeface="+mn-ea"/>
              </a:rPr>
              <a:t> </a:t>
            </a:r>
            <a:r>
              <a:rPr lang="en-US" sz="3600" dirty="0" err="1" smtClean="0">
                <a:sym typeface="+mn-ea"/>
              </a:rPr>
              <a:t>bào</a:t>
            </a:r>
            <a:r>
              <a:rPr lang="en-US" sz="3600" dirty="0" smtClean="0">
                <a:sym typeface="+mn-ea"/>
              </a:rPr>
              <a:t> </a:t>
            </a:r>
            <a:r>
              <a:rPr lang="en-US" sz="3600" dirty="0" err="1" smtClean="0">
                <a:sym typeface="+mn-ea"/>
              </a:rPr>
              <a:t>biểu</a:t>
            </a:r>
            <a:r>
              <a:rPr lang="en-US" sz="3600" dirty="0" smtClean="0">
                <a:sym typeface="+mn-ea"/>
              </a:rPr>
              <a:t> </a:t>
            </a:r>
            <a:r>
              <a:rPr lang="en-US" sz="3600" dirty="0" err="1" smtClean="0">
                <a:sym typeface="+mn-ea"/>
              </a:rPr>
              <a:t>bì</a:t>
            </a:r>
            <a:r>
              <a:rPr lang="en-US" sz="3600" dirty="0" smtClean="0">
                <a:sym typeface="+mn-ea"/>
              </a:rPr>
              <a:t> </a:t>
            </a:r>
            <a:r>
              <a:rPr lang="en-US" sz="3600" dirty="0" err="1" smtClean="0">
                <a:sym typeface="+mn-ea"/>
              </a:rPr>
              <a:t>kéo</a:t>
            </a:r>
            <a:r>
              <a:rPr lang="en-US" sz="3600" dirty="0" smtClean="0">
                <a:sym typeface="+mn-ea"/>
              </a:rPr>
              <a:t> </a:t>
            </a:r>
            <a:r>
              <a:rPr lang="en-US" sz="3600" dirty="0" err="1" smtClean="0">
                <a:sym typeface="+mn-ea"/>
              </a:rPr>
              <a:t>dài</a:t>
            </a:r>
            <a:r>
              <a:rPr lang="en-US" sz="3600" dirty="0" smtClean="0">
                <a:sym typeface="+mn-ea"/>
              </a:rPr>
              <a:t> </a:t>
            </a:r>
            <a:r>
              <a:rPr lang="en-US" sz="3600" dirty="0" err="1" smtClean="0">
                <a:sym typeface="+mn-ea"/>
              </a:rPr>
              <a:t>ra.</a:t>
            </a:r>
            <a:endParaRPr lang="en-US" sz="3600" dirty="0" smtClean="0"/>
          </a:p>
          <a:p>
            <a:pPr lvl="1" algn="just"/>
            <a:r>
              <a:rPr lang="en-US" sz="2800" dirty="0" err="1" smtClean="0">
                <a:sym typeface="+mn-ea"/>
              </a:rPr>
              <a:t>Thành</a:t>
            </a:r>
            <a:r>
              <a:rPr lang="en-US" sz="2800" dirty="0" smtClean="0">
                <a:sym typeface="+mn-ea"/>
              </a:rPr>
              <a:t> </a:t>
            </a:r>
            <a:r>
              <a:rPr lang="en-US" sz="2800" dirty="0" err="1" smtClean="0">
                <a:sym typeface="+mn-ea"/>
              </a:rPr>
              <a:t>tế</a:t>
            </a:r>
            <a:r>
              <a:rPr lang="en-US" sz="2800" dirty="0" smtClean="0">
                <a:sym typeface="+mn-ea"/>
              </a:rPr>
              <a:t> </a:t>
            </a:r>
            <a:r>
              <a:rPr lang="en-US" sz="2800" dirty="0" err="1" smtClean="0">
                <a:sym typeface="+mn-ea"/>
              </a:rPr>
              <a:t>bào</a:t>
            </a:r>
            <a:r>
              <a:rPr lang="en-US" sz="2800" dirty="0" smtClean="0">
                <a:sym typeface="+mn-ea"/>
              </a:rPr>
              <a:t> </a:t>
            </a:r>
            <a:r>
              <a:rPr lang="en-US" sz="2800" dirty="0" err="1" smtClean="0">
                <a:sym typeface="+mn-ea"/>
              </a:rPr>
              <a:t>mỏng</a:t>
            </a:r>
            <a:r>
              <a:rPr lang="en-US" sz="2800" dirty="0" smtClean="0">
                <a:sym typeface="+mn-ea"/>
              </a:rPr>
              <a:t>, </a:t>
            </a:r>
            <a:r>
              <a:rPr lang="en-US" sz="2800" dirty="0" err="1" smtClean="0">
                <a:sym typeface="+mn-ea"/>
              </a:rPr>
              <a:t>không</a:t>
            </a:r>
            <a:r>
              <a:rPr lang="en-US" sz="2800" dirty="0" smtClean="0">
                <a:sym typeface="+mn-ea"/>
              </a:rPr>
              <a:t> </a:t>
            </a:r>
            <a:r>
              <a:rPr lang="en-US" sz="2800" dirty="0" err="1" smtClean="0">
                <a:sym typeface="+mn-ea"/>
              </a:rPr>
              <a:t>thấm</a:t>
            </a:r>
            <a:r>
              <a:rPr lang="en-US" sz="2800" dirty="0" smtClean="0">
                <a:sym typeface="+mn-ea"/>
              </a:rPr>
              <a:t> </a:t>
            </a:r>
            <a:r>
              <a:rPr lang="en-US" sz="2800" dirty="0" err="1" smtClean="0">
                <a:sym typeface="+mn-ea"/>
              </a:rPr>
              <a:t>cutin</a:t>
            </a:r>
            <a:r>
              <a:rPr lang="en-US" sz="2800" dirty="0" smtClean="0">
                <a:sym typeface="+mn-ea"/>
              </a:rPr>
              <a:t>.</a:t>
            </a:r>
            <a:endParaRPr lang="en-US" sz="2800" dirty="0" smtClean="0"/>
          </a:p>
          <a:p>
            <a:pPr lvl="1" algn="just"/>
            <a:r>
              <a:rPr lang="en-US" sz="2800" dirty="0" err="1" smtClean="0">
                <a:sym typeface="+mn-ea"/>
              </a:rPr>
              <a:t>Chỉ</a:t>
            </a:r>
            <a:r>
              <a:rPr lang="en-US" sz="2800" dirty="0" smtClean="0">
                <a:sym typeface="+mn-ea"/>
              </a:rPr>
              <a:t> </a:t>
            </a:r>
            <a:r>
              <a:rPr lang="en-US" sz="2800" dirty="0" err="1" smtClean="0">
                <a:sym typeface="+mn-ea"/>
              </a:rPr>
              <a:t>có</a:t>
            </a:r>
            <a:r>
              <a:rPr lang="en-US" sz="2800" dirty="0" smtClean="0">
                <a:sym typeface="+mn-ea"/>
              </a:rPr>
              <a:t> 1 </a:t>
            </a:r>
            <a:r>
              <a:rPr lang="en-US" sz="2800" dirty="0" err="1" smtClean="0">
                <a:sym typeface="+mn-ea"/>
              </a:rPr>
              <a:t>không</a:t>
            </a:r>
            <a:r>
              <a:rPr lang="en-US" sz="2800" dirty="0" smtClean="0">
                <a:sym typeface="+mn-ea"/>
              </a:rPr>
              <a:t> </a:t>
            </a:r>
            <a:r>
              <a:rPr lang="en-US" sz="2800" dirty="0" err="1" smtClean="0">
                <a:sym typeface="+mn-ea"/>
              </a:rPr>
              <a:t>bào</a:t>
            </a:r>
            <a:r>
              <a:rPr lang="en-US" sz="2800" dirty="0" smtClean="0">
                <a:sym typeface="+mn-ea"/>
              </a:rPr>
              <a:t> </a:t>
            </a:r>
            <a:r>
              <a:rPr lang="en-US" sz="2800" dirty="0" err="1" smtClean="0">
                <a:sym typeface="+mn-ea"/>
              </a:rPr>
              <a:t>trung</a:t>
            </a:r>
            <a:r>
              <a:rPr lang="en-US" sz="2800" dirty="0" smtClean="0">
                <a:sym typeface="+mn-ea"/>
              </a:rPr>
              <a:t> </a:t>
            </a:r>
            <a:r>
              <a:rPr lang="en-US" sz="2800" dirty="0" err="1" smtClean="0">
                <a:sym typeface="+mn-ea"/>
              </a:rPr>
              <a:t>tâm</a:t>
            </a:r>
            <a:r>
              <a:rPr lang="en-US" sz="2800" dirty="0" smtClean="0">
                <a:sym typeface="+mn-ea"/>
              </a:rPr>
              <a:t> </a:t>
            </a:r>
            <a:r>
              <a:rPr lang="en-US" sz="2800" dirty="0" err="1" smtClean="0">
                <a:sym typeface="+mn-ea"/>
              </a:rPr>
              <a:t>lớn</a:t>
            </a:r>
            <a:r>
              <a:rPr lang="en-US" sz="2800" dirty="0" smtClean="0">
                <a:sym typeface="+mn-ea"/>
              </a:rPr>
              <a:t>.</a:t>
            </a:r>
            <a:endParaRPr lang="en-US" sz="2800" dirty="0" smtClean="0"/>
          </a:p>
          <a:p>
            <a:pPr lvl="1" algn="just"/>
            <a:r>
              <a:rPr lang="en-US" sz="2800" dirty="0" err="1" smtClean="0">
                <a:sym typeface="+mn-ea"/>
              </a:rPr>
              <a:t>Áp</a:t>
            </a:r>
            <a:r>
              <a:rPr lang="en-US" sz="2800" dirty="0" smtClean="0">
                <a:sym typeface="+mn-ea"/>
              </a:rPr>
              <a:t> </a:t>
            </a:r>
            <a:r>
              <a:rPr lang="en-US" sz="2800" dirty="0" err="1" smtClean="0">
                <a:sym typeface="+mn-ea"/>
              </a:rPr>
              <a:t>suất</a:t>
            </a:r>
            <a:r>
              <a:rPr lang="en-US" sz="2800" dirty="0" smtClean="0">
                <a:sym typeface="+mn-ea"/>
              </a:rPr>
              <a:t> </a:t>
            </a:r>
            <a:r>
              <a:rPr lang="en-US" sz="2800" dirty="0" err="1" smtClean="0">
                <a:sym typeface="+mn-ea"/>
              </a:rPr>
              <a:t>thẩm</a:t>
            </a:r>
            <a:r>
              <a:rPr lang="en-US" sz="2800" dirty="0" smtClean="0">
                <a:sym typeface="+mn-ea"/>
              </a:rPr>
              <a:t> </a:t>
            </a:r>
            <a:r>
              <a:rPr lang="en-US" sz="2800" dirty="0" err="1" smtClean="0">
                <a:sym typeface="+mn-ea"/>
              </a:rPr>
              <a:t>thấu</a:t>
            </a:r>
            <a:r>
              <a:rPr lang="en-US" sz="2800" dirty="0" smtClean="0">
                <a:sym typeface="+mn-ea"/>
              </a:rPr>
              <a:t> </a:t>
            </a:r>
            <a:r>
              <a:rPr lang="en-US" sz="2800" dirty="0" err="1" smtClean="0">
                <a:sym typeface="+mn-ea"/>
              </a:rPr>
              <a:t>cao</a:t>
            </a:r>
            <a:r>
              <a:rPr lang="en-US" sz="2800" dirty="0" smtClean="0">
                <a:sym typeface="+mn-ea"/>
              </a:rPr>
              <a:t>.</a:t>
            </a:r>
            <a:endParaRPr lang="en-US" sz="2800" dirty="0" smtClean="0"/>
          </a:p>
          <a:p>
            <a:pPr lvl="1" algn="just"/>
            <a:r>
              <a:rPr lang="en-US" sz="2800" dirty="0" err="1" smtClean="0">
                <a:sym typeface="+mn-ea"/>
              </a:rPr>
              <a:t>Rất</a:t>
            </a:r>
            <a:r>
              <a:rPr lang="en-US" sz="2800" dirty="0" smtClean="0">
                <a:sym typeface="+mn-ea"/>
              </a:rPr>
              <a:t> </a:t>
            </a:r>
            <a:r>
              <a:rPr lang="en-US" sz="2800" dirty="0" err="1" smtClean="0">
                <a:sym typeface="+mn-ea"/>
              </a:rPr>
              <a:t>dễ</a:t>
            </a:r>
            <a:r>
              <a:rPr lang="en-US" sz="2800" dirty="0" smtClean="0">
                <a:sym typeface="+mn-ea"/>
              </a:rPr>
              <a:t> </a:t>
            </a:r>
            <a:r>
              <a:rPr lang="en-US" sz="2800" dirty="0" err="1" smtClean="0">
                <a:sym typeface="+mn-ea"/>
              </a:rPr>
              <a:t>gãy</a:t>
            </a:r>
            <a:r>
              <a:rPr lang="en-US" sz="2800" dirty="0" smtClean="0">
                <a:sym typeface="+mn-ea"/>
              </a:rPr>
              <a:t> </a:t>
            </a:r>
            <a:r>
              <a:rPr lang="en-US" sz="2800" dirty="0" err="1" smtClean="0">
                <a:sym typeface="+mn-ea"/>
              </a:rPr>
              <a:t>và</a:t>
            </a:r>
            <a:r>
              <a:rPr lang="en-US" sz="2800" dirty="0" smtClean="0">
                <a:sym typeface="+mn-ea"/>
              </a:rPr>
              <a:t> </a:t>
            </a:r>
            <a:r>
              <a:rPr lang="en-US" sz="2800" dirty="0" err="1" smtClean="0">
                <a:sym typeface="+mn-ea"/>
              </a:rPr>
              <a:t>tiêu</a:t>
            </a:r>
            <a:r>
              <a:rPr lang="en-US" sz="2800" dirty="0" smtClean="0">
                <a:sym typeface="+mn-ea"/>
              </a:rPr>
              <a:t> </a:t>
            </a:r>
            <a:r>
              <a:rPr lang="en-US" sz="2800" dirty="0" err="1" smtClean="0">
                <a:sym typeface="+mn-ea"/>
              </a:rPr>
              <a:t>biến</a:t>
            </a:r>
            <a:r>
              <a:rPr lang="en-US" sz="2800" dirty="0" smtClean="0">
                <a:sym typeface="+mn-ea"/>
              </a:rPr>
              <a:t> </a:t>
            </a:r>
            <a:r>
              <a:rPr lang="en-US" sz="2800" dirty="0" err="1" smtClean="0">
                <a:sym typeface="+mn-ea"/>
              </a:rPr>
              <a:t>trong</a:t>
            </a:r>
            <a:r>
              <a:rPr lang="en-US" sz="2800" dirty="0" smtClean="0">
                <a:sym typeface="+mn-ea"/>
              </a:rPr>
              <a:t> </a:t>
            </a:r>
            <a:r>
              <a:rPr lang="en-US" sz="2800" dirty="0" err="1" smtClean="0">
                <a:sym typeface="+mn-ea"/>
              </a:rPr>
              <a:t>môi</a:t>
            </a:r>
            <a:r>
              <a:rPr lang="en-US" sz="2800" dirty="0" smtClean="0">
                <a:sym typeface="+mn-ea"/>
              </a:rPr>
              <a:t> </a:t>
            </a:r>
            <a:r>
              <a:rPr lang="en-US" sz="2800" dirty="0" err="1" smtClean="0">
                <a:sym typeface="+mn-ea"/>
              </a:rPr>
              <a:t>trường</a:t>
            </a:r>
            <a:r>
              <a:rPr lang="en-US" sz="2800" dirty="0" smtClean="0">
                <a:sym typeface="+mn-ea"/>
              </a:rPr>
              <a:t> </a:t>
            </a:r>
            <a:r>
              <a:rPr lang="en-US" sz="2800" dirty="0" err="1" smtClean="0">
                <a:sym typeface="+mn-ea"/>
              </a:rPr>
              <a:t>quá</a:t>
            </a:r>
            <a:r>
              <a:rPr lang="en-US" sz="2800" dirty="0" smtClean="0">
                <a:sym typeface="+mn-ea"/>
              </a:rPr>
              <a:t> </a:t>
            </a:r>
            <a:r>
              <a:rPr lang="en-US" sz="2800" dirty="0" err="1" smtClean="0">
                <a:sym typeface="+mn-ea"/>
              </a:rPr>
              <a:t>ưu</a:t>
            </a:r>
            <a:r>
              <a:rPr lang="en-US" sz="2800" dirty="0" smtClean="0">
                <a:sym typeface="+mn-ea"/>
              </a:rPr>
              <a:t> </a:t>
            </a:r>
            <a:r>
              <a:rPr lang="en-US" sz="2800" dirty="0" err="1" smtClean="0">
                <a:sym typeface="+mn-ea"/>
              </a:rPr>
              <a:t>trương</a:t>
            </a:r>
            <a:r>
              <a:rPr lang="en-US" sz="2800" dirty="0" smtClean="0">
                <a:sym typeface="+mn-ea"/>
              </a:rPr>
              <a:t>, </a:t>
            </a:r>
            <a:r>
              <a:rPr lang="en-US" sz="2800" dirty="0" err="1" smtClean="0">
                <a:sym typeface="+mn-ea"/>
              </a:rPr>
              <a:t>quá</a:t>
            </a:r>
            <a:r>
              <a:rPr lang="en-US" sz="2800" dirty="0" smtClean="0">
                <a:sym typeface="+mn-ea"/>
              </a:rPr>
              <a:t> </a:t>
            </a:r>
            <a:r>
              <a:rPr lang="en-US" sz="2800" dirty="0" err="1" smtClean="0">
                <a:sym typeface="+mn-ea"/>
              </a:rPr>
              <a:t>axit</a:t>
            </a:r>
            <a:r>
              <a:rPr lang="en-US" sz="2800" dirty="0" smtClean="0">
                <a:sym typeface="+mn-ea"/>
              </a:rPr>
              <a:t> </a:t>
            </a:r>
            <a:r>
              <a:rPr lang="en-US" sz="2800" dirty="0" err="1" smtClean="0">
                <a:sym typeface="+mn-ea"/>
              </a:rPr>
              <a:t>hoặc</a:t>
            </a:r>
            <a:r>
              <a:rPr lang="en-US" sz="2800" dirty="0" smtClean="0">
                <a:sym typeface="+mn-ea"/>
              </a:rPr>
              <a:t> </a:t>
            </a:r>
            <a:r>
              <a:rPr lang="en-US" sz="2800" dirty="0" err="1" smtClean="0">
                <a:sym typeface="+mn-ea"/>
              </a:rPr>
              <a:t>thiếu</a:t>
            </a:r>
            <a:r>
              <a:rPr lang="en-US" sz="2800" dirty="0" smtClean="0">
                <a:sym typeface="+mn-ea"/>
              </a:rPr>
              <a:t> </a:t>
            </a:r>
            <a:r>
              <a:rPr lang="en-US" sz="2800" dirty="0" err="1" smtClean="0">
                <a:sym typeface="+mn-ea"/>
              </a:rPr>
              <a:t>oxi</a:t>
            </a:r>
            <a:r>
              <a:rPr lang="en-US" sz="2800" dirty="0" smtClean="0">
                <a:sym typeface="+mn-ea"/>
              </a:rPr>
              <a:t>.</a:t>
            </a:r>
            <a:endParaRPr lang="en-US" sz="2800" dirty="0"/>
          </a:p>
          <a:p>
            <a:pPr marL="0" indent="0" algn="just">
              <a:buNone/>
            </a:pPr>
            <a:endParaRPr lang="vi-VN" altLang="en-US" sz="2800" dirty="0">
              <a:solidFill>
                <a:schemeClr val="tx1">
                  <a:lumMod val="95000"/>
                  <a:lumOff val="5000"/>
                </a:schemeClr>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8" name="Content Placeholder 7" descr="Picture11"/>
          <p:cNvPicPr>
            <a:picLocks noGrp="1" noChangeAspect="1"/>
          </p:cNvPicPr>
          <p:nvPr>
            <p:ph sz="half" idx="2"/>
          </p:nvPr>
        </p:nvPicPr>
        <p:blipFill>
          <a:blip r:embed="rId1"/>
          <a:stretch>
            <a:fillRect/>
          </a:stretch>
        </p:blipFill>
        <p:spPr>
          <a:xfrm>
            <a:off x="6780530" y="1766570"/>
            <a:ext cx="4638675" cy="376872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2"/>
            </a:pPr>
            <a:r>
              <a:rPr lang="vi-VN" altLang="en-US"/>
              <a:t>Con đường hấp thu nước ở rễ</a:t>
            </a:r>
            <a:endParaRPr lang="vi-VN" altLang="en-US"/>
          </a:p>
        </p:txBody>
      </p:sp>
      <p:sp>
        <p:nvSpPr>
          <p:cNvPr id="3" name="Content Placeholder 2"/>
          <p:cNvSpPr>
            <a:spLocks noGrp="1"/>
          </p:cNvSpPr>
          <p:nvPr>
            <p:ph sz="half" idx="1"/>
          </p:nvPr>
        </p:nvSpPr>
        <p:spPr>
          <a:xfrm>
            <a:off x="609600" y="1019175"/>
            <a:ext cx="6723380" cy="4997450"/>
          </a:xfrm>
        </p:spPr>
        <p:txBody>
          <a:bodyPr/>
          <a:lstStyle/>
          <a:p>
            <a:pPr algn="just"/>
            <a:r>
              <a:rPr lang="en-US" sz="2800" dirty="0" err="1" smtClean="0">
                <a:solidFill>
                  <a:schemeClr val="tx1">
                    <a:lumMod val="95000"/>
                    <a:lumOff val="5000"/>
                  </a:schemeClr>
                </a:solidFill>
                <a:sym typeface="+mn-ea"/>
              </a:rPr>
              <a:t>Rễ</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hấp</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thụ</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nước</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theo</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cơ</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chế</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thụ</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động</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thẩm</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thấu</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nước</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đi</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từ</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đất</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vào</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rễ</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từ</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nơi</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có</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thế</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nước</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cao</a:t>
            </a:r>
            <a:r>
              <a:rPr lang="en-US" sz="2800" dirty="0" smtClean="0">
                <a:solidFill>
                  <a:schemeClr val="tx1">
                    <a:lumMod val="95000"/>
                    <a:lumOff val="5000"/>
                  </a:schemeClr>
                </a:solidFill>
                <a:sym typeface="+mn-ea"/>
              </a:rPr>
              <a:t> sang </a:t>
            </a:r>
            <a:r>
              <a:rPr lang="en-US" sz="2800" dirty="0" err="1" smtClean="0">
                <a:solidFill>
                  <a:schemeClr val="tx1">
                    <a:lumMod val="95000"/>
                    <a:lumOff val="5000"/>
                  </a:schemeClr>
                </a:solidFill>
                <a:sym typeface="+mn-ea"/>
              </a:rPr>
              <a:t>thế</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nước</a:t>
            </a:r>
            <a:r>
              <a:rPr lang="en-US" sz="2800" dirty="0" smtClean="0">
                <a:solidFill>
                  <a:schemeClr val="tx1">
                    <a:lumMod val="95000"/>
                    <a:lumOff val="5000"/>
                  </a:schemeClr>
                </a:solidFill>
                <a:sym typeface="+mn-ea"/>
              </a:rPr>
              <a:t> </a:t>
            </a:r>
            <a:r>
              <a:rPr lang="en-US" sz="2800" dirty="0" err="1" smtClean="0">
                <a:solidFill>
                  <a:schemeClr val="tx1">
                    <a:lumMod val="95000"/>
                    <a:lumOff val="5000"/>
                  </a:schemeClr>
                </a:solidFill>
                <a:sym typeface="+mn-ea"/>
              </a:rPr>
              <a:t>thấp</a:t>
            </a:r>
            <a:r>
              <a:rPr lang="en-US" sz="2800" dirty="0" smtClean="0">
                <a:solidFill>
                  <a:schemeClr val="tx1">
                    <a:lumMod val="95000"/>
                    <a:lumOff val="5000"/>
                  </a:schemeClr>
                </a:solidFill>
                <a:sym typeface="+mn-ea"/>
              </a:rPr>
              <a:t>.</a:t>
            </a:r>
            <a:endParaRPr lang="en-US" sz="2800" dirty="0" smtClean="0">
              <a:solidFill>
                <a:schemeClr val="tx1">
                  <a:lumMod val="95000"/>
                  <a:lumOff val="5000"/>
                </a:schemeClr>
              </a:solidFill>
            </a:endParaRPr>
          </a:p>
          <a:p>
            <a:pPr algn="just"/>
            <a:r>
              <a:rPr lang="en-US" sz="2800" dirty="0" err="1">
                <a:solidFill>
                  <a:schemeClr val="tx1">
                    <a:lumMod val="95000"/>
                    <a:lumOff val="5000"/>
                  </a:schemeClr>
                </a:solidFill>
                <a:sym typeface="+mn-ea"/>
              </a:rPr>
              <a:t>Dịch</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của</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tế</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bào</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rễ</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là</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ưu</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trương</a:t>
            </a:r>
            <a:r>
              <a:rPr lang="en-US" sz="2800" dirty="0">
                <a:solidFill>
                  <a:schemeClr val="tx1">
                    <a:lumMod val="95000"/>
                    <a:lumOff val="5000"/>
                  </a:schemeClr>
                </a:solidFill>
                <a:sym typeface="+mn-ea"/>
              </a:rPr>
              <a:t> so </a:t>
            </a:r>
            <a:r>
              <a:rPr lang="en-US" sz="2800" dirty="0" err="1">
                <a:solidFill>
                  <a:schemeClr val="tx1">
                    <a:lumMod val="95000"/>
                    <a:lumOff val="5000"/>
                  </a:schemeClr>
                </a:solidFill>
                <a:sym typeface="+mn-ea"/>
              </a:rPr>
              <a:t>với</a:t>
            </a:r>
            <a:r>
              <a:rPr lang="en-US" sz="2800" dirty="0">
                <a:solidFill>
                  <a:schemeClr val="tx1">
                    <a:lumMod val="95000"/>
                    <a:lumOff val="5000"/>
                  </a:schemeClr>
                </a:solidFill>
                <a:sym typeface="+mn-ea"/>
              </a:rPr>
              <a:t> dung </a:t>
            </a:r>
            <a:r>
              <a:rPr lang="en-US" sz="2800" dirty="0" err="1">
                <a:solidFill>
                  <a:schemeClr val="tx1">
                    <a:lumMod val="95000"/>
                    <a:lumOff val="5000"/>
                  </a:schemeClr>
                </a:solidFill>
                <a:sym typeface="+mn-ea"/>
              </a:rPr>
              <a:t>dịch</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đất</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là</a:t>
            </a:r>
            <a:r>
              <a:rPr lang="en-US" sz="2800" dirty="0">
                <a:solidFill>
                  <a:schemeClr val="tx1">
                    <a:lumMod val="95000"/>
                    <a:lumOff val="5000"/>
                  </a:schemeClr>
                </a:solidFill>
                <a:sym typeface="+mn-ea"/>
              </a:rPr>
              <a:t> do 2 </a:t>
            </a:r>
            <a:r>
              <a:rPr lang="en-US" sz="2800" dirty="0" err="1">
                <a:solidFill>
                  <a:schemeClr val="tx1">
                    <a:lumMod val="95000"/>
                    <a:lumOff val="5000"/>
                  </a:schemeClr>
                </a:solidFill>
                <a:sym typeface="+mn-ea"/>
              </a:rPr>
              <a:t>nguyên</a:t>
            </a:r>
            <a:r>
              <a:rPr lang="en-US" sz="2800" dirty="0">
                <a:solidFill>
                  <a:schemeClr val="tx1">
                    <a:lumMod val="95000"/>
                    <a:lumOff val="5000"/>
                  </a:schemeClr>
                </a:solidFill>
                <a:sym typeface="+mn-ea"/>
              </a:rPr>
              <a:t> </a:t>
            </a:r>
            <a:r>
              <a:rPr lang="en-US" sz="2800" dirty="0" err="1" smtClean="0">
                <a:solidFill>
                  <a:schemeClr val="tx1">
                    <a:lumMod val="95000"/>
                    <a:lumOff val="5000"/>
                  </a:schemeClr>
                </a:solidFill>
                <a:sym typeface="+mn-ea"/>
              </a:rPr>
              <a:t>nhân</a:t>
            </a:r>
            <a:r>
              <a:rPr lang="en-US" sz="2800" dirty="0" smtClean="0">
                <a:solidFill>
                  <a:schemeClr val="tx1">
                    <a:lumMod val="95000"/>
                    <a:lumOff val="5000"/>
                  </a:schemeClr>
                </a:solidFill>
                <a:sym typeface="+mn-ea"/>
              </a:rPr>
              <a:t>:</a:t>
            </a:r>
            <a:endParaRPr lang="en-US" sz="2800" dirty="0" smtClean="0">
              <a:solidFill>
                <a:schemeClr val="tx1">
                  <a:lumMod val="95000"/>
                  <a:lumOff val="5000"/>
                </a:schemeClr>
              </a:solidFill>
            </a:endParaRPr>
          </a:p>
          <a:p>
            <a:pPr lvl="1" algn="just"/>
            <a:r>
              <a:rPr lang="en-US" sz="2800" dirty="0" err="1">
                <a:sym typeface="+mn-ea"/>
              </a:rPr>
              <a:t>Quá</a:t>
            </a:r>
            <a:r>
              <a:rPr lang="en-US" sz="2800" dirty="0">
                <a:sym typeface="+mn-ea"/>
              </a:rPr>
              <a:t> </a:t>
            </a:r>
            <a:r>
              <a:rPr lang="en-US" sz="2800" dirty="0" err="1">
                <a:sym typeface="+mn-ea"/>
              </a:rPr>
              <a:t>trình</a:t>
            </a:r>
            <a:r>
              <a:rPr lang="en-US" sz="2800" dirty="0">
                <a:sym typeface="+mn-ea"/>
              </a:rPr>
              <a:t> </a:t>
            </a:r>
            <a:r>
              <a:rPr lang="en-US" sz="2800" dirty="0" err="1">
                <a:sym typeface="+mn-ea"/>
              </a:rPr>
              <a:t>thoát</a:t>
            </a:r>
            <a:r>
              <a:rPr lang="en-US" sz="2800" dirty="0">
                <a:sym typeface="+mn-ea"/>
              </a:rPr>
              <a:t> </a:t>
            </a:r>
            <a:r>
              <a:rPr lang="en-US" sz="2800" dirty="0" err="1">
                <a:sym typeface="+mn-ea"/>
              </a:rPr>
              <a:t>hơi</a:t>
            </a:r>
            <a:r>
              <a:rPr lang="en-US" sz="2800" dirty="0">
                <a:sym typeface="+mn-ea"/>
              </a:rPr>
              <a:t> </a:t>
            </a:r>
            <a:r>
              <a:rPr lang="en-US" sz="2800" dirty="0" err="1">
                <a:sym typeface="+mn-ea"/>
              </a:rPr>
              <a:t>nước</a:t>
            </a:r>
            <a:r>
              <a:rPr lang="en-US" sz="2800" dirty="0">
                <a:sym typeface="+mn-ea"/>
              </a:rPr>
              <a:t> ở </a:t>
            </a:r>
            <a:r>
              <a:rPr lang="en-US" sz="2800" dirty="0" err="1">
                <a:sym typeface="+mn-ea"/>
              </a:rPr>
              <a:t>lá</a:t>
            </a:r>
            <a:r>
              <a:rPr lang="en-US" sz="2800" dirty="0">
                <a:sym typeface="+mn-ea"/>
              </a:rPr>
              <a:t> </a:t>
            </a:r>
            <a:r>
              <a:rPr lang="en-US" sz="2800" dirty="0" err="1">
                <a:sym typeface="+mn-ea"/>
              </a:rPr>
              <a:t>đóng</a:t>
            </a:r>
            <a:r>
              <a:rPr lang="en-US" sz="2800" dirty="0">
                <a:sym typeface="+mn-ea"/>
              </a:rPr>
              <a:t> </a:t>
            </a:r>
            <a:r>
              <a:rPr lang="en-US" sz="2800" dirty="0" err="1">
                <a:sym typeface="+mn-ea"/>
              </a:rPr>
              <a:t>vai</a:t>
            </a:r>
            <a:r>
              <a:rPr lang="en-US" sz="2800" dirty="0">
                <a:sym typeface="+mn-ea"/>
              </a:rPr>
              <a:t> </a:t>
            </a:r>
            <a:r>
              <a:rPr lang="en-US" sz="2800" dirty="0" err="1">
                <a:sym typeface="+mn-ea"/>
              </a:rPr>
              <a:t>trò</a:t>
            </a:r>
            <a:r>
              <a:rPr lang="en-US" sz="2800" dirty="0">
                <a:sym typeface="+mn-ea"/>
              </a:rPr>
              <a:t> </a:t>
            </a:r>
            <a:r>
              <a:rPr lang="en-US" sz="2800" dirty="0" err="1">
                <a:sym typeface="+mn-ea"/>
              </a:rPr>
              <a:t>như</a:t>
            </a:r>
            <a:r>
              <a:rPr lang="en-US" sz="2800" dirty="0">
                <a:sym typeface="+mn-ea"/>
              </a:rPr>
              <a:t> </a:t>
            </a:r>
            <a:r>
              <a:rPr lang="en-US" sz="2800" dirty="0" err="1">
                <a:sym typeface="+mn-ea"/>
              </a:rPr>
              <a:t>cái</a:t>
            </a:r>
            <a:r>
              <a:rPr lang="en-US" sz="2800" dirty="0">
                <a:sym typeface="+mn-ea"/>
              </a:rPr>
              <a:t> </a:t>
            </a:r>
            <a:r>
              <a:rPr lang="en-US" sz="2800" dirty="0" err="1">
                <a:sym typeface="+mn-ea"/>
              </a:rPr>
              <a:t>bơm</a:t>
            </a:r>
            <a:r>
              <a:rPr lang="en-US" sz="2800" dirty="0">
                <a:sym typeface="+mn-ea"/>
              </a:rPr>
              <a:t> </a:t>
            </a:r>
            <a:r>
              <a:rPr lang="en-US" sz="2800" dirty="0" err="1">
                <a:sym typeface="+mn-ea"/>
              </a:rPr>
              <a:t>hút</a:t>
            </a:r>
            <a:r>
              <a:rPr lang="en-US" sz="2800" dirty="0">
                <a:sym typeface="+mn-ea"/>
              </a:rPr>
              <a:t>, </a:t>
            </a:r>
            <a:r>
              <a:rPr lang="en-US" sz="2800" dirty="0" err="1">
                <a:sym typeface="+mn-ea"/>
              </a:rPr>
              <a:t>hút</a:t>
            </a:r>
            <a:r>
              <a:rPr lang="en-US" sz="2800" dirty="0">
                <a:sym typeface="+mn-ea"/>
              </a:rPr>
              <a:t> </a:t>
            </a:r>
            <a:r>
              <a:rPr lang="en-US" sz="2800" dirty="0" err="1">
                <a:sym typeface="+mn-ea"/>
              </a:rPr>
              <a:t>nước</a:t>
            </a:r>
            <a:r>
              <a:rPr lang="en-US" sz="2800" dirty="0">
                <a:sym typeface="+mn-ea"/>
              </a:rPr>
              <a:t> </a:t>
            </a:r>
            <a:r>
              <a:rPr lang="en-US" sz="2800" dirty="0" err="1">
                <a:sym typeface="+mn-ea"/>
              </a:rPr>
              <a:t>lên</a:t>
            </a:r>
            <a:r>
              <a:rPr lang="en-US" sz="2800" dirty="0">
                <a:sym typeface="+mn-ea"/>
              </a:rPr>
              <a:t> </a:t>
            </a:r>
            <a:r>
              <a:rPr lang="en-US" sz="2800" dirty="0" err="1">
                <a:sym typeface="+mn-ea"/>
              </a:rPr>
              <a:t>phía</a:t>
            </a:r>
            <a:r>
              <a:rPr lang="en-US" sz="2800" dirty="0">
                <a:sym typeface="+mn-ea"/>
              </a:rPr>
              <a:t> </a:t>
            </a:r>
            <a:r>
              <a:rPr lang="en-US" sz="2800" dirty="0" err="1" smtClean="0">
                <a:sym typeface="+mn-ea"/>
              </a:rPr>
              <a:t>trên</a:t>
            </a:r>
            <a:r>
              <a:rPr lang="en-US" sz="2800" dirty="0" smtClean="0">
                <a:sym typeface="+mn-ea"/>
              </a:rPr>
              <a:t>.</a:t>
            </a:r>
            <a:endParaRPr lang="en-US" sz="2800" dirty="0" smtClean="0"/>
          </a:p>
          <a:p>
            <a:pPr lvl="1" algn="just"/>
            <a:r>
              <a:rPr lang="en-US" sz="2800" dirty="0" err="1">
                <a:sym typeface="+mn-ea"/>
              </a:rPr>
              <a:t>Nồng</a:t>
            </a:r>
            <a:r>
              <a:rPr lang="en-US" sz="2800" dirty="0">
                <a:sym typeface="+mn-ea"/>
              </a:rPr>
              <a:t> </a:t>
            </a:r>
            <a:r>
              <a:rPr lang="en-US" sz="2800" dirty="0" err="1">
                <a:sym typeface="+mn-ea"/>
              </a:rPr>
              <a:t>độ</a:t>
            </a:r>
            <a:r>
              <a:rPr lang="en-US" sz="2800" dirty="0">
                <a:sym typeface="+mn-ea"/>
              </a:rPr>
              <a:t> </a:t>
            </a:r>
            <a:r>
              <a:rPr lang="en-US" sz="2800" dirty="0" err="1">
                <a:sym typeface="+mn-ea"/>
              </a:rPr>
              <a:t>các</a:t>
            </a:r>
            <a:r>
              <a:rPr lang="en-US" sz="2800" dirty="0">
                <a:sym typeface="+mn-ea"/>
              </a:rPr>
              <a:t> </a:t>
            </a:r>
            <a:r>
              <a:rPr lang="en-US" sz="2800" dirty="0" err="1">
                <a:sym typeface="+mn-ea"/>
              </a:rPr>
              <a:t>chất</a:t>
            </a:r>
            <a:r>
              <a:rPr lang="en-US" sz="2800" dirty="0">
                <a:sym typeface="+mn-ea"/>
              </a:rPr>
              <a:t> tan </a:t>
            </a:r>
            <a:r>
              <a:rPr lang="en-US" sz="2800" dirty="0" err="1">
                <a:sym typeface="+mn-ea"/>
              </a:rPr>
              <a:t>cao</a:t>
            </a:r>
            <a:r>
              <a:rPr lang="en-US" sz="2800" dirty="0">
                <a:sym typeface="+mn-ea"/>
              </a:rPr>
              <a:t> do </a:t>
            </a:r>
            <a:r>
              <a:rPr lang="en-US" sz="2800" dirty="0" err="1">
                <a:sym typeface="+mn-ea"/>
              </a:rPr>
              <a:t>được</a:t>
            </a:r>
            <a:r>
              <a:rPr lang="en-US" sz="2800" dirty="0">
                <a:sym typeface="+mn-ea"/>
              </a:rPr>
              <a:t> </a:t>
            </a:r>
            <a:r>
              <a:rPr lang="en-US" sz="2800" dirty="0" err="1">
                <a:sym typeface="+mn-ea"/>
              </a:rPr>
              <a:t>sinh</a:t>
            </a:r>
            <a:r>
              <a:rPr lang="en-US" sz="2800" dirty="0">
                <a:sym typeface="+mn-ea"/>
              </a:rPr>
              <a:t> </a:t>
            </a:r>
            <a:r>
              <a:rPr lang="en-US" sz="2800" dirty="0" err="1">
                <a:sym typeface="+mn-ea"/>
              </a:rPr>
              <a:t>ra</a:t>
            </a:r>
            <a:r>
              <a:rPr lang="en-US" sz="2800" dirty="0">
                <a:sym typeface="+mn-ea"/>
              </a:rPr>
              <a:t> </a:t>
            </a:r>
            <a:r>
              <a:rPr lang="en-US" sz="2800" dirty="0" err="1">
                <a:sym typeface="+mn-ea"/>
              </a:rPr>
              <a:t>trong</a:t>
            </a:r>
            <a:r>
              <a:rPr lang="en-US" sz="2800" dirty="0">
                <a:sym typeface="+mn-ea"/>
              </a:rPr>
              <a:t> </a:t>
            </a:r>
            <a:r>
              <a:rPr lang="en-US" sz="2800" dirty="0" err="1">
                <a:sym typeface="+mn-ea"/>
              </a:rPr>
              <a:t>quá</a:t>
            </a:r>
            <a:r>
              <a:rPr lang="en-US" sz="2800" dirty="0">
                <a:sym typeface="+mn-ea"/>
              </a:rPr>
              <a:t> </a:t>
            </a:r>
            <a:r>
              <a:rPr lang="en-US" sz="2800" dirty="0" err="1">
                <a:sym typeface="+mn-ea"/>
              </a:rPr>
              <a:t>trình</a:t>
            </a:r>
            <a:r>
              <a:rPr lang="en-US" sz="2800" dirty="0">
                <a:sym typeface="+mn-ea"/>
              </a:rPr>
              <a:t> </a:t>
            </a:r>
            <a:r>
              <a:rPr lang="en-US" sz="2800" dirty="0" err="1">
                <a:sym typeface="+mn-ea"/>
              </a:rPr>
              <a:t>chuyển</a:t>
            </a:r>
            <a:r>
              <a:rPr lang="en-US" sz="2800" dirty="0">
                <a:sym typeface="+mn-ea"/>
              </a:rPr>
              <a:t> </a:t>
            </a:r>
            <a:r>
              <a:rPr lang="en-US" sz="2800" dirty="0" err="1">
                <a:sym typeface="+mn-ea"/>
              </a:rPr>
              <a:t>hoá</a:t>
            </a:r>
            <a:r>
              <a:rPr lang="en-US" sz="2800" dirty="0">
                <a:sym typeface="+mn-ea"/>
              </a:rPr>
              <a:t> </a:t>
            </a:r>
            <a:r>
              <a:rPr lang="en-US" sz="2800" dirty="0" err="1">
                <a:sym typeface="+mn-ea"/>
              </a:rPr>
              <a:t>vật</a:t>
            </a:r>
            <a:r>
              <a:rPr lang="en-US" sz="2800" dirty="0">
                <a:sym typeface="+mn-ea"/>
              </a:rPr>
              <a:t> </a:t>
            </a:r>
            <a:r>
              <a:rPr lang="en-US" sz="2800" dirty="0" err="1" smtClean="0">
                <a:sym typeface="+mn-ea"/>
              </a:rPr>
              <a:t>chất</a:t>
            </a:r>
            <a:r>
              <a:rPr lang="en-US" sz="2800" dirty="0">
                <a:sym typeface="+mn-ea"/>
              </a:rPr>
              <a:t>.</a:t>
            </a:r>
            <a:endParaRPr lang="en-US" sz="2800" dirty="0"/>
          </a:p>
          <a:p>
            <a:endParaRPr lang="en-US" sz="2800" dirty="0">
              <a:solidFill>
                <a:schemeClr val="tx1">
                  <a:lumMod val="95000"/>
                  <a:lumOff val="5000"/>
                </a:schemeClr>
              </a:solidFill>
            </a:endParaRPr>
          </a:p>
        </p:txBody>
      </p:sp>
      <p:pic>
        <p:nvPicPr>
          <p:cNvPr id="8" name="Content Placeholder 7" descr="12"/>
          <p:cNvPicPr>
            <a:picLocks noGrp="1" noChangeAspect="1"/>
          </p:cNvPicPr>
          <p:nvPr>
            <p:ph sz="half" idx="2"/>
          </p:nvPr>
        </p:nvPicPr>
        <p:blipFill>
          <a:blip r:embed="rId1"/>
          <a:stretch>
            <a:fillRect/>
          </a:stretch>
        </p:blipFill>
        <p:spPr>
          <a:xfrm>
            <a:off x="7332980" y="2077085"/>
            <a:ext cx="4799330" cy="4050665"/>
          </a:xfrm>
          <a:prstGeom prst="rect">
            <a:avLst/>
          </a:prstGeom>
        </p:spPr>
      </p:pic>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linds(horizontal)">
                                      <p:cBhvr>
                                        <p:cTn id="23" dur="500"/>
                                        <p:tgtEl>
                                          <p:spTgt spid="3">
                                            <p:txEl>
                                              <p:pRg st="1" end="1"/>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blinds(horizontal)">
                                      <p:cBhvr>
                                        <p:cTn id="26" dur="500"/>
                                        <p:tgtEl>
                                          <p:spTgt spid="3">
                                            <p:txEl>
                                              <p:pRg st="2" end="2"/>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linds(horizontal)">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2"/>
            </a:pPr>
            <a:r>
              <a:rPr lang="vi-VN" altLang="en-US"/>
              <a:t>Con đường hấp thu nước ở rễ</a:t>
            </a:r>
            <a:endParaRPr lang="vi-VN" altLang="en-US"/>
          </a:p>
        </p:txBody>
      </p:sp>
      <p:sp>
        <p:nvSpPr>
          <p:cNvPr id="3" name="Content Placeholder 2"/>
          <p:cNvSpPr>
            <a:spLocks noGrp="1"/>
          </p:cNvSpPr>
          <p:nvPr>
            <p:ph sz="half" idx="1"/>
          </p:nvPr>
        </p:nvSpPr>
        <p:spPr>
          <a:xfrm>
            <a:off x="779145" y="1158875"/>
            <a:ext cx="5902960" cy="4953000"/>
          </a:xfrm>
        </p:spPr>
        <p:txBody>
          <a:bodyPr/>
          <a:lstStyle/>
          <a:p>
            <a:pPr algn="just"/>
            <a:r>
              <a:rPr lang="vi-VN" altLang="en-US" sz="2800" dirty="0">
                <a:solidFill>
                  <a:schemeClr val="tx1">
                    <a:lumMod val="95000"/>
                    <a:lumOff val="5000"/>
                  </a:schemeClr>
                </a:solidFill>
              </a:rPr>
              <a:t>Dòng nước và ion khoáng đi từ đất vào mạch gỗ của rễ theo 2 con đường:</a:t>
            </a:r>
            <a:endParaRPr lang="vi-VN" altLang="en-US" sz="2800" dirty="0">
              <a:solidFill>
                <a:schemeClr val="tx1">
                  <a:lumMod val="95000"/>
                  <a:lumOff val="5000"/>
                </a:schemeClr>
              </a:solidFill>
            </a:endParaRPr>
          </a:p>
          <a:p>
            <a:pPr lvl="1" algn="just"/>
            <a:r>
              <a:rPr lang="en-US" sz="2800" dirty="0" smtClean="0">
                <a:sym typeface="+mn-ea"/>
              </a:rPr>
              <a:t>Con </a:t>
            </a:r>
            <a:r>
              <a:rPr lang="en-US" sz="2800" dirty="0" err="1" smtClean="0">
                <a:sym typeface="+mn-ea"/>
              </a:rPr>
              <a:t>đường</a:t>
            </a:r>
            <a:r>
              <a:rPr lang="en-US" sz="2800" dirty="0" smtClean="0">
                <a:sym typeface="+mn-ea"/>
              </a:rPr>
              <a:t> </a:t>
            </a:r>
            <a:r>
              <a:rPr lang="en-US" sz="2800" dirty="0" err="1" smtClean="0">
                <a:sym typeface="+mn-ea"/>
              </a:rPr>
              <a:t>gian</a:t>
            </a:r>
            <a:r>
              <a:rPr lang="en-US" sz="2800" dirty="0" smtClean="0">
                <a:sym typeface="+mn-ea"/>
              </a:rPr>
              <a:t> </a:t>
            </a:r>
            <a:r>
              <a:rPr lang="en-US" sz="2800" dirty="0" err="1" smtClean="0">
                <a:sym typeface="+mn-ea"/>
              </a:rPr>
              <a:t>bào</a:t>
            </a:r>
            <a:r>
              <a:rPr lang="en-US" sz="2800" dirty="0" smtClean="0">
                <a:sym typeface="+mn-ea"/>
              </a:rPr>
              <a:t> (</a:t>
            </a:r>
            <a:r>
              <a:rPr lang="en-US" sz="2800" dirty="0" err="1" smtClean="0">
                <a:sym typeface="+mn-ea"/>
              </a:rPr>
              <a:t>nhanh</a:t>
            </a:r>
            <a:r>
              <a:rPr lang="en-US" sz="2800" dirty="0" smtClean="0">
                <a:sym typeface="+mn-ea"/>
              </a:rPr>
              <a:t>, </a:t>
            </a:r>
            <a:r>
              <a:rPr lang="en-US" sz="2800" dirty="0" err="1" smtClean="0">
                <a:sym typeface="+mn-ea"/>
              </a:rPr>
              <a:t>không</a:t>
            </a:r>
            <a:r>
              <a:rPr lang="en-US" sz="2800" dirty="0" smtClean="0">
                <a:sym typeface="+mn-ea"/>
              </a:rPr>
              <a:t> </a:t>
            </a:r>
            <a:r>
              <a:rPr lang="en-US" sz="2800" dirty="0" err="1" smtClean="0">
                <a:sym typeface="+mn-ea"/>
              </a:rPr>
              <a:t>chọn</a:t>
            </a:r>
            <a:r>
              <a:rPr lang="en-US" sz="2800" dirty="0" smtClean="0">
                <a:sym typeface="+mn-ea"/>
              </a:rPr>
              <a:t> </a:t>
            </a:r>
            <a:r>
              <a:rPr lang="en-US" sz="2800" dirty="0" err="1" smtClean="0">
                <a:sym typeface="+mn-ea"/>
              </a:rPr>
              <a:t>lọc</a:t>
            </a:r>
            <a:r>
              <a:rPr lang="en-US" sz="2800" dirty="0" smtClean="0">
                <a:sym typeface="+mn-ea"/>
              </a:rPr>
              <a:t>): </a:t>
            </a:r>
            <a:r>
              <a:rPr lang="en-US" sz="2800" dirty="0" err="1">
                <a:sym typeface="+mn-ea"/>
              </a:rPr>
              <a:t>Nước</a:t>
            </a:r>
            <a:r>
              <a:rPr lang="en-US" sz="2800" dirty="0">
                <a:sym typeface="+mn-ea"/>
              </a:rPr>
              <a:t> </a:t>
            </a:r>
            <a:r>
              <a:rPr lang="en-US" sz="2800" dirty="0" err="1" smtClean="0">
                <a:sym typeface="+mn-ea"/>
              </a:rPr>
              <a:t>đi</a:t>
            </a:r>
            <a:r>
              <a:rPr lang="en-US" sz="2800" dirty="0" smtClean="0">
                <a:sym typeface="+mn-ea"/>
              </a:rPr>
              <a:t> </a:t>
            </a:r>
            <a:r>
              <a:rPr lang="en-US" sz="2800" dirty="0" err="1">
                <a:sym typeface="+mn-ea"/>
              </a:rPr>
              <a:t>theo</a:t>
            </a:r>
            <a:r>
              <a:rPr lang="en-US" sz="2800" dirty="0">
                <a:sym typeface="+mn-ea"/>
              </a:rPr>
              <a:t> </a:t>
            </a:r>
            <a:r>
              <a:rPr lang="en-US" sz="2800" dirty="0" err="1">
                <a:sym typeface="+mn-ea"/>
              </a:rPr>
              <a:t>không</a:t>
            </a:r>
            <a:r>
              <a:rPr lang="en-US" sz="2800" dirty="0">
                <a:sym typeface="+mn-ea"/>
              </a:rPr>
              <a:t> </a:t>
            </a:r>
            <a:r>
              <a:rPr lang="en-US" sz="2800" dirty="0" err="1">
                <a:sym typeface="+mn-ea"/>
              </a:rPr>
              <a:t>gian</a:t>
            </a:r>
            <a:r>
              <a:rPr lang="en-US" sz="2800" dirty="0">
                <a:sym typeface="+mn-ea"/>
              </a:rPr>
              <a:t> </a:t>
            </a:r>
            <a:r>
              <a:rPr lang="en-US" sz="2800" dirty="0" err="1">
                <a:sym typeface="+mn-ea"/>
              </a:rPr>
              <a:t>giữa</a:t>
            </a:r>
            <a:r>
              <a:rPr lang="en-US" sz="2800" dirty="0">
                <a:sym typeface="+mn-ea"/>
              </a:rPr>
              <a:t> </a:t>
            </a:r>
            <a:r>
              <a:rPr lang="en-US" sz="2800" dirty="0" err="1">
                <a:sym typeface="+mn-ea"/>
              </a:rPr>
              <a:t>các</a:t>
            </a:r>
            <a:r>
              <a:rPr lang="en-US" sz="2800" dirty="0">
                <a:sym typeface="+mn-ea"/>
              </a:rPr>
              <a:t> </a:t>
            </a:r>
            <a:r>
              <a:rPr lang="en-US" sz="2800" dirty="0" err="1">
                <a:sym typeface="+mn-ea"/>
              </a:rPr>
              <a:t>bó</a:t>
            </a:r>
            <a:r>
              <a:rPr lang="en-US" sz="2800" dirty="0">
                <a:sym typeface="+mn-ea"/>
              </a:rPr>
              <a:t> </a:t>
            </a:r>
            <a:r>
              <a:rPr lang="en-US" sz="2800" dirty="0" err="1">
                <a:sym typeface="+mn-ea"/>
              </a:rPr>
              <a:t>sợi</a:t>
            </a:r>
            <a:r>
              <a:rPr lang="en-US" sz="2800" dirty="0">
                <a:sym typeface="+mn-ea"/>
              </a:rPr>
              <a:t> </a:t>
            </a:r>
            <a:r>
              <a:rPr lang="en-US" sz="2800" dirty="0" err="1">
                <a:sym typeface="+mn-ea"/>
              </a:rPr>
              <a:t>xenllulozo</a:t>
            </a:r>
            <a:r>
              <a:rPr lang="en-US" sz="2800" dirty="0">
                <a:sym typeface="+mn-ea"/>
              </a:rPr>
              <a:t> </a:t>
            </a:r>
            <a:r>
              <a:rPr lang="en-US" sz="2800" dirty="0" err="1">
                <a:sym typeface="+mn-ea"/>
              </a:rPr>
              <a:t>trong</a:t>
            </a:r>
            <a:r>
              <a:rPr lang="en-US" sz="2800" dirty="0">
                <a:sym typeface="+mn-ea"/>
              </a:rPr>
              <a:t> </a:t>
            </a:r>
            <a:r>
              <a:rPr lang="en-US" sz="2800" dirty="0" err="1">
                <a:sym typeface="+mn-ea"/>
              </a:rPr>
              <a:t>thành</a:t>
            </a:r>
            <a:r>
              <a:rPr lang="en-US" sz="2800" dirty="0">
                <a:sym typeface="+mn-ea"/>
              </a:rPr>
              <a:t> </a:t>
            </a:r>
            <a:r>
              <a:rPr lang="en-US" sz="2800" dirty="0" err="1" smtClean="0">
                <a:sym typeface="+mn-ea"/>
              </a:rPr>
              <a:t>tế</a:t>
            </a:r>
            <a:r>
              <a:rPr lang="en-US" sz="2800" dirty="0" smtClean="0">
                <a:sym typeface="+mn-ea"/>
              </a:rPr>
              <a:t> </a:t>
            </a:r>
            <a:r>
              <a:rPr lang="en-US" sz="2800" dirty="0" err="1" smtClean="0">
                <a:sym typeface="+mn-ea"/>
              </a:rPr>
              <a:t>bào</a:t>
            </a:r>
            <a:r>
              <a:rPr lang="en-US" sz="2800" dirty="0" smtClean="0">
                <a:sym typeface="+mn-ea"/>
              </a:rPr>
              <a:t>. </a:t>
            </a:r>
            <a:endParaRPr lang="en-US" sz="2800" dirty="0" smtClean="0"/>
          </a:p>
          <a:p>
            <a:pPr lvl="1" algn="just"/>
            <a:r>
              <a:rPr lang="en-US" sz="2800" dirty="0" smtClean="0">
                <a:sym typeface="+mn-ea"/>
              </a:rPr>
              <a:t>Con </a:t>
            </a:r>
            <a:r>
              <a:rPr lang="en-US" sz="2800" dirty="0" err="1" smtClean="0">
                <a:sym typeface="+mn-ea"/>
              </a:rPr>
              <a:t>đường</a:t>
            </a:r>
            <a:r>
              <a:rPr lang="en-US" sz="2800" dirty="0" smtClean="0">
                <a:sym typeface="+mn-ea"/>
              </a:rPr>
              <a:t> </a:t>
            </a:r>
            <a:r>
              <a:rPr lang="en-US" sz="2800" dirty="0" err="1" smtClean="0">
                <a:sym typeface="+mn-ea"/>
              </a:rPr>
              <a:t>tế</a:t>
            </a:r>
            <a:r>
              <a:rPr lang="en-US" sz="2800" dirty="0" smtClean="0">
                <a:sym typeface="+mn-ea"/>
              </a:rPr>
              <a:t> </a:t>
            </a:r>
            <a:r>
              <a:rPr lang="en-US" sz="2800" dirty="0" err="1" smtClean="0">
                <a:sym typeface="+mn-ea"/>
              </a:rPr>
              <a:t>bào</a:t>
            </a:r>
            <a:r>
              <a:rPr lang="en-US" sz="2800" dirty="0" smtClean="0">
                <a:sym typeface="+mn-ea"/>
              </a:rPr>
              <a:t> </a:t>
            </a:r>
            <a:r>
              <a:rPr lang="en-US" sz="2800" dirty="0" err="1" smtClean="0">
                <a:sym typeface="+mn-ea"/>
              </a:rPr>
              <a:t>chất</a:t>
            </a:r>
            <a:r>
              <a:rPr lang="en-US" sz="2800" dirty="0" smtClean="0">
                <a:sym typeface="+mn-ea"/>
              </a:rPr>
              <a:t> (</a:t>
            </a:r>
            <a:r>
              <a:rPr lang="en-US" sz="2800" dirty="0" err="1" smtClean="0">
                <a:sym typeface="+mn-ea"/>
              </a:rPr>
              <a:t>chậm</a:t>
            </a:r>
            <a:r>
              <a:rPr lang="en-US" sz="2800" dirty="0" smtClean="0">
                <a:sym typeface="+mn-ea"/>
              </a:rPr>
              <a:t>, </a:t>
            </a:r>
            <a:r>
              <a:rPr lang="en-US" sz="2800" dirty="0" err="1" smtClean="0">
                <a:sym typeface="+mn-ea"/>
              </a:rPr>
              <a:t>được</a:t>
            </a:r>
            <a:r>
              <a:rPr lang="en-US" sz="2800" dirty="0" smtClean="0">
                <a:sym typeface="+mn-ea"/>
              </a:rPr>
              <a:t> </a:t>
            </a:r>
            <a:r>
              <a:rPr lang="en-US" sz="2800" dirty="0" err="1" smtClean="0">
                <a:sym typeface="+mn-ea"/>
              </a:rPr>
              <a:t>chọn</a:t>
            </a:r>
            <a:r>
              <a:rPr lang="en-US" sz="2800" dirty="0" smtClean="0">
                <a:sym typeface="+mn-ea"/>
              </a:rPr>
              <a:t> </a:t>
            </a:r>
            <a:r>
              <a:rPr lang="en-US" sz="2800" dirty="0" err="1" smtClean="0">
                <a:sym typeface="+mn-ea"/>
              </a:rPr>
              <a:t>lọc</a:t>
            </a:r>
            <a:r>
              <a:rPr lang="en-US" sz="2800" dirty="0" smtClean="0">
                <a:sym typeface="+mn-ea"/>
              </a:rPr>
              <a:t>): </a:t>
            </a:r>
            <a:r>
              <a:rPr lang="en-US" sz="2800" dirty="0" err="1">
                <a:sym typeface="+mn-ea"/>
              </a:rPr>
              <a:t>Nước</a:t>
            </a:r>
            <a:r>
              <a:rPr lang="en-US" sz="2800" dirty="0">
                <a:sym typeface="+mn-ea"/>
              </a:rPr>
              <a:t> </a:t>
            </a:r>
            <a:r>
              <a:rPr lang="en-US" sz="2800" dirty="0" err="1" smtClean="0">
                <a:sym typeface="+mn-ea"/>
              </a:rPr>
              <a:t>đi</a:t>
            </a:r>
            <a:r>
              <a:rPr lang="en-US" sz="2800" dirty="0" smtClean="0">
                <a:sym typeface="+mn-ea"/>
              </a:rPr>
              <a:t> </a:t>
            </a:r>
            <a:r>
              <a:rPr lang="en-US" sz="2800" dirty="0">
                <a:sym typeface="+mn-ea"/>
              </a:rPr>
              <a:t>qua </a:t>
            </a:r>
            <a:r>
              <a:rPr lang="en-US" sz="2800" dirty="0" err="1">
                <a:sym typeface="+mn-ea"/>
              </a:rPr>
              <a:t>hệ</a:t>
            </a:r>
            <a:r>
              <a:rPr lang="en-US" sz="2800" dirty="0">
                <a:sym typeface="+mn-ea"/>
              </a:rPr>
              <a:t> </a:t>
            </a:r>
            <a:r>
              <a:rPr lang="en-US" sz="2800" dirty="0" err="1">
                <a:sym typeface="+mn-ea"/>
              </a:rPr>
              <a:t>thống</a:t>
            </a:r>
            <a:r>
              <a:rPr lang="en-US" sz="2800" dirty="0">
                <a:sym typeface="+mn-ea"/>
              </a:rPr>
              <a:t> </a:t>
            </a:r>
            <a:r>
              <a:rPr lang="en-US" sz="2800" dirty="0" err="1">
                <a:sym typeface="+mn-ea"/>
              </a:rPr>
              <a:t>không</a:t>
            </a:r>
            <a:r>
              <a:rPr lang="en-US" sz="2800" dirty="0">
                <a:sym typeface="+mn-ea"/>
              </a:rPr>
              <a:t> </a:t>
            </a:r>
            <a:r>
              <a:rPr lang="en-US" sz="2800" dirty="0" err="1">
                <a:sym typeface="+mn-ea"/>
              </a:rPr>
              <a:t>bào</a:t>
            </a:r>
            <a:r>
              <a:rPr lang="en-US" sz="2800" dirty="0">
                <a:sym typeface="+mn-ea"/>
              </a:rPr>
              <a:t> </a:t>
            </a:r>
            <a:r>
              <a:rPr lang="en-US" sz="2800" dirty="0" err="1">
                <a:sym typeface="+mn-ea"/>
              </a:rPr>
              <a:t>từ</a:t>
            </a:r>
            <a:r>
              <a:rPr lang="en-US" sz="2800" dirty="0">
                <a:sym typeface="+mn-ea"/>
              </a:rPr>
              <a:t> </a:t>
            </a:r>
            <a:r>
              <a:rPr lang="en-US" sz="2800" dirty="0" err="1" smtClean="0">
                <a:sym typeface="+mn-ea"/>
              </a:rPr>
              <a:t>tế</a:t>
            </a:r>
            <a:r>
              <a:rPr lang="en-US" sz="2800" dirty="0" smtClean="0">
                <a:sym typeface="+mn-ea"/>
              </a:rPr>
              <a:t> </a:t>
            </a:r>
            <a:r>
              <a:rPr lang="en-US" sz="2800" dirty="0" err="1" smtClean="0">
                <a:sym typeface="+mn-ea"/>
              </a:rPr>
              <a:t>bào</a:t>
            </a:r>
            <a:r>
              <a:rPr lang="en-US" sz="2800" dirty="0" smtClean="0">
                <a:sym typeface="+mn-ea"/>
              </a:rPr>
              <a:t> </a:t>
            </a:r>
            <a:r>
              <a:rPr lang="en-US" sz="2800" dirty="0" err="1">
                <a:sym typeface="+mn-ea"/>
              </a:rPr>
              <a:t>này</a:t>
            </a:r>
            <a:r>
              <a:rPr lang="en-US" sz="2800" dirty="0">
                <a:sym typeface="+mn-ea"/>
              </a:rPr>
              <a:t> sang </a:t>
            </a:r>
            <a:r>
              <a:rPr lang="en-US" sz="2800" dirty="0" err="1" smtClean="0">
                <a:sym typeface="+mn-ea"/>
              </a:rPr>
              <a:t>tế</a:t>
            </a:r>
            <a:r>
              <a:rPr lang="en-US" sz="2800" dirty="0" smtClean="0">
                <a:sym typeface="+mn-ea"/>
              </a:rPr>
              <a:t> </a:t>
            </a:r>
            <a:r>
              <a:rPr lang="en-US" sz="2800" dirty="0" err="1" smtClean="0">
                <a:sym typeface="+mn-ea"/>
              </a:rPr>
              <a:t>bào</a:t>
            </a:r>
            <a:r>
              <a:rPr lang="en-US" sz="2800" dirty="0" smtClean="0">
                <a:sym typeface="+mn-ea"/>
              </a:rPr>
              <a:t> </a:t>
            </a:r>
            <a:r>
              <a:rPr lang="en-US" sz="2800" dirty="0" err="1" smtClean="0">
                <a:sym typeface="+mn-ea"/>
              </a:rPr>
              <a:t>khác</a:t>
            </a:r>
            <a:r>
              <a:rPr lang="en-US" sz="2800" dirty="0" smtClean="0">
                <a:sym typeface="+mn-ea"/>
              </a:rPr>
              <a:t>.</a:t>
            </a:r>
            <a:endParaRPr lang="en-US" sz="2800" dirty="0" smtClean="0"/>
          </a:p>
          <a:p>
            <a:pPr marL="0" indent="0">
              <a:buNone/>
            </a:pPr>
            <a:endParaRPr lang="vi-VN" altLang="en-US" sz="2800" dirty="0">
              <a:solidFill>
                <a:schemeClr val="tx1">
                  <a:lumMod val="95000"/>
                  <a:lumOff val="5000"/>
                </a:schemeClr>
              </a:solidFill>
            </a:endParaRPr>
          </a:p>
        </p:txBody>
      </p:sp>
      <p:pic>
        <p:nvPicPr>
          <p:cNvPr id="9" name="Content Placeholder 8" descr="13"/>
          <p:cNvPicPr>
            <a:picLocks noGrp="1" noChangeAspect="1"/>
          </p:cNvPicPr>
          <p:nvPr>
            <p:ph sz="half" idx="2"/>
          </p:nvPr>
        </p:nvPicPr>
        <p:blipFill>
          <a:blip r:embed="rId1"/>
          <a:stretch>
            <a:fillRect/>
          </a:stretch>
        </p:blipFill>
        <p:spPr>
          <a:xfrm>
            <a:off x="6736080" y="1377950"/>
            <a:ext cx="5269865" cy="4545965"/>
          </a:xfrm>
          <a:prstGeom prst="rect">
            <a:avLst/>
          </a:prstGeom>
        </p:spPr>
      </p:pic>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074" y="299720"/>
            <a:ext cx="10998926" cy="1252220"/>
          </a:xfrm>
        </p:spPr>
        <p:txBody>
          <a:bodyPr/>
          <a:lstStyle/>
          <a:p>
            <a:pPr marL="742950" indent="-742950" algn="ctr">
              <a:buFont typeface="+mj-lt"/>
              <a:buAutoNum type="arabicPeriod" startAt="3"/>
            </a:pPr>
            <a:r>
              <a:rPr lang="vi-VN" altLang="en-US"/>
              <a:t>Cơ chế để dòng nước một chiều đi từ đất vào rễ lên thân</a:t>
            </a:r>
            <a:endParaRPr lang="vi-VN" altLang="en-US"/>
          </a:p>
        </p:txBody>
      </p:sp>
      <p:sp>
        <p:nvSpPr>
          <p:cNvPr id="8" name="Content Placeholder 7"/>
          <p:cNvSpPr>
            <a:spLocks noGrp="1"/>
          </p:cNvSpPr>
          <p:nvPr>
            <p:ph idx="1"/>
          </p:nvPr>
        </p:nvSpPr>
        <p:spPr>
          <a:xfrm>
            <a:off x="782320" y="1551305"/>
            <a:ext cx="10800080" cy="4576445"/>
          </a:xfrm>
        </p:spPr>
        <p:txBody>
          <a:bodyPr/>
          <a:lstStyle/>
          <a:p>
            <a:pPr marL="0" indent="0">
              <a:buNone/>
            </a:pPr>
            <a:r>
              <a:rPr lang="en-US" dirty="0"/>
              <a:t>1. </a:t>
            </a:r>
            <a:r>
              <a:rPr lang="en-US" dirty="0" err="1"/>
              <a:t>Cơ</a:t>
            </a:r>
            <a:r>
              <a:rPr lang="en-US" dirty="0"/>
              <a:t> </a:t>
            </a:r>
            <a:r>
              <a:rPr lang="en-US" dirty="0" err="1"/>
              <a:t>chế</a:t>
            </a:r>
            <a:r>
              <a:rPr lang="en-US" dirty="0"/>
              <a:t> </a:t>
            </a:r>
            <a:endParaRPr lang="en-US" dirty="0"/>
          </a:p>
          <a:p>
            <a:pPr algn="just"/>
            <a:r>
              <a:rPr lang="en-US" sz="2800" dirty="0">
                <a:solidFill>
                  <a:schemeClr val="tx1"/>
                </a:solidFill>
              </a:rPr>
              <a:t> </a:t>
            </a:r>
            <a:r>
              <a:rPr lang="en-US" sz="2800" dirty="0" err="1">
                <a:solidFill>
                  <a:schemeClr val="tx1"/>
                </a:solidFill>
              </a:rPr>
              <a:t>Nước</a:t>
            </a:r>
            <a:r>
              <a:rPr lang="en-US" sz="2800" dirty="0">
                <a:solidFill>
                  <a:schemeClr val="tx1"/>
                </a:solidFill>
              </a:rPr>
              <a:t> </a:t>
            </a:r>
            <a:r>
              <a:rPr lang="en-US" sz="2800" dirty="0" err="1">
                <a:solidFill>
                  <a:schemeClr val="tx1"/>
                </a:solidFill>
              </a:rPr>
              <a:t>từ</a:t>
            </a:r>
            <a:r>
              <a:rPr lang="en-US" sz="2800" dirty="0">
                <a:solidFill>
                  <a:schemeClr val="tx1"/>
                </a:solidFill>
              </a:rPr>
              <a:t> </a:t>
            </a:r>
            <a:r>
              <a:rPr lang="en-US" sz="2800" dirty="0" err="1">
                <a:solidFill>
                  <a:schemeClr val="tx1"/>
                </a:solidFill>
              </a:rPr>
              <a:t>đất</a:t>
            </a:r>
            <a:r>
              <a:rPr lang="en-US" sz="2800" dirty="0">
                <a:solidFill>
                  <a:schemeClr val="tx1"/>
                </a:solidFill>
              </a:rPr>
              <a:t> </a:t>
            </a:r>
            <a:r>
              <a:rPr lang="en-US" sz="2800" dirty="0" err="1">
                <a:solidFill>
                  <a:schemeClr val="tx1"/>
                </a:solidFill>
              </a:rPr>
              <a:t>vào</a:t>
            </a:r>
            <a:r>
              <a:rPr lang="en-US" sz="2800" dirty="0">
                <a:solidFill>
                  <a:schemeClr val="tx1"/>
                </a:solidFill>
              </a:rPr>
              <a:t> </a:t>
            </a:r>
            <a:r>
              <a:rPr lang="en-US" sz="2800" dirty="0" err="1">
                <a:solidFill>
                  <a:schemeClr val="tx1"/>
                </a:solidFill>
              </a:rPr>
              <a:t>lông</a:t>
            </a:r>
            <a:r>
              <a:rPr lang="en-US" sz="2800" dirty="0">
                <a:solidFill>
                  <a:schemeClr val="tx1"/>
                </a:solidFill>
              </a:rPr>
              <a:t> </a:t>
            </a:r>
            <a:r>
              <a:rPr lang="en-US" sz="2800" dirty="0" err="1">
                <a:solidFill>
                  <a:schemeClr val="tx1"/>
                </a:solidFill>
              </a:rPr>
              <a:t>hút</a:t>
            </a:r>
            <a:r>
              <a:rPr lang="en-US" sz="2800" dirty="0">
                <a:solidFill>
                  <a:schemeClr val="tx1"/>
                </a:solidFill>
              </a:rPr>
              <a:t> </a:t>
            </a:r>
            <a:r>
              <a:rPr lang="en-US" sz="2800" dirty="0" err="1">
                <a:solidFill>
                  <a:schemeClr val="tx1"/>
                </a:solidFill>
              </a:rPr>
              <a:t>rồi</a:t>
            </a:r>
            <a:r>
              <a:rPr lang="en-US" sz="2800" dirty="0">
                <a:solidFill>
                  <a:schemeClr val="tx1"/>
                </a:solidFill>
              </a:rPr>
              <a:t> </a:t>
            </a:r>
            <a:r>
              <a:rPr lang="en-US" sz="2800" dirty="0" err="1">
                <a:solidFill>
                  <a:schemeClr val="tx1"/>
                </a:solidFill>
              </a:rPr>
              <a:t>vào</a:t>
            </a:r>
            <a:r>
              <a:rPr lang="en-US" sz="2800" dirty="0">
                <a:solidFill>
                  <a:schemeClr val="tx1"/>
                </a:solidFill>
              </a:rPr>
              <a:t> </a:t>
            </a:r>
            <a:r>
              <a:rPr lang="en-US" sz="2800" dirty="0" err="1">
                <a:solidFill>
                  <a:schemeClr val="tx1"/>
                </a:solidFill>
              </a:rPr>
              <a:t>mạch</a:t>
            </a:r>
            <a:r>
              <a:rPr lang="en-US" sz="2800" dirty="0">
                <a:solidFill>
                  <a:schemeClr val="tx1"/>
                </a:solidFill>
              </a:rPr>
              <a:t> </a:t>
            </a:r>
            <a:r>
              <a:rPr lang="en-US" sz="2800" dirty="0" err="1">
                <a:solidFill>
                  <a:schemeClr val="tx1"/>
                </a:solidFill>
              </a:rPr>
              <a:t>gỗ</a:t>
            </a:r>
            <a:r>
              <a:rPr lang="en-US" sz="2800" dirty="0">
                <a:solidFill>
                  <a:schemeClr val="tx1"/>
                </a:solidFill>
              </a:rPr>
              <a:t> </a:t>
            </a:r>
            <a:r>
              <a:rPr lang="en-US" sz="2800" dirty="0" err="1">
                <a:solidFill>
                  <a:schemeClr val="tx1"/>
                </a:solidFill>
              </a:rPr>
              <a:t>của</a:t>
            </a:r>
            <a:r>
              <a:rPr lang="en-US" sz="2800" dirty="0">
                <a:solidFill>
                  <a:schemeClr val="tx1"/>
                </a:solidFill>
              </a:rPr>
              <a:t> </a:t>
            </a:r>
            <a:r>
              <a:rPr lang="en-US" sz="2800" dirty="0" err="1">
                <a:solidFill>
                  <a:schemeClr val="tx1"/>
                </a:solidFill>
              </a:rPr>
              <a:t>rễ</a:t>
            </a:r>
            <a:r>
              <a:rPr lang="en-US" sz="2800" dirty="0">
                <a:solidFill>
                  <a:schemeClr val="tx1"/>
                </a:solidFill>
              </a:rPr>
              <a:t> </a:t>
            </a:r>
            <a:r>
              <a:rPr lang="en-US" sz="2800" dirty="0" err="1">
                <a:solidFill>
                  <a:schemeClr val="tx1"/>
                </a:solidFill>
              </a:rPr>
              <a:t>theo</a:t>
            </a:r>
            <a:r>
              <a:rPr lang="en-US" sz="2800" dirty="0">
                <a:solidFill>
                  <a:schemeClr val="tx1"/>
                </a:solidFill>
              </a:rPr>
              <a:t> </a:t>
            </a:r>
            <a:r>
              <a:rPr lang="en-US" sz="2800" dirty="0" err="1">
                <a:solidFill>
                  <a:schemeClr val="tx1"/>
                </a:solidFill>
              </a:rPr>
              <a:t>cơ</a:t>
            </a:r>
            <a:r>
              <a:rPr lang="en-US" sz="2800" dirty="0">
                <a:solidFill>
                  <a:schemeClr val="tx1"/>
                </a:solidFill>
              </a:rPr>
              <a:t> </a:t>
            </a:r>
            <a:r>
              <a:rPr lang="en-US" sz="2800" dirty="0" err="1">
                <a:solidFill>
                  <a:schemeClr val="tx1"/>
                </a:solidFill>
              </a:rPr>
              <a:t>chế</a:t>
            </a:r>
            <a:r>
              <a:rPr lang="en-US" sz="2800" dirty="0">
                <a:solidFill>
                  <a:schemeClr val="tx1"/>
                </a:solidFill>
              </a:rPr>
              <a:t> </a:t>
            </a:r>
            <a:r>
              <a:rPr lang="en-US" sz="2800" dirty="0" err="1">
                <a:solidFill>
                  <a:schemeClr val="tx1"/>
                </a:solidFill>
              </a:rPr>
              <a:t>thẩm</a:t>
            </a:r>
            <a:r>
              <a:rPr lang="en-US" sz="2800" dirty="0">
                <a:solidFill>
                  <a:schemeClr val="tx1"/>
                </a:solidFill>
              </a:rPr>
              <a:t> </a:t>
            </a:r>
            <a:r>
              <a:rPr lang="en-US" sz="2800" dirty="0" err="1">
                <a:solidFill>
                  <a:schemeClr val="tx1"/>
                </a:solidFill>
              </a:rPr>
              <a:t>thấu</a:t>
            </a:r>
            <a:r>
              <a:rPr lang="en-US" sz="2800" dirty="0">
                <a:solidFill>
                  <a:schemeClr val="tx1"/>
                </a:solidFill>
              </a:rPr>
              <a:t>, </a:t>
            </a:r>
            <a:r>
              <a:rPr lang="en-US" sz="2800" dirty="0" err="1">
                <a:solidFill>
                  <a:schemeClr val="tx1"/>
                </a:solidFill>
              </a:rPr>
              <a:t>tức</a:t>
            </a:r>
            <a:r>
              <a:rPr lang="en-US" sz="2800" dirty="0">
                <a:solidFill>
                  <a:schemeClr val="tx1"/>
                </a:solidFill>
              </a:rPr>
              <a:t> </a:t>
            </a:r>
            <a:r>
              <a:rPr lang="en-US" sz="2800" dirty="0" err="1">
                <a:solidFill>
                  <a:schemeClr val="tx1"/>
                </a:solidFill>
              </a:rPr>
              <a:t>là</a:t>
            </a:r>
            <a:r>
              <a:rPr lang="en-US" sz="2800" dirty="0">
                <a:solidFill>
                  <a:schemeClr val="tx1"/>
                </a:solidFill>
              </a:rPr>
              <a:t> </a:t>
            </a:r>
            <a:r>
              <a:rPr lang="en-US" sz="2800" dirty="0" err="1">
                <a:solidFill>
                  <a:schemeClr val="tx1"/>
                </a:solidFill>
              </a:rPr>
              <a:t>từ</a:t>
            </a:r>
            <a:r>
              <a:rPr lang="en-US" sz="2800" dirty="0">
                <a:solidFill>
                  <a:schemeClr val="tx1"/>
                </a:solidFill>
              </a:rPr>
              <a:t> </a:t>
            </a:r>
            <a:r>
              <a:rPr lang="en-US" sz="2800" dirty="0" err="1">
                <a:solidFill>
                  <a:schemeClr val="tx1"/>
                </a:solidFill>
              </a:rPr>
              <a:t>nơi</a:t>
            </a:r>
            <a:r>
              <a:rPr lang="en-US" sz="2800" dirty="0">
                <a:solidFill>
                  <a:schemeClr val="tx1"/>
                </a:solidFill>
              </a:rPr>
              <a:t> </a:t>
            </a:r>
            <a:r>
              <a:rPr lang="en-US" sz="2800" dirty="0" err="1">
                <a:solidFill>
                  <a:schemeClr val="tx1"/>
                </a:solidFill>
              </a:rPr>
              <a:t>có</a:t>
            </a:r>
            <a:r>
              <a:rPr lang="en-US" sz="2800" dirty="0">
                <a:solidFill>
                  <a:schemeClr val="tx1"/>
                </a:solidFill>
              </a:rPr>
              <a:t> </a:t>
            </a:r>
            <a:r>
              <a:rPr lang="en-US" sz="2800" dirty="0" err="1">
                <a:solidFill>
                  <a:schemeClr val="tx1"/>
                </a:solidFill>
              </a:rPr>
              <a:t>áp</a:t>
            </a:r>
            <a:r>
              <a:rPr lang="en-US" sz="2800" dirty="0">
                <a:solidFill>
                  <a:schemeClr val="tx1"/>
                </a:solidFill>
              </a:rPr>
              <a:t> </a:t>
            </a:r>
            <a:r>
              <a:rPr lang="en-US" sz="2800" dirty="0" err="1">
                <a:solidFill>
                  <a:schemeClr val="tx1"/>
                </a:solidFill>
              </a:rPr>
              <a:t>suất</a:t>
            </a:r>
            <a:r>
              <a:rPr lang="en-US" sz="2800" dirty="0">
                <a:solidFill>
                  <a:schemeClr val="tx1"/>
                </a:solidFill>
              </a:rPr>
              <a:t> </a:t>
            </a:r>
            <a:r>
              <a:rPr lang="en-US" sz="2800" dirty="0" err="1">
                <a:solidFill>
                  <a:schemeClr val="tx1"/>
                </a:solidFill>
              </a:rPr>
              <a:t>thẩm</a:t>
            </a:r>
            <a:r>
              <a:rPr lang="en-US" sz="2800" dirty="0">
                <a:solidFill>
                  <a:schemeClr val="tx1"/>
                </a:solidFill>
              </a:rPr>
              <a:t> </a:t>
            </a:r>
            <a:r>
              <a:rPr lang="en-US" sz="2800" dirty="0" err="1">
                <a:solidFill>
                  <a:schemeClr val="tx1"/>
                </a:solidFill>
              </a:rPr>
              <a:t>thấu</a:t>
            </a:r>
            <a:r>
              <a:rPr lang="en-US" sz="2800" dirty="0">
                <a:solidFill>
                  <a:schemeClr val="tx1"/>
                </a:solidFill>
              </a:rPr>
              <a:t> </a:t>
            </a:r>
            <a:r>
              <a:rPr lang="en-US" sz="2800" dirty="0" err="1">
                <a:solidFill>
                  <a:schemeClr val="tx1"/>
                </a:solidFill>
              </a:rPr>
              <a:t>thấp</a:t>
            </a:r>
            <a:r>
              <a:rPr lang="en-US" sz="2800" dirty="0">
                <a:solidFill>
                  <a:schemeClr val="tx1"/>
                </a:solidFill>
              </a:rPr>
              <a:t> </a:t>
            </a:r>
            <a:r>
              <a:rPr lang="en-US" sz="2800" dirty="0" err="1">
                <a:solidFill>
                  <a:schemeClr val="tx1"/>
                </a:solidFill>
              </a:rPr>
              <a:t>đến</a:t>
            </a:r>
            <a:r>
              <a:rPr lang="en-US" sz="2800" dirty="0">
                <a:solidFill>
                  <a:schemeClr val="tx1"/>
                </a:solidFill>
              </a:rPr>
              <a:t> </a:t>
            </a:r>
            <a:r>
              <a:rPr lang="en-US" sz="2800" dirty="0" err="1">
                <a:solidFill>
                  <a:schemeClr val="tx1"/>
                </a:solidFill>
              </a:rPr>
              <a:t>nơi</a:t>
            </a:r>
            <a:r>
              <a:rPr lang="en-US" sz="2800" dirty="0">
                <a:solidFill>
                  <a:schemeClr val="tx1"/>
                </a:solidFill>
              </a:rPr>
              <a:t> </a:t>
            </a:r>
            <a:r>
              <a:rPr lang="en-US" sz="2800" dirty="0" err="1">
                <a:solidFill>
                  <a:schemeClr val="tx1"/>
                </a:solidFill>
              </a:rPr>
              <a:t>có</a:t>
            </a:r>
            <a:r>
              <a:rPr lang="en-US" sz="2800" dirty="0">
                <a:solidFill>
                  <a:schemeClr val="tx1"/>
                </a:solidFill>
              </a:rPr>
              <a:t> </a:t>
            </a:r>
            <a:r>
              <a:rPr lang="en-US" sz="2800" dirty="0" err="1">
                <a:solidFill>
                  <a:schemeClr val="tx1"/>
                </a:solidFill>
              </a:rPr>
              <a:t>áp</a:t>
            </a:r>
            <a:r>
              <a:rPr lang="en-US" sz="2800" dirty="0">
                <a:solidFill>
                  <a:schemeClr val="tx1"/>
                </a:solidFill>
              </a:rPr>
              <a:t> </a:t>
            </a:r>
            <a:r>
              <a:rPr lang="en-US" sz="2800" dirty="0" err="1">
                <a:solidFill>
                  <a:schemeClr val="tx1"/>
                </a:solidFill>
              </a:rPr>
              <a:t>suất</a:t>
            </a:r>
            <a:r>
              <a:rPr lang="en-US" sz="2800" dirty="0">
                <a:solidFill>
                  <a:schemeClr val="tx1"/>
                </a:solidFill>
              </a:rPr>
              <a:t> </a:t>
            </a:r>
            <a:r>
              <a:rPr lang="en-US" sz="2800" dirty="0" err="1">
                <a:solidFill>
                  <a:schemeClr val="tx1"/>
                </a:solidFill>
              </a:rPr>
              <a:t>thẩm</a:t>
            </a:r>
            <a:r>
              <a:rPr lang="en-US" sz="2800" dirty="0">
                <a:solidFill>
                  <a:schemeClr val="tx1"/>
                </a:solidFill>
              </a:rPr>
              <a:t> </a:t>
            </a:r>
            <a:r>
              <a:rPr lang="en-US" sz="2800" dirty="0" err="1">
                <a:solidFill>
                  <a:schemeClr val="tx1"/>
                </a:solidFill>
              </a:rPr>
              <a:t>thấu</a:t>
            </a:r>
            <a:r>
              <a:rPr lang="en-US" sz="2800" dirty="0">
                <a:solidFill>
                  <a:schemeClr val="tx1"/>
                </a:solidFill>
              </a:rPr>
              <a:t> </a:t>
            </a:r>
            <a:r>
              <a:rPr lang="en-US" sz="2800" dirty="0" err="1">
                <a:solidFill>
                  <a:schemeClr val="tx1"/>
                </a:solidFill>
              </a:rPr>
              <a:t>cao</a:t>
            </a:r>
            <a:r>
              <a:rPr lang="en-US" sz="2800" dirty="0" smtClean="0">
                <a:solidFill>
                  <a:schemeClr val="tx1"/>
                </a:solidFill>
              </a:rPr>
              <a:t>.</a:t>
            </a:r>
            <a:endParaRPr lang="vi-VN" sz="2800" dirty="0" smtClean="0">
              <a:solidFill>
                <a:schemeClr val="tx1"/>
              </a:solidFill>
            </a:endParaRPr>
          </a:p>
          <a:p>
            <a:pPr marL="0" indent="0" algn="just">
              <a:buNone/>
            </a:pPr>
            <a:endParaRPr lang="en-US" sz="2800" dirty="0">
              <a:solidFill>
                <a:schemeClr val="tx1"/>
              </a:solidFill>
            </a:endParaRPr>
          </a:p>
          <a:p>
            <a:pPr algn="just"/>
            <a:r>
              <a:rPr lang="en-US" sz="2800" dirty="0" err="1">
                <a:solidFill>
                  <a:schemeClr val="tx1"/>
                </a:solidFill>
              </a:rPr>
              <a:t>Nước</a:t>
            </a:r>
            <a:r>
              <a:rPr lang="en-US" sz="2800" dirty="0">
                <a:solidFill>
                  <a:schemeClr val="tx1"/>
                </a:solidFill>
              </a:rPr>
              <a:t> </a:t>
            </a:r>
            <a:r>
              <a:rPr lang="en-US" sz="2800" dirty="0" err="1">
                <a:solidFill>
                  <a:schemeClr val="tx1"/>
                </a:solidFill>
              </a:rPr>
              <a:t>bị</a:t>
            </a:r>
            <a:r>
              <a:rPr lang="en-US" sz="2800" dirty="0">
                <a:solidFill>
                  <a:schemeClr val="tx1"/>
                </a:solidFill>
              </a:rPr>
              <a:t> </a:t>
            </a:r>
            <a:r>
              <a:rPr lang="en-US" sz="2800" dirty="0" err="1">
                <a:solidFill>
                  <a:schemeClr val="tx1"/>
                </a:solidFill>
              </a:rPr>
              <a:t>đẩy</a:t>
            </a:r>
            <a:r>
              <a:rPr lang="en-US" sz="2800" dirty="0">
                <a:solidFill>
                  <a:schemeClr val="tx1"/>
                </a:solidFill>
              </a:rPr>
              <a:t> </a:t>
            </a:r>
            <a:r>
              <a:rPr lang="en-US" sz="2800" dirty="0" err="1">
                <a:solidFill>
                  <a:schemeClr val="tx1"/>
                </a:solidFill>
              </a:rPr>
              <a:t>từ</a:t>
            </a:r>
            <a:r>
              <a:rPr lang="en-US" sz="2800" dirty="0">
                <a:solidFill>
                  <a:schemeClr val="tx1"/>
                </a:solidFill>
              </a:rPr>
              <a:t> </a:t>
            </a:r>
            <a:r>
              <a:rPr lang="en-US" sz="2800" dirty="0" err="1">
                <a:solidFill>
                  <a:schemeClr val="tx1"/>
                </a:solidFill>
              </a:rPr>
              <a:t>rễ</a:t>
            </a:r>
            <a:r>
              <a:rPr lang="en-US" sz="2800" dirty="0">
                <a:solidFill>
                  <a:schemeClr val="tx1"/>
                </a:solidFill>
              </a:rPr>
              <a:t> </a:t>
            </a:r>
            <a:r>
              <a:rPr lang="en-US" sz="2800" dirty="0" err="1">
                <a:solidFill>
                  <a:schemeClr val="tx1"/>
                </a:solidFill>
              </a:rPr>
              <a:t>lên</a:t>
            </a:r>
            <a:r>
              <a:rPr lang="en-US" sz="2800" dirty="0">
                <a:solidFill>
                  <a:schemeClr val="tx1"/>
                </a:solidFill>
              </a:rPr>
              <a:t> </a:t>
            </a:r>
            <a:r>
              <a:rPr lang="en-US" sz="2800" dirty="0" err="1">
                <a:solidFill>
                  <a:schemeClr val="tx1"/>
                </a:solidFill>
              </a:rPr>
              <a:t>thân</a:t>
            </a:r>
            <a:r>
              <a:rPr lang="en-US" sz="2800" dirty="0">
                <a:solidFill>
                  <a:schemeClr val="tx1"/>
                </a:solidFill>
              </a:rPr>
              <a:t> do </a:t>
            </a:r>
            <a:r>
              <a:rPr lang="en-US" sz="2800" dirty="0" err="1">
                <a:solidFill>
                  <a:schemeClr val="tx1"/>
                </a:solidFill>
              </a:rPr>
              <a:t>một</a:t>
            </a:r>
            <a:r>
              <a:rPr lang="en-US" sz="2800" dirty="0">
                <a:solidFill>
                  <a:schemeClr val="tx1"/>
                </a:solidFill>
              </a:rPr>
              <a:t> </a:t>
            </a:r>
            <a:r>
              <a:rPr lang="en-US" sz="2800" dirty="0" err="1">
                <a:solidFill>
                  <a:schemeClr val="tx1"/>
                </a:solidFill>
              </a:rPr>
              <a:t>lực</a:t>
            </a:r>
            <a:r>
              <a:rPr lang="en-US" sz="2800" dirty="0">
                <a:solidFill>
                  <a:schemeClr val="tx1"/>
                </a:solidFill>
              </a:rPr>
              <a:t> </a:t>
            </a:r>
            <a:r>
              <a:rPr lang="en-US" sz="2800" dirty="0" err="1">
                <a:solidFill>
                  <a:schemeClr val="tx1"/>
                </a:solidFill>
              </a:rPr>
              <a:t>đẩy</a:t>
            </a:r>
            <a:r>
              <a:rPr lang="en-US" sz="2800" dirty="0">
                <a:solidFill>
                  <a:schemeClr val="tx1"/>
                </a:solidFill>
              </a:rPr>
              <a:t> </a:t>
            </a:r>
            <a:r>
              <a:rPr lang="en-US" sz="2800" dirty="0" err="1">
                <a:solidFill>
                  <a:schemeClr val="tx1"/>
                </a:solidFill>
              </a:rPr>
              <a:t>gọi</a:t>
            </a:r>
            <a:r>
              <a:rPr lang="en-US" sz="2800" dirty="0">
                <a:solidFill>
                  <a:schemeClr val="tx1"/>
                </a:solidFill>
              </a:rPr>
              <a:t> </a:t>
            </a:r>
            <a:r>
              <a:rPr lang="en-US" sz="2800" dirty="0" err="1">
                <a:solidFill>
                  <a:schemeClr val="tx1"/>
                </a:solidFill>
              </a:rPr>
              <a:t>là</a:t>
            </a:r>
            <a:r>
              <a:rPr lang="en-US" sz="2800" dirty="0">
                <a:solidFill>
                  <a:schemeClr val="tx1"/>
                </a:solidFill>
              </a:rPr>
              <a:t> </a:t>
            </a:r>
            <a:r>
              <a:rPr lang="en-US" sz="2800" dirty="0" err="1">
                <a:solidFill>
                  <a:schemeClr val="tx1"/>
                </a:solidFill>
              </a:rPr>
              <a:t>áp</a:t>
            </a:r>
            <a:r>
              <a:rPr lang="en-US" sz="2800" dirty="0">
                <a:solidFill>
                  <a:schemeClr val="tx1"/>
                </a:solidFill>
              </a:rPr>
              <a:t> </a:t>
            </a:r>
            <a:r>
              <a:rPr lang="en-US" sz="2800" dirty="0" err="1">
                <a:solidFill>
                  <a:schemeClr val="tx1"/>
                </a:solidFill>
              </a:rPr>
              <a:t>suất</a:t>
            </a:r>
            <a:r>
              <a:rPr lang="en-US" sz="2800" dirty="0">
                <a:solidFill>
                  <a:schemeClr val="tx1"/>
                </a:solidFill>
              </a:rPr>
              <a:t> </a:t>
            </a:r>
            <a:r>
              <a:rPr lang="en-US" sz="2800" dirty="0" err="1">
                <a:solidFill>
                  <a:schemeClr val="tx1"/>
                </a:solidFill>
              </a:rPr>
              <a:t>rễ</a:t>
            </a:r>
            <a:r>
              <a:rPr lang="en-US" sz="2800" dirty="0">
                <a:solidFill>
                  <a:schemeClr val="tx1"/>
                </a:solidFill>
              </a:rPr>
              <a:t>.</a:t>
            </a:r>
            <a:endParaRPr lang="en-US" sz="2800" dirty="0">
              <a:solidFill>
                <a:schemeClr val="tx1"/>
              </a:solidFill>
            </a:endParaRPr>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diamond(in)">
                                      <p:cBhvr>
                                        <p:cTn id="12" dur="20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4034" y="190500"/>
            <a:ext cx="10798628" cy="984250"/>
          </a:xfrm>
        </p:spPr>
        <p:txBody>
          <a:bodyPr/>
          <a:lstStyle/>
          <a:p>
            <a:pPr marL="742950" indent="-742950" algn="ctr">
              <a:buFont typeface="+mj-lt"/>
              <a:buAutoNum type="arabicPeriod" startAt="3"/>
            </a:pPr>
            <a:r>
              <a:rPr lang="vi-VN" altLang="en-US" dirty="0"/>
              <a:t>Cơ chế để dòng nước một chiều đi từ đất vào rễ lên thân</a:t>
            </a:r>
            <a:endParaRPr lang="vi-VN" altLang="en-US" dirty="0"/>
          </a:p>
        </p:txBody>
      </p:sp>
      <p:sp>
        <p:nvSpPr>
          <p:cNvPr id="3" name="Content Placeholder 2"/>
          <p:cNvSpPr>
            <a:spLocks noGrp="1"/>
          </p:cNvSpPr>
          <p:nvPr>
            <p:ph idx="1"/>
          </p:nvPr>
        </p:nvSpPr>
        <p:spPr>
          <a:xfrm>
            <a:off x="609600" y="1174750"/>
            <a:ext cx="10972799" cy="4953000"/>
          </a:xfrm>
        </p:spPr>
        <p:txBody>
          <a:bodyPr/>
          <a:lstStyle/>
          <a:p>
            <a:pPr marL="0" indent="0">
              <a:buNone/>
            </a:pPr>
            <a:r>
              <a:rPr lang="vi-VN" dirty="0" smtClean="0"/>
              <a:t>        2. </a:t>
            </a:r>
            <a:r>
              <a:rPr lang="en-US" dirty="0" err="1" smtClean="0"/>
              <a:t>Hiện</a:t>
            </a:r>
            <a:r>
              <a:rPr lang="en-US" dirty="0" smtClean="0"/>
              <a:t> </a:t>
            </a:r>
            <a:r>
              <a:rPr lang="en-US" dirty="0" err="1"/>
              <a:t>tượng</a:t>
            </a:r>
            <a:r>
              <a:rPr lang="en-US" dirty="0"/>
              <a:t> </a:t>
            </a:r>
            <a:r>
              <a:rPr lang="en-US" dirty="0" err="1"/>
              <a:t>áp</a:t>
            </a:r>
            <a:r>
              <a:rPr lang="en-US" dirty="0"/>
              <a:t> </a:t>
            </a:r>
            <a:r>
              <a:rPr lang="en-US" dirty="0" err="1"/>
              <a:t>suất</a:t>
            </a:r>
            <a:r>
              <a:rPr lang="en-US" dirty="0"/>
              <a:t> </a:t>
            </a:r>
            <a:r>
              <a:rPr lang="en-US" dirty="0" err="1"/>
              <a:t>rễ</a:t>
            </a:r>
            <a:r>
              <a:rPr lang="en-US" dirty="0"/>
              <a:t> </a:t>
            </a:r>
            <a:endParaRPr lang="en-US" dirty="0"/>
          </a:p>
          <a:p>
            <a:pPr marL="514350" indent="-514350" algn="just">
              <a:buFont typeface="+mj-lt"/>
              <a:buAutoNum type="alphaLcPeriod"/>
            </a:pPr>
            <a:r>
              <a:rPr lang="vi-VN" altLang="en-US" sz="2800" dirty="0">
                <a:solidFill>
                  <a:schemeClr val="tx1"/>
                </a:solidFill>
              </a:rPr>
              <a:t>Rỉ nhựa</a:t>
            </a:r>
            <a:endParaRPr lang="vi-VN" altLang="en-US" sz="2800" dirty="0">
              <a:solidFill>
                <a:schemeClr val="tx1"/>
              </a:solidFill>
            </a:endParaRPr>
          </a:p>
          <a:p>
            <a:pPr algn="just"/>
            <a:r>
              <a:rPr lang="vi-VN" altLang="en-US" sz="2800" dirty="0">
                <a:solidFill>
                  <a:schemeClr val="tx1"/>
                </a:solidFill>
              </a:rPr>
              <a:t>Là hiện tượng khi cắt ngang thân cây ở gần gốc, sẽ thấy nước và các chất khoáng hoà tan trong nước rỉ ra ở vết cắt, do áp suất rễ đẩy nước từ gốc lên thân.</a:t>
            </a:r>
            <a:endParaRPr lang="vi-VN" altLang="en-US" sz="2800" dirty="0">
              <a:solidFill>
                <a:schemeClr val="tx1"/>
              </a:solidFill>
            </a:endParaRPr>
          </a:p>
          <a:p>
            <a:pPr marL="514350" indent="-514350" algn="just">
              <a:buFont typeface="+mj-lt"/>
              <a:buAutoNum type="alphaLcPeriod" startAt="2"/>
            </a:pPr>
            <a:r>
              <a:rPr lang="vi-VN" altLang="en-US" sz="2800" dirty="0">
                <a:solidFill>
                  <a:schemeClr val="tx1"/>
                </a:solidFill>
              </a:rPr>
              <a:t>Sự ứ giọt</a:t>
            </a:r>
            <a:endParaRPr lang="vi-VN" altLang="en-US" sz="2800" dirty="0">
              <a:solidFill>
                <a:schemeClr val="tx1"/>
              </a:solidFill>
            </a:endParaRPr>
          </a:p>
          <a:p>
            <a:pPr algn="just"/>
            <a:r>
              <a:rPr lang="vi-VN" altLang="en-US" sz="2800" dirty="0">
                <a:solidFill>
                  <a:schemeClr val="tx1"/>
                </a:solidFill>
              </a:rPr>
              <a:t> Là hiện tượng các giọt nước ứ ra trên các mép lá trong điều kiện không khí bão hoà hơi nước,trong khi nước vẫn được đẩy từ rễ lên lá nhưng không thoát ra dưới dạng hơi.</a:t>
            </a:r>
            <a:endParaRPr lang="vi-VN" altLang="en-US" sz="2800" dirty="0">
              <a:solidFill>
                <a:schemeClr val="tx1"/>
              </a:solidFill>
            </a:endParaRPr>
          </a:p>
          <a:p>
            <a:pPr algn="just"/>
            <a:r>
              <a:rPr lang="vi-VN" altLang="en-US" sz="2800" dirty="0">
                <a:solidFill>
                  <a:schemeClr val="tx1"/>
                </a:solidFill>
              </a:rPr>
              <a:t>Là hiện tượng chứng minh ở rễ luôn xuất hiện một lực đẩy nước từ rễ lên lá.</a:t>
            </a:r>
            <a:endParaRPr lang="vi-VN" altLang="en-US" sz="2800" dirty="0">
              <a:solidFill>
                <a:schemeClr val="tx1"/>
              </a:solidFill>
            </a:endParaRPr>
          </a:p>
          <a:p>
            <a:endParaRPr lang="vi-VN" altLang="en-US" sz="2800" dirty="0">
              <a:solidFill>
                <a:schemeClr val="tx1"/>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linds(horizontal)">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857250" indent="-857250" algn="ctr">
              <a:buFont typeface="+mj-lt"/>
              <a:buAutoNum type="romanUcPeriod" startAt="3"/>
            </a:pPr>
            <a:r>
              <a:rPr lang="vi-VN" altLang="en-US"/>
              <a:t>Quá trình vận chuyển nước ở thân</a:t>
            </a:r>
            <a:endParaRPr lang="vi-VN" altLang="en-US"/>
          </a:p>
        </p:txBody>
      </p:sp>
      <p:sp>
        <p:nvSpPr>
          <p:cNvPr id="9" name="Content Placeholder 8"/>
          <p:cNvSpPr>
            <a:spLocks noGrp="1"/>
          </p:cNvSpPr>
          <p:nvPr>
            <p:ph idx="1"/>
          </p:nvPr>
        </p:nvSpPr>
        <p:spPr/>
        <p:txBody>
          <a:bodyPr/>
          <a:lstStyle/>
          <a:p>
            <a:endParaRPr lang="en-US"/>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
        <p:nvSpPr>
          <p:cNvPr id="12" name="Oval 11"/>
          <p:cNvSpPr/>
          <p:nvPr/>
        </p:nvSpPr>
        <p:spPr>
          <a:xfrm>
            <a:off x="1198880" y="1285875"/>
            <a:ext cx="4326255" cy="2235200"/>
          </a:xfrm>
          <a:prstGeom prst="ellipse">
            <a:avLst/>
          </a:prstGeom>
          <a:solidFill>
            <a:schemeClr val="accent6">
              <a:lumMod val="20000"/>
              <a:lumOff val="80000"/>
            </a:schemeClr>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rPr>
              <a:t>Đặc điểm con đường</a:t>
            </a:r>
            <a:endPar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rPr>
              <a:t>vận chuyển nước </a:t>
            </a:r>
            <a:endPar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rPr>
              <a:t>ở thân.</a:t>
            </a:r>
            <a:endPar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endParaRPr>
          </a:p>
        </p:txBody>
      </p:sp>
      <p:sp>
        <p:nvSpPr>
          <p:cNvPr id="13" name="Oval 12"/>
          <p:cNvSpPr/>
          <p:nvPr/>
        </p:nvSpPr>
        <p:spPr>
          <a:xfrm>
            <a:off x="4034790" y="3903345"/>
            <a:ext cx="4420235" cy="2224405"/>
          </a:xfrm>
          <a:prstGeom prst="ellipse">
            <a:avLst/>
          </a:prstGeom>
          <a:solidFill>
            <a:schemeClr val="accent6">
              <a:lumMod val="20000"/>
              <a:lumOff val="80000"/>
            </a:schemeClr>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Cơ chế đảm bảo sự </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vận chuyển nước</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ở thân</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4" name="Oval 13"/>
          <p:cNvSpPr/>
          <p:nvPr/>
        </p:nvSpPr>
        <p:spPr>
          <a:xfrm>
            <a:off x="7120255" y="1285875"/>
            <a:ext cx="4232275" cy="2234565"/>
          </a:xfrm>
          <a:prstGeom prst="ellipse">
            <a:avLst/>
          </a:prstGeom>
          <a:solidFill>
            <a:schemeClr val="accent6">
              <a:lumMod val="20000"/>
              <a:lumOff val="80000"/>
            </a:schemeClr>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Con đường vận chuyển</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nước ở thân</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5" name="Notched Right Arrow 14"/>
          <p:cNvSpPr/>
          <p:nvPr/>
        </p:nvSpPr>
        <p:spPr>
          <a:xfrm>
            <a:off x="5861050" y="2294255"/>
            <a:ext cx="767715" cy="489585"/>
          </a:xfrm>
          <a:prstGeom prst="notchedRight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6" name="Notched Right Arrow 15"/>
          <p:cNvSpPr/>
          <p:nvPr/>
        </p:nvSpPr>
        <p:spPr>
          <a:xfrm rot="7740000">
            <a:off x="7664450" y="3601720"/>
            <a:ext cx="668655" cy="421640"/>
          </a:xfrm>
          <a:prstGeom prst="notchedRight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ppt_y</p:attrName>
                                        </p:attrNameLst>
                                      </p:cBhvr>
                                      <p:tavLst>
                                        <p:tav tm="0">
                                          <p:val>
                                            <p:strVal val="#ppt_y+#ppt_h*1.125000"/>
                                          </p:val>
                                        </p:tav>
                                        <p:tav tm="100000">
                                          <p:val>
                                            <p:strVal val="#ppt_y"/>
                                          </p:val>
                                        </p:tav>
                                      </p:tavLst>
                                    </p:anim>
                                    <p:animEffect transition="in" filter="wipe(up)">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amond(in)">
                                      <p:cBhvr>
                                        <p:cTn id="23" dur="2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ppt_y</p:attrName>
                                        </p:attrNameLst>
                                      </p:cBhvr>
                                      <p:tavLst>
                                        <p:tav tm="0">
                                          <p:val>
                                            <p:strVal val="#ppt_y+#ppt_h*1.125000"/>
                                          </p:val>
                                        </p:tav>
                                        <p:tav tm="100000">
                                          <p:val>
                                            <p:strVal val="#ppt_y"/>
                                          </p:val>
                                        </p:tav>
                                      </p:tavLst>
                                    </p:anim>
                                    <p:animEffect transition="in" filter="wipe(up)">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amond(in)">
                                      <p:cBhvr>
                                        <p:cTn id="34"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13" grpId="0" animBg="1"/>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2410" y="190500"/>
            <a:ext cx="10249989" cy="984250"/>
          </a:xfrm>
        </p:spPr>
        <p:txBody>
          <a:bodyPr/>
          <a:lstStyle/>
          <a:p>
            <a:pPr marL="742950" indent="-742950" algn="ctr">
              <a:buAutoNum type="arabicPeriod"/>
            </a:pPr>
            <a:r>
              <a:rPr lang="vi-VN" altLang="en-US" dirty="0"/>
              <a:t>Đặc điểm con đường vận chuyển nước ở thân</a:t>
            </a:r>
            <a:endParaRPr lang="vi-VN" altLang="en-US" dirty="0"/>
          </a:p>
        </p:txBody>
      </p:sp>
      <p:sp>
        <p:nvSpPr>
          <p:cNvPr id="3" name="Content Placeholder 2"/>
          <p:cNvSpPr>
            <a:spLocks noGrp="1"/>
          </p:cNvSpPr>
          <p:nvPr>
            <p:ph sz="half" idx="1"/>
          </p:nvPr>
        </p:nvSpPr>
        <p:spPr/>
        <p:txBody>
          <a:bodyPr/>
          <a:lstStyle/>
          <a:p>
            <a:pPr marL="0" indent="0">
              <a:buFont typeface="Arial" panose="020B0604020202020204" pitchFamily="34" charset="0"/>
              <a:buNone/>
            </a:pPr>
            <a:endParaRPr lang="vi-VN" altLang="en-US" sz="2400" dirty="0">
              <a:solidFill>
                <a:schemeClr val="tx1">
                  <a:lumMod val="95000"/>
                  <a:lumOff val="5000"/>
                </a:schemeClr>
              </a:solidFill>
            </a:endParaRPr>
          </a:p>
          <a:p>
            <a:pPr algn="just">
              <a:buFont typeface="Arial" panose="020B0604020202020204" pitchFamily="34" charset="0"/>
              <a:buChar char="•"/>
            </a:pPr>
            <a:r>
              <a:rPr lang="en-US" sz="2800" dirty="0" err="1">
                <a:solidFill>
                  <a:schemeClr val="tx1">
                    <a:lumMod val="95000"/>
                    <a:lumOff val="5000"/>
                  </a:schemeClr>
                </a:solidFill>
                <a:cs typeface="+mn-lt"/>
                <a:sym typeface="+mn-ea"/>
              </a:rPr>
              <a:t>Nước</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và</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các</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chất</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khoáng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hòa</a:t>
            </a:r>
            <a:r>
              <a:rPr lang="en-US" sz="2800" dirty="0">
                <a:solidFill>
                  <a:schemeClr val="tx1">
                    <a:lumMod val="95000"/>
                    <a:lumOff val="5000"/>
                  </a:schemeClr>
                </a:solidFill>
                <a:cs typeface="+mn-lt"/>
                <a:sym typeface="+mn-ea"/>
              </a:rPr>
              <a:t> tan </a:t>
            </a:r>
            <a:r>
              <a:rPr lang="en-US" sz="2800" dirty="0" err="1">
                <a:solidFill>
                  <a:schemeClr val="tx1">
                    <a:lumMod val="95000"/>
                    <a:lumOff val="5000"/>
                  </a:schemeClr>
                </a:solidFill>
                <a:cs typeface="+mn-lt"/>
                <a:sym typeface="+mn-ea"/>
              </a:rPr>
              <a:t>trong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nước</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được</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vận</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chuyển</a:t>
            </a:r>
            <a:r>
              <a:rPr lang="en-US" sz="2800" dirty="0">
                <a:solidFill>
                  <a:schemeClr val="tx1">
                    <a:lumMod val="95000"/>
                    <a:lumOff val="5000"/>
                  </a:schemeClr>
                </a:solidFill>
                <a:cs typeface="+mn-lt"/>
                <a:sym typeface="+mn-ea"/>
              </a:rPr>
              <a:t> </a:t>
            </a:r>
            <a:r>
              <a:rPr lang="vi-VN" altLang="en-US" sz="2800" dirty="0">
                <a:solidFill>
                  <a:schemeClr val="tx1">
                    <a:lumMod val="95000"/>
                    <a:lumOff val="5000"/>
                  </a:schemeClr>
                </a:solidFill>
                <a:cs typeface="+mn-lt"/>
                <a:sym typeface="+mn-ea"/>
              </a:rPr>
              <a:t>theo một </a:t>
            </a:r>
            <a:r>
              <a:rPr lang="en-US" sz="2800" dirty="0" err="1">
                <a:solidFill>
                  <a:schemeClr val="tx1">
                    <a:lumMod val="95000"/>
                    <a:lumOff val="5000"/>
                  </a:schemeClr>
                </a:solidFill>
                <a:cs typeface="+mn-lt"/>
                <a:sym typeface="+mn-ea"/>
              </a:rPr>
              <a:t>chiều</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từ</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rễ</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lên</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lá</a:t>
            </a:r>
            <a:r>
              <a:rPr lang="vi-VN" altLang="en-US" sz="2800" dirty="0" err="1">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sym typeface="+mn-ea"/>
            </a:endParaRPr>
          </a:p>
          <a:p>
            <a:pPr algn="just">
              <a:buFont typeface="Arial" panose="020B0604020202020204" pitchFamily="34" charset="0"/>
              <a:buChar char="•"/>
            </a:pPr>
            <a:r>
              <a:rPr lang="vi-VN" altLang="en-US" sz="2800" dirty="0" smtClean="0">
                <a:solidFill>
                  <a:schemeClr val="tx1">
                    <a:lumMod val="95000"/>
                    <a:lumOff val="5000"/>
                  </a:schemeClr>
                </a:solidFill>
                <a:cs typeface="+mn-lt"/>
                <a:sym typeface="+mn-ea"/>
              </a:rPr>
              <a:t>Chiều dài của cột nước phụ thuộc vào chiều dài thân cây.</a:t>
            </a:r>
            <a:endParaRPr lang="vi-VN" altLang="en-US" sz="2800" dirty="0" smtClean="0">
              <a:solidFill>
                <a:schemeClr val="tx1">
                  <a:lumMod val="95000"/>
                  <a:lumOff val="5000"/>
                </a:schemeClr>
              </a:solidFill>
              <a:cs typeface="+mn-lt"/>
              <a:sym typeface="+mn-ea"/>
            </a:endParaRPr>
          </a:p>
          <a:p>
            <a:pPr algn="just">
              <a:buFont typeface="Arial" panose="020B0604020202020204" pitchFamily="34" charset="0"/>
              <a:buChar char="•"/>
            </a:pPr>
            <a:endParaRPr lang="vi-VN" altLang="en-US" sz="2800" dirty="0" smtClean="0">
              <a:solidFill>
                <a:schemeClr val="tx1">
                  <a:lumMod val="95000"/>
                  <a:lumOff val="5000"/>
                </a:schemeClr>
              </a:solidFill>
              <a:cs typeface="+mn-lt"/>
              <a:sym typeface="+mn-ea"/>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13" name="Picture 13" descr="HÃ¬nh áº£nh cÃ³ liÃªn quan"/>
          <p:cNvPicPr>
            <a:picLocks noGrp="1" noChangeAspect="1" noChangeArrowheads="1"/>
          </p:cNvPicPr>
          <p:nvPr>
            <p:ph sz="half" idx="2"/>
          </p:nvPr>
        </p:nvPicPr>
        <p:blipFill>
          <a:blip r:embed="rId1"/>
          <a:srcRect/>
          <a:stretch>
            <a:fillRect/>
          </a:stretch>
        </p:blipFill>
        <p:spPr>
          <a:xfrm>
            <a:off x="6729095" y="1410970"/>
            <a:ext cx="4117975" cy="426847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2"/>
            </a:pPr>
            <a:r>
              <a:rPr lang="vi-VN" altLang="en-US"/>
              <a:t>Con đường vận chuyển nước ở thân</a:t>
            </a:r>
            <a:endParaRPr lang="vi-VN" altLang="en-US"/>
          </a:p>
        </p:txBody>
      </p:sp>
      <p:sp>
        <p:nvSpPr>
          <p:cNvPr id="3" name="Content Placeholder 2"/>
          <p:cNvSpPr>
            <a:spLocks noGrp="1"/>
          </p:cNvSpPr>
          <p:nvPr>
            <p:ph sz="half" idx="1"/>
          </p:nvPr>
        </p:nvSpPr>
        <p:spPr/>
        <p:txBody>
          <a:bodyPr/>
          <a:lstStyle/>
          <a:p>
            <a:pPr algn="just"/>
            <a:r>
              <a:rPr lang="en-US" sz="2800" dirty="0" err="1">
                <a:solidFill>
                  <a:schemeClr val="tx1">
                    <a:lumMod val="95000"/>
                    <a:lumOff val="5000"/>
                  </a:schemeClr>
                </a:solidFill>
              </a:rPr>
              <a:t>Nước</a:t>
            </a:r>
            <a:r>
              <a:rPr lang="en-US" sz="2800" dirty="0">
                <a:solidFill>
                  <a:schemeClr val="tx1">
                    <a:lumMod val="95000"/>
                    <a:lumOff val="5000"/>
                  </a:schemeClr>
                </a:solidFill>
              </a:rPr>
              <a:t> </a:t>
            </a:r>
            <a:r>
              <a:rPr lang="en-US" sz="2800" dirty="0" err="1">
                <a:solidFill>
                  <a:schemeClr val="tx1">
                    <a:lumMod val="95000"/>
                    <a:lumOff val="5000"/>
                  </a:schemeClr>
                </a:solidFill>
              </a:rPr>
              <a:t>vận</a:t>
            </a:r>
            <a:r>
              <a:rPr lang="en-US" sz="2800" dirty="0">
                <a:solidFill>
                  <a:schemeClr val="tx1">
                    <a:lumMod val="95000"/>
                    <a:lumOff val="5000"/>
                  </a:schemeClr>
                </a:solidFill>
              </a:rPr>
              <a:t> </a:t>
            </a:r>
            <a:r>
              <a:rPr lang="en-US" sz="2800" dirty="0" err="1">
                <a:solidFill>
                  <a:schemeClr val="tx1">
                    <a:lumMod val="95000"/>
                    <a:lumOff val="5000"/>
                  </a:schemeClr>
                </a:solidFill>
              </a:rPr>
              <a:t>chuyển</a:t>
            </a:r>
            <a:r>
              <a:rPr lang="en-US" sz="2800" dirty="0">
                <a:solidFill>
                  <a:schemeClr val="tx1">
                    <a:lumMod val="95000"/>
                    <a:lumOff val="5000"/>
                  </a:schemeClr>
                </a:solidFill>
              </a:rPr>
              <a:t> ở </a:t>
            </a:r>
            <a:r>
              <a:rPr lang="en-US" sz="2800" dirty="0" err="1">
                <a:solidFill>
                  <a:schemeClr val="tx1">
                    <a:lumMod val="95000"/>
                    <a:lumOff val="5000"/>
                  </a:schemeClr>
                </a:solidFill>
              </a:rPr>
              <a:t>thân</a:t>
            </a:r>
            <a:r>
              <a:rPr lang="en-US" sz="2800" dirty="0">
                <a:solidFill>
                  <a:schemeClr val="tx1">
                    <a:lumMod val="95000"/>
                    <a:lumOff val="5000"/>
                  </a:schemeClr>
                </a:solidFill>
              </a:rPr>
              <a:t> </a:t>
            </a:r>
            <a:r>
              <a:rPr lang="en-US" sz="2800" dirty="0" err="1">
                <a:solidFill>
                  <a:schemeClr val="tx1">
                    <a:lumMod val="95000"/>
                    <a:lumOff val="5000"/>
                  </a:schemeClr>
                </a:solidFill>
              </a:rPr>
              <a:t>chủ</a:t>
            </a:r>
            <a:r>
              <a:rPr lang="en-US" sz="2800" dirty="0">
                <a:solidFill>
                  <a:schemeClr val="tx1">
                    <a:lumMod val="95000"/>
                    <a:lumOff val="5000"/>
                  </a:schemeClr>
                </a:solidFill>
              </a:rPr>
              <a:t> </a:t>
            </a:r>
            <a:r>
              <a:rPr lang="en-US" sz="2800" dirty="0" err="1">
                <a:solidFill>
                  <a:schemeClr val="tx1">
                    <a:lumMod val="95000"/>
                    <a:lumOff val="5000"/>
                  </a:schemeClr>
                </a:solidFill>
              </a:rPr>
              <a:t>yếu</a:t>
            </a:r>
            <a:r>
              <a:rPr lang="en-US" sz="2800" dirty="0">
                <a:solidFill>
                  <a:schemeClr val="tx1">
                    <a:lumMod val="95000"/>
                    <a:lumOff val="5000"/>
                  </a:schemeClr>
                </a:solidFill>
              </a:rPr>
              <a:t> </a:t>
            </a:r>
            <a:r>
              <a:rPr lang="en-US" sz="2800" dirty="0" err="1">
                <a:solidFill>
                  <a:schemeClr val="tx1">
                    <a:lumMod val="95000"/>
                    <a:lumOff val="5000"/>
                  </a:schemeClr>
                </a:solidFill>
              </a:rPr>
              <a:t>bằng</a:t>
            </a:r>
            <a:r>
              <a:rPr lang="en-US" sz="2800" dirty="0">
                <a:solidFill>
                  <a:schemeClr val="tx1">
                    <a:lumMod val="95000"/>
                    <a:lumOff val="5000"/>
                  </a:schemeClr>
                </a:solidFill>
              </a:rPr>
              <a:t> con </a:t>
            </a:r>
            <a:r>
              <a:rPr lang="en-US" sz="2800" dirty="0" err="1">
                <a:solidFill>
                  <a:schemeClr val="tx1">
                    <a:lumMod val="95000"/>
                    <a:lumOff val="5000"/>
                  </a:schemeClr>
                </a:solidFill>
              </a:rPr>
              <a:t>đường</a:t>
            </a:r>
            <a:r>
              <a:rPr lang="en-US" sz="2800" dirty="0">
                <a:solidFill>
                  <a:schemeClr val="tx1">
                    <a:lumMod val="95000"/>
                    <a:lumOff val="5000"/>
                  </a:schemeClr>
                </a:solidFill>
              </a:rPr>
              <a:t> qua </a:t>
            </a:r>
            <a:r>
              <a:rPr lang="en-US" sz="2800" dirty="0" err="1">
                <a:solidFill>
                  <a:schemeClr val="tx1">
                    <a:lumMod val="95000"/>
                    <a:lumOff val="5000"/>
                  </a:schemeClr>
                </a:solidFill>
              </a:rPr>
              <a:t>mạch</a:t>
            </a:r>
            <a:r>
              <a:rPr lang="en-US" sz="2800" dirty="0">
                <a:solidFill>
                  <a:schemeClr val="tx1">
                    <a:lumMod val="95000"/>
                    <a:lumOff val="5000"/>
                  </a:schemeClr>
                </a:solidFill>
              </a:rPr>
              <a:t> </a:t>
            </a:r>
            <a:r>
              <a:rPr lang="en-US" sz="2800" dirty="0" err="1">
                <a:solidFill>
                  <a:schemeClr val="tx1">
                    <a:lumMod val="95000"/>
                    <a:lumOff val="5000"/>
                  </a:schemeClr>
                </a:solidFill>
              </a:rPr>
              <a:t>gỗ</a:t>
            </a:r>
            <a:r>
              <a:rPr lang="en-US" sz="2800" dirty="0">
                <a:solidFill>
                  <a:schemeClr val="tx1">
                    <a:lumMod val="95000"/>
                    <a:lumOff val="5000"/>
                  </a:schemeClr>
                </a:solidFill>
              </a:rPr>
              <a:t> </a:t>
            </a:r>
            <a:r>
              <a:rPr lang="en-US" sz="2800" dirty="0" err="1">
                <a:solidFill>
                  <a:schemeClr val="tx1">
                    <a:lumMod val="95000"/>
                    <a:lumOff val="5000"/>
                  </a:schemeClr>
                </a:solidFill>
              </a:rPr>
              <a:t>từ</a:t>
            </a:r>
            <a:r>
              <a:rPr lang="en-US" sz="2800" dirty="0">
                <a:solidFill>
                  <a:schemeClr val="tx1">
                    <a:lumMod val="95000"/>
                    <a:lumOff val="5000"/>
                  </a:schemeClr>
                </a:solidFill>
              </a:rPr>
              <a:t> </a:t>
            </a:r>
            <a:r>
              <a:rPr lang="en-US" sz="2800" dirty="0" err="1">
                <a:solidFill>
                  <a:schemeClr val="tx1">
                    <a:lumMod val="95000"/>
                    <a:lumOff val="5000"/>
                  </a:schemeClr>
                </a:solidFill>
              </a:rPr>
              <a:t>rễ</a:t>
            </a:r>
            <a:r>
              <a:rPr lang="en-US" sz="2800" dirty="0">
                <a:solidFill>
                  <a:schemeClr val="tx1">
                    <a:lumMod val="95000"/>
                    <a:lumOff val="5000"/>
                  </a:schemeClr>
                </a:solidFill>
              </a:rPr>
              <a:t> </a:t>
            </a:r>
            <a:r>
              <a:rPr lang="en-US" sz="2800" dirty="0" err="1">
                <a:solidFill>
                  <a:schemeClr val="tx1">
                    <a:lumMod val="95000"/>
                    <a:lumOff val="5000"/>
                  </a:schemeClr>
                </a:solidFill>
              </a:rPr>
              <a:t>lên</a:t>
            </a:r>
            <a:r>
              <a:rPr lang="en-US" sz="2800" dirty="0">
                <a:solidFill>
                  <a:schemeClr val="tx1">
                    <a:lumMod val="95000"/>
                    <a:lumOff val="5000"/>
                  </a:schemeClr>
                </a:solidFill>
              </a:rPr>
              <a:t> </a:t>
            </a:r>
            <a:r>
              <a:rPr lang="en-US" sz="2800" dirty="0" err="1">
                <a:solidFill>
                  <a:schemeClr val="tx1">
                    <a:lumMod val="95000"/>
                    <a:lumOff val="5000"/>
                  </a:schemeClr>
                </a:solidFill>
              </a:rPr>
              <a:t>lá</a:t>
            </a:r>
            <a:r>
              <a:rPr lang="vi-VN" altLang="en-US" sz="2800" dirty="0">
                <a:solidFill>
                  <a:schemeClr val="tx1">
                    <a:lumMod val="95000"/>
                    <a:lumOff val="5000"/>
                  </a:schemeClr>
                </a:solidFill>
              </a:rPr>
              <a:t>;</a:t>
            </a:r>
            <a:endParaRPr lang="vi-VN" altLang="en-US" sz="2800" dirty="0">
              <a:solidFill>
                <a:schemeClr val="tx1">
                  <a:lumMod val="95000"/>
                  <a:lumOff val="5000"/>
                </a:schemeClr>
              </a:solidFill>
            </a:endParaRPr>
          </a:p>
          <a:p>
            <a:endParaRPr lang="vi-VN" altLang="en-US" sz="2800" dirty="0">
              <a:solidFill>
                <a:schemeClr val="tx1">
                  <a:lumMod val="95000"/>
                  <a:lumOff val="5000"/>
                </a:schemeClr>
              </a:solidFill>
            </a:endParaRPr>
          </a:p>
        </p:txBody>
      </p:sp>
      <p:sp>
        <p:nvSpPr>
          <p:cNvPr id="7" name="Content Placeholder 6"/>
          <p:cNvSpPr>
            <a:spLocks noGrp="1"/>
          </p:cNvSpPr>
          <p:nvPr>
            <p:ph sz="half" idx="2"/>
          </p:nvPr>
        </p:nvSpPr>
        <p:spPr/>
        <p:txBody>
          <a:bodyPr/>
          <a:lstStyle/>
          <a:p>
            <a:pPr algn="just"/>
            <a:r>
              <a:rPr lang="vi-VN" altLang="en-US" sz="2800" dirty="0">
                <a:solidFill>
                  <a:schemeClr val="tx1">
                    <a:lumMod val="95000"/>
                    <a:lumOff val="5000"/>
                  </a:schemeClr>
                </a:solidFill>
                <a:sym typeface="+mn-ea"/>
              </a:rPr>
              <a:t>Tuy nhiên,nước cũng có thể vận chuyển theo chiều từ trên xuống ở mạch rây hoặc vận chuyển ngang từ mạch gỗ sang mạch rây hoặc ngược lại.</a:t>
            </a:r>
            <a:endParaRPr lang="vi-VN" altLang="en-US" sz="2800" dirty="0">
              <a:solidFill>
                <a:schemeClr val="tx1">
                  <a:lumMod val="95000"/>
                  <a:lumOff val="5000"/>
                </a:schemeClr>
              </a:solidFill>
            </a:endParaRPr>
          </a:p>
          <a:p>
            <a:endParaRPr lang="en-US" sz="2800" dirty="0"/>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8" name="Picture 7" descr="Káº¿t quáº£ hÃ¬nh áº£nh cho hÃ¬nh áº£nh con ÄÆ°á»ng váº­n chuyá»n nÆ°á»c trong thÃ¢n cÃ¢y"/>
          <p:cNvPicPr/>
          <p:nvPr/>
        </p:nvPicPr>
        <p:blipFill>
          <a:blip r:embed="rId1"/>
          <a:srcRect/>
          <a:stretch>
            <a:fillRect/>
          </a:stretch>
        </p:blipFill>
        <p:spPr bwMode="auto">
          <a:xfrm>
            <a:off x="1228725" y="2540000"/>
            <a:ext cx="3988435" cy="3494405"/>
          </a:xfrm>
          <a:prstGeom prst="rect">
            <a:avLst/>
          </a:prstGeom>
          <a:noFill/>
          <a:ln w="9525">
            <a:noFill/>
            <a:miter lim="800000"/>
            <a:headEnd/>
            <a:tailEnd/>
          </a:ln>
        </p:spPr>
      </p:pic>
      <p:pic>
        <p:nvPicPr>
          <p:cNvPr id="12" name="Picture 12" descr="Káº¿t quáº£ hÃ¬nh áº£nh cho hÃ¬nh áº£nh con ÄÆ°á»ng váº­n chuyá»n nÆ°á»c trong thÃ¢n cÃ¢y"/>
          <p:cNvPicPr>
            <a:picLocks noChangeAspect="1" noChangeArrowheads="1"/>
          </p:cNvPicPr>
          <p:nvPr/>
        </p:nvPicPr>
        <p:blipFill>
          <a:blip r:embed="rId2"/>
          <a:srcRect/>
          <a:stretch>
            <a:fillRect/>
          </a:stretch>
        </p:blipFill>
        <p:spPr>
          <a:xfrm>
            <a:off x="6197600" y="3007360"/>
            <a:ext cx="5242560" cy="323786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blinds(horizontal)">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ppt_y</p:attrName>
                                        </p:attrNameLst>
                                      </p:cBhvr>
                                      <p:tavLst>
                                        <p:tav tm="0">
                                          <p:val>
                                            <p:strVal val="#ppt_y+#ppt_h*1.125000"/>
                                          </p:val>
                                        </p:tav>
                                        <p:tav tm="100000">
                                          <p:val>
                                            <p:strVal val="#ppt_y"/>
                                          </p:val>
                                        </p:tav>
                                      </p:tavLst>
                                    </p:anim>
                                    <p:animEffect transition="in" filter="wipe(up)">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4366" y="190500"/>
            <a:ext cx="10398034" cy="984250"/>
          </a:xfrm>
        </p:spPr>
        <p:txBody>
          <a:bodyPr/>
          <a:lstStyle/>
          <a:p>
            <a:pPr marL="742950" indent="-742950" algn="ctr">
              <a:buFont typeface="+mj-lt"/>
              <a:buAutoNum type="arabicPeriod" startAt="3"/>
            </a:pPr>
            <a:r>
              <a:rPr lang="vi-VN" altLang="en-US" dirty="0"/>
              <a:t>Cơ chế đảm bảo sự vận chuyển nước ở thân</a:t>
            </a:r>
            <a:endParaRPr lang="vi-VN" altLang="en-US" dirty="0"/>
          </a:p>
        </p:txBody>
      </p:sp>
      <p:sp>
        <p:nvSpPr>
          <p:cNvPr id="8" name="Content Placeholder 7"/>
          <p:cNvSpPr>
            <a:spLocks noGrp="1"/>
          </p:cNvSpPr>
          <p:nvPr>
            <p:ph idx="1"/>
          </p:nvPr>
        </p:nvSpPr>
        <p:spPr>
          <a:xfrm>
            <a:off x="609600" y="1080770"/>
            <a:ext cx="10972800" cy="4953000"/>
          </a:xfrm>
        </p:spPr>
        <p:txBody>
          <a:bodyPr/>
          <a:lstStyle/>
          <a:p>
            <a:pPr marL="539750" indent="-457200" algn="just"/>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Quá</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trình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vận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chuyển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 ở </a:t>
            </a:r>
            <a:r>
              <a:rPr lang="en-US" sz="2800" dirty="0" err="1" smtClean="0">
                <a:solidFill>
                  <a:schemeClr val="tx1">
                    <a:lumMod val="95000"/>
                    <a:lumOff val="5000"/>
                  </a:schemeClr>
                </a:solidFill>
                <a:cs typeface="+mn-lt"/>
                <a:sym typeface="+mn-ea"/>
              </a:rPr>
              <a:t>thân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thực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hiện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được</a:t>
            </a:r>
            <a:r>
              <a:rPr lang="en-US" sz="2800" dirty="0" smtClean="0">
                <a:solidFill>
                  <a:schemeClr val="tx1">
                    <a:lumMod val="95000"/>
                    <a:lumOff val="5000"/>
                  </a:schemeClr>
                </a:solidFill>
                <a:cs typeface="+mn-lt"/>
                <a:sym typeface="+mn-ea"/>
              </a:rPr>
              <a:t> do </a:t>
            </a:r>
            <a:r>
              <a:rPr lang="en-US" sz="2800" dirty="0" err="1" smtClean="0">
                <a:solidFill>
                  <a:schemeClr val="tx1">
                    <a:lumMod val="95000"/>
                    <a:lumOff val="5000"/>
                  </a:schemeClr>
                </a:solidFill>
                <a:cs typeface="+mn-lt"/>
                <a:sym typeface="+mn-ea"/>
              </a:rPr>
              <a:t>sự</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phối</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hợp</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giữa</a:t>
            </a:r>
            <a:r>
              <a:rPr lang="en-US" sz="2800" dirty="0" smtClean="0">
                <a:solidFill>
                  <a:schemeClr val="tx1">
                    <a:lumMod val="95000"/>
                    <a:lumOff val="5000"/>
                  </a:schemeClr>
                </a:solidFill>
                <a:cs typeface="+mn-lt"/>
                <a:sym typeface="+mn-ea"/>
              </a:rPr>
              <a:t> </a:t>
            </a:r>
            <a:r>
              <a:rPr lang="vi-VN" alt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pPr marL="425450" algn="just">
              <a:buFont typeface="Arial" panose="020B0604020202020204" pitchFamily="34" charset="0"/>
              <a:buChar char="‒"/>
            </a:pPr>
            <a:r>
              <a:rPr lang="en-US" sz="2800" dirty="0" err="1" smtClean="0">
                <a:solidFill>
                  <a:schemeClr val="tx1">
                    <a:lumMod val="95000"/>
                    <a:lumOff val="5000"/>
                  </a:schemeClr>
                </a:solidFill>
                <a:cs typeface="+mn-lt"/>
                <a:sym typeface="+mn-ea"/>
              </a:rPr>
              <a:t>Lực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hút</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của</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lá</a:t>
            </a:r>
            <a:r>
              <a:rPr lang="en-US" sz="2800" dirty="0" smtClean="0">
                <a:solidFill>
                  <a:schemeClr val="tx1">
                    <a:lumMod val="95000"/>
                    <a:lumOff val="5000"/>
                  </a:schemeClr>
                </a:solidFill>
                <a:cs typeface="+mn-lt"/>
                <a:sym typeface="+mn-ea"/>
              </a:rPr>
              <a:t> (do </a:t>
            </a:r>
            <a:r>
              <a:rPr lang="en-US" sz="2800" dirty="0" err="1" smtClean="0">
                <a:solidFill>
                  <a:schemeClr val="tx1">
                    <a:lumMod val="95000"/>
                    <a:lumOff val="5000"/>
                  </a:schemeClr>
                </a:solidFill>
                <a:cs typeface="+mn-lt"/>
                <a:sym typeface="+mn-ea"/>
              </a:rPr>
              <a:t>quá</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trình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thoát</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hơi</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 ) </a:t>
            </a:r>
            <a:r>
              <a:rPr lang="vi-VN" alt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pPr marL="425450" algn="just">
              <a:buFont typeface="Arial" panose="020B0604020202020204" pitchFamily="34" charset="0"/>
              <a:buChar char="‒"/>
            </a:pPr>
            <a:r>
              <a:rPr lang="en-US" sz="2800" dirty="0" err="1" smtClean="0">
                <a:solidFill>
                  <a:schemeClr val="tx1">
                    <a:lumMod val="95000"/>
                    <a:lumOff val="5000"/>
                  </a:schemeClr>
                </a:solidFill>
                <a:cs typeface="+mn-lt"/>
                <a:sym typeface="+mn-ea"/>
              </a:rPr>
              <a:t>Lực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đẩy</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của</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rễ</a:t>
            </a:r>
            <a:r>
              <a:rPr lang="en-US" sz="2800" dirty="0" smtClean="0">
                <a:solidFill>
                  <a:schemeClr val="tx1">
                    <a:lumMod val="95000"/>
                    <a:lumOff val="5000"/>
                  </a:schemeClr>
                </a:solidFill>
                <a:cs typeface="+mn-lt"/>
                <a:sym typeface="+mn-ea"/>
              </a:rPr>
              <a:t> (do </a:t>
            </a:r>
            <a:r>
              <a:rPr lang="en-US" sz="2800" dirty="0" err="1" smtClean="0">
                <a:solidFill>
                  <a:schemeClr val="tx1">
                    <a:lumMod val="95000"/>
                    <a:lumOff val="5000"/>
                  </a:schemeClr>
                </a:solidFill>
                <a:cs typeface="+mn-lt"/>
                <a:sym typeface="+mn-ea"/>
              </a:rPr>
              <a:t>quá</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trình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hấp</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thụ</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 ) </a:t>
            </a:r>
            <a:r>
              <a:rPr lang="vi-VN" alt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pPr marL="425450" algn="just">
              <a:buFont typeface="Arial" panose="020B0604020202020204" pitchFamily="34" charset="0"/>
              <a:buChar char="‒"/>
            </a:pPr>
            <a:r>
              <a:rPr lang="en-US" sz="2800" dirty="0" err="1" smtClean="0">
                <a:solidFill>
                  <a:schemeClr val="tx1">
                    <a:lumMod val="95000"/>
                    <a:lumOff val="5000"/>
                  </a:schemeClr>
                </a:solidFill>
                <a:cs typeface="+mn-lt"/>
                <a:sym typeface="+mn-ea"/>
              </a:rPr>
              <a:t>Lực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trung</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gian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lực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liên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kết</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giữa</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các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phân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tử</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và</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lực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bám</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giữa</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các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phân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tử</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với</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thành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mạch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dẫn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thành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dòng</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liên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tục</a:t>
            </a:r>
            <a:r>
              <a:rPr lang="en-US" sz="2800" dirty="0" smtClean="0">
                <a:solidFill>
                  <a:schemeClr val="tx1">
                    <a:lumMod val="95000"/>
                    <a:lumOff val="5000"/>
                  </a:schemeClr>
                </a:solidFill>
                <a:cs typeface="+mn-lt"/>
                <a:sym typeface="+mn-ea"/>
              </a:rPr>
              <a:t>) </a:t>
            </a:r>
            <a:r>
              <a:rPr lang="vi-VN" alt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pPr marL="425450" lvl="0" algn="just"/>
            <a:r>
              <a:rPr lang="en-US" sz="2800" dirty="0" err="1" smtClean="0">
                <a:solidFill>
                  <a:schemeClr val="tx1">
                    <a:lumMod val="95000"/>
                    <a:lumOff val="5000"/>
                  </a:schemeClr>
                </a:solidFill>
                <a:cs typeface="+mn-lt"/>
                <a:sym typeface="+mn-ea"/>
              </a:rPr>
              <a:t>Cây</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hấp</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thụ</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 qua </a:t>
            </a:r>
            <a:r>
              <a:rPr lang="en-US" sz="2800" dirty="0" err="1" smtClean="0">
                <a:solidFill>
                  <a:schemeClr val="tx1">
                    <a:lumMod val="95000"/>
                    <a:lumOff val="5000"/>
                  </a:schemeClr>
                </a:solidFill>
                <a:cs typeface="+mn-lt"/>
                <a:sym typeface="+mn-ea"/>
              </a:rPr>
              <a:t>hệ</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thống</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rễ</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nhờ</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sự</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chênh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lệch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áp</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suất</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thẩm</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thấu</a:t>
            </a:r>
            <a:r>
              <a:rPr lang="en-US" sz="2800" dirty="0" smtClean="0">
                <a:solidFill>
                  <a:schemeClr val="tx1">
                    <a:lumMod val="95000"/>
                    <a:lumOff val="5000"/>
                  </a:schemeClr>
                </a:solidFill>
                <a:cs typeface="+mn-lt"/>
                <a:sym typeface="+mn-ea"/>
              </a:rPr>
              <a:t> ( </a:t>
            </a:r>
            <a:r>
              <a:rPr lang="en-US" sz="2800" dirty="0" err="1" smtClean="0">
                <a:solidFill>
                  <a:schemeClr val="tx1">
                    <a:lumMod val="95000"/>
                    <a:lumOff val="5000"/>
                  </a:schemeClr>
                </a:solidFill>
                <a:cs typeface="+mn-lt"/>
                <a:sym typeface="+mn-ea"/>
              </a:rPr>
              <a:t>tăng</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đần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từ</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đất</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đến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mạch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gỗ</a:t>
            </a:r>
            <a:r>
              <a:rPr lang="en-US" sz="2800" dirty="0" smtClean="0">
                <a:solidFill>
                  <a:schemeClr val="tx1">
                    <a:lumMod val="95000"/>
                    <a:lumOff val="5000"/>
                  </a:schemeClr>
                </a:solidFill>
                <a:cs typeface="+mn-lt"/>
                <a:sym typeface="+mn-ea"/>
              </a:rPr>
              <a:t> ). </a:t>
            </a:r>
            <a:r>
              <a:rPr lang="en-US" sz="2800" dirty="0" err="1" smtClean="0">
                <a:solidFill>
                  <a:schemeClr val="tx1">
                    <a:lumMod val="95000"/>
                    <a:lumOff val="5000"/>
                  </a:schemeClr>
                </a:solidFill>
                <a:cs typeface="+mn-lt"/>
                <a:sym typeface="+mn-ea"/>
              </a:rPr>
              <a:t>Hai</a:t>
            </a:r>
            <a:r>
              <a:rPr lang="en-US" sz="2800" dirty="0" smtClean="0">
                <a:solidFill>
                  <a:schemeClr val="tx1">
                    <a:lumMod val="95000"/>
                    <a:lumOff val="5000"/>
                  </a:schemeClr>
                </a:solidFill>
                <a:cs typeface="+mn-lt"/>
                <a:sym typeface="+mn-ea"/>
              </a:rPr>
              <a:t> con </a:t>
            </a:r>
            <a:r>
              <a:rPr lang="en-US" sz="2800" dirty="0" err="1" smtClean="0">
                <a:solidFill>
                  <a:schemeClr val="tx1">
                    <a:lumMod val="95000"/>
                    <a:lumOff val="5000"/>
                  </a:schemeClr>
                </a:solidFill>
                <a:cs typeface="+mn-lt"/>
                <a:sym typeface="+mn-ea"/>
              </a:rPr>
              <a:t>đường</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hấp</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thụ</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nước</a:t>
            </a:r>
            <a:r>
              <a:rPr 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pPr marL="425450" lvl="0" algn="just">
              <a:buFont typeface="Arial" panose="020B0604020202020204" pitchFamily="34" charset="0"/>
              <a:buChar char="‒"/>
            </a:pPr>
            <a:r>
              <a:rPr lang="vi-VN" altLang="en-US" sz="2800" dirty="0" smtClean="0">
                <a:solidFill>
                  <a:schemeClr val="tx1">
                    <a:lumMod val="95000"/>
                    <a:lumOff val="5000"/>
                  </a:schemeClr>
                </a:solidFill>
                <a:cs typeface="+mn-lt"/>
                <a:sym typeface="+mn-ea"/>
              </a:rPr>
              <a:t>C</a:t>
            </a:r>
            <a:r>
              <a:rPr lang="en-US" sz="2800" dirty="0" smtClean="0">
                <a:solidFill>
                  <a:schemeClr val="tx1">
                    <a:lumMod val="95000"/>
                    <a:lumOff val="5000"/>
                  </a:schemeClr>
                </a:solidFill>
                <a:cs typeface="+mn-lt"/>
                <a:sym typeface="+mn-ea"/>
              </a:rPr>
              <a:t>on </a:t>
            </a:r>
            <a:r>
              <a:rPr lang="en-US" sz="2800" dirty="0" err="1" smtClean="0">
                <a:solidFill>
                  <a:schemeClr val="tx1">
                    <a:lumMod val="95000"/>
                    <a:lumOff val="5000"/>
                  </a:schemeClr>
                </a:solidFill>
                <a:cs typeface="+mn-lt"/>
                <a:sym typeface="+mn-ea"/>
              </a:rPr>
              <a:t>đường</a:t>
            </a:r>
            <a:r>
              <a:rPr lang="en-US" sz="2800" dirty="0" smtClean="0">
                <a:solidFill>
                  <a:schemeClr val="tx1">
                    <a:lumMod val="95000"/>
                    <a:lumOff val="5000"/>
                  </a:schemeClr>
                </a:solidFill>
                <a:cs typeface="+mn-lt"/>
                <a:sym typeface="+mn-ea"/>
              </a:rPr>
              <a:t> qua </a:t>
            </a:r>
            <a:r>
              <a:rPr lang="en-US" sz="2800" dirty="0" err="1" smtClean="0">
                <a:solidFill>
                  <a:schemeClr val="tx1">
                    <a:lumMod val="95000"/>
                    <a:lumOff val="5000"/>
                  </a:schemeClr>
                </a:solidFill>
                <a:cs typeface="+mn-lt"/>
                <a:sym typeface="+mn-ea"/>
              </a:rPr>
              <a:t>chất</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nguyên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sinh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không</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bào</a:t>
            </a:r>
            <a:r>
              <a:rPr lang="en-US" sz="2800" dirty="0" smtClean="0">
                <a:solidFill>
                  <a:schemeClr val="tx1">
                    <a:lumMod val="95000"/>
                    <a:lumOff val="5000"/>
                  </a:schemeClr>
                </a:solidFill>
                <a:cs typeface="+mn-lt"/>
                <a:sym typeface="+mn-ea"/>
              </a:rPr>
              <a:t> </a:t>
            </a:r>
            <a:r>
              <a:rPr lang="vi-VN" alt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pPr marL="425450" lvl="0" algn="just">
              <a:buFont typeface="Arial" panose="020B0604020202020204" pitchFamily="34" charset="0"/>
              <a:buChar char="‒"/>
            </a:pPr>
            <a:r>
              <a:rPr lang="vi-VN" altLang="en-US" sz="2800" dirty="0" smtClean="0">
                <a:solidFill>
                  <a:schemeClr val="tx1">
                    <a:lumMod val="95000"/>
                    <a:lumOff val="5000"/>
                  </a:schemeClr>
                </a:solidFill>
                <a:cs typeface="+mn-lt"/>
                <a:sym typeface="+mn-ea"/>
              </a:rPr>
              <a:t>C</a:t>
            </a:r>
            <a:r>
              <a:rPr lang="en-US" sz="2800" dirty="0" smtClean="0">
                <a:solidFill>
                  <a:schemeClr val="tx1">
                    <a:lumMod val="95000"/>
                    <a:lumOff val="5000"/>
                  </a:schemeClr>
                </a:solidFill>
                <a:cs typeface="+mn-lt"/>
                <a:sym typeface="+mn-ea"/>
              </a:rPr>
              <a:t>on </a:t>
            </a:r>
            <a:r>
              <a:rPr lang="en-US" sz="2800" dirty="0" err="1" smtClean="0">
                <a:solidFill>
                  <a:schemeClr val="tx1">
                    <a:lumMod val="95000"/>
                    <a:lumOff val="5000"/>
                  </a:schemeClr>
                </a:solidFill>
                <a:cs typeface="+mn-lt"/>
                <a:sym typeface="+mn-ea"/>
              </a:rPr>
              <a:t>đư</a:t>
            </a:r>
            <a:r>
              <a:rPr lang="vi-VN" altLang="en-US" sz="2800" dirty="0" err="1" smtClean="0">
                <a:solidFill>
                  <a:schemeClr val="tx1">
                    <a:lumMod val="95000"/>
                    <a:lumOff val="5000"/>
                  </a:schemeClr>
                </a:solidFill>
                <a:cs typeface="+mn-lt"/>
                <a:sym typeface="+mn-ea"/>
              </a:rPr>
              <a:t>ờ</a:t>
            </a:r>
            <a:r>
              <a:rPr lang="en-US" sz="2800" dirty="0" err="1" smtClean="0">
                <a:solidFill>
                  <a:schemeClr val="tx1">
                    <a:lumMod val="95000"/>
                    <a:lumOff val="5000"/>
                  </a:schemeClr>
                </a:solidFill>
                <a:cs typeface="+mn-lt"/>
                <a:sym typeface="+mn-ea"/>
              </a:rPr>
              <a:t>ng</a:t>
            </a:r>
            <a:r>
              <a:rPr lang="en-US" sz="2800" dirty="0" smtClean="0">
                <a:solidFill>
                  <a:schemeClr val="tx1">
                    <a:lumMod val="95000"/>
                    <a:lumOff val="5000"/>
                  </a:schemeClr>
                </a:solidFill>
                <a:cs typeface="+mn-lt"/>
                <a:sym typeface="+mn-ea"/>
              </a:rPr>
              <a:t> qua </a:t>
            </a:r>
            <a:r>
              <a:rPr lang="en-US" sz="2800" dirty="0" err="1" smtClean="0">
                <a:solidFill>
                  <a:schemeClr val="tx1">
                    <a:lumMod val="95000"/>
                    <a:lumOff val="5000"/>
                  </a:schemeClr>
                </a:solidFill>
                <a:cs typeface="+mn-lt"/>
                <a:sym typeface="+mn-ea"/>
              </a:rPr>
              <a:t>thành</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tế</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bào</a:t>
            </a:r>
            <a:r>
              <a:rPr lang="en-US" sz="2800" dirty="0" smtClean="0">
                <a:solidFill>
                  <a:schemeClr val="tx1">
                    <a:lumMod val="95000"/>
                    <a:lumOff val="5000"/>
                  </a:schemeClr>
                </a:solidFill>
                <a:cs typeface="+mn-lt"/>
                <a:sym typeface="+mn-ea"/>
              </a:rPr>
              <a:t> – </a:t>
            </a:r>
            <a:r>
              <a:rPr lang="en-US" sz="2800" dirty="0" err="1" smtClean="0">
                <a:solidFill>
                  <a:schemeClr val="tx1">
                    <a:lumMod val="95000"/>
                    <a:lumOff val="5000"/>
                  </a:schemeClr>
                </a:solidFill>
                <a:cs typeface="+mn-lt"/>
                <a:sym typeface="+mn-ea"/>
              </a:rPr>
              <a:t>gian</a:t>
            </a:r>
            <a:r>
              <a:rPr lang="en-US" sz="2800" dirty="0" smtClean="0">
                <a:solidFill>
                  <a:schemeClr val="tx1">
                    <a:lumMod val="95000"/>
                    <a:lumOff val="5000"/>
                  </a:schemeClr>
                </a:solidFill>
                <a:cs typeface="+mn-lt"/>
                <a:sym typeface="+mn-ea"/>
              </a:rPr>
              <a:t> </a:t>
            </a:r>
            <a:r>
              <a:rPr lang="en-US" sz="2800" dirty="0" err="1" smtClean="0">
                <a:solidFill>
                  <a:schemeClr val="tx1">
                    <a:lumMod val="95000"/>
                    <a:lumOff val="5000"/>
                  </a:schemeClr>
                </a:solidFill>
                <a:cs typeface="+mn-lt"/>
                <a:sym typeface="+mn-ea"/>
              </a:rPr>
              <a:t>bào</a:t>
            </a:r>
            <a:r>
              <a:rPr lang="en-US" sz="2800" dirty="0" smtClean="0">
                <a:solidFill>
                  <a:schemeClr val="tx1">
                    <a:lumMod val="95000"/>
                    <a:lumOff val="5000"/>
                  </a:schemeClr>
                </a:solidFill>
                <a:cs typeface="+mn-lt"/>
                <a:sym typeface="+mn-ea"/>
              </a:rPr>
              <a:t> </a:t>
            </a:r>
            <a:r>
              <a:rPr lang="vi-VN" altLang="en-US" sz="2800" dirty="0" smtClean="0">
                <a:solidFill>
                  <a:schemeClr val="tx1">
                    <a:lumMod val="95000"/>
                    <a:lumOff val="5000"/>
                  </a:schemeClr>
                </a:solidFill>
                <a:cs typeface="+mn-lt"/>
                <a:sym typeface="+mn-ea"/>
              </a:rPr>
              <a:t>.</a:t>
            </a:r>
            <a:endParaRPr lang="en-US" sz="2800" dirty="0" smtClean="0">
              <a:solidFill>
                <a:schemeClr val="tx1">
                  <a:lumMod val="95000"/>
                  <a:lumOff val="5000"/>
                </a:schemeClr>
              </a:solidFill>
              <a:cs typeface="+mn-lt"/>
            </a:endParaRPr>
          </a:p>
          <a:p>
            <a:endParaRPr lang="en-US" sz="2800" dirty="0" smtClean="0">
              <a:solidFill>
                <a:schemeClr val="tx1">
                  <a:lumMod val="95000"/>
                  <a:lumOff val="5000"/>
                </a:schemeClr>
              </a:solidFill>
              <a:cs typeface="+mn-lt"/>
            </a:endParaRPr>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blinds(horizontal)">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blinds(horizontal)">
                                      <p:cBhvr>
                                        <p:cTn id="32" dur="500"/>
                                        <p:tgtEl>
                                          <p:spTgt spid="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Effect transition="in" filter="blinds(horizontal)">
                                      <p:cBhvr>
                                        <p:cTn id="37" dur="500"/>
                                        <p:tgtEl>
                                          <p:spTgt spid="8">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6" end="6"/>
                                            </p:txEl>
                                          </p:spTgt>
                                        </p:tgtEl>
                                        <p:attrNameLst>
                                          <p:attrName>style.visibility</p:attrName>
                                        </p:attrNameLst>
                                      </p:cBhvr>
                                      <p:to>
                                        <p:strVal val="visible"/>
                                      </p:to>
                                    </p:set>
                                    <p:animEffect transition="in" filter="blinds(horizontal)">
                                      <p:cBhvr>
                                        <p:cTn id="4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90500"/>
            <a:ext cx="10972800" cy="984250"/>
          </a:xfrm>
        </p:spPr>
        <p:txBody>
          <a:bodyPr/>
          <a:lstStyle/>
          <a:p>
            <a:pPr marL="857250" indent="-857250" algn="ctr">
              <a:buFont typeface="+mj-lt"/>
              <a:buAutoNum type="romanUcPeriod" startAt="4"/>
            </a:pPr>
            <a:r>
              <a:rPr lang="vi-VN" altLang="en-US"/>
              <a:t>Thoát hơi nước ở lá</a:t>
            </a:r>
            <a:endParaRPr lang="vi-VN" alt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graphicFrame>
        <p:nvGraphicFramePr>
          <p:cNvPr id="7" name="Diagram 6"/>
          <p:cNvGraphicFramePr/>
          <p:nvPr/>
        </p:nvGraphicFramePr>
        <p:xfrm>
          <a:off x="1221105" y="1425575"/>
          <a:ext cx="9841865" cy="47129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vi-VN" altLang="en-US"/>
              <a:t>Danh sách thành viên</a:t>
            </a:r>
            <a:endParaRPr lang="vi-VN" alt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graphicFrame>
        <p:nvGraphicFramePr>
          <p:cNvPr id="8" name="Table 7"/>
          <p:cNvGraphicFramePr/>
          <p:nvPr/>
        </p:nvGraphicFramePr>
        <p:xfrm>
          <a:off x="1718310" y="1064895"/>
          <a:ext cx="9330690" cy="5181600"/>
        </p:xfrm>
        <a:graphic>
          <a:graphicData uri="http://schemas.openxmlformats.org/drawingml/2006/table">
            <a:tbl>
              <a:tblPr firstRow="1" bandRow="1">
                <a:tableStyleId>{5C22544A-7EE6-4342-B048-85BDC9FD1C3A}</a:tableStyleId>
              </a:tblPr>
              <a:tblGrid>
                <a:gridCol w="6442710"/>
                <a:gridCol w="2887980"/>
              </a:tblGrid>
              <a:tr h="518160">
                <a:tc>
                  <a:txBody>
                    <a:bodyPr/>
                    <a:lstStyle/>
                    <a:p>
                      <a:pPr algn="ctr">
                        <a:buNone/>
                      </a:pPr>
                      <a:r>
                        <a:rPr lang="vi-VN" altLang="en-US" sz="2400"/>
                        <a:t>Họ và tên </a:t>
                      </a:r>
                      <a:endParaRPr lang="vi-VN" altLang="en-US" sz="2400"/>
                    </a:p>
                  </a:txBody>
                  <a:tcPr/>
                </a:tc>
                <a:tc>
                  <a:txBody>
                    <a:bodyPr/>
                    <a:lstStyle/>
                    <a:p>
                      <a:pPr algn="ctr">
                        <a:buNone/>
                      </a:pPr>
                      <a:r>
                        <a:rPr lang="vi-VN" altLang="en-US" sz="2400"/>
                        <a:t>MSSV</a:t>
                      </a:r>
                      <a:endParaRPr lang="vi-VN" altLang="en-US" sz="2400"/>
                    </a:p>
                  </a:txBody>
                  <a:tcPr/>
                </a:tc>
              </a:tr>
              <a:tr h="518160">
                <a:tc>
                  <a:txBody>
                    <a:bodyPr/>
                    <a:lstStyle/>
                    <a:p>
                      <a:pPr algn="ctr">
                        <a:buNone/>
                      </a:pPr>
                      <a:r>
                        <a:rPr lang="vi-VN" altLang="en-US" sz="2400" dirty="0"/>
                        <a:t>Trương Đại Ban</a:t>
                      </a:r>
                      <a:endParaRPr lang="vi-VN" altLang="en-US" sz="2400" dirty="0"/>
                    </a:p>
                  </a:txBody>
                  <a:tcPr/>
                </a:tc>
                <a:tc>
                  <a:txBody>
                    <a:bodyPr/>
                    <a:lstStyle/>
                    <a:p>
                      <a:pPr algn="ctr">
                        <a:buNone/>
                      </a:pPr>
                      <a:r>
                        <a:rPr lang="vi-VN" altLang="en-US" sz="2400"/>
                        <a:t>16131013</a:t>
                      </a:r>
                      <a:endParaRPr lang="vi-VN" altLang="en-US" sz="2400"/>
                    </a:p>
                  </a:txBody>
                  <a:tcPr/>
                </a:tc>
              </a:tr>
              <a:tr h="518160">
                <a:tc>
                  <a:txBody>
                    <a:bodyPr/>
                    <a:lstStyle/>
                    <a:p>
                      <a:pPr algn="ctr">
                        <a:buNone/>
                      </a:pPr>
                      <a:r>
                        <a:rPr lang="vi-VN" altLang="en-US" sz="2400" dirty="0"/>
                        <a:t>Trần Quốc Đạt</a:t>
                      </a:r>
                      <a:endParaRPr lang="vi-VN" altLang="en-US" sz="2400" dirty="0"/>
                    </a:p>
                  </a:txBody>
                  <a:tcPr/>
                </a:tc>
                <a:tc>
                  <a:txBody>
                    <a:bodyPr/>
                    <a:lstStyle/>
                    <a:p>
                      <a:pPr algn="ctr">
                        <a:buNone/>
                      </a:pPr>
                      <a:r>
                        <a:rPr lang="vi-VN" altLang="en-US" sz="2400"/>
                        <a:t>17132015</a:t>
                      </a:r>
                      <a:endParaRPr lang="vi-VN" altLang="en-US" sz="2400"/>
                    </a:p>
                  </a:txBody>
                  <a:tcPr/>
                </a:tc>
              </a:tr>
              <a:tr h="518160">
                <a:tc>
                  <a:txBody>
                    <a:bodyPr/>
                    <a:lstStyle/>
                    <a:p>
                      <a:pPr algn="ctr">
                        <a:buNone/>
                      </a:pPr>
                      <a:r>
                        <a:rPr lang="vi-VN" altLang="en-US" sz="2400" dirty="0">
                          <a:solidFill>
                            <a:srgbClr val="FF0000"/>
                          </a:solidFill>
                        </a:rPr>
                        <a:t>Lư Thị </a:t>
                      </a:r>
                      <a:r>
                        <a:rPr lang="vi-VN" altLang="en-US" sz="2400" dirty="0" smtClean="0">
                          <a:solidFill>
                            <a:srgbClr val="FF0000"/>
                          </a:solidFill>
                        </a:rPr>
                        <a:t>Diểm </a:t>
                      </a:r>
                      <a:r>
                        <a:rPr lang="vi-VN" altLang="en-US" sz="2400" dirty="0">
                          <a:solidFill>
                            <a:srgbClr val="FF0000"/>
                          </a:solidFill>
                        </a:rPr>
                        <a:t>Huỳnh</a:t>
                      </a:r>
                      <a:endParaRPr lang="vi-VN" altLang="en-US" sz="2400" dirty="0">
                        <a:solidFill>
                          <a:srgbClr val="FF0000"/>
                        </a:solidFill>
                      </a:endParaRPr>
                    </a:p>
                  </a:txBody>
                  <a:tcPr/>
                </a:tc>
                <a:tc>
                  <a:txBody>
                    <a:bodyPr/>
                    <a:lstStyle/>
                    <a:p>
                      <a:pPr algn="ctr">
                        <a:buNone/>
                      </a:pPr>
                      <a:r>
                        <a:rPr lang="vi-VN" altLang="en-US" sz="2400">
                          <a:solidFill>
                            <a:srgbClr val="FF0000"/>
                          </a:solidFill>
                        </a:rPr>
                        <a:t>17132023</a:t>
                      </a:r>
                      <a:endParaRPr lang="vi-VN" altLang="en-US" sz="2400">
                        <a:solidFill>
                          <a:srgbClr val="FF0000"/>
                        </a:solidFill>
                      </a:endParaRPr>
                    </a:p>
                  </a:txBody>
                  <a:tcPr/>
                </a:tc>
              </a:tr>
              <a:tr h="518160">
                <a:tc>
                  <a:txBody>
                    <a:bodyPr/>
                    <a:lstStyle/>
                    <a:p>
                      <a:pPr algn="ctr">
                        <a:buNone/>
                      </a:pPr>
                      <a:r>
                        <a:rPr lang="vi-VN" altLang="en-US" sz="2400" dirty="0"/>
                        <a:t>Lê Ngọc Trúc Linh</a:t>
                      </a:r>
                      <a:endParaRPr lang="vi-VN" altLang="en-US" sz="2400" dirty="0"/>
                    </a:p>
                  </a:txBody>
                  <a:tcPr/>
                </a:tc>
                <a:tc>
                  <a:txBody>
                    <a:bodyPr/>
                    <a:lstStyle/>
                    <a:p>
                      <a:pPr algn="ctr">
                        <a:buNone/>
                      </a:pPr>
                      <a:r>
                        <a:rPr lang="vi-VN" altLang="en-US" sz="2400"/>
                        <a:t>17132031</a:t>
                      </a:r>
                      <a:endParaRPr lang="vi-VN" altLang="en-US" sz="2400"/>
                    </a:p>
                  </a:txBody>
                  <a:tcPr/>
                </a:tc>
              </a:tr>
              <a:tr h="518160">
                <a:tc>
                  <a:txBody>
                    <a:bodyPr/>
                    <a:lstStyle/>
                    <a:p>
                      <a:pPr algn="ctr">
                        <a:buNone/>
                      </a:pPr>
                      <a:r>
                        <a:rPr lang="vi-VN" altLang="en-US" sz="2400" dirty="0"/>
                        <a:t>Nguyễn Vinh Trung</a:t>
                      </a:r>
                      <a:endParaRPr lang="vi-VN" altLang="en-US" sz="2400" dirty="0"/>
                    </a:p>
                  </a:txBody>
                  <a:tcPr/>
                </a:tc>
                <a:tc>
                  <a:txBody>
                    <a:bodyPr/>
                    <a:lstStyle/>
                    <a:p>
                      <a:pPr algn="ctr">
                        <a:buNone/>
                      </a:pPr>
                      <a:r>
                        <a:rPr lang="vi-VN" altLang="en-US" sz="2400"/>
                        <a:t>17132068</a:t>
                      </a:r>
                      <a:endParaRPr lang="vi-VN" altLang="en-US" sz="2400"/>
                    </a:p>
                  </a:txBody>
                  <a:tcPr/>
                </a:tc>
              </a:tr>
              <a:tr h="518160">
                <a:tc>
                  <a:txBody>
                    <a:bodyPr/>
                    <a:lstStyle/>
                    <a:p>
                      <a:pPr algn="ctr">
                        <a:buNone/>
                      </a:pPr>
                      <a:r>
                        <a:rPr lang="vi-VN" altLang="en-US" sz="2400" dirty="0"/>
                        <a:t>Mai Nguyễn Phương Trâm</a:t>
                      </a:r>
                      <a:endParaRPr lang="vi-VN" altLang="en-US" sz="2400" dirty="0"/>
                    </a:p>
                  </a:txBody>
                  <a:tcPr/>
                </a:tc>
                <a:tc>
                  <a:txBody>
                    <a:bodyPr/>
                    <a:lstStyle/>
                    <a:p>
                      <a:pPr algn="ctr">
                        <a:buNone/>
                      </a:pPr>
                      <a:r>
                        <a:rPr lang="vi-VN" altLang="en-US" sz="2400"/>
                        <a:t>17132061</a:t>
                      </a:r>
                      <a:endParaRPr lang="vi-VN" altLang="en-US" sz="2400"/>
                    </a:p>
                  </a:txBody>
                  <a:tcPr/>
                </a:tc>
              </a:tr>
              <a:tr h="518160">
                <a:tc>
                  <a:txBody>
                    <a:bodyPr/>
                    <a:lstStyle/>
                    <a:p>
                      <a:pPr algn="ctr">
                        <a:buNone/>
                      </a:pPr>
                      <a:r>
                        <a:rPr lang="vi-VN" altLang="en-US" sz="2400" dirty="0"/>
                        <a:t>Huỳnh Ngọc Trà</a:t>
                      </a:r>
                      <a:endParaRPr lang="vi-VN" altLang="en-US" sz="2400" dirty="0"/>
                    </a:p>
                  </a:txBody>
                  <a:tcPr/>
                </a:tc>
                <a:tc>
                  <a:txBody>
                    <a:bodyPr/>
                    <a:lstStyle/>
                    <a:p>
                      <a:pPr algn="ctr">
                        <a:buNone/>
                      </a:pPr>
                      <a:r>
                        <a:rPr lang="vi-VN" altLang="en-US" sz="2400"/>
                        <a:t>17132060</a:t>
                      </a:r>
                      <a:endParaRPr lang="vi-VN" altLang="en-US" sz="2400"/>
                    </a:p>
                  </a:txBody>
                  <a:tcPr/>
                </a:tc>
              </a:tr>
              <a:tr h="518160">
                <a:tc>
                  <a:txBody>
                    <a:bodyPr/>
                    <a:lstStyle/>
                    <a:p>
                      <a:pPr algn="ctr">
                        <a:buNone/>
                      </a:pPr>
                      <a:r>
                        <a:rPr lang="vi-VN" altLang="en-US" sz="2400" dirty="0" smtClean="0"/>
                        <a:t>Phạm </a:t>
                      </a:r>
                      <a:r>
                        <a:rPr lang="vi-VN" altLang="en-US" sz="2400" dirty="0"/>
                        <a:t>Thị Hương Thảo</a:t>
                      </a:r>
                      <a:endParaRPr lang="vi-VN" altLang="en-US" sz="2400" dirty="0"/>
                    </a:p>
                  </a:txBody>
                  <a:tcPr/>
                </a:tc>
                <a:tc>
                  <a:txBody>
                    <a:bodyPr/>
                    <a:lstStyle/>
                    <a:p>
                      <a:pPr algn="ctr">
                        <a:buNone/>
                      </a:pPr>
                      <a:r>
                        <a:rPr lang="vi-VN" altLang="en-US" sz="2400" dirty="0" smtClean="0"/>
                        <a:t>17132055</a:t>
                      </a:r>
                      <a:endParaRPr lang="vi-VN" altLang="en-US" sz="2400" dirty="0"/>
                    </a:p>
                  </a:txBody>
                  <a:tcPr/>
                </a:tc>
              </a:tr>
              <a:tr h="518160">
                <a:tc>
                  <a:txBody>
                    <a:bodyPr/>
                    <a:lstStyle/>
                    <a:p>
                      <a:pPr algn="ctr">
                        <a:buNone/>
                      </a:pPr>
                      <a:r>
                        <a:rPr lang="vi-VN" altLang="en-US" sz="2400" dirty="0"/>
                        <a:t>Nguyễn Lê Hoài Thương</a:t>
                      </a:r>
                      <a:endParaRPr lang="vi-VN" altLang="en-US" sz="2400" dirty="0"/>
                    </a:p>
                  </a:txBody>
                  <a:tcPr/>
                </a:tc>
                <a:tc>
                  <a:txBody>
                    <a:bodyPr/>
                    <a:lstStyle/>
                    <a:p>
                      <a:pPr algn="ctr">
                        <a:buNone/>
                      </a:pPr>
                      <a:r>
                        <a:rPr lang="vi-VN" altLang="en-US" sz="2400" dirty="0"/>
                        <a:t>18113164</a:t>
                      </a:r>
                      <a:endParaRPr lang="vi-VN" altLang="en-US" sz="2400" dirty="0"/>
                    </a:p>
                  </a:txBody>
                  <a:tcPr/>
                </a:tc>
              </a:tr>
            </a:tbl>
          </a:graphicData>
        </a:graphic>
      </p:graphicFrame>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AutoNum type="arabicPeriod"/>
            </a:pPr>
            <a:r>
              <a:rPr lang="vi-VN" altLang="en-US"/>
              <a:t>Ý nghĩa của sự thoát hơi nước</a:t>
            </a:r>
            <a:endParaRPr lang="vi-VN" altLang="en-US"/>
          </a:p>
        </p:txBody>
      </p:sp>
      <p:sp>
        <p:nvSpPr>
          <p:cNvPr id="3" name="Content Placeholder 2"/>
          <p:cNvSpPr>
            <a:spLocks noGrp="1"/>
          </p:cNvSpPr>
          <p:nvPr>
            <p:ph sz="half" idx="1"/>
          </p:nvPr>
        </p:nvSpPr>
        <p:spPr>
          <a:xfrm>
            <a:off x="990600" y="1174750"/>
            <a:ext cx="6447790" cy="4953000"/>
          </a:xfrm>
        </p:spPr>
        <p:txBody>
          <a:bodyPr/>
          <a:lstStyle/>
          <a:p>
            <a:pPr algn="just"/>
            <a:r>
              <a:rPr lang="vi-VN" sz="2800" dirty="0">
                <a:solidFill>
                  <a:schemeClr val="tx1"/>
                </a:solidFill>
                <a:sym typeface="+mn-ea"/>
              </a:rPr>
              <a:t>Sự thoát hơi nước làm giảm nhiệt độ bề mặt </a:t>
            </a:r>
            <a:r>
              <a:rPr lang="vi-VN" sz="2800" dirty="0" smtClean="0">
                <a:solidFill>
                  <a:schemeClr val="tx1"/>
                </a:solidFill>
                <a:sym typeface="+mn-ea"/>
              </a:rPr>
              <a:t>lá, tránh tình trạng lá cây bị cháy nắng;</a:t>
            </a:r>
            <a:endParaRPr lang="vi-VN" sz="2800" dirty="0" smtClean="0">
              <a:solidFill>
                <a:schemeClr val="tx1"/>
              </a:solidFill>
              <a:sym typeface="+mn-ea"/>
            </a:endParaRPr>
          </a:p>
          <a:p>
            <a:pPr algn="just">
              <a:buFont typeface="Arial" panose="020B0604020202020204" pitchFamily="34" charset="0"/>
              <a:buChar char="•"/>
            </a:pPr>
            <a:r>
              <a:rPr lang="vi-VN" sz="2800" dirty="0" smtClean="0">
                <a:solidFill>
                  <a:schemeClr val="tx1"/>
                </a:solidFill>
                <a:ea typeface="Calibri" panose="020F0502020204030204" charset="0"/>
                <a:cs typeface="+mn-lt"/>
                <a:sym typeface="+mn-ea"/>
              </a:rPr>
              <a:t>Thoát hơi nước cho khí khổng mở ra, CO2 xâm nhập vào lá cung cấp cho quá trình quang hợp tổng hợp các chất hữu cơ cho cây;</a:t>
            </a:r>
            <a:endParaRPr lang="vi-VN" sz="2800" dirty="0" smtClean="0">
              <a:solidFill>
                <a:schemeClr val="tx1"/>
              </a:solidFill>
              <a:ea typeface="Calibri" panose="020F0502020204030204" charset="0"/>
              <a:cs typeface="+mn-lt"/>
              <a:sym typeface="+mn-ea"/>
            </a:endParaRPr>
          </a:p>
          <a:p>
            <a:pPr algn="just">
              <a:buFont typeface="Arial" panose="020B0604020202020204" pitchFamily="34" charset="0"/>
              <a:buChar char="•"/>
            </a:pPr>
            <a:endParaRPr lang="en-US" sz="2400" dirty="0">
              <a:solidFill>
                <a:schemeClr val="tx1"/>
              </a:solidFill>
              <a:effectLst/>
              <a:ea typeface="Calibri" panose="020F0502020204030204" charset="0"/>
              <a:cs typeface="+mn-lt"/>
            </a:endParaRPr>
          </a:p>
          <a:p>
            <a:pPr>
              <a:buFont typeface="Arial" panose="020B0604020202020204" pitchFamily="34" charset="0"/>
              <a:buChar char="•"/>
            </a:pPr>
            <a:endParaRPr lang="en-US" sz="2400" dirty="0" smtClean="0">
              <a:solidFill>
                <a:schemeClr val="tx1"/>
              </a:solidFill>
              <a:effectLst/>
              <a:ea typeface="Calibri" panose="020F0502020204030204" charset="0"/>
              <a:cs typeface="+mn-lt"/>
              <a:sym typeface="+mn-ea"/>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7" name="Content Placeholder 6"/>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7720965" y="1410335"/>
            <a:ext cx="4272915" cy="303593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blinds(horizontal)">
                                      <p:cBhvr>
                                        <p:cTn id="2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a:pPr>
            <a:r>
              <a:rPr lang="vi-VN" altLang="en-US"/>
              <a:t>Ý nghĩa của sự thoát hơi nước</a:t>
            </a:r>
            <a:endParaRPr lang="vi-VN" altLang="en-US"/>
          </a:p>
        </p:txBody>
      </p:sp>
      <p:sp>
        <p:nvSpPr>
          <p:cNvPr id="3" name="Content Placeholder 2"/>
          <p:cNvSpPr>
            <a:spLocks noGrp="1"/>
          </p:cNvSpPr>
          <p:nvPr>
            <p:ph sz="half" idx="1"/>
          </p:nvPr>
        </p:nvSpPr>
        <p:spPr>
          <a:xfrm>
            <a:off x="952500" y="1174750"/>
            <a:ext cx="5305424" cy="4953000"/>
          </a:xfrm>
        </p:spPr>
        <p:txBody>
          <a:bodyPr/>
          <a:lstStyle/>
          <a:p>
            <a:pPr algn="just">
              <a:buFont typeface="Arial" panose="020B0604020202020204" pitchFamily="34" charset="0"/>
            </a:pPr>
            <a:r>
              <a:rPr lang="vi-VN" sz="2800" dirty="0">
                <a:solidFill>
                  <a:schemeClr val="tx1"/>
                </a:solidFill>
                <a:sym typeface="+mn-ea"/>
              </a:rPr>
              <a:t>Thoát hơi nước tạo một động lực quan trọng nhất cho sự hút và vận chuyển của dòng nước đi trong cây;</a:t>
            </a:r>
            <a:endParaRPr lang="vi-VN" sz="2800" dirty="0">
              <a:solidFill>
                <a:schemeClr val="tx1"/>
              </a:solidFill>
              <a:sym typeface="+mn-ea"/>
            </a:endParaRPr>
          </a:p>
          <a:p>
            <a:pPr algn="just">
              <a:buFont typeface="Arial" panose="020B0604020202020204" pitchFamily="34" charset="0"/>
            </a:pPr>
            <a:r>
              <a:rPr lang="vi-VN" sz="2800" dirty="0" smtClean="0">
                <a:solidFill>
                  <a:schemeClr val="tx1"/>
                </a:solidFill>
                <a:sym typeface="+mn-ea"/>
              </a:rPr>
              <a:t>Sự </a:t>
            </a:r>
            <a:r>
              <a:rPr lang="vi-VN" sz="2800" dirty="0">
                <a:solidFill>
                  <a:schemeClr val="tx1"/>
                </a:solidFill>
                <a:sym typeface="+mn-ea"/>
              </a:rPr>
              <a:t>thoát hơi nước và dinh dưỡng khoáng có quan hệ mật thiết. Quá trình thoát hơi nước tạo điều kiện cho tuần hoàn, lưu thông và phân phối vật chất trong cây.</a:t>
            </a:r>
            <a:endParaRPr lang="en-US" sz="2800" dirty="0"/>
          </a:p>
          <a:p>
            <a:endParaRPr lang="en-US" dirty="0"/>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pic>
        <p:nvPicPr>
          <p:cNvPr id="8" name="Content Placeholder 7" descr="See the source image"/>
          <p:cNvPicPr>
            <a:picLocks noGrp="1" noChangeAspect="1"/>
          </p:cNvPicPr>
          <p:nvPr>
            <p:ph sz="half" idx="2"/>
          </p:nvPr>
        </p:nvPicPr>
        <p:blipFill>
          <a:blip r:embed="rId1">
            <a:extLst>
              <a:ext uri="{28A0092B-C50C-407E-A947-70E740481C1C}">
                <a14:useLocalDpi xmlns:a14="http://schemas.microsoft.com/office/drawing/2010/main" val="0"/>
              </a:ext>
            </a:extLst>
          </a:blip>
          <a:srcRect/>
          <a:stretch>
            <a:fillRect/>
          </a:stretch>
        </p:blipFill>
        <p:spPr bwMode="auto">
          <a:xfrm>
            <a:off x="6683375" y="1350010"/>
            <a:ext cx="4772025" cy="4601845"/>
          </a:xfrm>
          <a:prstGeom prst="rect">
            <a:avLst/>
          </a:prstGeom>
          <a:noFill/>
          <a:ln>
            <a:noFill/>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2"/>
            </a:pPr>
            <a:r>
              <a:rPr lang="vi-VN" altLang="en-US"/>
              <a:t>Con đường thoát hơi nước ở lá</a:t>
            </a:r>
            <a:endParaRPr lang="vi-VN" altLang="en-US"/>
          </a:p>
        </p:txBody>
      </p:sp>
      <p:sp>
        <p:nvSpPr>
          <p:cNvPr id="8" name="Content Placeholder 7"/>
          <p:cNvSpPr>
            <a:spLocks noGrp="1"/>
          </p:cNvSpPr>
          <p:nvPr>
            <p:ph sz="half" idx="1"/>
          </p:nvPr>
        </p:nvSpPr>
        <p:spPr/>
        <p:txBody>
          <a:bodyPr/>
          <a:lstStyle/>
          <a:p>
            <a:pPr marL="0" indent="0">
              <a:buFont typeface="Arial" panose="020B0604020202020204" pitchFamily="34" charset="0"/>
              <a:buNone/>
            </a:pPr>
            <a:endParaRPr lang="vi-VN" altLang="en-US" sz="2400"/>
          </a:p>
          <a:p>
            <a:pPr marL="0" indent="0" algn="l">
              <a:buFont typeface="Arial" panose="020B0604020202020204" pitchFamily="34" charset="0"/>
              <a:buNone/>
            </a:pPr>
            <a:endParaRPr lang="vi-VN" altLang="en-US" sz="2400">
              <a:solidFill>
                <a:schemeClr val="tx1">
                  <a:lumMod val="95000"/>
                  <a:lumOff val="5000"/>
                </a:schemeClr>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
        <p:nvSpPr>
          <p:cNvPr id="12" name="Wave 11"/>
          <p:cNvSpPr/>
          <p:nvPr/>
        </p:nvSpPr>
        <p:spPr>
          <a:xfrm>
            <a:off x="2445385" y="1412875"/>
            <a:ext cx="7729220" cy="1235710"/>
          </a:xfrm>
          <a:prstGeom prst="wav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lumMod val="95000"/>
                    <a:lumOff val="5000"/>
                  </a:schemeClr>
                </a:solidFill>
                <a:effectLst/>
                <a:ea typeface="SimSun" panose="02010600030101010101" pitchFamily="2" charset="-122"/>
                <a:cs typeface="+mn-lt"/>
              </a:rPr>
              <a:t>Quá trình thoát hơi nước ở lá</a:t>
            </a:r>
            <a:endParaRPr kumimoji="0" lang="vi-VN" altLang="zh-CN" sz="2800" b="0" i="0" u="none" strike="noStrike" cap="none" normalizeH="0" baseline="0" smtClean="0">
              <a:ln>
                <a:noFill/>
              </a:ln>
              <a:solidFill>
                <a:schemeClr val="tx1">
                  <a:lumMod val="95000"/>
                  <a:lumOff val="5000"/>
                </a:schemeClr>
              </a:solidFill>
              <a:effectLst/>
              <a:ea typeface="SimSun" panose="02010600030101010101" pitchFamily="2" charset="-122"/>
              <a:cs typeface="+mn-lt"/>
            </a:endParaRPr>
          </a:p>
        </p:txBody>
      </p:sp>
      <p:sp>
        <p:nvSpPr>
          <p:cNvPr id="13" name="Rounded Rectangle 12"/>
          <p:cNvSpPr/>
          <p:nvPr/>
        </p:nvSpPr>
        <p:spPr>
          <a:xfrm>
            <a:off x="2445385" y="3428365"/>
            <a:ext cx="3305810" cy="2844165"/>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Con đường</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thoát qua</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khí khổng</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4" name="Rounded Rectangle 13"/>
          <p:cNvSpPr/>
          <p:nvPr/>
        </p:nvSpPr>
        <p:spPr>
          <a:xfrm>
            <a:off x="6647180" y="3387725"/>
            <a:ext cx="3221990" cy="2857500"/>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Con đường</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qua bề mặt</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lá - cutin</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cxnSp>
        <p:nvCxnSpPr>
          <p:cNvPr id="15" name="Straight Arrow Connector 14"/>
          <p:cNvCxnSpPr>
            <a:stCxn id="12" idx="2"/>
            <a:endCxn id="13" idx="0"/>
          </p:cNvCxnSpPr>
          <p:nvPr/>
        </p:nvCxnSpPr>
        <p:spPr>
          <a:xfrm flipH="1">
            <a:off x="4098290" y="2494280"/>
            <a:ext cx="2211705" cy="934085"/>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cxnSp>
        <p:nvCxnSpPr>
          <p:cNvPr id="16" name="Straight Arrow Connector 15"/>
          <p:cNvCxnSpPr/>
          <p:nvPr/>
        </p:nvCxnSpPr>
        <p:spPr>
          <a:xfrm>
            <a:off x="6309995" y="2494280"/>
            <a:ext cx="2089785" cy="92456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ppt_y</p:attrName>
                                        </p:attrNameLst>
                                      </p:cBhvr>
                                      <p:tavLst>
                                        <p:tav tm="0">
                                          <p:val>
                                            <p:strVal val="#ppt_y+#ppt_h*1.125000"/>
                                          </p:val>
                                        </p:tav>
                                        <p:tav tm="100000">
                                          <p:val>
                                            <p:strVal val="#ppt_y"/>
                                          </p:val>
                                        </p:tav>
                                      </p:tavLst>
                                    </p:anim>
                                    <p:animEffect transition="in" filter="wipe(up)">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amond(in)">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ppt_y</p:attrName>
                                        </p:attrNameLst>
                                      </p:cBhvr>
                                      <p:tavLst>
                                        <p:tav tm="0">
                                          <p:val>
                                            <p:strVal val="#ppt_y+#ppt_h*1.125000"/>
                                          </p:val>
                                        </p:tav>
                                        <p:tav tm="100000">
                                          <p:val>
                                            <p:strVal val="#ppt_y"/>
                                          </p:val>
                                        </p:tav>
                                      </p:tavLst>
                                    </p:anim>
                                    <p:animEffect transition="in" filter="wipe(up)">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amond(in)">
                                      <p:cBhvr>
                                        <p:cTn id="3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lphaLcPeriod"/>
            </a:pPr>
            <a:r>
              <a:rPr lang="vi-VN" altLang="en-US"/>
              <a:t>Con đường thoát qua khí khổng</a:t>
            </a:r>
            <a:endParaRPr lang="vi-VN" altLang="en-US"/>
          </a:p>
        </p:txBody>
      </p:sp>
      <p:sp>
        <p:nvSpPr>
          <p:cNvPr id="3" name="Content Placeholder 2"/>
          <p:cNvSpPr>
            <a:spLocks noGrp="1"/>
          </p:cNvSpPr>
          <p:nvPr>
            <p:ph sz="half" idx="1"/>
          </p:nvPr>
        </p:nvSpPr>
        <p:spPr>
          <a:xfrm>
            <a:off x="83820" y="1296670"/>
            <a:ext cx="7160260" cy="4953000"/>
          </a:xfrm>
        </p:spPr>
        <p:txBody>
          <a:bodyPr/>
          <a:lstStyle/>
          <a:p>
            <a:endParaRPr lang="en-US"/>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
        <p:nvSpPr>
          <p:cNvPr id="9" name="Oval 8"/>
          <p:cNvSpPr/>
          <p:nvPr/>
        </p:nvSpPr>
        <p:spPr>
          <a:xfrm>
            <a:off x="2117090" y="946150"/>
            <a:ext cx="2750185" cy="1245235"/>
          </a:xfrm>
          <a:prstGeom prst="ellipse">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Khí khổng</a:t>
            </a:r>
            <a:endParaRPr kumimoji="0" lang="vi-VN" altLang="zh-CN" sz="2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0" name="Rounded Rectangle 9"/>
          <p:cNvSpPr/>
          <p:nvPr/>
        </p:nvSpPr>
        <p:spPr>
          <a:xfrm>
            <a:off x="224790" y="2417445"/>
            <a:ext cx="2268220" cy="3827780"/>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ctr"/>
            <a:r>
              <a:rPr lang="en-US" sz="2800" dirty="0">
                <a:cs typeface="+mn-lt"/>
                <a:sym typeface="+mn-ea"/>
              </a:rPr>
              <a:t>2 </a:t>
            </a:r>
            <a:r>
              <a:rPr lang="en-US" sz="2800" dirty="0" err="1">
                <a:cs typeface="+mn-lt"/>
                <a:sym typeface="+mn-ea"/>
              </a:rPr>
              <a:t>tế</a:t>
            </a:r>
            <a:r>
              <a:rPr lang="en-US" sz="2800" dirty="0">
                <a:cs typeface="+mn-lt"/>
                <a:sym typeface="+mn-ea"/>
              </a:rPr>
              <a:t> </a:t>
            </a:r>
            <a:r>
              <a:rPr lang="en-US" sz="2800" dirty="0" err="1">
                <a:cs typeface="+mn-lt"/>
                <a:sym typeface="+mn-ea"/>
              </a:rPr>
              <a:t>bào</a:t>
            </a:r>
            <a:r>
              <a:rPr lang="en-US" sz="2800" dirty="0">
                <a:cs typeface="+mn-lt"/>
                <a:sym typeface="+mn-ea"/>
              </a:rPr>
              <a:t> </a:t>
            </a:r>
            <a:r>
              <a:rPr lang="en-US" sz="2800" dirty="0" err="1">
                <a:cs typeface="+mn-lt"/>
                <a:sym typeface="+mn-ea"/>
              </a:rPr>
              <a:t>hình</a:t>
            </a:r>
            <a:r>
              <a:rPr lang="en-US" sz="2800" dirty="0">
                <a:cs typeface="+mn-lt"/>
                <a:sym typeface="+mn-ea"/>
              </a:rPr>
              <a:t> </a:t>
            </a:r>
            <a:endParaRPr lang="en-US" sz="2800" dirty="0">
              <a:cs typeface="+mn-lt"/>
              <a:sym typeface="+mn-ea"/>
            </a:endParaRPr>
          </a:p>
          <a:p>
            <a:pPr algn="ctr"/>
            <a:r>
              <a:rPr lang="en-US" sz="2800" dirty="0" err="1">
                <a:cs typeface="+mn-lt"/>
                <a:sym typeface="+mn-ea"/>
              </a:rPr>
              <a:t>hạt</a:t>
            </a:r>
            <a:r>
              <a:rPr lang="en-US" sz="2800" dirty="0">
                <a:cs typeface="+mn-lt"/>
                <a:sym typeface="+mn-ea"/>
              </a:rPr>
              <a:t> </a:t>
            </a:r>
            <a:r>
              <a:rPr lang="en-US" sz="2800" dirty="0" err="1">
                <a:cs typeface="+mn-lt"/>
                <a:sym typeface="+mn-ea"/>
              </a:rPr>
              <a:t>đậu</a:t>
            </a:r>
            <a:r>
              <a:rPr lang="en-US" sz="2800" dirty="0">
                <a:cs typeface="+mn-lt"/>
                <a:sym typeface="+mn-ea"/>
              </a:rPr>
              <a:t> </a:t>
            </a:r>
            <a:r>
              <a:rPr lang="en-US" sz="2800" dirty="0" err="1">
                <a:cs typeface="+mn-lt"/>
                <a:sym typeface="+mn-ea"/>
              </a:rPr>
              <a:t>nằm</a:t>
            </a:r>
            <a:r>
              <a:rPr lang="en-US" sz="2800" dirty="0">
                <a:cs typeface="+mn-lt"/>
                <a:sym typeface="+mn-ea"/>
              </a:rPr>
              <a:t> </a:t>
            </a:r>
            <a:endParaRPr lang="en-US" sz="2800" dirty="0">
              <a:cs typeface="+mn-lt"/>
              <a:sym typeface="+mn-ea"/>
            </a:endParaRPr>
          </a:p>
          <a:p>
            <a:pPr algn="ctr"/>
            <a:r>
              <a:rPr lang="en-US" sz="2800" dirty="0" err="1">
                <a:cs typeface="+mn-lt"/>
                <a:sym typeface="+mn-ea"/>
              </a:rPr>
              <a:t>cạnh</a:t>
            </a:r>
            <a:r>
              <a:rPr lang="en-US" sz="2800" dirty="0">
                <a:cs typeface="+mn-lt"/>
                <a:sym typeface="+mn-ea"/>
              </a:rPr>
              <a:t> </a:t>
            </a:r>
            <a:r>
              <a:rPr lang="en-US" sz="2800" dirty="0" err="1">
                <a:cs typeface="+mn-lt"/>
                <a:sym typeface="+mn-ea"/>
              </a:rPr>
              <a:t>nhau</a:t>
            </a:r>
            <a:r>
              <a:rPr lang="en-US" sz="2800" dirty="0">
                <a:cs typeface="+mn-lt"/>
                <a:sym typeface="+mn-ea"/>
              </a:rPr>
              <a:t> </a:t>
            </a:r>
            <a:r>
              <a:rPr lang="en-US" sz="2800" dirty="0" err="1">
                <a:cs typeface="+mn-lt"/>
                <a:sym typeface="+mn-ea"/>
              </a:rPr>
              <a:t>tạo</a:t>
            </a:r>
            <a:r>
              <a:rPr lang="en-US" sz="2800" dirty="0">
                <a:cs typeface="+mn-lt"/>
                <a:sym typeface="+mn-ea"/>
              </a:rPr>
              <a:t> </a:t>
            </a:r>
            <a:endParaRPr lang="en-US" sz="2800" dirty="0">
              <a:cs typeface="+mn-lt"/>
              <a:sym typeface="+mn-ea"/>
            </a:endParaRPr>
          </a:p>
          <a:p>
            <a:pPr algn="ctr"/>
            <a:r>
              <a:rPr lang="en-US" sz="2800" dirty="0" err="1">
                <a:cs typeface="+mn-lt"/>
                <a:sym typeface="+mn-ea"/>
              </a:rPr>
              <a:t>thành</a:t>
            </a:r>
            <a:r>
              <a:rPr lang="en-US" sz="2800" dirty="0">
                <a:cs typeface="+mn-lt"/>
                <a:sym typeface="+mn-ea"/>
              </a:rPr>
              <a:t> </a:t>
            </a:r>
            <a:r>
              <a:rPr lang="en-US" sz="2800" dirty="0" err="1">
                <a:cs typeface="+mn-lt"/>
                <a:sym typeface="+mn-ea"/>
              </a:rPr>
              <a:t>lỗ</a:t>
            </a:r>
            <a:r>
              <a:rPr lang="en-US" sz="2800" dirty="0">
                <a:cs typeface="+mn-lt"/>
                <a:sym typeface="+mn-ea"/>
              </a:rPr>
              <a:t> </a:t>
            </a:r>
            <a:r>
              <a:rPr lang="en-US" sz="2800" dirty="0" err="1">
                <a:cs typeface="+mn-lt"/>
                <a:sym typeface="+mn-ea"/>
              </a:rPr>
              <a:t>khí</a:t>
            </a:r>
            <a:r>
              <a:rPr lang="en-US" sz="2800" dirty="0">
                <a:cs typeface="+mn-lt"/>
                <a:sym typeface="+mn-ea"/>
              </a:rPr>
              <a:t>, </a:t>
            </a:r>
            <a:endParaRPr lang="en-US" sz="2800" dirty="0">
              <a:cs typeface="+mn-lt"/>
              <a:sym typeface="+mn-ea"/>
            </a:endParaRPr>
          </a:p>
          <a:p>
            <a:pPr algn="ctr"/>
            <a:r>
              <a:rPr lang="en-US" sz="2800" dirty="0" err="1">
                <a:cs typeface="+mn-lt"/>
                <a:sym typeface="+mn-ea"/>
              </a:rPr>
              <a:t>trong</a:t>
            </a:r>
            <a:r>
              <a:rPr lang="en-US" sz="2800" dirty="0">
                <a:cs typeface="+mn-lt"/>
                <a:sym typeface="+mn-ea"/>
              </a:rPr>
              <a:t> </a:t>
            </a:r>
            <a:r>
              <a:rPr lang="en-US" sz="2800" dirty="0" err="1">
                <a:cs typeface="+mn-lt"/>
                <a:sym typeface="+mn-ea"/>
              </a:rPr>
              <a:t>các</a:t>
            </a:r>
            <a:endParaRPr lang="en-US" sz="2800" dirty="0" err="1">
              <a:cs typeface="+mn-lt"/>
              <a:sym typeface="+mn-ea"/>
            </a:endParaRPr>
          </a:p>
          <a:p>
            <a:pPr algn="ctr"/>
            <a:r>
              <a:rPr lang="en-US" sz="2800" dirty="0">
                <a:cs typeface="+mn-lt"/>
                <a:sym typeface="+mn-ea"/>
              </a:rPr>
              <a:t> </a:t>
            </a:r>
            <a:r>
              <a:rPr lang="en-US" sz="2800" dirty="0" err="1">
                <a:cs typeface="+mn-lt"/>
                <a:sym typeface="+mn-ea"/>
              </a:rPr>
              <a:t>tế</a:t>
            </a:r>
            <a:r>
              <a:rPr lang="en-US" sz="2800" dirty="0">
                <a:cs typeface="+mn-lt"/>
                <a:sym typeface="+mn-ea"/>
              </a:rPr>
              <a:t> </a:t>
            </a:r>
            <a:r>
              <a:rPr lang="en-US" sz="2800" dirty="0" err="1">
                <a:cs typeface="+mn-lt"/>
                <a:sym typeface="+mn-ea"/>
              </a:rPr>
              <a:t>bào</a:t>
            </a:r>
            <a:r>
              <a:rPr lang="en-US" sz="2800" dirty="0">
                <a:cs typeface="+mn-lt"/>
                <a:sym typeface="+mn-ea"/>
              </a:rPr>
              <a:t> </a:t>
            </a:r>
            <a:r>
              <a:rPr lang="en-US" sz="2800" dirty="0" err="1">
                <a:cs typeface="+mn-lt"/>
                <a:sym typeface="+mn-ea"/>
              </a:rPr>
              <a:t>này</a:t>
            </a:r>
            <a:r>
              <a:rPr lang="en-US" sz="2800" dirty="0">
                <a:cs typeface="+mn-lt"/>
                <a:sym typeface="+mn-ea"/>
              </a:rPr>
              <a:t> </a:t>
            </a:r>
            <a:endParaRPr lang="en-US" sz="2800" dirty="0">
              <a:cs typeface="+mn-lt"/>
              <a:sym typeface="+mn-ea"/>
            </a:endParaRPr>
          </a:p>
          <a:p>
            <a:pPr algn="ctr"/>
            <a:r>
              <a:rPr lang="en-US" sz="2800" dirty="0" err="1">
                <a:cs typeface="+mn-lt"/>
                <a:sym typeface="+mn-ea"/>
              </a:rPr>
              <a:t>chứa</a:t>
            </a:r>
            <a:r>
              <a:rPr lang="en-US" sz="2800" dirty="0">
                <a:cs typeface="+mn-lt"/>
                <a:sym typeface="+mn-ea"/>
              </a:rPr>
              <a:t> </a:t>
            </a:r>
            <a:r>
              <a:rPr lang="en-US" sz="2800" dirty="0" err="1">
                <a:cs typeface="+mn-lt"/>
                <a:sym typeface="+mn-ea"/>
              </a:rPr>
              <a:t>hạt</a:t>
            </a:r>
            <a:r>
              <a:rPr lang="en-US" sz="2800" dirty="0">
                <a:cs typeface="+mn-lt"/>
                <a:sym typeface="+mn-ea"/>
              </a:rPr>
              <a:t> </a:t>
            </a:r>
            <a:endParaRPr lang="en-US" sz="2800" dirty="0">
              <a:cs typeface="+mn-lt"/>
              <a:sym typeface="+mn-ea"/>
            </a:endParaRPr>
          </a:p>
          <a:p>
            <a:pPr algn="ctr"/>
            <a:r>
              <a:rPr lang="en-US" sz="2800" dirty="0" err="1">
                <a:cs typeface="+mn-lt"/>
                <a:sym typeface="+mn-ea"/>
              </a:rPr>
              <a:t>lục</a:t>
            </a:r>
            <a:r>
              <a:rPr lang="en-US" sz="2800" dirty="0">
                <a:cs typeface="+mn-lt"/>
                <a:sym typeface="+mn-ea"/>
              </a:rPr>
              <a:t> </a:t>
            </a:r>
            <a:r>
              <a:rPr lang="en-US" sz="2800" dirty="0" err="1">
                <a:cs typeface="+mn-lt"/>
                <a:sym typeface="+mn-ea"/>
              </a:rPr>
              <a:t>lạp</a:t>
            </a:r>
            <a:r>
              <a:rPr lang="en-US" sz="2800" dirty="0">
                <a:cs typeface="+mn-lt"/>
                <a:sym typeface="+mn-ea"/>
              </a:rPr>
              <a:t>, </a:t>
            </a:r>
            <a:r>
              <a:rPr lang="en-US" sz="2800" dirty="0" err="1">
                <a:cs typeface="+mn-lt"/>
                <a:sym typeface="+mn-ea"/>
              </a:rPr>
              <a:t>nhân</a:t>
            </a:r>
            <a:endParaRPr lang="vi-VN" altLang="en-US" sz="2800" dirty="0">
              <a:cs typeface="+mn-lt"/>
              <a:sym typeface="+mn-ea"/>
            </a:endParaRPr>
          </a:p>
          <a:p>
            <a:pPr algn="ctr"/>
            <a:r>
              <a:rPr lang="en-US" sz="2800" dirty="0" err="1">
                <a:cs typeface="+mn-lt"/>
                <a:sym typeface="+mn-ea"/>
              </a:rPr>
              <a:t>và</a:t>
            </a:r>
            <a:r>
              <a:rPr lang="en-US" sz="2800" dirty="0">
                <a:cs typeface="+mn-lt"/>
                <a:sym typeface="+mn-ea"/>
              </a:rPr>
              <a:t> </a:t>
            </a:r>
            <a:r>
              <a:rPr lang="en-US" sz="2800" dirty="0" err="1">
                <a:cs typeface="+mn-lt"/>
                <a:sym typeface="+mn-ea"/>
              </a:rPr>
              <a:t>ti</a:t>
            </a:r>
            <a:r>
              <a:rPr lang="en-US" sz="2800" dirty="0">
                <a:cs typeface="+mn-lt"/>
                <a:sym typeface="+mn-ea"/>
              </a:rPr>
              <a:t> </a:t>
            </a:r>
            <a:r>
              <a:rPr lang="en-US" sz="2800" dirty="0" err="1">
                <a:cs typeface="+mn-lt"/>
                <a:sym typeface="+mn-ea"/>
              </a:rPr>
              <a:t>thể</a:t>
            </a:r>
            <a:r>
              <a:rPr lang="en-US" sz="2800" dirty="0">
                <a:cs typeface="+mn-lt"/>
                <a:sym typeface="+mn-ea"/>
              </a:rPr>
              <a:t>.</a:t>
            </a:r>
            <a:endParaRPr kumimoji="0" lang="zh-CN" altLang="en-US" sz="2800" b="0" i="0" u="none" strike="noStrike" cap="none" normalizeH="0" baseline="0" smtClean="0">
              <a:ln>
                <a:noFill/>
              </a:ln>
              <a:solidFill>
                <a:schemeClr val="tx1">
                  <a:lumMod val="95000"/>
                  <a:lumOff val="5000"/>
                </a:schemeClr>
              </a:solidFill>
              <a:effectLst/>
              <a:ea typeface="SimSun" panose="02010600030101010101" pitchFamily="2" charset="-122"/>
              <a:cs typeface="+mn-lt"/>
            </a:endParaRPr>
          </a:p>
        </p:txBody>
      </p:sp>
      <p:sp>
        <p:nvSpPr>
          <p:cNvPr id="11" name="Rounded Rectangle 10"/>
          <p:cNvSpPr/>
          <p:nvPr/>
        </p:nvSpPr>
        <p:spPr>
          <a:xfrm>
            <a:off x="2811780" y="2696845"/>
            <a:ext cx="2056130" cy="3552825"/>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lang="en-US" sz="2800" dirty="0" err="1">
                <a:cs typeface="+mn-lt"/>
                <a:sym typeface="+mn-ea"/>
              </a:rPr>
              <a:t>Thành</a:t>
            </a:r>
            <a:r>
              <a:rPr lang="en-US" sz="2800" dirty="0">
                <a:cs typeface="+mn-lt"/>
                <a:sym typeface="+mn-ea"/>
              </a:rPr>
              <a:t> </a:t>
            </a:r>
            <a:r>
              <a:rPr lang="en-US" sz="2800" dirty="0" err="1">
                <a:cs typeface="+mn-lt"/>
                <a:sym typeface="+mn-ea"/>
              </a:rPr>
              <a:t>bên</a:t>
            </a:r>
            <a:r>
              <a:rPr lang="en-US" sz="2800" dirty="0">
                <a:cs typeface="+mn-lt"/>
                <a:sym typeface="+mn-ea"/>
              </a:rPr>
              <a:t> </a:t>
            </a:r>
            <a:endParaRPr lang="en-US" sz="2800" dirty="0">
              <a:cs typeface="+mn-lt"/>
              <a:sym typeface="+mn-ea"/>
            </a:endParaRPr>
          </a:p>
          <a:p>
            <a:pPr marL="0" marR="0" indent="0" algn="ctr" defTabSz="914400" rtl="0" eaLnBrk="1" fontAlgn="base" latinLnBrk="0" hangingPunct="1">
              <a:lnSpc>
                <a:spcPct val="100000"/>
              </a:lnSpc>
              <a:spcBef>
                <a:spcPct val="0"/>
              </a:spcBef>
              <a:spcAft>
                <a:spcPct val="0"/>
              </a:spcAft>
              <a:buClrTx/>
              <a:buSzTx/>
              <a:buFontTx/>
              <a:buNone/>
            </a:pPr>
            <a:r>
              <a:rPr lang="en-US" sz="2800" dirty="0" err="1">
                <a:cs typeface="+mn-lt"/>
                <a:sym typeface="+mn-ea"/>
              </a:rPr>
              <a:t>trong</a:t>
            </a:r>
            <a:r>
              <a:rPr lang="en-US" sz="2800" dirty="0">
                <a:cs typeface="+mn-lt"/>
                <a:sym typeface="+mn-ea"/>
              </a:rPr>
              <a:t> </a:t>
            </a:r>
            <a:endParaRPr lang="en-US" sz="2800" dirty="0">
              <a:cs typeface="+mn-lt"/>
              <a:sym typeface="+mn-ea"/>
            </a:endParaRPr>
          </a:p>
          <a:p>
            <a:pPr marL="0" marR="0" indent="0" algn="ctr" defTabSz="914400" rtl="0" eaLnBrk="1" fontAlgn="base" latinLnBrk="0" hangingPunct="1">
              <a:lnSpc>
                <a:spcPct val="100000"/>
              </a:lnSpc>
              <a:spcBef>
                <a:spcPct val="0"/>
              </a:spcBef>
              <a:spcAft>
                <a:spcPct val="0"/>
              </a:spcAft>
              <a:buClrTx/>
              <a:buSzTx/>
              <a:buFontTx/>
              <a:buNone/>
            </a:pPr>
            <a:r>
              <a:rPr lang="en-US" sz="2800" dirty="0" err="1">
                <a:cs typeface="+mn-lt"/>
                <a:sym typeface="+mn-ea"/>
              </a:rPr>
              <a:t>của</a:t>
            </a:r>
            <a:r>
              <a:rPr lang="en-US" sz="2800" dirty="0">
                <a:cs typeface="+mn-lt"/>
                <a:sym typeface="+mn-ea"/>
              </a:rPr>
              <a:t> </a:t>
            </a:r>
            <a:r>
              <a:rPr lang="en-US" sz="2800" dirty="0" err="1">
                <a:cs typeface="+mn-lt"/>
                <a:sym typeface="+mn-ea"/>
              </a:rPr>
              <a:t>tế</a:t>
            </a:r>
            <a:r>
              <a:rPr lang="en-US" sz="2800" dirty="0">
                <a:cs typeface="+mn-lt"/>
                <a:sym typeface="+mn-ea"/>
              </a:rPr>
              <a:t> </a:t>
            </a:r>
            <a:r>
              <a:rPr lang="en-US" sz="2800" dirty="0" err="1">
                <a:cs typeface="+mn-lt"/>
                <a:sym typeface="+mn-ea"/>
              </a:rPr>
              <a:t>bào </a:t>
            </a:r>
            <a:endParaRPr lang="en-US" sz="2800" dirty="0" err="1">
              <a:cs typeface="+mn-lt"/>
              <a:sym typeface="+mn-ea"/>
            </a:endParaRPr>
          </a:p>
          <a:p>
            <a:pPr marL="0" marR="0" indent="0" algn="ctr" defTabSz="914400" rtl="0" eaLnBrk="1" fontAlgn="base" latinLnBrk="0" hangingPunct="1">
              <a:lnSpc>
                <a:spcPct val="100000"/>
              </a:lnSpc>
              <a:spcBef>
                <a:spcPct val="0"/>
              </a:spcBef>
              <a:spcAft>
                <a:spcPct val="0"/>
              </a:spcAft>
              <a:buClrTx/>
              <a:buSzTx/>
              <a:buFontTx/>
              <a:buNone/>
            </a:pPr>
            <a:r>
              <a:rPr lang="en-US" sz="2800" dirty="0" err="1">
                <a:cs typeface="+mn-lt"/>
                <a:sym typeface="+mn-ea"/>
              </a:rPr>
              <a:t>dày</a:t>
            </a:r>
            <a:r>
              <a:rPr lang="en-US" sz="2800" dirty="0">
                <a:cs typeface="+mn-lt"/>
                <a:sym typeface="+mn-ea"/>
              </a:rPr>
              <a:t> </a:t>
            </a:r>
            <a:r>
              <a:rPr lang="en-US" sz="2800" dirty="0" err="1">
                <a:cs typeface="+mn-lt"/>
                <a:sym typeface="+mn-ea"/>
              </a:rPr>
              <a:t>hơn</a:t>
            </a:r>
            <a:endParaRPr lang="en-US" sz="2800" dirty="0" err="1">
              <a:cs typeface="+mn-lt"/>
              <a:sym typeface="+mn-ea"/>
            </a:endParaRPr>
          </a:p>
          <a:p>
            <a:pPr marL="0" marR="0" indent="0" algn="ctr" defTabSz="914400" rtl="0" eaLnBrk="1" fontAlgn="base" latinLnBrk="0" hangingPunct="1">
              <a:lnSpc>
                <a:spcPct val="100000"/>
              </a:lnSpc>
              <a:spcBef>
                <a:spcPct val="0"/>
              </a:spcBef>
              <a:spcAft>
                <a:spcPct val="0"/>
              </a:spcAft>
              <a:buClrTx/>
              <a:buSzTx/>
              <a:buFontTx/>
              <a:buNone/>
            </a:pPr>
            <a:r>
              <a:rPr lang="en-US" sz="2800" dirty="0">
                <a:cs typeface="+mn-lt"/>
                <a:sym typeface="+mn-ea"/>
              </a:rPr>
              <a:t> </a:t>
            </a:r>
            <a:r>
              <a:rPr lang="en-US" sz="2800" dirty="0" err="1">
                <a:cs typeface="+mn-lt"/>
                <a:sym typeface="+mn-ea"/>
              </a:rPr>
              <a:t>thành</a:t>
            </a:r>
            <a:r>
              <a:rPr lang="en-US" sz="2800" dirty="0">
                <a:cs typeface="+mn-lt"/>
                <a:sym typeface="+mn-ea"/>
              </a:rPr>
              <a:t> </a:t>
            </a:r>
            <a:endParaRPr lang="en-US" sz="2800" dirty="0">
              <a:cs typeface="+mn-lt"/>
              <a:sym typeface="+mn-ea"/>
            </a:endParaRPr>
          </a:p>
          <a:p>
            <a:pPr marL="0" marR="0" indent="0" algn="ctr" defTabSz="914400" rtl="0" eaLnBrk="1" fontAlgn="base" latinLnBrk="0" hangingPunct="1">
              <a:lnSpc>
                <a:spcPct val="100000"/>
              </a:lnSpc>
              <a:spcBef>
                <a:spcPct val="0"/>
              </a:spcBef>
              <a:spcAft>
                <a:spcPct val="0"/>
              </a:spcAft>
              <a:buClrTx/>
              <a:buSzTx/>
              <a:buFontTx/>
              <a:buNone/>
            </a:pPr>
            <a:r>
              <a:rPr lang="en-US" sz="2800" dirty="0" err="1">
                <a:cs typeface="+mn-lt"/>
                <a:sym typeface="+mn-ea"/>
              </a:rPr>
              <a:t>bên</a:t>
            </a:r>
            <a:r>
              <a:rPr lang="en-US" sz="2800" dirty="0">
                <a:cs typeface="+mn-lt"/>
                <a:sym typeface="+mn-ea"/>
              </a:rPr>
              <a:t> </a:t>
            </a:r>
            <a:r>
              <a:rPr lang="en-US" sz="2800" dirty="0" err="1">
                <a:cs typeface="+mn-lt"/>
                <a:sym typeface="+mn-ea"/>
              </a:rPr>
              <a:t>ngoài</a:t>
            </a:r>
            <a:r>
              <a:rPr lang="en-US" sz="2800" dirty="0">
                <a:cs typeface="+mn-lt"/>
                <a:sym typeface="+mn-ea"/>
              </a:rPr>
              <a:t> </a:t>
            </a:r>
            <a:endParaRPr lang="en-US" sz="2800" dirty="0">
              <a:cs typeface="+mn-lt"/>
              <a:sym typeface="+mn-ea"/>
            </a:endParaRPr>
          </a:p>
          <a:p>
            <a:pPr marL="0" marR="0" indent="0" algn="ctr" defTabSz="914400" rtl="0" eaLnBrk="1" fontAlgn="base" latinLnBrk="0" hangingPunct="1">
              <a:lnSpc>
                <a:spcPct val="100000"/>
              </a:lnSpc>
              <a:spcBef>
                <a:spcPct val="0"/>
              </a:spcBef>
              <a:spcAft>
                <a:spcPct val="0"/>
              </a:spcAft>
              <a:buClrTx/>
              <a:buSzTx/>
              <a:buFontTx/>
              <a:buNone/>
            </a:pPr>
            <a:r>
              <a:rPr lang="en-US" sz="2800" dirty="0" err="1">
                <a:cs typeface="+mn-lt"/>
                <a:sym typeface="+mn-ea"/>
              </a:rPr>
              <a:t>của</a:t>
            </a:r>
            <a:r>
              <a:rPr lang="en-US" sz="2800" dirty="0">
                <a:cs typeface="+mn-lt"/>
                <a:sym typeface="+mn-ea"/>
              </a:rPr>
              <a:t> </a:t>
            </a:r>
            <a:r>
              <a:rPr lang="en-US" sz="2800" dirty="0" err="1">
                <a:cs typeface="+mn-lt"/>
                <a:sym typeface="+mn-ea"/>
              </a:rPr>
              <a:t>tế</a:t>
            </a:r>
            <a:r>
              <a:rPr lang="en-US" sz="2800" dirty="0">
                <a:cs typeface="+mn-lt"/>
                <a:sym typeface="+mn-ea"/>
              </a:rPr>
              <a:t> </a:t>
            </a:r>
            <a:r>
              <a:rPr lang="en-US" sz="2800" dirty="0" err="1">
                <a:cs typeface="+mn-lt"/>
                <a:sym typeface="+mn-ea"/>
              </a:rPr>
              <a:t>bào</a:t>
            </a:r>
            <a:r>
              <a:rPr lang="vi-VN" altLang="en-US" sz="2800" dirty="0" err="1">
                <a:cs typeface="+mn-lt"/>
                <a:sym typeface="+mn-ea"/>
              </a:rPr>
              <a:t>.</a:t>
            </a:r>
            <a:endParaRPr kumimoji="0" lang="vi-VN" altLang="en-US" sz="2800" b="0" i="0" u="none" strike="noStrike" cap="none" normalizeH="0" baseline="0" dirty="0" err="1" smtClean="0">
              <a:ln>
                <a:noFill/>
              </a:ln>
              <a:solidFill>
                <a:schemeClr val="tx1"/>
              </a:solidFill>
              <a:effectLst/>
              <a:ea typeface="SimSun" panose="02010600030101010101" pitchFamily="2" charset="-122"/>
              <a:cs typeface="+mn-lt"/>
              <a:sym typeface="+mn-ea"/>
            </a:endParaRPr>
          </a:p>
        </p:txBody>
      </p:sp>
      <p:sp>
        <p:nvSpPr>
          <p:cNvPr id="12" name="Rounded Rectangle 11"/>
          <p:cNvSpPr/>
          <p:nvPr/>
        </p:nvSpPr>
        <p:spPr>
          <a:xfrm>
            <a:off x="5257165" y="2670175"/>
            <a:ext cx="1986915" cy="3552190"/>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ctr"/>
            <a:r>
              <a:rPr lang="en-US" sz="2800" dirty="0" err="1">
                <a:cs typeface="+mn-lt"/>
                <a:sym typeface="+mn-ea"/>
              </a:rPr>
              <a:t>Số</a:t>
            </a:r>
            <a:r>
              <a:rPr lang="en-US" sz="2800" dirty="0">
                <a:cs typeface="+mn-lt"/>
                <a:sym typeface="+mn-ea"/>
              </a:rPr>
              <a:t> </a:t>
            </a:r>
            <a:r>
              <a:rPr lang="en-US" sz="2800" dirty="0" err="1">
                <a:cs typeface="+mn-lt"/>
                <a:sym typeface="+mn-ea"/>
              </a:rPr>
              <a:t>lượng</a:t>
            </a:r>
            <a:endParaRPr lang="en-US" sz="2800" dirty="0" err="1">
              <a:cs typeface="+mn-lt"/>
              <a:sym typeface="+mn-ea"/>
            </a:endParaRPr>
          </a:p>
          <a:p>
            <a:pPr algn="ctr"/>
            <a:r>
              <a:rPr lang="en-US" sz="2800" dirty="0">
                <a:cs typeface="+mn-lt"/>
                <a:sym typeface="+mn-ea"/>
              </a:rPr>
              <a:t> </a:t>
            </a:r>
            <a:r>
              <a:rPr lang="en-US" sz="2800" dirty="0" err="1">
                <a:cs typeface="+mn-lt"/>
                <a:sym typeface="+mn-ea"/>
              </a:rPr>
              <a:t>khí</a:t>
            </a:r>
            <a:r>
              <a:rPr lang="en-US" sz="2800" dirty="0">
                <a:cs typeface="+mn-lt"/>
                <a:sym typeface="+mn-ea"/>
              </a:rPr>
              <a:t> </a:t>
            </a:r>
            <a:r>
              <a:rPr lang="en-US" sz="2800" dirty="0" err="1">
                <a:cs typeface="+mn-lt"/>
                <a:sym typeface="+mn-ea"/>
              </a:rPr>
              <a:t>khổng</a:t>
            </a:r>
            <a:r>
              <a:rPr lang="en-US" sz="2800" dirty="0">
                <a:cs typeface="+mn-lt"/>
                <a:sym typeface="+mn-ea"/>
              </a:rPr>
              <a:t> </a:t>
            </a:r>
            <a:endParaRPr lang="en-US" sz="2800" dirty="0">
              <a:cs typeface="+mn-lt"/>
              <a:sym typeface="+mn-ea"/>
            </a:endParaRPr>
          </a:p>
          <a:p>
            <a:pPr algn="ctr"/>
            <a:r>
              <a:rPr lang="en-US" sz="2800" dirty="0">
                <a:cs typeface="+mn-lt"/>
                <a:sym typeface="+mn-ea"/>
              </a:rPr>
              <a:t>ở </a:t>
            </a:r>
            <a:r>
              <a:rPr lang="en-US" sz="2800" dirty="0" err="1">
                <a:cs typeface="+mn-lt"/>
                <a:sym typeface="+mn-ea"/>
              </a:rPr>
              <a:t>mặt</a:t>
            </a:r>
            <a:r>
              <a:rPr lang="en-US" sz="2800" dirty="0">
                <a:cs typeface="+mn-lt"/>
                <a:sym typeface="+mn-ea"/>
              </a:rPr>
              <a:t> </a:t>
            </a:r>
            <a:r>
              <a:rPr lang="en-US" sz="2800" dirty="0" err="1">
                <a:cs typeface="+mn-lt"/>
                <a:sym typeface="+mn-ea"/>
              </a:rPr>
              <a:t>dưới</a:t>
            </a:r>
            <a:endParaRPr lang="en-US" sz="2800" dirty="0" err="1">
              <a:cs typeface="+mn-lt"/>
              <a:sym typeface="+mn-ea"/>
            </a:endParaRPr>
          </a:p>
          <a:p>
            <a:pPr algn="ctr"/>
            <a:r>
              <a:rPr lang="en-US" sz="2800" dirty="0">
                <a:cs typeface="+mn-lt"/>
                <a:sym typeface="+mn-ea"/>
              </a:rPr>
              <a:t> </a:t>
            </a:r>
            <a:r>
              <a:rPr lang="en-US" sz="2800" dirty="0" err="1">
                <a:cs typeface="+mn-lt"/>
                <a:sym typeface="+mn-ea"/>
              </a:rPr>
              <a:t>của</a:t>
            </a:r>
            <a:r>
              <a:rPr lang="en-US" sz="2800" dirty="0">
                <a:cs typeface="+mn-lt"/>
                <a:sym typeface="+mn-ea"/>
              </a:rPr>
              <a:t> </a:t>
            </a:r>
            <a:r>
              <a:rPr lang="en-US" sz="2800" dirty="0" err="1">
                <a:cs typeface="+mn-lt"/>
                <a:sym typeface="+mn-ea"/>
              </a:rPr>
              <a:t>lá</a:t>
            </a:r>
            <a:r>
              <a:rPr lang="en-US" sz="2800" dirty="0">
                <a:cs typeface="+mn-lt"/>
                <a:sym typeface="+mn-ea"/>
              </a:rPr>
              <a:t> </a:t>
            </a:r>
            <a:endParaRPr lang="en-US" sz="2800" dirty="0">
              <a:cs typeface="+mn-lt"/>
              <a:sym typeface="+mn-ea"/>
            </a:endParaRPr>
          </a:p>
          <a:p>
            <a:pPr algn="ctr"/>
            <a:r>
              <a:rPr lang="en-US" sz="2800" dirty="0" err="1">
                <a:cs typeface="+mn-lt"/>
                <a:sym typeface="+mn-ea"/>
              </a:rPr>
              <a:t>thường</a:t>
            </a:r>
            <a:endParaRPr lang="en-US" sz="2800" dirty="0" err="1">
              <a:cs typeface="+mn-lt"/>
              <a:sym typeface="+mn-ea"/>
            </a:endParaRPr>
          </a:p>
          <a:p>
            <a:pPr algn="ctr"/>
            <a:r>
              <a:rPr lang="en-US" sz="2800" dirty="0">
                <a:cs typeface="+mn-lt"/>
                <a:sym typeface="+mn-ea"/>
              </a:rPr>
              <a:t> </a:t>
            </a:r>
            <a:r>
              <a:rPr lang="en-US" sz="2800" dirty="0" err="1">
                <a:cs typeface="+mn-lt"/>
                <a:sym typeface="+mn-ea"/>
              </a:rPr>
              <a:t>nhiều</a:t>
            </a:r>
            <a:r>
              <a:rPr lang="en-US" sz="2800" dirty="0">
                <a:cs typeface="+mn-lt"/>
                <a:sym typeface="+mn-ea"/>
              </a:rPr>
              <a:t> </a:t>
            </a:r>
            <a:r>
              <a:rPr lang="en-US" sz="2800" dirty="0" err="1">
                <a:cs typeface="+mn-lt"/>
                <a:sym typeface="+mn-ea"/>
              </a:rPr>
              <a:t>hơn</a:t>
            </a:r>
            <a:endParaRPr lang="en-US" sz="2800" dirty="0" err="1">
              <a:cs typeface="+mn-lt"/>
              <a:sym typeface="+mn-ea"/>
            </a:endParaRPr>
          </a:p>
          <a:p>
            <a:pPr algn="ctr"/>
            <a:r>
              <a:rPr lang="en-US" sz="2800" dirty="0">
                <a:cs typeface="+mn-lt"/>
                <a:sym typeface="+mn-ea"/>
              </a:rPr>
              <a:t> ở </a:t>
            </a:r>
            <a:r>
              <a:rPr lang="en-US" sz="2800" dirty="0" err="1">
                <a:cs typeface="+mn-lt"/>
                <a:sym typeface="+mn-ea"/>
              </a:rPr>
              <a:t>mặt</a:t>
            </a:r>
            <a:r>
              <a:rPr lang="en-US" sz="2800" dirty="0">
                <a:cs typeface="+mn-lt"/>
                <a:sym typeface="+mn-ea"/>
              </a:rPr>
              <a:t> </a:t>
            </a:r>
            <a:r>
              <a:rPr lang="en-US" sz="2800" dirty="0" err="1">
                <a:cs typeface="+mn-lt"/>
                <a:sym typeface="+mn-ea"/>
              </a:rPr>
              <a:t>trên</a:t>
            </a:r>
            <a:endParaRPr lang="en-US" sz="2800" dirty="0" err="1">
              <a:cs typeface="+mn-lt"/>
              <a:sym typeface="+mn-ea"/>
            </a:endParaRPr>
          </a:p>
          <a:p>
            <a:pPr algn="ctr"/>
            <a:r>
              <a:rPr lang="en-US" sz="2800" dirty="0">
                <a:cs typeface="+mn-lt"/>
                <a:sym typeface="+mn-ea"/>
              </a:rPr>
              <a:t> </a:t>
            </a:r>
            <a:r>
              <a:rPr lang="en-US" sz="2800" dirty="0" err="1">
                <a:cs typeface="+mn-lt"/>
                <a:sym typeface="+mn-ea"/>
              </a:rPr>
              <a:t>của</a:t>
            </a:r>
            <a:r>
              <a:rPr lang="en-US" sz="2800" dirty="0">
                <a:cs typeface="+mn-lt"/>
                <a:sym typeface="+mn-ea"/>
              </a:rPr>
              <a:t> </a:t>
            </a:r>
            <a:r>
              <a:rPr lang="en-US" sz="2800" dirty="0" err="1">
                <a:cs typeface="+mn-lt"/>
                <a:sym typeface="+mn-ea"/>
              </a:rPr>
              <a:t>lá</a:t>
            </a:r>
            <a:r>
              <a:rPr lang="vi-VN" altLang="en-US" sz="2400" dirty="0" err="1">
                <a:latin typeface="Times New Roman" panose="02020603050405020304" pitchFamily="18" charset="0"/>
                <a:cs typeface="Times New Roman" panose="02020603050405020304" pitchFamily="18" charset="0"/>
                <a:sym typeface="+mn-ea"/>
              </a:rPr>
              <a:t>.</a:t>
            </a:r>
            <a:endParaRPr kumimoji="0" lang="vi-VN" altLang="en-US" sz="2400" b="0" i="0" u="none" strike="noStrike" cap="none" normalizeH="0" baseline="0" dirty="0" err="1"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sym typeface="+mn-ea"/>
            </a:endParaRPr>
          </a:p>
        </p:txBody>
      </p:sp>
      <p:cxnSp>
        <p:nvCxnSpPr>
          <p:cNvPr id="13" name="Straight Arrow Connector 12"/>
          <p:cNvCxnSpPr>
            <a:stCxn id="9" idx="4"/>
            <a:endCxn id="10" idx="0"/>
          </p:cNvCxnSpPr>
          <p:nvPr/>
        </p:nvCxnSpPr>
        <p:spPr>
          <a:xfrm flipH="1">
            <a:off x="1358900" y="2191385"/>
            <a:ext cx="2133600" cy="22606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cxnSp>
        <p:nvCxnSpPr>
          <p:cNvPr id="14" name="Straight Arrow Connector 13"/>
          <p:cNvCxnSpPr>
            <a:stCxn id="9" idx="4"/>
            <a:endCxn id="11" idx="0"/>
          </p:cNvCxnSpPr>
          <p:nvPr/>
        </p:nvCxnSpPr>
        <p:spPr>
          <a:xfrm>
            <a:off x="3492500" y="2191385"/>
            <a:ext cx="347345" cy="50546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cxnSp>
        <p:nvCxnSpPr>
          <p:cNvPr id="15" name="Straight Arrow Connector 14"/>
          <p:cNvCxnSpPr>
            <a:endCxn id="12" idx="0"/>
          </p:cNvCxnSpPr>
          <p:nvPr/>
        </p:nvCxnSpPr>
        <p:spPr>
          <a:xfrm>
            <a:off x="3492500" y="2191385"/>
            <a:ext cx="2758440" cy="47879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pic>
        <p:nvPicPr>
          <p:cNvPr id="18" name="Content Placeholder 17" descr="Plant-cells-shutterstock-86357983-WEBONLY"/>
          <p:cNvPicPr>
            <a:picLocks noGrp="1" noChangeAspect="1"/>
          </p:cNvPicPr>
          <p:nvPr>
            <p:ph sz="half" idx="2"/>
          </p:nvPr>
        </p:nvPicPr>
        <p:blipFill>
          <a:blip r:embed="rId1"/>
          <a:stretch>
            <a:fillRect/>
          </a:stretch>
        </p:blipFill>
        <p:spPr>
          <a:xfrm>
            <a:off x="7863205" y="1937385"/>
            <a:ext cx="3719195" cy="367093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ppt_y</p:attrName>
                                        </p:attrNameLst>
                                      </p:cBhvr>
                                      <p:tavLst>
                                        <p:tav tm="0">
                                          <p:val>
                                            <p:strVal val="#ppt_y+#ppt_h*1.125000"/>
                                          </p:val>
                                        </p:tav>
                                        <p:tav tm="100000">
                                          <p:val>
                                            <p:strVal val="#ppt_y"/>
                                          </p:val>
                                        </p:tav>
                                      </p:tavLst>
                                    </p:anim>
                                    <p:animEffect transition="in" filter="wipe(up)">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amond(in)">
                                      <p:cBhvr>
                                        <p:cTn id="34" dur="2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diamond(in)">
                                      <p:cBhvr>
                                        <p:cTn id="45" dur="20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ox(in)">
                                      <p:cBhvr>
                                        <p:cTn id="5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896982" y="190500"/>
            <a:ext cx="10685417" cy="984250"/>
          </a:xfrm>
        </p:spPr>
        <p:txBody>
          <a:bodyPr/>
          <a:lstStyle/>
          <a:p>
            <a:pPr marL="742950" indent="-742950" algn="ctr">
              <a:buFont typeface="+mj-lt"/>
              <a:buAutoNum type="alphaLcPeriod"/>
            </a:pPr>
            <a:r>
              <a:rPr lang="vi-VN" altLang="en-US" dirty="0"/>
              <a:t>Con đường thoát nước qua khí khổng</a:t>
            </a:r>
            <a:endParaRPr lang="vi-VN" altLang="en-US" dirty="0"/>
          </a:p>
        </p:txBody>
      </p:sp>
      <p:sp>
        <p:nvSpPr>
          <p:cNvPr id="14" name="Content Placeholder 13"/>
          <p:cNvSpPr>
            <a:spLocks noGrp="1"/>
          </p:cNvSpPr>
          <p:nvPr>
            <p:ph sz="half" idx="1"/>
          </p:nvPr>
        </p:nvSpPr>
        <p:spPr/>
        <p:txBody>
          <a:bodyPr/>
          <a:lstStyle/>
          <a:p>
            <a:endParaRPr lang="vi-VN" altLang="en-US" sz="2400" dirty="0">
              <a:solidFill>
                <a:schemeClr val="tx1">
                  <a:lumMod val="95000"/>
                  <a:lumOff val="5000"/>
                </a:schemeClr>
              </a:solidFill>
            </a:endParaRPr>
          </a:p>
          <a:p>
            <a:pPr algn="just"/>
            <a:r>
              <a:rPr lang="vi-VN" altLang="en-US" sz="2800" dirty="0">
                <a:solidFill>
                  <a:schemeClr val="tx1">
                    <a:lumMod val="95000"/>
                    <a:lumOff val="5000"/>
                  </a:schemeClr>
                </a:solidFill>
                <a:cs typeface="+mn-lt"/>
              </a:rPr>
              <a:t>Cơ chế đóng mở khí khổng</a:t>
            </a:r>
            <a:endParaRPr lang="vi-VN" altLang="en-US" sz="2800" dirty="0">
              <a:solidFill>
                <a:schemeClr val="tx1">
                  <a:lumMod val="95000"/>
                  <a:lumOff val="5000"/>
                </a:schemeClr>
              </a:solidFill>
              <a:cs typeface="+mn-lt"/>
            </a:endParaRPr>
          </a:p>
          <a:p>
            <a:pPr algn="just">
              <a:buFont typeface="Arial" panose="020B0604020202020204" pitchFamily="34" charset="0"/>
              <a:buChar char="‒"/>
            </a:pPr>
            <a:r>
              <a:rPr lang="en-US" sz="2800" dirty="0" err="1">
                <a:solidFill>
                  <a:schemeClr val="tx1">
                    <a:lumMod val="95000"/>
                    <a:lumOff val="5000"/>
                  </a:schemeClr>
                </a:solidFill>
                <a:cs typeface="+mn-lt"/>
                <a:sym typeface="+mn-ea"/>
              </a:rPr>
              <a:t>Khi</a:t>
            </a:r>
            <a:r>
              <a:rPr lang="en-US" sz="2800" dirty="0">
                <a:solidFill>
                  <a:schemeClr val="tx1">
                    <a:lumMod val="95000"/>
                    <a:lumOff val="5000"/>
                  </a:schemeClr>
                </a:solidFill>
                <a:cs typeface="+mn-lt"/>
                <a:sym typeface="+mn-ea"/>
              </a:rPr>
              <a:t> no </a:t>
            </a:r>
            <a:r>
              <a:rPr lang="en-US" sz="2800" dirty="0" err="1">
                <a:solidFill>
                  <a:schemeClr val="tx1">
                    <a:lumMod val="95000"/>
                    <a:lumOff val="5000"/>
                  </a:schemeClr>
                </a:solidFill>
                <a:cs typeface="+mn-lt"/>
                <a:sym typeface="+mn-ea"/>
              </a:rPr>
              <a:t>nước</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thành</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mỏng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của</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tế</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bào</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khí</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khổng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căng</a:t>
            </a:r>
            <a:r>
              <a:rPr lang="en-US" sz="2800" dirty="0">
                <a:solidFill>
                  <a:schemeClr val="tx1">
                    <a:lumMod val="95000"/>
                    <a:lumOff val="5000"/>
                  </a:schemeClr>
                </a:solidFill>
                <a:cs typeface="+mn-lt"/>
                <a:sym typeface="+mn-ea"/>
              </a:rPr>
              <a:t> ra </a:t>
            </a:r>
            <a:r>
              <a:rPr lang="en-US" sz="2800" dirty="0" err="1">
                <a:solidFill>
                  <a:schemeClr val="tx1">
                    <a:lumMod val="95000"/>
                    <a:lumOff val="5000"/>
                  </a:schemeClr>
                </a:solidFill>
                <a:cs typeface="+mn-lt"/>
                <a:sym typeface="+mn-ea"/>
              </a:rPr>
              <a:t>làm</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cho</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thành</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dày</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cong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theo</a:t>
            </a:r>
            <a:r>
              <a:rPr lang="en-US" sz="2800" dirty="0">
                <a:solidFill>
                  <a:schemeClr val="tx1">
                    <a:lumMod val="95000"/>
                    <a:lumOff val="5000"/>
                  </a:schemeClr>
                </a:solidFill>
                <a:cs typeface="+mn-lt"/>
                <a:sym typeface="+mn-ea"/>
              </a:rPr>
              <a:t> → </a:t>
            </a:r>
            <a:r>
              <a:rPr lang="en-US" sz="2800" dirty="0" err="1">
                <a:solidFill>
                  <a:schemeClr val="tx1">
                    <a:lumMod val="95000"/>
                    <a:lumOff val="5000"/>
                  </a:schemeClr>
                </a:solidFill>
                <a:cs typeface="+mn-lt"/>
                <a:sym typeface="+mn-ea"/>
              </a:rPr>
              <a:t>khí</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khổng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mở</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Hình</a:t>
            </a:r>
            <a:r>
              <a:rPr lang="en-US" sz="2800" dirty="0">
                <a:solidFill>
                  <a:schemeClr val="tx1">
                    <a:lumMod val="95000"/>
                    <a:lumOff val="5000"/>
                  </a:schemeClr>
                </a:solidFill>
                <a:cs typeface="+mn-lt"/>
                <a:sym typeface="+mn-ea"/>
              </a:rPr>
              <a:t> a)</a:t>
            </a:r>
            <a:endParaRPr lang="en-US" sz="2800" dirty="0">
              <a:solidFill>
                <a:schemeClr val="tx1">
                  <a:lumMod val="95000"/>
                  <a:lumOff val="5000"/>
                </a:schemeClr>
              </a:solidFill>
              <a:cs typeface="+mn-lt"/>
            </a:endParaRPr>
          </a:p>
          <a:p>
            <a:pPr algn="just">
              <a:buFont typeface="Arial" panose="020B0604020202020204" pitchFamily="34" charset="0"/>
              <a:buChar char="‒"/>
            </a:pPr>
            <a:r>
              <a:rPr lang="en-US" sz="2800" dirty="0" err="1">
                <a:solidFill>
                  <a:schemeClr val="tx1">
                    <a:lumMod val="95000"/>
                    <a:lumOff val="5000"/>
                  </a:schemeClr>
                </a:solidFill>
                <a:cs typeface="+mn-lt"/>
                <a:sym typeface="+mn-ea"/>
              </a:rPr>
              <a:t>Khi</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mất</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nước</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thành</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mỏng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hết</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căng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và</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thành</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dày</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duỗi</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thẳng</a:t>
            </a:r>
            <a:r>
              <a:rPr lang="en-US" sz="2800" dirty="0">
                <a:solidFill>
                  <a:schemeClr val="tx1">
                    <a:lumMod val="95000"/>
                    <a:lumOff val="5000"/>
                  </a:schemeClr>
                </a:solidFill>
                <a:cs typeface="+mn-lt"/>
                <a:sym typeface="+mn-ea"/>
              </a:rPr>
              <a:t> →  </a:t>
            </a:r>
            <a:r>
              <a:rPr lang="en-US" sz="2800" dirty="0" err="1">
                <a:solidFill>
                  <a:schemeClr val="tx1">
                    <a:lumMod val="95000"/>
                    <a:lumOff val="5000"/>
                  </a:schemeClr>
                </a:solidFill>
                <a:cs typeface="+mn-lt"/>
                <a:sym typeface="+mn-ea"/>
              </a:rPr>
              <a:t>khí</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khổng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đóng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lại</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Khí</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khổng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không</a:t>
            </a:r>
            <a:r>
              <a:rPr lang="en-US" sz="2800" dirty="0">
                <a:solidFill>
                  <a:schemeClr val="tx1">
                    <a:lumMod val="95000"/>
                    <a:lumOff val="5000"/>
                  </a:schemeClr>
                </a:solidFill>
                <a:cs typeface="+mn-lt"/>
                <a:sym typeface="+mn-ea"/>
              </a:rPr>
              <a:t> bao </a:t>
            </a:r>
            <a:r>
              <a:rPr lang="en-US" sz="2800" dirty="0" err="1">
                <a:solidFill>
                  <a:schemeClr val="tx1">
                    <a:lumMod val="95000"/>
                    <a:lumOff val="5000"/>
                  </a:schemeClr>
                </a:solidFill>
                <a:cs typeface="+mn-lt"/>
                <a:sym typeface="+mn-ea"/>
              </a:rPr>
              <a:t>giờ</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đóng</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hoàn</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toàn</a:t>
            </a:r>
            <a:r>
              <a:rPr lang="en-US" sz="2800" dirty="0">
                <a:solidFill>
                  <a:schemeClr val="tx1">
                    <a:lumMod val="95000"/>
                    <a:lumOff val="5000"/>
                  </a:schemeClr>
                </a:solidFill>
                <a:cs typeface="+mn-lt"/>
                <a:sym typeface="+mn-ea"/>
              </a:rPr>
              <a:t>. (</a:t>
            </a:r>
            <a:r>
              <a:rPr lang="en-US" sz="2800" dirty="0" err="1">
                <a:solidFill>
                  <a:schemeClr val="tx1">
                    <a:lumMod val="95000"/>
                    <a:lumOff val="5000"/>
                  </a:schemeClr>
                </a:solidFill>
                <a:cs typeface="+mn-lt"/>
                <a:sym typeface="+mn-ea"/>
              </a:rPr>
              <a:t>Hình</a:t>
            </a:r>
            <a:r>
              <a:rPr lang="en-US" sz="2800" dirty="0">
                <a:solidFill>
                  <a:schemeClr val="tx1">
                    <a:lumMod val="95000"/>
                    <a:lumOff val="5000"/>
                  </a:schemeClr>
                </a:solidFill>
                <a:cs typeface="+mn-lt"/>
                <a:sym typeface="+mn-ea"/>
              </a:rPr>
              <a:t> b)</a:t>
            </a:r>
            <a:endParaRPr lang="en-US" sz="2800" dirty="0">
              <a:solidFill>
                <a:schemeClr val="tx1">
                  <a:lumMod val="95000"/>
                  <a:lumOff val="5000"/>
                </a:schemeClr>
              </a:solidFill>
              <a:cs typeface="+mn-lt"/>
            </a:endParaRPr>
          </a:p>
          <a:p>
            <a:endParaRPr lang="en-US" sz="2400" dirty="0"/>
          </a:p>
          <a:p>
            <a:endParaRPr lang="vi-VN" altLang="en-US" sz="2400" dirty="0">
              <a:solidFill>
                <a:schemeClr val="tx1">
                  <a:lumMod val="95000"/>
                  <a:lumOff val="5000"/>
                </a:schemeClr>
              </a:solidFill>
            </a:endParaRPr>
          </a:p>
        </p:txBody>
      </p:sp>
      <p:pic>
        <p:nvPicPr>
          <p:cNvPr id="16" name="Content Placeholder 15" descr="16"/>
          <p:cNvPicPr>
            <a:picLocks noGrp="1" noChangeAspect="1"/>
          </p:cNvPicPr>
          <p:nvPr>
            <p:ph sz="half" idx="2"/>
          </p:nvPr>
        </p:nvPicPr>
        <p:blipFill>
          <a:blip r:embed="rId1"/>
          <a:stretch>
            <a:fillRect/>
          </a:stretch>
        </p:blipFill>
        <p:spPr>
          <a:xfrm>
            <a:off x="6167120" y="1653540"/>
            <a:ext cx="5299710" cy="3823335"/>
          </a:xfrm>
          <a:prstGeom prst="rect">
            <a:avLst/>
          </a:prstGeom>
        </p:spPr>
      </p:pic>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blinds(horizontal)">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ppt_y</p:attrName>
                                        </p:attrNameLst>
                                      </p:cBhvr>
                                      <p:tavLst>
                                        <p:tav tm="0">
                                          <p:val>
                                            <p:strVal val="#ppt_y+#ppt_h*1.125000"/>
                                          </p:val>
                                        </p:tav>
                                        <p:tav tm="100000">
                                          <p:val>
                                            <p:strVal val="#ppt_y"/>
                                          </p:val>
                                        </p:tav>
                                      </p:tavLst>
                                    </p:anim>
                                    <p:animEffect transition="in" filter="wipe(up)">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4">
                                            <p:txEl>
                                              <p:pRg st="3" end="3"/>
                                            </p:txEl>
                                          </p:spTgt>
                                        </p:tgtEl>
                                        <p:attrNameLst>
                                          <p:attrName>style.visibility</p:attrName>
                                        </p:attrNameLst>
                                      </p:cBhvr>
                                      <p:to>
                                        <p:strVal val="visible"/>
                                      </p:to>
                                    </p:set>
                                    <p:animEffect transition="in" filter="blinds(horizontal)">
                                      <p:cBhvr>
                                        <p:cTn id="28"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lphaLcPeriod" startAt="2"/>
            </a:pPr>
            <a:r>
              <a:rPr lang="vi-VN" altLang="en-US"/>
              <a:t>Con đường qua bề mặt lá - cutin</a:t>
            </a:r>
            <a:endParaRPr lang="vi-VN" altLang="en-US"/>
          </a:p>
        </p:txBody>
      </p:sp>
      <p:pic>
        <p:nvPicPr>
          <p:cNvPr id="10" name="Content Placeholder 9" descr="17"/>
          <p:cNvPicPr>
            <a:picLocks noGrp="1" noChangeAspect="1"/>
          </p:cNvPicPr>
          <p:nvPr>
            <p:ph sz="half" idx="1"/>
          </p:nvPr>
        </p:nvPicPr>
        <p:blipFill>
          <a:blip r:embed="rId1"/>
          <a:stretch>
            <a:fillRect/>
          </a:stretch>
        </p:blipFill>
        <p:spPr>
          <a:xfrm>
            <a:off x="268605" y="1701800"/>
            <a:ext cx="5384800" cy="4142740"/>
          </a:xfrm>
          <a:prstGeom prst="rect">
            <a:avLst/>
          </a:prstGeom>
        </p:spPr>
      </p:pic>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
        <p:nvSpPr>
          <p:cNvPr id="9" name="Content Placeholder 8"/>
          <p:cNvSpPr>
            <a:spLocks noGrp="1"/>
          </p:cNvSpPr>
          <p:nvPr>
            <p:ph sz="half" idx="2"/>
          </p:nvPr>
        </p:nvSpPr>
        <p:spPr>
          <a:xfrm>
            <a:off x="5826125" y="1174750"/>
            <a:ext cx="5756275" cy="4953000"/>
          </a:xfrm>
        </p:spPr>
        <p:txBody>
          <a:bodyPr/>
          <a:lstStyle/>
          <a:p>
            <a:endParaRPr lang="en-US"/>
          </a:p>
        </p:txBody>
      </p:sp>
      <p:sp>
        <p:nvSpPr>
          <p:cNvPr id="11" name="Hexagon 10"/>
          <p:cNvSpPr/>
          <p:nvPr/>
        </p:nvSpPr>
        <p:spPr>
          <a:xfrm>
            <a:off x="7209155" y="1182370"/>
            <a:ext cx="2990215" cy="1169670"/>
          </a:xfrm>
          <a:prstGeom prst="hexagon">
            <a:avLst/>
          </a:prstGeom>
          <a:solidFill>
            <a:srgbClr val="00B05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rPr>
              <a:t>Lớp Cutin</a:t>
            </a:r>
            <a:endParaRPr kumimoji="0" lang="vi-VN" altLang="zh-CN" sz="2800" b="0" i="0" u="none" strike="noStrike" cap="none" normalizeH="0" baseline="0" smtClean="0">
              <a:ln>
                <a:noFill/>
              </a:ln>
              <a:solidFill>
                <a:schemeClr val="tx1">
                  <a:lumMod val="95000"/>
                  <a:lumOff val="5000"/>
                </a:schemeClr>
              </a:solidFill>
              <a:effectLst/>
              <a:latin typeface="Arial" panose="020B0604020202020204" pitchFamily="34" charset="0"/>
              <a:ea typeface="SimSun" panose="02010600030101010101" pitchFamily="2" charset="-122"/>
            </a:endParaRPr>
          </a:p>
        </p:txBody>
      </p:sp>
      <p:sp>
        <p:nvSpPr>
          <p:cNvPr id="13" name="Round Same Side Corner Rectangle 12"/>
          <p:cNvSpPr/>
          <p:nvPr/>
        </p:nvSpPr>
        <p:spPr>
          <a:xfrm>
            <a:off x="6125845" y="2910840"/>
            <a:ext cx="2339975" cy="3216910"/>
          </a:xfrm>
          <a:prstGeom prst="round2SameRect">
            <a:avLst/>
          </a:prstGeom>
          <a:solidFill>
            <a:srgbClr val="00B05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ctr"/>
            <a:r>
              <a:rPr lang="en-US" sz="2800" dirty="0" err="1">
                <a:latin typeface="Times New Roman" panose="02020603050405020304" pitchFamily="18" charset="0"/>
                <a:cs typeface="Times New Roman" panose="02020603050405020304" pitchFamily="18" charset="0"/>
                <a:sym typeface="+mn-ea"/>
              </a:rPr>
              <a:t>Có</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nguồn</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gốc</a:t>
            </a:r>
            <a:endParaRPr lang="en-US" sz="2800" dirty="0" err="1">
              <a:latin typeface="Times New Roman" panose="02020603050405020304" pitchFamily="18" charset="0"/>
              <a:cs typeface="Times New Roman" panose="02020603050405020304" pitchFamily="18" charset="0"/>
              <a:sym typeface="+mn-ea"/>
            </a:endParaRPr>
          </a:p>
          <a:p>
            <a:pPr algn="ct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từ</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lớp</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tế</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bào</a:t>
            </a:r>
            <a:r>
              <a:rPr lang="en-US" sz="2800" dirty="0">
                <a:latin typeface="Times New Roman" panose="02020603050405020304" pitchFamily="18" charset="0"/>
                <a:cs typeface="Times New Roman" panose="02020603050405020304" pitchFamily="18" charset="0"/>
                <a:sym typeface="+mn-ea"/>
              </a:rPr>
              <a:t> </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err="1">
                <a:latin typeface="Times New Roman" panose="02020603050405020304" pitchFamily="18" charset="0"/>
                <a:cs typeface="Times New Roman" panose="02020603050405020304" pitchFamily="18" charset="0"/>
                <a:sym typeface="+mn-ea"/>
              </a:rPr>
              <a:t>biểu</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bì</a:t>
            </a:r>
            <a:r>
              <a:rPr lang="en-US" sz="2800" dirty="0">
                <a:latin typeface="Times New Roman" panose="02020603050405020304" pitchFamily="18" charset="0"/>
                <a:cs typeface="Times New Roman" panose="02020603050405020304" pitchFamily="18" charset="0"/>
                <a:sym typeface="+mn-ea"/>
              </a:rPr>
              <a:t> </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err="1">
                <a:latin typeface="Times New Roman" panose="02020603050405020304" pitchFamily="18" charset="0"/>
                <a:cs typeface="Times New Roman" panose="02020603050405020304" pitchFamily="18" charset="0"/>
                <a:sym typeface="+mn-ea"/>
              </a:rPr>
              <a:t>của</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lá</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tiết</a:t>
            </a:r>
            <a:r>
              <a:rPr lang="en-US" sz="2800" dirty="0">
                <a:latin typeface="Times New Roman" panose="02020603050405020304" pitchFamily="18" charset="0"/>
                <a:cs typeface="Times New Roman" panose="02020603050405020304" pitchFamily="18" charset="0"/>
                <a:sym typeface="+mn-ea"/>
              </a:rPr>
              <a:t> ra,</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a:latin typeface="Times New Roman" panose="02020603050405020304" pitchFamily="18" charset="0"/>
                <a:cs typeface="Times New Roman" panose="02020603050405020304" pitchFamily="18" charset="0"/>
                <a:sym typeface="+mn-ea"/>
              </a:rPr>
              <a:t> bao </a:t>
            </a:r>
            <a:r>
              <a:rPr lang="en-US" sz="2800" dirty="0" err="1">
                <a:latin typeface="Times New Roman" panose="02020603050405020304" pitchFamily="18" charset="0"/>
                <a:cs typeface="Times New Roman" panose="02020603050405020304" pitchFamily="18" charset="0"/>
                <a:sym typeface="+mn-ea"/>
              </a:rPr>
              <a:t>phủ</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bề</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mặt</a:t>
            </a:r>
            <a:r>
              <a:rPr lang="en-US" sz="2800" dirty="0">
                <a:latin typeface="Times New Roman" panose="02020603050405020304" pitchFamily="18" charset="0"/>
                <a:cs typeface="Times New Roman" panose="02020603050405020304" pitchFamily="18" charset="0"/>
                <a:sym typeface="+mn-ea"/>
              </a:rPr>
              <a:t> </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err="1">
                <a:latin typeface="Times New Roman" panose="02020603050405020304" pitchFamily="18" charset="0"/>
                <a:cs typeface="Times New Roman" panose="02020603050405020304" pitchFamily="18" charset="0"/>
                <a:sym typeface="+mn-ea"/>
              </a:rPr>
              <a:t>l</a:t>
            </a:r>
            <a:r>
              <a:rPr lang="vi-VN" altLang="en-US" sz="2800" dirty="0" err="1">
                <a:latin typeface="Times New Roman" panose="02020603050405020304" pitchFamily="18" charset="0"/>
                <a:cs typeface="Times New Roman" panose="02020603050405020304" pitchFamily="18" charset="0"/>
                <a:sym typeface="+mn-ea"/>
              </a:rPr>
              <a:t>á</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trừ</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khí</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khổng</a:t>
            </a:r>
            <a:r>
              <a:rPr lang="vi-VN" altLang="en-US" sz="2800" dirty="0" err="1">
                <a:latin typeface="Times New Roman" panose="02020603050405020304" pitchFamily="18" charset="0"/>
                <a:cs typeface="Times New Roman" panose="02020603050405020304" pitchFamily="18" charset="0"/>
                <a:sym typeface="+mn-ea"/>
              </a:rPr>
              <a:t>.</a:t>
            </a:r>
            <a:endParaRPr kumimoji="0" lang="vi-VN" altLang="en-US" sz="2800" b="0" i="0" u="none" strike="noStrike" cap="none" normalizeH="0" baseline="0" dirty="0" err="1" smtClean="0">
              <a:ln>
                <a:noFill/>
              </a:ln>
              <a:solidFill>
                <a:schemeClr val="tx1">
                  <a:lumMod val="95000"/>
                  <a:lumOff val="5000"/>
                </a:schemeClr>
              </a:solidFill>
              <a:effectLst/>
              <a:latin typeface="Times New Roman" panose="02020603050405020304" pitchFamily="18" charset="0"/>
              <a:ea typeface="SimSun" panose="02010600030101010101" pitchFamily="2" charset="-122"/>
              <a:cs typeface="Times New Roman" panose="02020603050405020304" pitchFamily="18" charset="0"/>
              <a:sym typeface="+mn-ea"/>
            </a:endParaRPr>
          </a:p>
        </p:txBody>
      </p:sp>
      <p:sp>
        <p:nvSpPr>
          <p:cNvPr id="14" name="Round Same Side Corner Rectangle 13"/>
          <p:cNvSpPr/>
          <p:nvPr/>
        </p:nvSpPr>
        <p:spPr>
          <a:xfrm>
            <a:off x="9239885" y="2910205"/>
            <a:ext cx="2350135" cy="3229610"/>
          </a:xfrm>
          <a:prstGeom prst="round2SameRect">
            <a:avLst/>
          </a:prstGeom>
          <a:solidFill>
            <a:srgbClr val="00B05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ctr"/>
            <a:r>
              <a:rPr lang="en-US" sz="2800" dirty="0" err="1">
                <a:latin typeface="Times New Roman" panose="02020603050405020304" pitchFamily="18" charset="0"/>
                <a:cs typeface="Times New Roman" panose="02020603050405020304" pitchFamily="18" charset="0"/>
                <a:sym typeface="+mn-ea"/>
              </a:rPr>
              <a:t>Độ</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dày</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của</a:t>
            </a:r>
            <a:r>
              <a:rPr lang="en-US" sz="2800" dirty="0">
                <a:latin typeface="Times New Roman" panose="02020603050405020304" pitchFamily="18" charset="0"/>
                <a:cs typeface="Times New Roman" panose="02020603050405020304" pitchFamily="18" charset="0"/>
                <a:sym typeface="+mn-ea"/>
              </a:rPr>
              <a:t> </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err="1">
                <a:latin typeface="Times New Roman" panose="02020603050405020304" pitchFamily="18" charset="0"/>
                <a:cs typeface="Times New Roman" panose="02020603050405020304" pitchFamily="18" charset="0"/>
                <a:sym typeface="+mn-ea"/>
              </a:rPr>
              <a:t>lớp</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cutin</a:t>
            </a:r>
            <a:r>
              <a:rPr lang="en-US" sz="2800" dirty="0">
                <a:latin typeface="Times New Roman" panose="02020603050405020304" pitchFamily="18" charset="0"/>
                <a:cs typeface="Times New Roman" panose="02020603050405020304" pitchFamily="18" charset="0"/>
                <a:sym typeface="+mn-ea"/>
              </a:rPr>
              <a:t> </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err="1">
                <a:latin typeface="Times New Roman" panose="02020603050405020304" pitchFamily="18" charset="0"/>
                <a:cs typeface="Times New Roman" panose="02020603050405020304" pitchFamily="18" charset="0"/>
                <a:sym typeface="+mn-ea"/>
              </a:rPr>
              <a:t>phụ</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thuộc</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vào</a:t>
            </a:r>
            <a:endParaRPr lang="en-US" sz="2800" dirty="0" err="1">
              <a:latin typeface="Times New Roman" panose="02020603050405020304" pitchFamily="18" charset="0"/>
              <a:cs typeface="Times New Roman" panose="02020603050405020304" pitchFamily="18" charset="0"/>
              <a:sym typeface="+mn-ea"/>
            </a:endParaRPr>
          </a:p>
          <a:p>
            <a:pPr algn="ct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từng</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loại</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cây</a:t>
            </a:r>
            <a:r>
              <a:rPr lang="en-US" sz="2800" dirty="0">
                <a:latin typeface="Times New Roman" panose="02020603050405020304" pitchFamily="18" charset="0"/>
                <a:cs typeface="Times New Roman" panose="02020603050405020304" pitchFamily="18" charset="0"/>
                <a:sym typeface="+mn-ea"/>
              </a:rPr>
              <a:t> </a:t>
            </a:r>
            <a:endParaRPr lang="en-US" sz="2800" dirty="0">
              <a:latin typeface="Times New Roman" panose="02020603050405020304" pitchFamily="18" charset="0"/>
              <a:cs typeface="Times New Roman" panose="02020603050405020304" pitchFamily="18" charset="0"/>
              <a:sym typeface="+mn-ea"/>
            </a:endParaRPr>
          </a:p>
          <a:p>
            <a:pPr algn="ctr"/>
            <a:r>
              <a:rPr lang="en-US" sz="2800" dirty="0" err="1">
                <a:latin typeface="Times New Roman" panose="02020603050405020304" pitchFamily="18" charset="0"/>
                <a:cs typeface="Times New Roman" panose="02020603050405020304" pitchFamily="18" charset="0"/>
                <a:sym typeface="+mn-ea"/>
              </a:rPr>
              <a:t>và</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độ</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tuổi</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sinh</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lý</a:t>
            </a:r>
            <a:endParaRPr lang="en-US" sz="2800" dirty="0" err="1">
              <a:latin typeface="Times New Roman" panose="02020603050405020304" pitchFamily="18" charset="0"/>
              <a:cs typeface="Times New Roman" panose="02020603050405020304" pitchFamily="18" charset="0"/>
              <a:sym typeface="+mn-ea"/>
            </a:endParaRPr>
          </a:p>
          <a:p>
            <a:pPr algn="ct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của</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lá</a:t>
            </a:r>
            <a:r>
              <a:rPr lang="en-US" sz="2800" dirty="0">
                <a:latin typeface="Times New Roman" panose="02020603050405020304" pitchFamily="18" charset="0"/>
                <a:cs typeface="Times New Roman" panose="02020603050405020304" pitchFamily="18" charset="0"/>
                <a:sym typeface="+mn-ea"/>
              </a:rPr>
              <a:t> </a:t>
            </a:r>
            <a:r>
              <a:rPr lang="en-US" sz="2800" dirty="0" err="1">
                <a:latin typeface="Times New Roman" panose="02020603050405020304" pitchFamily="18" charset="0"/>
                <a:cs typeface="Times New Roman" panose="02020603050405020304" pitchFamily="18" charset="0"/>
                <a:sym typeface="+mn-ea"/>
              </a:rPr>
              <a:t>cây</a:t>
            </a:r>
            <a:r>
              <a:rPr lang="vi-VN" altLang="en-US" sz="2800" dirty="0" err="1">
                <a:latin typeface="Times New Roman" panose="02020603050405020304" pitchFamily="18" charset="0"/>
                <a:cs typeface="Times New Roman" panose="02020603050405020304" pitchFamily="18" charset="0"/>
                <a:sym typeface="+mn-ea"/>
              </a:rPr>
              <a:t>.</a:t>
            </a:r>
            <a:endParaRPr kumimoji="0" lang="vi-VN" altLang="en-US" sz="2800" b="0" i="0" u="none" strike="noStrike" cap="none" normalizeH="0" baseline="0" dirty="0" err="1"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sym typeface="+mn-ea"/>
            </a:endParaRPr>
          </a:p>
        </p:txBody>
      </p:sp>
      <p:cxnSp>
        <p:nvCxnSpPr>
          <p:cNvPr id="20" name="Straight Arrow Connector 19"/>
          <p:cNvCxnSpPr/>
          <p:nvPr/>
        </p:nvCxnSpPr>
        <p:spPr>
          <a:xfrm flipH="1">
            <a:off x="7472680" y="2336165"/>
            <a:ext cx="1269365" cy="572135"/>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cxnSp>
        <p:nvCxnSpPr>
          <p:cNvPr id="21" name="Straight Arrow Connector 20"/>
          <p:cNvCxnSpPr>
            <a:endCxn id="14" idx="3"/>
          </p:cNvCxnSpPr>
          <p:nvPr/>
        </p:nvCxnSpPr>
        <p:spPr>
          <a:xfrm>
            <a:off x="8710930" y="2336165"/>
            <a:ext cx="1704340" cy="57404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amond(in)">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amond(in)">
                                      <p:cBhvr>
                                        <p:cTn id="34" dur="20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p:tgtEl>
                                          <p:spTgt spid="10"/>
                                        </p:tgtEl>
                                        <p:attrNameLst>
                                          <p:attrName>ppt_y</p:attrName>
                                        </p:attrNameLst>
                                      </p:cBhvr>
                                      <p:tavLst>
                                        <p:tav tm="0">
                                          <p:val>
                                            <p:strVal val="#ppt_y+#ppt_h*1.125000"/>
                                          </p:val>
                                        </p:tav>
                                        <p:tav tm="100000">
                                          <p:val>
                                            <p:strVal val="#ppt_y"/>
                                          </p:val>
                                        </p:tav>
                                      </p:tavLst>
                                    </p:anim>
                                    <p:animEffect transition="in" filter="wipe(up)">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lphaLcPeriod" startAt="2"/>
            </a:pPr>
            <a:r>
              <a:rPr lang="vi-VN" altLang="en-US"/>
              <a:t>Con đường qua bề mặt lá - cutin</a:t>
            </a:r>
            <a:endParaRPr lang="vi-VN" altLang="en-US"/>
          </a:p>
        </p:txBody>
      </p:sp>
      <p:sp>
        <p:nvSpPr>
          <p:cNvPr id="3" name="Content Placeholder 2"/>
          <p:cNvSpPr>
            <a:spLocks noGrp="1"/>
          </p:cNvSpPr>
          <p:nvPr>
            <p:ph sz="half" idx="1"/>
          </p:nvPr>
        </p:nvSpPr>
        <p:spPr/>
        <p:txBody>
          <a:bodyPr/>
          <a:lstStyle/>
          <a:p>
            <a:pPr algn="just"/>
            <a:r>
              <a:rPr lang="vi-VN" altLang="en-US" sz="2800" dirty="0" smtClean="0">
                <a:solidFill>
                  <a:schemeClr val="tx1">
                    <a:lumMod val="95000"/>
                    <a:lumOff val="5000"/>
                  </a:schemeClr>
                </a:solidFill>
              </a:rPr>
              <a:t>   Cơ </a:t>
            </a:r>
            <a:r>
              <a:rPr lang="vi-VN" altLang="en-US" sz="2800" dirty="0">
                <a:solidFill>
                  <a:schemeClr val="tx1">
                    <a:lumMod val="95000"/>
                    <a:lumOff val="5000"/>
                  </a:schemeClr>
                </a:solidFill>
              </a:rPr>
              <a:t>chế thoát hơi nước qua lớp cutin</a:t>
            </a:r>
            <a:endParaRPr lang="vi-VN" altLang="en-US" sz="2800" dirty="0">
              <a:solidFill>
                <a:schemeClr val="tx1">
                  <a:lumMod val="95000"/>
                  <a:lumOff val="5000"/>
                </a:schemeClr>
              </a:solidFill>
            </a:endParaRPr>
          </a:p>
          <a:p>
            <a:pPr algn="just">
              <a:buFont typeface="Arial" panose="020B0604020202020204" pitchFamily="34" charset="0"/>
              <a:buChar char="‒"/>
            </a:pPr>
            <a:r>
              <a:rPr lang="vi-VN" altLang="en-US" sz="2800" dirty="0">
                <a:solidFill>
                  <a:schemeClr val="tx1">
                    <a:lumMod val="95000"/>
                    <a:lumOff val="5000"/>
                  </a:schemeClr>
                </a:solidFill>
              </a:rPr>
              <a:t>Hơi nước khuếch tán từ gian bào của thịt lá qua lớp cutin để ra ngoài;</a:t>
            </a:r>
            <a:endParaRPr lang="vi-VN" altLang="en-US" sz="2800" dirty="0">
              <a:solidFill>
                <a:schemeClr val="tx1">
                  <a:lumMod val="95000"/>
                  <a:lumOff val="5000"/>
                </a:schemeClr>
              </a:solidFill>
            </a:endParaRPr>
          </a:p>
          <a:p>
            <a:pPr algn="just">
              <a:buFont typeface="Arial" panose="020B0604020202020204" pitchFamily="34" charset="0"/>
              <a:buChar char="‒"/>
            </a:pPr>
            <a:r>
              <a:rPr lang="vi-VN" altLang="en-US" sz="2800" dirty="0">
                <a:solidFill>
                  <a:schemeClr val="tx1">
                    <a:lumMod val="95000"/>
                    <a:lumOff val="5000"/>
                  </a:schemeClr>
                </a:solidFill>
              </a:rPr>
              <a:t>Trợ lực khuếch tán qua cutin rất lớn và phụ thuộc vào đọ dày và độ chặt của cutin;</a:t>
            </a:r>
            <a:endParaRPr lang="vi-VN" altLang="en-US" sz="2800" dirty="0">
              <a:solidFill>
                <a:schemeClr val="tx1">
                  <a:lumMod val="95000"/>
                  <a:lumOff val="5000"/>
                </a:schemeClr>
              </a:solidFill>
            </a:endParaRPr>
          </a:p>
          <a:p>
            <a:pPr algn="just">
              <a:buFont typeface="Arial" panose="020B0604020202020204" pitchFamily="34" charset="0"/>
              <a:buChar char="‒"/>
            </a:pPr>
            <a:r>
              <a:rPr lang="vi-VN" altLang="en-US" sz="2800" dirty="0">
                <a:solidFill>
                  <a:schemeClr val="tx1">
                    <a:lumMod val="95000"/>
                    <a:lumOff val="5000"/>
                  </a:schemeClr>
                </a:solidFill>
              </a:rPr>
              <a:t>Lớp cutin càng dày thì khuếch tán qua cutin càng nhỏ và ngược lại.</a:t>
            </a:r>
            <a:endParaRPr lang="vi-VN" altLang="en-US" sz="2800" dirty="0">
              <a:solidFill>
                <a:schemeClr val="tx1">
                  <a:lumMod val="95000"/>
                  <a:lumOff val="5000"/>
                </a:schemeClr>
              </a:solidFill>
            </a:endParaRPr>
          </a:p>
        </p:txBody>
      </p:sp>
      <p:pic>
        <p:nvPicPr>
          <p:cNvPr id="8" name="Content Placeholder 7" descr="14"/>
          <p:cNvPicPr>
            <a:picLocks noGrp="1" noChangeAspect="1"/>
          </p:cNvPicPr>
          <p:nvPr>
            <p:ph sz="half" idx="2"/>
          </p:nvPr>
        </p:nvPicPr>
        <p:blipFill>
          <a:blip r:embed="rId1"/>
          <a:stretch>
            <a:fillRect/>
          </a:stretch>
        </p:blipFill>
        <p:spPr>
          <a:xfrm>
            <a:off x="6529705" y="1788795"/>
            <a:ext cx="4398010" cy="3723005"/>
          </a:xfrm>
          <a:prstGeom prst="rect">
            <a:avLst/>
          </a:prstGeom>
        </p:spPr>
      </p:pic>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linds(horizontal)">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linds(horizontal)">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062446" y="190500"/>
            <a:ext cx="10519954" cy="984250"/>
          </a:xfrm>
        </p:spPr>
        <p:txBody>
          <a:bodyPr/>
          <a:lstStyle/>
          <a:p>
            <a:pPr algn="ctr"/>
            <a:r>
              <a:rPr lang="vi-VN" altLang="en-US" dirty="0"/>
              <a:t>So sánh 2 con đường thoát hơi nước ở lá</a:t>
            </a:r>
            <a:endParaRPr lang="vi-VN" altLang="en-US" dirty="0"/>
          </a:p>
        </p:txBody>
      </p:sp>
      <p:graphicFrame>
        <p:nvGraphicFramePr>
          <p:cNvPr id="10" name="Content Placeholder 9"/>
          <p:cNvGraphicFramePr>
            <a:graphicFrameLocks noGrp="1"/>
          </p:cNvGraphicFramePr>
          <p:nvPr>
            <p:ph idx="1"/>
          </p:nvPr>
        </p:nvGraphicFramePr>
        <p:xfrm>
          <a:off x="1516380" y="1063625"/>
          <a:ext cx="9265920" cy="5194935"/>
        </p:xfrm>
        <a:graphic>
          <a:graphicData uri="http://schemas.openxmlformats.org/drawingml/2006/table">
            <a:tbl>
              <a:tblPr firstRow="1" bandRow="1">
                <a:tableStyleId>{5C22544A-7EE6-4342-B048-85BDC9FD1C3A}</a:tableStyleId>
              </a:tblPr>
              <a:tblGrid>
                <a:gridCol w="4343400"/>
                <a:gridCol w="4922520"/>
              </a:tblGrid>
              <a:tr h="457200">
                <a:tc>
                  <a:txBody>
                    <a:bodyPr/>
                    <a:lstStyle/>
                    <a:p>
                      <a:pPr algn="ctr">
                        <a:buNone/>
                      </a:pPr>
                      <a:r>
                        <a:rPr lang="vi-VN" altLang="en-US" sz="2400">
                          <a:solidFill>
                            <a:schemeClr val="tx1">
                              <a:lumMod val="95000"/>
                              <a:lumOff val="5000"/>
                            </a:schemeClr>
                          </a:solidFill>
                        </a:rPr>
                        <a:t>Khí khổng</a:t>
                      </a:r>
                      <a:endParaRPr lang="vi-VN" altLang="en-US" sz="2400">
                        <a:solidFill>
                          <a:schemeClr val="tx1">
                            <a:lumMod val="95000"/>
                            <a:lumOff val="5000"/>
                          </a:schemeClr>
                        </a:solidFill>
                      </a:endParaRPr>
                    </a:p>
                  </a:txBody>
                  <a:tcPr>
                    <a:solidFill>
                      <a:srgbClr val="00B050"/>
                    </a:solidFill>
                  </a:tcPr>
                </a:tc>
                <a:tc>
                  <a:txBody>
                    <a:bodyPr/>
                    <a:lstStyle/>
                    <a:p>
                      <a:pPr algn="ctr">
                        <a:buNone/>
                      </a:pPr>
                      <a:r>
                        <a:rPr lang="vi-VN" altLang="en-US" sz="2400">
                          <a:solidFill>
                            <a:schemeClr val="tx1">
                              <a:lumMod val="95000"/>
                              <a:lumOff val="5000"/>
                            </a:schemeClr>
                          </a:solidFill>
                        </a:rPr>
                        <a:t>Lớp cutin</a:t>
                      </a:r>
                      <a:endParaRPr lang="vi-VN" altLang="en-US" sz="2400">
                        <a:solidFill>
                          <a:schemeClr val="tx1">
                            <a:lumMod val="95000"/>
                            <a:lumOff val="5000"/>
                          </a:schemeClr>
                        </a:solidFill>
                      </a:endParaRPr>
                    </a:p>
                  </a:txBody>
                  <a:tcPr>
                    <a:solidFill>
                      <a:srgbClr val="00B050"/>
                    </a:solidFill>
                  </a:tcPr>
                </a:tc>
              </a:tr>
              <a:tr h="701040">
                <a:tc>
                  <a:txBody>
                    <a:bodyPr/>
                    <a:lstStyle/>
                    <a:p>
                      <a:pPr algn="l">
                        <a:buNone/>
                      </a:pPr>
                      <a:r>
                        <a:rPr lang="en-US" sz="2000" dirty="0" err="1">
                          <a:solidFill>
                            <a:schemeClr val="tx1">
                              <a:lumMod val="95000"/>
                              <a:lumOff val="5000"/>
                            </a:schemeClr>
                          </a:solidFill>
                          <a:cs typeface="+mn-lt"/>
                          <a:sym typeface="+mn-ea"/>
                        </a:rPr>
                        <a:t>Vận</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tốc</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lớn</a:t>
                      </a:r>
                      <a:endParaRPr lang="en-US" sz="2000" dirty="0" err="1">
                        <a:solidFill>
                          <a:schemeClr val="tx1">
                            <a:lumMod val="95000"/>
                            <a:lumOff val="5000"/>
                          </a:schemeClr>
                        </a:solidFill>
                        <a:cs typeface="+mn-lt"/>
                        <a:sym typeface="+mn-ea"/>
                      </a:endParaRPr>
                    </a:p>
                  </a:txBody>
                  <a:tcPr/>
                </a:tc>
                <a:tc>
                  <a:txBody>
                    <a:bodyPr/>
                    <a:lstStyle/>
                    <a:p>
                      <a:pPr>
                        <a:buNone/>
                      </a:pPr>
                      <a:r>
                        <a:rPr lang="en-US" sz="2000" dirty="0" err="1">
                          <a:solidFill>
                            <a:schemeClr val="tx1">
                              <a:lumMod val="95000"/>
                              <a:lumOff val="5000"/>
                            </a:schemeClr>
                          </a:solidFill>
                          <a:cs typeface="+mn-lt"/>
                          <a:sym typeface="+mn-ea"/>
                        </a:rPr>
                        <a:t>Vận</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tốc</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nhỏ</a:t>
                      </a:r>
                      <a:endParaRPr lang="en-US" sz="2000" dirty="0">
                        <a:solidFill>
                          <a:schemeClr val="tx1">
                            <a:lumMod val="95000"/>
                            <a:lumOff val="5000"/>
                          </a:schemeClr>
                        </a:solidFill>
                        <a:cs typeface="+mn-lt"/>
                        <a:sym typeface="+mn-ea"/>
                      </a:endParaRPr>
                    </a:p>
                    <a:p>
                      <a:pPr>
                        <a:buNone/>
                      </a:pPr>
                      <a:endParaRPr lang="en-US" sz="2000" dirty="0">
                        <a:solidFill>
                          <a:schemeClr val="tx1">
                            <a:lumMod val="95000"/>
                            <a:lumOff val="5000"/>
                          </a:schemeClr>
                        </a:solidFill>
                        <a:cs typeface="+mn-lt"/>
                        <a:sym typeface="+mn-ea"/>
                      </a:endParaRPr>
                    </a:p>
                  </a:txBody>
                  <a:tcPr/>
                </a:tc>
              </a:tr>
              <a:tr h="1019175">
                <a:tc>
                  <a:txBody>
                    <a:bodyPr/>
                    <a:lstStyle/>
                    <a:p>
                      <a:pPr>
                        <a:buNone/>
                      </a:pPr>
                      <a:r>
                        <a:rPr lang="en-US" sz="2000" dirty="0">
                          <a:solidFill>
                            <a:schemeClr val="tx1">
                              <a:lumMod val="95000"/>
                              <a:lumOff val="5000"/>
                            </a:schemeClr>
                          </a:solidFill>
                          <a:cs typeface="+mn-lt"/>
                          <a:sym typeface="+mn-ea"/>
                        </a:rPr>
                        <a:t>Đ</a:t>
                      </a:r>
                      <a:r>
                        <a:rPr lang="vi-VN" sz="2000" dirty="0">
                          <a:solidFill>
                            <a:schemeClr val="tx1">
                              <a:lumMod val="95000"/>
                              <a:lumOff val="5000"/>
                            </a:schemeClr>
                          </a:solidFill>
                          <a:cs typeface="+mn-lt"/>
                          <a:sym typeface="+mn-ea"/>
                        </a:rPr>
                        <a:t>ư</a:t>
                      </a:r>
                      <a:r>
                        <a:rPr lang="en-US" sz="2000" dirty="0" err="1">
                          <a:solidFill>
                            <a:schemeClr val="tx1">
                              <a:lumMod val="95000"/>
                              <a:lumOff val="5000"/>
                            </a:schemeClr>
                          </a:solidFill>
                          <a:cs typeface="+mn-lt"/>
                          <a:sym typeface="+mn-ea"/>
                        </a:rPr>
                        <a:t>ợc</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điều</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chỉnh</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bằng</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việc</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đóng</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mở</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khí</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khổng</a:t>
                      </a:r>
                      <a:endParaRPr lang="en-US" sz="2000" dirty="0">
                        <a:solidFill>
                          <a:schemeClr val="tx1">
                            <a:lumMod val="95000"/>
                            <a:lumOff val="5000"/>
                          </a:schemeClr>
                        </a:solidFill>
                        <a:cs typeface="+mn-lt"/>
                        <a:sym typeface="+mn-ea"/>
                      </a:endParaRPr>
                    </a:p>
                    <a:p>
                      <a:pPr>
                        <a:buNone/>
                      </a:pPr>
                      <a:endParaRPr lang="en-US" sz="2000" dirty="0">
                        <a:solidFill>
                          <a:schemeClr val="tx1">
                            <a:lumMod val="95000"/>
                            <a:lumOff val="5000"/>
                          </a:schemeClr>
                        </a:solidFill>
                        <a:cs typeface="+mn-lt"/>
                        <a:sym typeface="+mn-ea"/>
                      </a:endParaRPr>
                    </a:p>
                  </a:txBody>
                  <a:tcPr/>
                </a:tc>
                <a:tc>
                  <a:txBody>
                    <a:bodyPr/>
                    <a:lstStyle/>
                    <a:p>
                      <a:pPr>
                        <a:buNone/>
                      </a:pPr>
                      <a:r>
                        <a:rPr lang="en-US" sz="2000" dirty="0" err="1">
                          <a:solidFill>
                            <a:schemeClr val="tx1">
                              <a:lumMod val="95000"/>
                              <a:lumOff val="5000"/>
                            </a:schemeClr>
                          </a:solidFill>
                          <a:cs typeface="+mn-lt"/>
                          <a:sym typeface="+mn-ea"/>
                        </a:rPr>
                        <a:t>Không</a:t>
                      </a:r>
                      <a:r>
                        <a:rPr lang="en-US" sz="2000" dirty="0">
                          <a:solidFill>
                            <a:schemeClr val="tx1">
                              <a:lumMod val="95000"/>
                              <a:lumOff val="5000"/>
                            </a:schemeClr>
                          </a:solidFill>
                          <a:cs typeface="+mn-lt"/>
                          <a:sym typeface="+mn-ea"/>
                        </a:rPr>
                        <a:t> đ</a:t>
                      </a:r>
                      <a:r>
                        <a:rPr lang="vi-VN" sz="2000" dirty="0">
                          <a:solidFill>
                            <a:schemeClr val="tx1">
                              <a:lumMod val="95000"/>
                              <a:lumOff val="5000"/>
                            </a:schemeClr>
                          </a:solidFill>
                          <a:cs typeface="+mn-lt"/>
                          <a:sym typeface="+mn-ea"/>
                        </a:rPr>
                        <a:t>ư</a:t>
                      </a:r>
                      <a:r>
                        <a:rPr lang="en-US" sz="2000" dirty="0" err="1">
                          <a:solidFill>
                            <a:schemeClr val="tx1">
                              <a:lumMod val="95000"/>
                              <a:lumOff val="5000"/>
                            </a:schemeClr>
                          </a:solidFill>
                          <a:cs typeface="+mn-lt"/>
                          <a:sym typeface="+mn-ea"/>
                        </a:rPr>
                        <a:t>ợc</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điều</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chỉnh</a:t>
                      </a:r>
                      <a:endParaRPr lang="en-US" sz="2000" dirty="0">
                        <a:solidFill>
                          <a:schemeClr val="tx1">
                            <a:lumMod val="95000"/>
                            <a:lumOff val="5000"/>
                          </a:schemeClr>
                        </a:solidFill>
                        <a:cs typeface="+mn-lt"/>
                        <a:sym typeface="+mn-ea"/>
                      </a:endParaRPr>
                    </a:p>
                    <a:p>
                      <a:pPr>
                        <a:buNone/>
                      </a:pPr>
                      <a:endParaRPr lang="en-US" sz="2000" dirty="0">
                        <a:solidFill>
                          <a:schemeClr val="tx1">
                            <a:lumMod val="95000"/>
                            <a:lumOff val="5000"/>
                          </a:schemeClr>
                        </a:solidFill>
                        <a:cs typeface="+mn-lt"/>
                        <a:sym typeface="+mn-ea"/>
                      </a:endParaRPr>
                    </a:p>
                  </a:txBody>
                  <a:tcPr/>
                </a:tc>
              </a:tr>
              <a:tr h="1005840">
                <a:tc>
                  <a:txBody>
                    <a:bodyPr/>
                    <a:lstStyle/>
                    <a:p>
                      <a:pPr>
                        <a:buNone/>
                      </a:pPr>
                      <a:r>
                        <a:rPr lang="en-US" sz="2000" dirty="0" err="1">
                          <a:solidFill>
                            <a:schemeClr val="tx1">
                              <a:lumMod val="95000"/>
                              <a:lumOff val="5000"/>
                            </a:schemeClr>
                          </a:solidFill>
                          <a:effectLst/>
                          <a:cs typeface="+mn-lt"/>
                          <a:sym typeface="+mn-ea"/>
                        </a:rPr>
                        <a:t>Nước</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thoát</a:t>
                      </a:r>
                      <a:r>
                        <a:rPr lang="en-US" sz="2000" dirty="0">
                          <a:solidFill>
                            <a:schemeClr val="tx1">
                              <a:lumMod val="95000"/>
                              <a:lumOff val="5000"/>
                            </a:schemeClr>
                          </a:solidFill>
                          <a:effectLst/>
                          <a:cs typeface="+mn-lt"/>
                          <a:sym typeface="+mn-ea"/>
                        </a:rPr>
                        <a:t> ra </a:t>
                      </a:r>
                      <a:r>
                        <a:rPr lang="en-US" sz="2000" dirty="0" err="1">
                          <a:solidFill>
                            <a:schemeClr val="tx1">
                              <a:lumMod val="95000"/>
                              <a:lumOff val="5000"/>
                            </a:schemeClr>
                          </a:solidFill>
                          <a:effectLst/>
                          <a:cs typeface="+mn-lt"/>
                          <a:sym typeface="+mn-ea"/>
                        </a:rPr>
                        <a:t>khỏi</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lá</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chủ</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yếu</a:t>
                      </a:r>
                      <a:r>
                        <a:rPr lang="en-US" sz="2000" dirty="0">
                          <a:solidFill>
                            <a:schemeClr val="tx1">
                              <a:lumMod val="95000"/>
                              <a:lumOff val="5000"/>
                            </a:schemeClr>
                          </a:solidFill>
                          <a:effectLst/>
                          <a:cs typeface="+mn-lt"/>
                          <a:sym typeface="+mn-ea"/>
                        </a:rPr>
                        <a:t> qua </a:t>
                      </a:r>
                      <a:r>
                        <a:rPr lang="en-US" sz="2000" dirty="0" err="1">
                          <a:solidFill>
                            <a:schemeClr val="tx1">
                              <a:lumMod val="95000"/>
                              <a:lumOff val="5000"/>
                            </a:schemeClr>
                          </a:solidFill>
                          <a:effectLst/>
                          <a:cs typeface="+mn-lt"/>
                          <a:sym typeface="+mn-ea"/>
                        </a:rPr>
                        <a:t>khí</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khổng</a:t>
                      </a:r>
                      <a:endParaRPr lang="en-US" sz="2000" dirty="0" err="1">
                        <a:solidFill>
                          <a:schemeClr val="tx1">
                            <a:lumMod val="95000"/>
                            <a:lumOff val="5000"/>
                          </a:schemeClr>
                        </a:solidFill>
                        <a:effectLst/>
                        <a:cs typeface="+mn-lt"/>
                        <a:sym typeface="+mn-ea"/>
                      </a:endParaRPr>
                    </a:p>
                  </a:txBody>
                  <a:tcPr/>
                </a:tc>
                <a:tc>
                  <a:txBody>
                    <a:bodyPr/>
                    <a:lstStyle/>
                    <a:p>
                      <a:pPr>
                        <a:buNone/>
                      </a:pPr>
                      <a:r>
                        <a:rPr lang="en-US" sz="2000" dirty="0" err="1">
                          <a:solidFill>
                            <a:schemeClr val="tx1">
                              <a:lumMod val="95000"/>
                              <a:lumOff val="5000"/>
                            </a:schemeClr>
                          </a:solidFill>
                          <a:effectLst/>
                          <a:cs typeface="+mn-lt"/>
                          <a:sym typeface="+mn-ea"/>
                        </a:rPr>
                        <a:t>Hơi</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nước</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khuếch</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tán</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từ</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khoảng</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gian</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bào</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của</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thịt</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lá</a:t>
                      </a:r>
                      <a:r>
                        <a:rPr lang="en-US" sz="2000" dirty="0">
                          <a:solidFill>
                            <a:schemeClr val="tx1">
                              <a:lumMod val="95000"/>
                              <a:lumOff val="5000"/>
                            </a:schemeClr>
                          </a:solidFill>
                          <a:effectLst/>
                          <a:cs typeface="+mn-lt"/>
                          <a:sym typeface="+mn-ea"/>
                        </a:rPr>
                        <a:t> qua </a:t>
                      </a:r>
                      <a:r>
                        <a:rPr lang="en-US" sz="2000" dirty="0" err="1">
                          <a:solidFill>
                            <a:schemeClr val="tx1">
                              <a:lumMod val="95000"/>
                              <a:lumOff val="5000"/>
                            </a:schemeClr>
                          </a:solidFill>
                          <a:effectLst/>
                          <a:cs typeface="+mn-lt"/>
                          <a:sym typeface="+mn-ea"/>
                        </a:rPr>
                        <a:t>lớp</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cutin</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để</a:t>
                      </a:r>
                      <a:r>
                        <a:rPr lang="en-US" sz="2000" dirty="0">
                          <a:solidFill>
                            <a:schemeClr val="tx1">
                              <a:lumMod val="95000"/>
                              <a:lumOff val="5000"/>
                            </a:schemeClr>
                          </a:solidFill>
                          <a:effectLst/>
                          <a:cs typeface="+mn-lt"/>
                          <a:sym typeface="+mn-ea"/>
                        </a:rPr>
                        <a:t> ra </a:t>
                      </a:r>
                      <a:r>
                        <a:rPr lang="en-US" sz="2000" dirty="0" err="1">
                          <a:solidFill>
                            <a:schemeClr val="tx1">
                              <a:lumMod val="95000"/>
                              <a:lumOff val="5000"/>
                            </a:schemeClr>
                          </a:solidFill>
                          <a:effectLst/>
                          <a:cs typeface="+mn-lt"/>
                          <a:sym typeface="+mn-ea"/>
                        </a:rPr>
                        <a:t>ngoài</a:t>
                      </a:r>
                      <a:endParaRPr lang="en-US" sz="2000" dirty="0">
                        <a:solidFill>
                          <a:schemeClr val="tx1">
                            <a:lumMod val="95000"/>
                            <a:lumOff val="5000"/>
                          </a:schemeClr>
                        </a:solidFill>
                        <a:cs typeface="+mn-lt"/>
                        <a:sym typeface="+mn-ea"/>
                      </a:endParaRPr>
                    </a:p>
                    <a:p>
                      <a:pPr>
                        <a:buNone/>
                      </a:pPr>
                      <a:endParaRPr lang="en-US" sz="2000" dirty="0">
                        <a:solidFill>
                          <a:schemeClr val="tx1">
                            <a:lumMod val="95000"/>
                            <a:lumOff val="5000"/>
                          </a:schemeClr>
                        </a:solidFill>
                        <a:cs typeface="+mn-lt"/>
                        <a:sym typeface="+mn-ea"/>
                      </a:endParaRPr>
                    </a:p>
                  </a:txBody>
                  <a:tcPr/>
                </a:tc>
              </a:tr>
              <a:tr h="1005840">
                <a:tc>
                  <a:txBody>
                    <a:bodyPr/>
                    <a:lstStyle/>
                    <a:p>
                      <a:pPr>
                        <a:buNone/>
                      </a:pPr>
                      <a:r>
                        <a:rPr lang="en-US" sz="2000" dirty="0" err="1">
                          <a:solidFill>
                            <a:schemeClr val="tx1">
                              <a:lumMod val="95000"/>
                              <a:lumOff val="5000"/>
                            </a:schemeClr>
                          </a:solidFill>
                          <a:cs typeface="+mn-lt"/>
                          <a:sym typeface="+mn-ea"/>
                        </a:rPr>
                        <a:t>Phụ</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thuộc</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cs typeface="+mn-lt"/>
                          <a:sym typeface="+mn-ea"/>
                        </a:rPr>
                        <a:t>vào</a:t>
                      </a:r>
                      <a:r>
                        <a:rPr lang="en-US" sz="2000" dirty="0">
                          <a:solidFill>
                            <a:schemeClr val="tx1">
                              <a:lumMod val="95000"/>
                              <a:lumOff val="5000"/>
                            </a:schemeClr>
                          </a:solidFill>
                          <a:cs typeface="+mn-lt"/>
                          <a:sym typeface="+mn-ea"/>
                        </a:rPr>
                        <a:t> </a:t>
                      </a:r>
                      <a:r>
                        <a:rPr lang="en-US" sz="2000" dirty="0" err="1">
                          <a:solidFill>
                            <a:schemeClr val="tx1">
                              <a:lumMod val="95000"/>
                              <a:lumOff val="5000"/>
                            </a:schemeClr>
                          </a:solidFill>
                          <a:effectLst/>
                          <a:cs typeface="+mn-lt"/>
                          <a:sym typeface="+mn-ea"/>
                        </a:rPr>
                        <a:t>cơ</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chế</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điều</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chỉnh</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sự</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đóng</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mở</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khí</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khổng</a:t>
                      </a:r>
                      <a:endParaRPr lang="en-US" sz="2000" kern="1200" dirty="0">
                        <a:solidFill>
                          <a:schemeClr val="tx1">
                            <a:lumMod val="95000"/>
                            <a:lumOff val="5000"/>
                          </a:schemeClr>
                        </a:solidFill>
                        <a:effectLst/>
                        <a:ea typeface="+mn-ea"/>
                        <a:cs typeface="+mn-lt"/>
                        <a:sym typeface="+mn-ea"/>
                      </a:endParaRPr>
                    </a:p>
                    <a:p>
                      <a:pPr>
                        <a:buNone/>
                      </a:pPr>
                      <a:endParaRPr lang="en-US" sz="2000" kern="1200" dirty="0">
                        <a:solidFill>
                          <a:schemeClr val="tx1">
                            <a:lumMod val="95000"/>
                            <a:lumOff val="5000"/>
                          </a:schemeClr>
                        </a:solidFill>
                        <a:effectLst/>
                        <a:ea typeface="+mn-ea"/>
                        <a:cs typeface="+mn-lt"/>
                        <a:sym typeface="+mn-ea"/>
                      </a:endParaRPr>
                    </a:p>
                  </a:txBody>
                  <a:tcPr/>
                </a:tc>
                <a:tc>
                  <a:txBody>
                    <a:bodyPr/>
                    <a:lstStyle/>
                    <a:p>
                      <a:pPr>
                        <a:buNone/>
                      </a:pPr>
                      <a:r>
                        <a:rPr lang="en-US" sz="2000" dirty="0" err="1">
                          <a:solidFill>
                            <a:schemeClr val="tx1">
                              <a:lumMod val="95000"/>
                              <a:lumOff val="5000"/>
                            </a:schemeClr>
                          </a:solidFill>
                          <a:effectLst/>
                          <a:cs typeface="+mn-lt"/>
                          <a:sym typeface="+mn-ea"/>
                        </a:rPr>
                        <a:t>Phụ</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thuộc</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vào</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độ</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dày</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và</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độ</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chặt</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của</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lớp</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cutin</a:t>
                      </a:r>
                      <a:endParaRPr lang="en-US" sz="2000" dirty="0" err="1">
                        <a:solidFill>
                          <a:schemeClr val="tx1">
                            <a:lumMod val="95000"/>
                            <a:lumOff val="5000"/>
                          </a:schemeClr>
                        </a:solidFill>
                        <a:effectLst/>
                        <a:cs typeface="+mn-lt"/>
                        <a:sym typeface="+mn-ea"/>
                      </a:endParaRPr>
                    </a:p>
                  </a:txBody>
                  <a:tcPr/>
                </a:tc>
              </a:tr>
              <a:tr h="1005840">
                <a:tc>
                  <a:txBody>
                    <a:bodyPr/>
                    <a:lstStyle/>
                    <a:p>
                      <a:pPr>
                        <a:buNone/>
                      </a:pPr>
                      <a:r>
                        <a:rPr lang="en-US" sz="2000" dirty="0" err="1">
                          <a:solidFill>
                            <a:schemeClr val="tx1">
                              <a:lumMod val="95000"/>
                              <a:lumOff val="5000"/>
                            </a:schemeClr>
                          </a:solidFill>
                          <a:effectLst/>
                          <a:cs typeface="+mn-lt"/>
                          <a:sym typeface="+mn-ea"/>
                        </a:rPr>
                        <a:t>Khí</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khổng</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không</a:t>
                      </a:r>
                      <a:r>
                        <a:rPr lang="en-US" sz="2000" dirty="0">
                          <a:solidFill>
                            <a:schemeClr val="tx1">
                              <a:lumMod val="95000"/>
                              <a:lumOff val="5000"/>
                            </a:schemeClr>
                          </a:solidFill>
                          <a:effectLst/>
                          <a:cs typeface="+mn-lt"/>
                          <a:sym typeface="+mn-ea"/>
                        </a:rPr>
                        <a:t> bao </a:t>
                      </a:r>
                      <a:r>
                        <a:rPr lang="en-US" sz="2000" dirty="0" err="1">
                          <a:solidFill>
                            <a:schemeClr val="tx1">
                              <a:lumMod val="95000"/>
                              <a:lumOff val="5000"/>
                            </a:schemeClr>
                          </a:solidFill>
                          <a:effectLst/>
                          <a:cs typeface="+mn-lt"/>
                          <a:sym typeface="+mn-ea"/>
                        </a:rPr>
                        <a:t>giờ</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đóng</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hoàn</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toàn</a:t>
                      </a:r>
                      <a:endParaRPr lang="en-US" sz="2000" dirty="0">
                        <a:solidFill>
                          <a:schemeClr val="tx1">
                            <a:lumMod val="95000"/>
                            <a:lumOff val="5000"/>
                          </a:schemeClr>
                        </a:solidFill>
                        <a:cs typeface="+mn-lt"/>
                        <a:sym typeface="+mn-ea"/>
                      </a:endParaRPr>
                    </a:p>
                    <a:p>
                      <a:pPr>
                        <a:buNone/>
                      </a:pPr>
                      <a:endParaRPr lang="en-US" sz="2000" dirty="0">
                        <a:solidFill>
                          <a:schemeClr val="tx1">
                            <a:lumMod val="95000"/>
                            <a:lumOff val="5000"/>
                          </a:schemeClr>
                        </a:solidFill>
                        <a:cs typeface="+mn-lt"/>
                        <a:sym typeface="+mn-ea"/>
                      </a:endParaRPr>
                    </a:p>
                  </a:txBody>
                  <a:tcPr/>
                </a:tc>
                <a:tc>
                  <a:txBody>
                    <a:bodyPr/>
                    <a:lstStyle/>
                    <a:p>
                      <a:pPr>
                        <a:buNone/>
                      </a:pPr>
                      <a:r>
                        <a:rPr lang="en-US" sz="2000" dirty="0" err="1">
                          <a:solidFill>
                            <a:schemeClr val="tx1">
                              <a:lumMod val="95000"/>
                              <a:lumOff val="5000"/>
                            </a:schemeClr>
                          </a:solidFill>
                          <a:effectLst/>
                          <a:cs typeface="+mn-lt"/>
                          <a:sym typeface="+mn-ea"/>
                        </a:rPr>
                        <a:t>Lớp</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cutin</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càng</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dày</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thì</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sự</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khuếch</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tán</a:t>
                      </a:r>
                      <a:r>
                        <a:rPr lang="en-US" sz="2000" dirty="0">
                          <a:solidFill>
                            <a:schemeClr val="tx1">
                              <a:lumMod val="95000"/>
                              <a:lumOff val="5000"/>
                            </a:schemeClr>
                          </a:solidFill>
                          <a:effectLst/>
                          <a:cs typeface="+mn-lt"/>
                          <a:sym typeface="+mn-ea"/>
                        </a:rPr>
                        <a:t> qua </a:t>
                      </a:r>
                      <a:r>
                        <a:rPr lang="en-US" sz="2000" dirty="0" err="1">
                          <a:solidFill>
                            <a:schemeClr val="tx1">
                              <a:lumMod val="95000"/>
                              <a:lumOff val="5000"/>
                            </a:schemeClr>
                          </a:solidFill>
                          <a:effectLst/>
                          <a:cs typeface="+mn-lt"/>
                          <a:sym typeface="+mn-ea"/>
                        </a:rPr>
                        <a:t>cutin</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càng</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nhỏ</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và</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ngược</a:t>
                      </a:r>
                      <a:r>
                        <a:rPr lang="en-US" sz="2000" dirty="0">
                          <a:solidFill>
                            <a:schemeClr val="tx1">
                              <a:lumMod val="95000"/>
                              <a:lumOff val="5000"/>
                            </a:schemeClr>
                          </a:solidFill>
                          <a:effectLst/>
                          <a:cs typeface="+mn-lt"/>
                          <a:sym typeface="+mn-ea"/>
                        </a:rPr>
                        <a:t> </a:t>
                      </a:r>
                      <a:r>
                        <a:rPr lang="en-US" sz="2000" dirty="0" err="1">
                          <a:solidFill>
                            <a:schemeClr val="tx1">
                              <a:lumMod val="95000"/>
                              <a:lumOff val="5000"/>
                            </a:schemeClr>
                          </a:solidFill>
                          <a:effectLst/>
                          <a:cs typeface="+mn-lt"/>
                          <a:sym typeface="+mn-ea"/>
                        </a:rPr>
                        <a:t>lại</a:t>
                      </a:r>
                      <a:endParaRPr lang="en-US" sz="2000" dirty="0">
                        <a:solidFill>
                          <a:schemeClr val="tx1">
                            <a:lumMod val="95000"/>
                            <a:lumOff val="5000"/>
                          </a:schemeClr>
                        </a:solidFill>
                        <a:cs typeface="+mn-lt"/>
                        <a:sym typeface="+mn-ea"/>
                      </a:endParaRPr>
                    </a:p>
                    <a:p>
                      <a:pPr>
                        <a:buNone/>
                      </a:pPr>
                      <a:endParaRPr lang="en-US" sz="2000" dirty="0">
                        <a:solidFill>
                          <a:schemeClr val="tx1">
                            <a:lumMod val="95000"/>
                            <a:lumOff val="5000"/>
                          </a:schemeClr>
                        </a:solidFill>
                        <a:cs typeface="+mn-lt"/>
                        <a:sym typeface="+mn-ea"/>
                      </a:endParaRPr>
                    </a:p>
                  </a:txBody>
                  <a:tcPr/>
                </a:tc>
              </a:tr>
            </a:tbl>
          </a:graphicData>
        </a:graphic>
      </p:graphicFrame>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a:xfrm>
            <a:off x="4059555" y="6245225"/>
            <a:ext cx="3860800" cy="476250"/>
          </a:xfrm>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up)">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3945" y="111760"/>
            <a:ext cx="10972800" cy="984250"/>
          </a:xfrm>
        </p:spPr>
        <p:txBody>
          <a:bodyPr/>
          <a:lstStyle/>
          <a:p>
            <a:pPr marL="857250" indent="-857250" algn="ctr">
              <a:buFont typeface="+mj-lt"/>
              <a:buAutoNum type="romanUcPeriod" startAt="5"/>
            </a:pPr>
            <a:r>
              <a:rPr lang="vi-VN" altLang="en-US" dirty="0"/>
              <a:t>Ảnh hưởng của môi trường đến quá trình trao đổi nước</a:t>
            </a:r>
            <a:endParaRPr lang="vi-VN" altLang="en-US" dirty="0"/>
          </a:p>
        </p:txBody>
      </p:sp>
      <p:sp>
        <p:nvSpPr>
          <p:cNvPr id="3" name="Content Placeholder 2"/>
          <p:cNvSpPr>
            <a:spLocks noGrp="1"/>
          </p:cNvSpPr>
          <p:nvPr>
            <p:ph idx="1"/>
          </p:nvPr>
        </p:nvSpPr>
        <p:spPr/>
        <p:txBody>
          <a:bodyPr/>
          <a:lstStyle/>
          <a:p>
            <a:pPr marL="0" indent="0">
              <a:buNone/>
            </a:pPr>
            <a:endParaRPr 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
        <p:nvSpPr>
          <p:cNvPr id="9" name="Hexagon 8"/>
          <p:cNvSpPr/>
          <p:nvPr/>
        </p:nvSpPr>
        <p:spPr>
          <a:xfrm>
            <a:off x="784860" y="1510030"/>
            <a:ext cx="1900555" cy="4546600"/>
          </a:xfrm>
          <a:prstGeom prst="hexagon">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ea typeface="SimSun" panose="02010600030101010101" pitchFamily="2" charset="-122"/>
                <a:cs typeface="+mn-lt"/>
              </a:rPr>
              <a:t>Ánh sáng</a:t>
            </a:r>
            <a:endParaRPr kumimoji="0" lang="vi-VN" altLang="zh-CN" sz="2800" b="0" i="0" u="none" strike="noStrike" cap="none" normalizeH="0" baseline="0" smtClean="0">
              <a:ln>
                <a:noFill/>
              </a:ln>
              <a:solidFill>
                <a:schemeClr val="bg1"/>
              </a:solidFill>
              <a:effectLst/>
              <a:ea typeface="SimSun" panose="02010600030101010101" pitchFamily="2" charset="-122"/>
              <a:cs typeface="+mn-lt"/>
            </a:endParaRPr>
          </a:p>
        </p:txBody>
      </p:sp>
      <p:sp>
        <p:nvSpPr>
          <p:cNvPr id="10" name="Hexagon 9"/>
          <p:cNvSpPr/>
          <p:nvPr/>
        </p:nvSpPr>
        <p:spPr>
          <a:xfrm>
            <a:off x="3622675" y="1564005"/>
            <a:ext cx="1807845" cy="4602480"/>
          </a:xfrm>
          <a:prstGeom prst="hexagon">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ea typeface="SimSun" panose="02010600030101010101" pitchFamily="2" charset="-122"/>
                <a:cs typeface="+mn-lt"/>
              </a:rPr>
              <a:t>Nhiệt độ</a:t>
            </a:r>
            <a:endParaRPr kumimoji="0" lang="vi-VN" altLang="zh-CN" sz="2800" b="0" i="0" u="none" strike="noStrike" cap="none" normalizeH="0" baseline="0" smtClean="0">
              <a:ln>
                <a:noFill/>
              </a:ln>
              <a:solidFill>
                <a:schemeClr val="bg1"/>
              </a:solidFill>
              <a:effectLst/>
              <a:ea typeface="SimSun" panose="02010600030101010101" pitchFamily="2" charset="-122"/>
              <a:cs typeface="+mn-lt"/>
            </a:endParaRPr>
          </a:p>
        </p:txBody>
      </p:sp>
      <p:sp>
        <p:nvSpPr>
          <p:cNvPr id="11" name="Hexagon 10"/>
          <p:cNvSpPr/>
          <p:nvPr/>
        </p:nvSpPr>
        <p:spPr>
          <a:xfrm>
            <a:off x="6570345" y="1456690"/>
            <a:ext cx="1900555" cy="4709795"/>
          </a:xfrm>
          <a:prstGeom prst="hexagon">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ea typeface="SimSun" panose="02010600030101010101" pitchFamily="2" charset="-122"/>
                <a:cs typeface="+mn-lt"/>
              </a:rPr>
              <a:t>Độ ẩm đất </a:t>
            </a:r>
            <a:endParaRPr kumimoji="0" lang="vi-VN" altLang="zh-CN" sz="2800" b="0" i="0" u="none" strike="noStrike" cap="none" normalizeH="0" baseline="0" smtClean="0">
              <a:ln>
                <a:noFill/>
              </a:ln>
              <a:solidFill>
                <a:schemeClr val="bg1"/>
              </a:solidFill>
              <a:effectLst/>
              <a:ea typeface="SimSun" panose="02010600030101010101" pitchFamily="2" charset="-122"/>
              <a:cs typeface="+mn-lt"/>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ea typeface="SimSun" panose="02010600030101010101" pitchFamily="2" charset="-122"/>
                <a:cs typeface="+mn-lt"/>
              </a:rPr>
              <a:t>và</a:t>
            </a:r>
            <a:endParaRPr kumimoji="0" lang="vi-VN" altLang="zh-CN" sz="2800" b="0" i="0" u="none" strike="noStrike" cap="none" normalizeH="0" baseline="0" smtClean="0">
              <a:ln>
                <a:noFill/>
              </a:ln>
              <a:solidFill>
                <a:schemeClr val="bg1"/>
              </a:solidFill>
              <a:effectLst/>
              <a:ea typeface="SimSun" panose="02010600030101010101" pitchFamily="2" charset="-122"/>
              <a:cs typeface="+mn-lt"/>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ea typeface="SimSun" panose="02010600030101010101" pitchFamily="2" charset="-122"/>
                <a:cs typeface="+mn-lt"/>
              </a:rPr>
              <a:t> không khí</a:t>
            </a:r>
            <a:endParaRPr kumimoji="0" lang="vi-VN" altLang="zh-CN" sz="2800" b="0" i="0" u="none" strike="noStrike" cap="none" normalizeH="0" baseline="0" smtClean="0">
              <a:ln>
                <a:noFill/>
              </a:ln>
              <a:solidFill>
                <a:schemeClr val="bg1"/>
              </a:solidFill>
              <a:effectLst/>
              <a:ea typeface="SimSun" panose="02010600030101010101" pitchFamily="2" charset="-122"/>
              <a:cs typeface="+mn-lt"/>
            </a:endParaRPr>
          </a:p>
        </p:txBody>
      </p:sp>
      <p:sp>
        <p:nvSpPr>
          <p:cNvPr id="12" name="Hexagon 11"/>
          <p:cNvSpPr/>
          <p:nvPr/>
        </p:nvSpPr>
        <p:spPr>
          <a:xfrm>
            <a:off x="9530080" y="1564640"/>
            <a:ext cx="1819910" cy="4601845"/>
          </a:xfrm>
          <a:prstGeom prst="hexagon">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latin typeface="Arial" panose="020B0604020202020204" pitchFamily="34" charset="0"/>
                <a:ea typeface="SimSun" panose="02010600030101010101" pitchFamily="2" charset="-122"/>
              </a:rPr>
              <a:t>Dinh dưỡng</a:t>
            </a:r>
            <a:endParaRPr kumimoji="0" lang="vi-VN" altLang="zh-CN" sz="2800" b="0" i="0" u="none" strike="noStrike" cap="none" normalizeH="0" baseline="0" smtClean="0">
              <a:ln>
                <a:noFill/>
              </a:ln>
              <a:solidFill>
                <a:schemeClr val="bg1"/>
              </a:solidFill>
              <a:effectLst/>
              <a:latin typeface="Arial" panose="020B0604020202020204" pitchFamily="34" charset="0"/>
              <a:ea typeface="SimSun" panose="02010600030101010101" pitchFamily="2" charset="-122"/>
            </a:endParaRPr>
          </a:p>
          <a:p>
            <a:pPr marL="0" marR="0" indent="0" algn="ctr" defTabSz="914400" rtl="0" eaLnBrk="1" fontAlgn="base" latinLnBrk="0" hangingPunct="1">
              <a:lnSpc>
                <a:spcPct val="100000"/>
              </a:lnSpc>
              <a:spcBef>
                <a:spcPct val="0"/>
              </a:spcBef>
              <a:spcAft>
                <a:spcPct val="0"/>
              </a:spcAft>
              <a:buClrTx/>
              <a:buSzTx/>
              <a:buFontTx/>
              <a:buNone/>
            </a:pPr>
            <a:r>
              <a:rPr kumimoji="0" lang="vi-VN" altLang="zh-CN" sz="2800" b="0" i="0" u="none" strike="noStrike" cap="none" normalizeH="0" baseline="0" smtClean="0">
                <a:ln>
                  <a:noFill/>
                </a:ln>
                <a:solidFill>
                  <a:schemeClr val="bg1"/>
                </a:solidFill>
                <a:effectLst/>
                <a:latin typeface="Arial" panose="020B0604020202020204" pitchFamily="34" charset="0"/>
                <a:ea typeface="SimSun" panose="02010600030101010101" pitchFamily="2" charset="-122"/>
              </a:rPr>
              <a:t>khoáng</a:t>
            </a:r>
            <a:endParaRPr kumimoji="0" lang="vi-VN" altLang="zh-CN" sz="2800" b="0" i="0" u="none" strike="noStrike" cap="none" normalizeH="0" baseline="0" smtClean="0">
              <a:ln>
                <a:noFill/>
              </a:ln>
              <a:solidFill>
                <a:schemeClr val="bg1"/>
              </a:solidFill>
              <a:effectLst/>
              <a:latin typeface="Arial" panose="020B0604020202020204" pitchFamily="34" charset="0"/>
              <a:ea typeface="SimSun" panose="02010600030101010101"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amond(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amond(in)">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ldLvl="0" animBg="1"/>
      <p:bldP spid="10" grpId="0" animBg="1"/>
      <p:bldP spid="11" grpId="0" animBg="1"/>
      <p:bldP spid="1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a:pPr>
            <a:r>
              <a:rPr lang="vi-VN" altLang="en-US"/>
              <a:t>Ánh sáng</a:t>
            </a:r>
            <a:endParaRPr lang="vi-VN" alt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
        <p:nvSpPr>
          <p:cNvPr id="8" name="Content Placeholder 7"/>
          <p:cNvSpPr>
            <a:spLocks noGrp="1"/>
          </p:cNvSpPr>
          <p:nvPr>
            <p:ph sz="half" idx="1"/>
          </p:nvPr>
        </p:nvSpPr>
        <p:spPr>
          <a:xfrm>
            <a:off x="812800" y="1274762"/>
            <a:ext cx="5384800" cy="4953000"/>
          </a:xfrm>
        </p:spPr>
        <p:txBody>
          <a:bodyPr/>
          <a:lstStyle/>
          <a:p>
            <a:pPr algn="just"/>
            <a:r>
              <a:rPr lang="vi-VN" altLang="en-US" sz="2800" dirty="0" smtClean="0">
                <a:solidFill>
                  <a:schemeClr val="tx1"/>
                </a:solidFill>
              </a:rPr>
              <a:t>Ánh </a:t>
            </a:r>
            <a:r>
              <a:rPr lang="vi-VN" altLang="en-US" sz="2800" dirty="0">
                <a:solidFill>
                  <a:schemeClr val="tx1"/>
                </a:solidFill>
              </a:rPr>
              <a:t>sáng là tác nhân gây mở khí khổng ở thực vật</a:t>
            </a:r>
            <a:endParaRPr lang="vi-VN" altLang="en-US" sz="2800" dirty="0">
              <a:solidFill>
                <a:schemeClr val="tx1"/>
              </a:solidFill>
            </a:endParaRPr>
          </a:p>
          <a:p>
            <a:pPr algn="just">
              <a:buFont typeface="Arial" panose="020B0604020202020204" pitchFamily="34" charset="0"/>
              <a:buChar char="‒"/>
            </a:pPr>
            <a:r>
              <a:rPr lang="vi-VN" altLang="en-US" sz="2800" dirty="0">
                <a:solidFill>
                  <a:schemeClr val="tx1"/>
                </a:solidFill>
              </a:rPr>
              <a:t>Ánh sáng làm tăng nhiệt độ lá, khí khổng mở, tăng tốc độ thoát hơi nước;</a:t>
            </a:r>
            <a:endParaRPr lang="vi-VN" altLang="en-US" sz="2800" dirty="0">
              <a:solidFill>
                <a:schemeClr val="tx1"/>
              </a:solidFill>
            </a:endParaRPr>
          </a:p>
          <a:p>
            <a:pPr algn="just">
              <a:buFont typeface="Arial" panose="020B0604020202020204" pitchFamily="34" charset="0"/>
              <a:buChar char="‒"/>
            </a:pPr>
            <a:r>
              <a:rPr lang="vi-VN" altLang="en-US" sz="2800" dirty="0">
                <a:solidFill>
                  <a:schemeClr val="tx1"/>
                </a:solidFill>
              </a:rPr>
              <a:t> Độ mở khí khổng thay đổi theo cường độ chiếu sáng: độ mở khí khổng tăng từ sáng đến trưa và nhỏ nhất lúc chiều tối;ban đêm thì khí khổng vẫn hé mở.</a:t>
            </a:r>
            <a:endParaRPr lang="vi-VN" altLang="en-US" sz="2800" dirty="0">
              <a:solidFill>
                <a:schemeClr val="tx1"/>
              </a:solidFill>
            </a:endParaRPr>
          </a:p>
          <a:p>
            <a:pPr>
              <a:buFont typeface="Arial" panose="020B0604020202020204" pitchFamily="34" charset="0"/>
              <a:buChar char="‒"/>
            </a:pPr>
            <a:endParaRPr lang="vi-VN" altLang="en-US" sz="2800" dirty="0"/>
          </a:p>
          <a:p>
            <a:pPr marL="0" indent="0">
              <a:buFont typeface="+mj-lt"/>
              <a:buNone/>
            </a:pPr>
            <a:endParaRPr lang="vi-VN" altLang="en-US" sz="2800" dirty="0"/>
          </a:p>
        </p:txBody>
      </p:sp>
      <p:pic>
        <p:nvPicPr>
          <p:cNvPr id="11" name="Content Placeholder 10" descr="tinmoitruong-nangluong"/>
          <p:cNvPicPr>
            <a:picLocks noGrp="1" noChangeAspect="1"/>
          </p:cNvPicPr>
          <p:nvPr>
            <p:ph sz="half" idx="2"/>
          </p:nvPr>
        </p:nvPicPr>
        <p:blipFill>
          <a:blip r:embed="rId1"/>
          <a:stretch>
            <a:fillRect/>
          </a:stretch>
        </p:blipFill>
        <p:spPr>
          <a:xfrm>
            <a:off x="6197600" y="1830070"/>
            <a:ext cx="5384800" cy="319849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blinds(horizontal)">
                                      <p:cBhvr>
                                        <p:cTn id="28"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26085"/>
            <a:ext cx="10972800" cy="749300"/>
          </a:xfrm>
        </p:spPr>
        <p:txBody>
          <a:bodyPr/>
          <a:lstStyle/>
          <a:p>
            <a:pPr algn="ctr"/>
            <a:r>
              <a:rPr lang="vi-VN" altLang="en-US"/>
              <a:t>Nội dung</a:t>
            </a:r>
            <a:endParaRPr lang="vi-VN" alt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
        <p:nvSpPr>
          <p:cNvPr id="14" name="Flowchart: Alternate Process 13"/>
          <p:cNvSpPr/>
          <p:nvPr/>
        </p:nvSpPr>
        <p:spPr>
          <a:xfrm>
            <a:off x="1936750" y="1175385"/>
            <a:ext cx="7867015" cy="652780"/>
          </a:xfrm>
          <a:prstGeom prst="flowChartAlternateProcess">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400050" marR="0" indent="-400050" algn="ctr" defTabSz="914400" rtl="0" eaLnBrk="1" fontAlgn="base" latinLnBrk="0" hangingPunct="1">
              <a:lnSpc>
                <a:spcPct val="100000"/>
              </a:lnSpc>
              <a:spcBef>
                <a:spcPct val="0"/>
              </a:spcBef>
              <a:spcAft>
                <a:spcPct val="0"/>
              </a:spcAft>
              <a:buClrTx/>
              <a:buSzTx/>
              <a:buFont typeface="+mj-lt"/>
              <a:buAutoNum type="romanUcPeriod"/>
            </a:pPr>
            <a:r>
              <a:rPr kumimoji="0" lang="vi-VN" altLang="zh-CN" sz="2800" b="0" i="0" u="none" strike="noStrike" cap="none" normalizeH="0" baseline="0" smtClean="0">
                <a:ln>
                  <a:noFill/>
                </a:ln>
                <a:solidFill>
                  <a:schemeClr val="accent4">
                    <a:lumMod val="95000"/>
                    <a:lumOff val="5000"/>
                  </a:schemeClr>
                </a:solidFill>
                <a:effectLst/>
                <a:ea typeface="SimSun" panose="02010600030101010101" pitchFamily="2" charset="-122"/>
                <a:cs typeface="+mn-lt"/>
              </a:rPr>
              <a:t>Vai trò và nhu cầu nước đối với thực vật</a:t>
            </a:r>
            <a:endParaRPr kumimoji="0" lang="vi-VN" altLang="zh-CN" sz="2800" b="0" i="0" u="none" strike="noStrike" cap="none" normalizeH="0" baseline="0" smtClean="0">
              <a:ln>
                <a:noFill/>
              </a:ln>
              <a:solidFill>
                <a:schemeClr val="accent4">
                  <a:lumMod val="95000"/>
                  <a:lumOff val="5000"/>
                </a:schemeClr>
              </a:solidFill>
              <a:effectLst/>
              <a:ea typeface="SimSun" panose="02010600030101010101" pitchFamily="2" charset="-122"/>
              <a:cs typeface="+mn-lt"/>
            </a:endParaRPr>
          </a:p>
        </p:txBody>
      </p:sp>
      <p:sp>
        <p:nvSpPr>
          <p:cNvPr id="15" name="Flowchart: Alternate Process 14"/>
          <p:cNvSpPr/>
          <p:nvPr/>
        </p:nvSpPr>
        <p:spPr>
          <a:xfrm>
            <a:off x="3448685" y="2122170"/>
            <a:ext cx="7204075" cy="643255"/>
          </a:xfrm>
          <a:prstGeom prst="flowChartAlternateProcess">
            <a:avLst/>
          </a:prstGeom>
          <a:solidFill>
            <a:srgbClr val="FF0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400050" marR="0" indent="-400050" algn="ctr" defTabSz="914400" rtl="0" eaLnBrk="1" fontAlgn="base" latinLnBrk="0" hangingPunct="1">
              <a:lnSpc>
                <a:spcPct val="100000"/>
              </a:lnSpc>
              <a:spcBef>
                <a:spcPct val="0"/>
              </a:spcBef>
              <a:spcAft>
                <a:spcPct val="0"/>
              </a:spcAft>
              <a:buClrTx/>
              <a:buSzTx/>
              <a:buFont typeface="+mj-lt"/>
              <a:buAutoNum type="romanUcPeriod" startAt="2"/>
            </a:pPr>
            <a:r>
              <a:rPr kumimoji="0" lang="vi-VN" altLang="zh-CN" sz="2800" b="0" i="0" u="none" strike="noStrike" cap="none" normalizeH="0" baseline="0" dirty="0" smtClean="0">
                <a:ln>
                  <a:noFill/>
                </a:ln>
                <a:solidFill>
                  <a:schemeClr val="tx1"/>
                </a:solidFill>
                <a:effectLst/>
                <a:ea typeface="SimSun" panose="02010600030101010101" pitchFamily="2" charset="-122"/>
                <a:cs typeface="+mn-lt"/>
              </a:rPr>
              <a:t>Quá trình hấp thu nước ở rễ</a:t>
            </a:r>
            <a:endParaRPr kumimoji="0" lang="vi-VN" altLang="zh-CN" sz="2800" b="0" i="0" u="none" strike="noStrike" cap="none" normalizeH="0" baseline="0" dirty="0" smtClean="0">
              <a:ln>
                <a:noFill/>
              </a:ln>
              <a:solidFill>
                <a:schemeClr val="tx1"/>
              </a:solidFill>
              <a:effectLst/>
              <a:ea typeface="SimSun" panose="02010600030101010101" pitchFamily="2" charset="-122"/>
              <a:cs typeface="+mn-lt"/>
            </a:endParaRPr>
          </a:p>
        </p:txBody>
      </p:sp>
      <p:sp>
        <p:nvSpPr>
          <p:cNvPr id="17" name="Flowchart: Alternate Process 16"/>
          <p:cNvSpPr/>
          <p:nvPr/>
        </p:nvSpPr>
        <p:spPr>
          <a:xfrm>
            <a:off x="3888105" y="3134360"/>
            <a:ext cx="7283450" cy="658495"/>
          </a:xfrm>
          <a:prstGeom prst="flowChartAlternateProcess">
            <a:avLst/>
          </a:prstGeom>
          <a:solidFill>
            <a:srgbClr val="00B0F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400050" marR="0" indent="-400050" algn="ctr" defTabSz="914400" rtl="0" eaLnBrk="1" fontAlgn="base" latinLnBrk="0" hangingPunct="1">
              <a:lnSpc>
                <a:spcPct val="100000"/>
              </a:lnSpc>
              <a:spcBef>
                <a:spcPct val="0"/>
              </a:spcBef>
              <a:spcAft>
                <a:spcPct val="0"/>
              </a:spcAft>
              <a:buClrTx/>
              <a:buSzTx/>
              <a:buFont typeface="+mj-lt"/>
              <a:buAutoNum type="romanUcPeriod" startAt="3"/>
            </a:pPr>
            <a:r>
              <a:rPr kumimoji="0" lang="vi-VN" altLang="zh-CN" sz="2800" b="0" i="0" u="none" strike="noStrike" cap="none" normalizeH="0" baseline="0" smtClean="0">
                <a:ln>
                  <a:noFill/>
                </a:ln>
                <a:solidFill>
                  <a:schemeClr val="tx1"/>
                </a:solidFill>
                <a:effectLst/>
                <a:ea typeface="SimSun" panose="02010600030101010101" pitchFamily="2" charset="-122"/>
                <a:cs typeface="+mn-lt"/>
              </a:rPr>
              <a:t>Quá trình vận chuyển nước ở thân</a:t>
            </a:r>
            <a:endParaRPr kumimoji="0" lang="vi-VN" altLang="zh-CN" sz="2800" b="0" i="0" u="none" strike="noStrike" cap="none" normalizeH="0" baseline="0" smtClean="0">
              <a:ln>
                <a:noFill/>
              </a:ln>
              <a:solidFill>
                <a:schemeClr val="tx1"/>
              </a:solidFill>
              <a:effectLst/>
              <a:ea typeface="SimSun" panose="02010600030101010101" pitchFamily="2" charset="-122"/>
              <a:cs typeface="+mn-lt"/>
            </a:endParaRPr>
          </a:p>
        </p:txBody>
      </p:sp>
      <p:sp>
        <p:nvSpPr>
          <p:cNvPr id="18" name="Flowchart: Alternate Process 17"/>
          <p:cNvSpPr/>
          <p:nvPr/>
        </p:nvSpPr>
        <p:spPr>
          <a:xfrm>
            <a:off x="3288665" y="4163695"/>
            <a:ext cx="7205345" cy="678815"/>
          </a:xfrm>
          <a:prstGeom prst="flowChartAlternateProcess">
            <a:avLst/>
          </a:prstGeom>
          <a:solidFill>
            <a:srgbClr val="7030A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400050" marR="0" indent="-400050" algn="ctr" defTabSz="914400" rtl="0" eaLnBrk="1" fontAlgn="base" latinLnBrk="0" hangingPunct="1">
              <a:lnSpc>
                <a:spcPct val="100000"/>
              </a:lnSpc>
              <a:spcBef>
                <a:spcPct val="0"/>
              </a:spcBef>
              <a:spcAft>
                <a:spcPct val="0"/>
              </a:spcAft>
              <a:buClrTx/>
              <a:buSzTx/>
              <a:buFont typeface="+mj-lt"/>
              <a:buAutoNum type="romanUcPeriod" startAt="4"/>
            </a:pPr>
            <a:r>
              <a:rPr kumimoji="0" lang="vi-VN" altLang="zh-CN" sz="2800" b="0" i="0" u="none" strike="noStrike" cap="none" normalizeH="0" baseline="0" smtClean="0">
                <a:ln>
                  <a:noFill/>
                </a:ln>
                <a:solidFill>
                  <a:schemeClr val="tx1"/>
                </a:solidFill>
                <a:effectLst/>
                <a:ea typeface="SimSun" panose="02010600030101010101" pitchFamily="2" charset="-122"/>
                <a:cs typeface="+mn-lt"/>
              </a:rPr>
              <a:t>Sự thoát hơi nước ở lá</a:t>
            </a:r>
            <a:endParaRPr kumimoji="0" lang="vi-VN" altLang="zh-CN" sz="2800" b="0" i="0" u="none" strike="noStrike" cap="none" normalizeH="0" baseline="0" smtClean="0">
              <a:ln>
                <a:noFill/>
              </a:ln>
              <a:solidFill>
                <a:schemeClr val="tx1"/>
              </a:solidFill>
              <a:effectLst/>
              <a:ea typeface="SimSun" panose="02010600030101010101" pitchFamily="2" charset="-122"/>
              <a:cs typeface="+mn-lt"/>
            </a:endParaRPr>
          </a:p>
        </p:txBody>
      </p:sp>
      <p:sp>
        <p:nvSpPr>
          <p:cNvPr id="19" name="Flowchart: Alternate Process 18"/>
          <p:cNvSpPr/>
          <p:nvPr/>
        </p:nvSpPr>
        <p:spPr>
          <a:xfrm>
            <a:off x="1814195" y="5272405"/>
            <a:ext cx="8838565" cy="664210"/>
          </a:xfrm>
          <a:prstGeom prst="flowChartAlternateProcess">
            <a:avLst/>
          </a:prstGeom>
          <a:solidFill>
            <a:srgbClr val="92D05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514350" marR="0" indent="-514350" algn="ctr" defTabSz="914400" rtl="0" eaLnBrk="1" fontAlgn="base" latinLnBrk="0" hangingPunct="1">
              <a:lnSpc>
                <a:spcPct val="100000"/>
              </a:lnSpc>
              <a:spcBef>
                <a:spcPct val="0"/>
              </a:spcBef>
              <a:spcAft>
                <a:spcPct val="0"/>
              </a:spcAft>
              <a:buClrTx/>
              <a:buSzTx/>
              <a:buFont typeface="+mj-lt"/>
              <a:buAutoNum type="romanUcPeriod" startAt="5"/>
            </a:pPr>
            <a:r>
              <a:rPr kumimoji="0" lang="vi-VN" altLang="zh-CN" sz="2800" b="0" i="0" u="none" strike="noStrike" cap="none" normalizeH="0" baseline="0" smtClean="0">
                <a:ln>
                  <a:noFill/>
                </a:ln>
                <a:solidFill>
                  <a:schemeClr val="tx1"/>
                </a:solidFill>
                <a:effectLst/>
                <a:ea typeface="SimSun" panose="02010600030101010101" pitchFamily="2" charset="-122"/>
                <a:cs typeface="+mn-lt"/>
              </a:rPr>
              <a:t>Ảnh hưởng của điều kiện môi trường đến quá trình </a:t>
            </a:r>
            <a:endParaRPr kumimoji="0" lang="vi-VN" altLang="zh-CN" sz="2800" b="0" i="0" u="none" strike="noStrike" cap="none" normalizeH="0" baseline="0" smtClean="0">
              <a:ln>
                <a:noFill/>
              </a:ln>
              <a:solidFill>
                <a:schemeClr val="tx1"/>
              </a:solidFill>
              <a:effectLst/>
              <a:ea typeface="SimSun" panose="02010600030101010101" pitchFamily="2" charset="-122"/>
              <a:cs typeface="+mn-lt"/>
            </a:endParaRPr>
          </a:p>
          <a:p>
            <a:pPr marR="0" indent="0" algn="ctr" defTabSz="914400" rtl="0" eaLnBrk="1" fontAlgn="base" latinLnBrk="0" hangingPunct="1">
              <a:lnSpc>
                <a:spcPct val="100000"/>
              </a:lnSpc>
              <a:spcBef>
                <a:spcPct val="0"/>
              </a:spcBef>
              <a:spcAft>
                <a:spcPct val="0"/>
              </a:spcAft>
              <a:buClrTx/>
              <a:buSzTx/>
              <a:buFont typeface="+mj-lt"/>
              <a:buNone/>
            </a:pPr>
            <a:r>
              <a:rPr kumimoji="0" lang="vi-VN" altLang="zh-CN" sz="2800" b="0" i="0" u="none" strike="noStrike" cap="none" normalizeH="0" baseline="0" smtClean="0">
                <a:ln>
                  <a:noFill/>
                </a:ln>
                <a:solidFill>
                  <a:schemeClr val="tx1"/>
                </a:solidFill>
                <a:effectLst/>
                <a:ea typeface="SimSun" panose="02010600030101010101" pitchFamily="2" charset="-122"/>
                <a:cs typeface="+mn-lt"/>
              </a:rPr>
              <a:t>trao đổi nước</a:t>
            </a:r>
            <a:endParaRPr kumimoji="0" lang="vi-VN" altLang="zh-CN" sz="2800" b="0" i="0" u="none" strike="noStrike" cap="none" normalizeH="0" baseline="0" smtClean="0">
              <a:ln>
                <a:noFill/>
              </a:ln>
              <a:solidFill>
                <a:schemeClr val="tx1"/>
              </a:solidFill>
              <a:effectLst/>
              <a:ea typeface="SimSun" panose="02010600030101010101" pitchFamily="2" charset="-122"/>
              <a:cs typeface="+mn-lt"/>
            </a:endParaRPr>
          </a:p>
        </p:txBody>
      </p:sp>
      <p:sp>
        <p:nvSpPr>
          <p:cNvPr id="20" name="Down Arrow 19"/>
          <p:cNvSpPr/>
          <p:nvPr/>
        </p:nvSpPr>
        <p:spPr>
          <a:xfrm>
            <a:off x="8796655" y="1707515"/>
            <a:ext cx="360680" cy="414655"/>
          </a:xfrm>
          <a:prstGeom prst="down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22" name="Down Arrow 21"/>
          <p:cNvSpPr/>
          <p:nvPr/>
        </p:nvSpPr>
        <p:spPr>
          <a:xfrm>
            <a:off x="8796655" y="2663190"/>
            <a:ext cx="340360" cy="469900"/>
          </a:xfrm>
          <a:prstGeom prst="down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24" name="Down Arrow 23"/>
          <p:cNvSpPr/>
          <p:nvPr/>
        </p:nvSpPr>
        <p:spPr>
          <a:xfrm>
            <a:off x="8816340" y="3624580"/>
            <a:ext cx="340995" cy="539115"/>
          </a:xfrm>
          <a:prstGeom prst="down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25" name="Down Arrow 24"/>
          <p:cNvSpPr/>
          <p:nvPr/>
        </p:nvSpPr>
        <p:spPr>
          <a:xfrm>
            <a:off x="8901430" y="4655185"/>
            <a:ext cx="340995" cy="617220"/>
          </a:xfrm>
          <a:prstGeom prst="down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up)">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ppt_y</p:attrName>
                                        </p:attrNameLst>
                                      </p:cBhvr>
                                      <p:tavLst>
                                        <p:tav tm="0">
                                          <p:val>
                                            <p:strVal val="#ppt_y+#ppt_h*1.125000"/>
                                          </p:val>
                                        </p:tav>
                                        <p:tav tm="100000">
                                          <p:val>
                                            <p:strVal val="#ppt_y"/>
                                          </p:val>
                                        </p:tav>
                                      </p:tavLst>
                                    </p:anim>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p:tgtEl>
                                          <p:spTgt spid="22"/>
                                        </p:tgtEl>
                                        <p:attrNameLst>
                                          <p:attrName>ppt_y</p:attrName>
                                        </p:attrNameLst>
                                      </p:cBhvr>
                                      <p:tavLst>
                                        <p:tav tm="0">
                                          <p:val>
                                            <p:strVal val="#ppt_y+#ppt_h*1.125000"/>
                                          </p:val>
                                        </p:tav>
                                        <p:tav tm="100000">
                                          <p:val>
                                            <p:strVal val="#ppt_y"/>
                                          </p:val>
                                        </p:tav>
                                      </p:tavLst>
                                    </p:anim>
                                    <p:animEffect transition="in" filter="wipe(up)">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ppt_y</p:attrName>
                                        </p:attrNameLst>
                                      </p:cBhvr>
                                      <p:tavLst>
                                        <p:tav tm="0">
                                          <p:val>
                                            <p:strVal val="#ppt_y+#ppt_h*1.125000"/>
                                          </p:val>
                                        </p:tav>
                                        <p:tav tm="100000">
                                          <p:val>
                                            <p:strVal val="#ppt_y"/>
                                          </p:val>
                                        </p:tav>
                                      </p:tavLst>
                                    </p:anim>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ppt_y</p:attrName>
                                        </p:attrNameLst>
                                      </p:cBhvr>
                                      <p:tavLst>
                                        <p:tav tm="0">
                                          <p:val>
                                            <p:strVal val="#ppt_y+#ppt_h*1.125000"/>
                                          </p:val>
                                        </p:tav>
                                        <p:tav tm="100000">
                                          <p:val>
                                            <p:strVal val="#ppt_y"/>
                                          </p:val>
                                        </p:tav>
                                      </p:tavLst>
                                    </p:anim>
                                    <p:animEffect transition="in" filter="wipe(up)">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p:tgtEl>
                                          <p:spTgt spid="25"/>
                                        </p:tgtEl>
                                        <p:attrNameLst>
                                          <p:attrName>ppt_y</p:attrName>
                                        </p:attrNameLst>
                                      </p:cBhvr>
                                      <p:tavLst>
                                        <p:tav tm="0">
                                          <p:val>
                                            <p:strVal val="#ppt_y+#ppt_h*1.125000"/>
                                          </p:val>
                                        </p:tav>
                                        <p:tav tm="100000">
                                          <p:val>
                                            <p:strVal val="#ppt_y"/>
                                          </p:val>
                                        </p:tav>
                                      </p:tavLst>
                                    </p:anim>
                                    <p:animEffect transition="in" filter="wipe(up)">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p:tgtEl>
                                          <p:spTgt spid="19"/>
                                        </p:tgtEl>
                                        <p:attrNameLst>
                                          <p:attrName>ppt_y</p:attrName>
                                        </p:attrNameLst>
                                      </p:cBhvr>
                                      <p:tavLst>
                                        <p:tav tm="0">
                                          <p:val>
                                            <p:strVal val="#ppt_y+#ppt_h*1.125000"/>
                                          </p:val>
                                        </p:tav>
                                        <p:tav tm="100000">
                                          <p:val>
                                            <p:strVal val="#ppt_y"/>
                                          </p:val>
                                        </p:tav>
                                      </p:tavLst>
                                    </p:anim>
                                    <p:animEffect transition="in" filter="wipe(up)">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7" grpId="0" animBg="1"/>
      <p:bldP spid="18" grpId="0" animBg="1"/>
      <p:bldP spid="19" grpId="0" animBg="1"/>
      <p:bldP spid="20" grpId="0" animBg="1"/>
      <p:bldP spid="22"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742950" indent="-742950" algn="ctr">
              <a:buFont typeface="+mj-lt"/>
              <a:buAutoNum type="arabicPeriod" startAt="2"/>
            </a:pPr>
            <a:r>
              <a:rPr lang="vi-VN" altLang="en-US"/>
              <a:t>Nhiệt độ</a:t>
            </a:r>
            <a:endParaRPr lang="vi-VN" altLang="en-US"/>
          </a:p>
        </p:txBody>
      </p:sp>
      <p:sp>
        <p:nvSpPr>
          <p:cNvPr id="9" name="Content Placeholder 8"/>
          <p:cNvSpPr>
            <a:spLocks noGrp="1"/>
          </p:cNvSpPr>
          <p:nvPr>
            <p:ph idx="1"/>
          </p:nvPr>
        </p:nvSpPr>
        <p:spPr>
          <a:xfrm>
            <a:off x="609600" y="1519555"/>
            <a:ext cx="10972800" cy="4608195"/>
          </a:xfrm>
        </p:spPr>
        <p:txBody>
          <a:bodyPr/>
          <a:lstStyle/>
          <a:p>
            <a:pPr marL="0" indent="0">
              <a:buFont typeface="+mj-lt"/>
              <a:buNone/>
            </a:pPr>
            <a:endParaRPr lang="vi-VN" altLang="en-US" dirty="0"/>
          </a:p>
          <a:p>
            <a:pPr algn="just">
              <a:buFont typeface="Arial" panose="020B0604020202020204" pitchFamily="34" charset="0"/>
              <a:buChar char="•"/>
            </a:pPr>
            <a:r>
              <a:rPr lang="vi-VN" altLang="en-US" sz="2800" dirty="0">
                <a:solidFill>
                  <a:schemeClr val="tx1"/>
                </a:solidFill>
              </a:rPr>
              <a:t> Ảnh hưởng đến 2 quá trình:  hấp thụ nước ở rễ và thoát hơi nước ở lá</a:t>
            </a:r>
            <a:endParaRPr lang="vi-VN" altLang="en-US" sz="2800" dirty="0">
              <a:solidFill>
                <a:schemeClr val="tx1"/>
              </a:solidFill>
            </a:endParaRPr>
          </a:p>
          <a:p>
            <a:pPr algn="just">
              <a:buFont typeface="Wingdings" panose="05000000000000000000" charset="0"/>
              <a:buChar char="Ø"/>
            </a:pPr>
            <a:r>
              <a:rPr lang="vi-VN" altLang="en-US" sz="2800" dirty="0">
                <a:solidFill>
                  <a:schemeClr val="tx1"/>
                </a:solidFill>
              </a:rPr>
              <a:t> Quá trình hấp thụ nước ở rễ: nhiệt độ ảnh hưởng đến sinh trưởng và hô hấp ở rễ tốt hơn,hấp thụ được nhiều nước và các chất khoáng hoà tan từ đất.</a:t>
            </a:r>
            <a:endParaRPr lang="vi-VN" altLang="en-US" sz="2800" dirty="0">
              <a:solidFill>
                <a:schemeClr val="tx1"/>
              </a:solidFill>
            </a:endParaRPr>
          </a:p>
          <a:p>
            <a:pPr algn="just">
              <a:buFont typeface="Wingdings" panose="05000000000000000000" charset="0"/>
              <a:buChar char="Ø"/>
            </a:pPr>
            <a:r>
              <a:rPr lang="vi-VN" altLang="en-US" sz="2800" dirty="0">
                <a:solidFill>
                  <a:schemeClr val="tx1"/>
                </a:solidFill>
              </a:rPr>
              <a:t>Sự thoát hơi nước ở lá: nhiệt độ ảnh hưởng đến độ ẩm của không khí và do đó ảnh hưởng đến quá trình thoát hơi nước của lá.</a:t>
            </a:r>
            <a:endParaRPr lang="vi-VN" altLang="en-US" sz="2800" dirty="0">
              <a:solidFill>
                <a:schemeClr val="tx1"/>
              </a:solidFill>
            </a:endParaRPr>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3"/>
            </a:pPr>
            <a:r>
              <a:rPr lang="vi-VN" altLang="en-US"/>
              <a:t>Độ ẩm đất và không khí</a:t>
            </a:r>
            <a:endParaRPr lang="vi-VN" altLang="en-US"/>
          </a:p>
        </p:txBody>
      </p:sp>
      <p:sp>
        <p:nvSpPr>
          <p:cNvPr id="3" name="Content Placeholder 2"/>
          <p:cNvSpPr>
            <a:spLocks noGrp="1"/>
          </p:cNvSpPr>
          <p:nvPr>
            <p:ph idx="1"/>
          </p:nvPr>
        </p:nvSpPr>
        <p:spPr>
          <a:xfrm>
            <a:off x="781050" y="1292225"/>
            <a:ext cx="10972800" cy="4953000"/>
          </a:xfrm>
        </p:spPr>
        <p:txBody>
          <a:bodyPr/>
          <a:lstStyle/>
          <a:p>
            <a:pPr algn="just">
              <a:buFont typeface="Arial" panose="020B0604020202020204" pitchFamily="34" charset="0"/>
              <a:buChar char="•"/>
            </a:pPr>
            <a:r>
              <a:rPr lang="en-US" sz="2800" dirty="0" err="1" smtClean="0">
                <a:solidFill>
                  <a:schemeClr val="tx1"/>
                </a:solidFill>
                <a:latin typeface="Arial" panose="020B0604020202020204" pitchFamily="34" charset="0"/>
                <a:cs typeface="Arial" panose="020B0604020202020204" pitchFamily="34" charset="0"/>
                <a:sym typeface="+mn-ea"/>
              </a:rPr>
              <a:t>Độ</a:t>
            </a:r>
            <a:r>
              <a:rPr lang="en-US" sz="2800" dirty="0" smtClean="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ẩm</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không</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khí</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liên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quan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đến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quá</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trình</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thoát</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hơi</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nước</a:t>
            </a:r>
            <a:r>
              <a:rPr lang="en-US" sz="2800" dirty="0">
                <a:solidFill>
                  <a:schemeClr val="tx1"/>
                </a:solidFill>
                <a:latin typeface="Arial" panose="020B0604020202020204" pitchFamily="34" charset="0"/>
                <a:cs typeface="Arial" panose="020B0604020202020204" pitchFamily="34" charset="0"/>
                <a:sym typeface="+mn-ea"/>
              </a:rPr>
              <a:t> ở </a:t>
            </a:r>
            <a:r>
              <a:rPr lang="en-US" sz="2800" dirty="0" err="1">
                <a:solidFill>
                  <a:schemeClr val="tx1"/>
                </a:solidFill>
                <a:latin typeface="Arial" panose="020B0604020202020204" pitchFamily="34" charset="0"/>
                <a:cs typeface="Arial" panose="020B0604020202020204" pitchFamily="34" charset="0"/>
                <a:sym typeface="+mn-ea"/>
              </a:rPr>
              <a:t>lá</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theo</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chiều</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nghịch</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độ</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ẩm</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không</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khí</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càng</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thấp</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sự</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thoát</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hơi</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nước</a:t>
            </a:r>
            <a:r>
              <a:rPr lang="en-US" sz="2800" dirty="0">
                <a:solidFill>
                  <a:schemeClr val="tx1"/>
                </a:solidFill>
                <a:latin typeface="Arial" panose="020B0604020202020204" pitchFamily="34" charset="0"/>
                <a:cs typeface="Arial" panose="020B0604020202020204" pitchFamily="34" charset="0"/>
                <a:sym typeface="+mn-ea"/>
              </a:rPr>
              <a:t> </a:t>
            </a:r>
            <a:r>
              <a:rPr lang="vi-VN" altLang="en-US" sz="2800" dirty="0">
                <a:solidFill>
                  <a:schemeClr val="tx1"/>
                </a:solidFill>
                <a:latin typeface="Arial" panose="020B0604020202020204" pitchFamily="34" charset="0"/>
                <a:cs typeface="Arial" panose="020B0604020202020204" pitchFamily="34" charset="0"/>
                <a:sym typeface="+mn-ea"/>
              </a:rPr>
              <a:t>càng mạnh)</a:t>
            </a:r>
            <a:r>
              <a:rPr lang="en-US" sz="2800" dirty="0">
                <a:solidFill>
                  <a:schemeClr val="tx1"/>
                </a:solidFill>
                <a:latin typeface="Arial" panose="020B0604020202020204" pitchFamily="34" charset="0"/>
                <a:cs typeface="Arial" panose="020B0604020202020204" pitchFamily="34" charset="0"/>
                <a:sym typeface="+mn-ea"/>
              </a:rPr>
              <a:t>.</a:t>
            </a:r>
            <a:endParaRPr lang="vi-VN" sz="2800" dirty="0" smtClean="0">
              <a:solidFill>
                <a:schemeClr val="tx1"/>
              </a:solidFill>
              <a:latin typeface="Arial" panose="020B0604020202020204" pitchFamily="34" charset="0"/>
              <a:cs typeface="Arial" panose="020B0604020202020204" pitchFamily="34" charset="0"/>
            </a:endParaRPr>
          </a:p>
          <a:p>
            <a:pPr algn="just"/>
            <a:r>
              <a:rPr lang="en-US" sz="2800" dirty="0" err="1" smtClean="0">
                <a:solidFill>
                  <a:schemeClr val="tx1"/>
                </a:solidFill>
                <a:latin typeface="Arial" panose="020B0604020202020204" pitchFamily="34" charset="0"/>
                <a:cs typeface="Arial" panose="020B0604020202020204" pitchFamily="34" charset="0"/>
                <a:sym typeface="+mn-ea"/>
              </a:rPr>
              <a:t>Độ</a:t>
            </a:r>
            <a:r>
              <a:rPr lang="en-US" sz="2800" dirty="0" smtClean="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ẩm</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đất</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liên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quan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chặt</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chẽ</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đến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quá</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trình</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hấp</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thụ</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nước</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theo</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chiều</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thuận</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độ</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ẩm</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đất</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càng</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cao</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sự</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hấp</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thụ</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nước</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càng</a:t>
            </a:r>
            <a:r>
              <a:rPr lang="en-US" sz="2800" dirty="0">
                <a:solidFill>
                  <a:schemeClr val="tx1"/>
                </a:solidFill>
                <a:latin typeface="Arial" panose="020B0604020202020204" pitchFamily="34" charset="0"/>
                <a:cs typeface="Arial" panose="020B0604020202020204" pitchFamily="34" charset="0"/>
                <a:sym typeface="+mn-ea"/>
              </a:rPr>
              <a:t> </a:t>
            </a:r>
            <a:r>
              <a:rPr lang="en-US" sz="2800" dirty="0" err="1">
                <a:solidFill>
                  <a:schemeClr val="tx1"/>
                </a:solidFill>
                <a:latin typeface="Arial" panose="020B0604020202020204" pitchFamily="34" charset="0"/>
                <a:cs typeface="Arial" panose="020B0604020202020204" pitchFamily="34" charset="0"/>
                <a:sym typeface="+mn-ea"/>
              </a:rPr>
              <a:t>mạnh</a:t>
            </a:r>
            <a:r>
              <a:rPr lang="en-US" sz="2800" dirty="0">
                <a:solidFill>
                  <a:schemeClr val="tx1"/>
                </a:solidFill>
                <a:latin typeface="Arial" panose="020B0604020202020204" pitchFamily="34" charset="0"/>
                <a:cs typeface="Arial" panose="020B0604020202020204" pitchFamily="34" charset="0"/>
                <a:sym typeface="+mn-ea"/>
              </a:rPr>
              <a:t>). </a:t>
            </a:r>
            <a:endParaRPr lang="vi-VN" sz="2800" dirty="0" smtClean="0">
              <a:solidFill>
                <a:schemeClr val="tx1"/>
              </a:solidFill>
              <a:latin typeface="Arial" panose="020B0604020202020204" pitchFamily="34" charset="0"/>
              <a:cs typeface="Arial" panose="020B0604020202020204" pitchFamily="34" charset="0"/>
            </a:endParaRPr>
          </a:p>
          <a:p>
            <a:pPr lvl="1" algn="just"/>
            <a:r>
              <a:rPr lang="en-US" sz="2800" dirty="0" err="1">
                <a:cs typeface="+mn-lt"/>
                <a:sym typeface="+mn-ea"/>
              </a:rPr>
              <a:t>Giới</a:t>
            </a:r>
            <a:r>
              <a:rPr lang="en-US" sz="2800" dirty="0">
                <a:cs typeface="+mn-lt"/>
                <a:sym typeface="+mn-ea"/>
              </a:rPr>
              <a:t> </a:t>
            </a:r>
            <a:r>
              <a:rPr lang="en-US" sz="2800" dirty="0" err="1">
                <a:cs typeface="+mn-lt"/>
                <a:sym typeface="+mn-ea"/>
              </a:rPr>
              <a:t>hạn</a:t>
            </a:r>
            <a:r>
              <a:rPr lang="en-US" sz="2800" dirty="0">
                <a:cs typeface="+mn-lt"/>
                <a:sym typeface="+mn-ea"/>
              </a:rPr>
              <a:t> </a:t>
            </a:r>
            <a:r>
              <a:rPr lang="en-US" sz="2800" dirty="0" err="1">
                <a:cs typeface="+mn-lt"/>
                <a:sym typeface="+mn-ea"/>
              </a:rPr>
              <a:t>trên</a:t>
            </a:r>
            <a:r>
              <a:rPr lang="en-US" sz="2800" dirty="0">
                <a:cs typeface="+mn-lt"/>
                <a:sym typeface="+mn-ea"/>
              </a:rPr>
              <a:t> </a:t>
            </a:r>
            <a:r>
              <a:rPr lang="en-US" sz="2800" dirty="0" err="1">
                <a:cs typeface="+mn-lt"/>
                <a:sym typeface="+mn-ea"/>
              </a:rPr>
              <a:t>của</a:t>
            </a:r>
            <a:r>
              <a:rPr lang="en-US" sz="2800" dirty="0">
                <a:cs typeface="+mn-lt"/>
                <a:sym typeface="+mn-ea"/>
              </a:rPr>
              <a:t> </a:t>
            </a:r>
            <a:r>
              <a:rPr lang="en-US" sz="2800" dirty="0" err="1">
                <a:cs typeface="+mn-lt"/>
                <a:sym typeface="+mn-ea"/>
              </a:rPr>
              <a:t>độ</a:t>
            </a:r>
            <a:r>
              <a:rPr lang="en-US" sz="2800" dirty="0">
                <a:cs typeface="+mn-lt"/>
                <a:sym typeface="+mn-ea"/>
              </a:rPr>
              <a:t> </a:t>
            </a:r>
            <a:r>
              <a:rPr lang="en-US" sz="2800" dirty="0" err="1">
                <a:cs typeface="+mn-lt"/>
                <a:sym typeface="+mn-ea"/>
              </a:rPr>
              <a:t>ẩm</a:t>
            </a:r>
            <a:r>
              <a:rPr lang="en-US" sz="2800" dirty="0">
                <a:cs typeface="+mn-lt"/>
                <a:sym typeface="+mn-ea"/>
              </a:rPr>
              <a:t> </a:t>
            </a:r>
            <a:r>
              <a:rPr lang="en-US" sz="2800" dirty="0" err="1">
                <a:cs typeface="+mn-lt"/>
                <a:sym typeface="+mn-ea"/>
              </a:rPr>
              <a:t>thích</a:t>
            </a:r>
            <a:r>
              <a:rPr lang="en-US" sz="2800" dirty="0">
                <a:cs typeface="+mn-lt"/>
                <a:sym typeface="+mn-ea"/>
              </a:rPr>
              <a:t> </a:t>
            </a:r>
            <a:r>
              <a:rPr lang="en-US" sz="2800" dirty="0" err="1">
                <a:cs typeface="+mn-lt"/>
                <a:sym typeface="+mn-ea"/>
              </a:rPr>
              <a:t>hợp</a:t>
            </a:r>
            <a:r>
              <a:rPr lang="en-US" sz="2800" dirty="0">
                <a:cs typeface="+mn-lt"/>
                <a:sym typeface="+mn-ea"/>
              </a:rPr>
              <a:t> </a:t>
            </a:r>
            <a:r>
              <a:rPr lang="en-US" sz="2800" dirty="0" err="1">
                <a:cs typeface="+mn-lt"/>
                <a:sym typeface="+mn-ea"/>
              </a:rPr>
              <a:t>thường</a:t>
            </a:r>
            <a:r>
              <a:rPr lang="en-US" sz="2800" dirty="0">
                <a:cs typeface="+mn-lt"/>
                <a:sym typeface="+mn-ea"/>
              </a:rPr>
              <a:t> </a:t>
            </a:r>
            <a:r>
              <a:rPr lang="en-US" sz="2800" dirty="0" err="1">
                <a:cs typeface="+mn-lt"/>
                <a:sym typeface="+mn-ea"/>
              </a:rPr>
              <a:t>trùng</a:t>
            </a:r>
            <a:r>
              <a:rPr lang="en-US" sz="2800" dirty="0">
                <a:cs typeface="+mn-lt"/>
                <a:sym typeface="+mn-ea"/>
              </a:rPr>
              <a:t> </a:t>
            </a:r>
            <a:r>
              <a:rPr lang="en-US" sz="2800" dirty="0" err="1">
                <a:cs typeface="+mn-lt"/>
                <a:sym typeface="+mn-ea"/>
              </a:rPr>
              <a:t>với</a:t>
            </a:r>
            <a:r>
              <a:rPr lang="en-US" sz="2800" dirty="0">
                <a:cs typeface="+mn-lt"/>
                <a:sym typeface="+mn-ea"/>
              </a:rPr>
              <a:t> </a:t>
            </a:r>
            <a:r>
              <a:rPr lang="en-US" sz="2800" dirty="0" err="1">
                <a:cs typeface="+mn-lt"/>
                <a:sym typeface="+mn-ea"/>
              </a:rPr>
              <a:t>độ</a:t>
            </a:r>
            <a:r>
              <a:rPr lang="en-US" sz="2800" dirty="0">
                <a:cs typeface="+mn-lt"/>
                <a:sym typeface="+mn-ea"/>
              </a:rPr>
              <a:t> </a:t>
            </a:r>
            <a:r>
              <a:rPr lang="en-US" sz="2800" dirty="0" err="1">
                <a:cs typeface="+mn-lt"/>
                <a:sym typeface="+mn-ea"/>
              </a:rPr>
              <a:t>chứa</a:t>
            </a:r>
            <a:r>
              <a:rPr lang="en-US" sz="2800" dirty="0">
                <a:cs typeface="+mn-lt"/>
                <a:sym typeface="+mn-ea"/>
              </a:rPr>
              <a:t> </a:t>
            </a:r>
            <a:r>
              <a:rPr lang="en-US" sz="2800" dirty="0" err="1">
                <a:cs typeface="+mn-lt"/>
                <a:sym typeface="+mn-ea"/>
              </a:rPr>
              <a:t>ẩm</a:t>
            </a:r>
            <a:r>
              <a:rPr lang="en-US" sz="2800" dirty="0">
                <a:cs typeface="+mn-lt"/>
                <a:sym typeface="+mn-ea"/>
              </a:rPr>
              <a:t> </a:t>
            </a:r>
            <a:r>
              <a:rPr lang="en-US" sz="2800" dirty="0" err="1">
                <a:cs typeface="+mn-lt"/>
                <a:sym typeface="+mn-ea"/>
              </a:rPr>
              <a:t>tối</a:t>
            </a:r>
            <a:r>
              <a:rPr lang="en-US" sz="2800" dirty="0">
                <a:cs typeface="+mn-lt"/>
                <a:sym typeface="+mn-ea"/>
              </a:rPr>
              <a:t> </a:t>
            </a:r>
            <a:r>
              <a:rPr lang="en-US" sz="2800" dirty="0" err="1">
                <a:cs typeface="+mn-lt"/>
                <a:sym typeface="+mn-ea"/>
              </a:rPr>
              <a:t>đa</a:t>
            </a:r>
            <a:r>
              <a:rPr lang="en-US" sz="2800" dirty="0">
                <a:cs typeface="+mn-lt"/>
                <a:sym typeface="+mn-ea"/>
              </a:rPr>
              <a:t> </a:t>
            </a:r>
            <a:r>
              <a:rPr lang="en-US" sz="2800" dirty="0" err="1">
                <a:cs typeface="+mn-lt"/>
                <a:sym typeface="+mn-ea"/>
              </a:rPr>
              <a:t>của</a:t>
            </a:r>
            <a:r>
              <a:rPr lang="en-US" sz="2800" dirty="0">
                <a:cs typeface="+mn-lt"/>
                <a:sym typeface="+mn-ea"/>
              </a:rPr>
              <a:t> </a:t>
            </a:r>
            <a:r>
              <a:rPr lang="en-US" sz="2800" dirty="0" err="1">
                <a:cs typeface="+mn-lt"/>
                <a:sym typeface="+mn-ea"/>
              </a:rPr>
              <a:t>đất</a:t>
            </a:r>
            <a:r>
              <a:rPr lang="en-US" sz="2800" dirty="0">
                <a:cs typeface="+mn-lt"/>
                <a:sym typeface="+mn-ea"/>
              </a:rPr>
              <a:t>. </a:t>
            </a:r>
            <a:r>
              <a:rPr lang="en-US" sz="2800" dirty="0" err="1">
                <a:cs typeface="+mn-lt"/>
                <a:sym typeface="+mn-ea"/>
              </a:rPr>
              <a:t>Phụ</a:t>
            </a:r>
            <a:r>
              <a:rPr lang="en-US" sz="2800" dirty="0">
                <a:cs typeface="+mn-lt"/>
                <a:sym typeface="+mn-ea"/>
              </a:rPr>
              <a:t> </a:t>
            </a:r>
            <a:r>
              <a:rPr lang="en-US" sz="2800" dirty="0" err="1">
                <a:cs typeface="+mn-lt"/>
                <a:sym typeface="+mn-ea"/>
              </a:rPr>
              <a:t>thuộc</a:t>
            </a:r>
            <a:r>
              <a:rPr lang="en-US" sz="2800" dirty="0">
                <a:cs typeface="+mn-lt"/>
                <a:sym typeface="+mn-ea"/>
              </a:rPr>
              <a:t> </a:t>
            </a:r>
            <a:r>
              <a:rPr lang="en-US" sz="2800" dirty="0" err="1">
                <a:cs typeface="+mn-lt"/>
                <a:sym typeface="+mn-ea"/>
              </a:rPr>
              <a:t>vào</a:t>
            </a:r>
            <a:r>
              <a:rPr lang="en-US" sz="2800" dirty="0">
                <a:cs typeface="+mn-lt"/>
                <a:sym typeface="+mn-ea"/>
              </a:rPr>
              <a:t> </a:t>
            </a:r>
            <a:r>
              <a:rPr lang="en-US" sz="2800" dirty="0" err="1">
                <a:cs typeface="+mn-lt"/>
                <a:sym typeface="+mn-ea"/>
              </a:rPr>
              <a:t>thành</a:t>
            </a:r>
            <a:r>
              <a:rPr lang="en-US" sz="2800" dirty="0">
                <a:cs typeface="+mn-lt"/>
                <a:sym typeface="+mn-ea"/>
              </a:rPr>
              <a:t> </a:t>
            </a:r>
            <a:r>
              <a:rPr lang="en-US" sz="2800" dirty="0" err="1">
                <a:cs typeface="+mn-lt"/>
                <a:sym typeface="+mn-ea"/>
              </a:rPr>
              <a:t>phần</a:t>
            </a:r>
            <a:r>
              <a:rPr lang="en-US" sz="2800" dirty="0">
                <a:cs typeface="+mn-lt"/>
                <a:sym typeface="+mn-ea"/>
              </a:rPr>
              <a:t> </a:t>
            </a:r>
            <a:r>
              <a:rPr lang="en-US" sz="2800" dirty="0" err="1">
                <a:cs typeface="+mn-lt"/>
                <a:sym typeface="+mn-ea"/>
              </a:rPr>
              <a:t>cơ</a:t>
            </a:r>
            <a:r>
              <a:rPr lang="en-US" sz="2800" dirty="0">
                <a:cs typeface="+mn-lt"/>
                <a:sym typeface="+mn-ea"/>
              </a:rPr>
              <a:t> </a:t>
            </a:r>
            <a:r>
              <a:rPr lang="en-US" sz="2800" dirty="0" err="1">
                <a:cs typeface="+mn-lt"/>
                <a:sym typeface="+mn-ea"/>
              </a:rPr>
              <a:t>giới</a:t>
            </a:r>
            <a:r>
              <a:rPr lang="en-US" sz="2800" dirty="0">
                <a:cs typeface="+mn-lt"/>
                <a:sym typeface="+mn-ea"/>
              </a:rPr>
              <a:t> </a:t>
            </a:r>
            <a:r>
              <a:rPr lang="en-US" sz="2800" dirty="0" err="1">
                <a:cs typeface="+mn-lt"/>
                <a:sym typeface="+mn-ea"/>
              </a:rPr>
              <a:t>và</a:t>
            </a:r>
            <a:r>
              <a:rPr lang="en-US" sz="2800" dirty="0">
                <a:cs typeface="+mn-lt"/>
                <a:sym typeface="+mn-ea"/>
              </a:rPr>
              <a:t> </a:t>
            </a:r>
            <a:r>
              <a:rPr lang="en-US" sz="2800" dirty="0" err="1">
                <a:cs typeface="+mn-lt"/>
                <a:sym typeface="+mn-ea"/>
              </a:rPr>
              <a:t>kết</a:t>
            </a:r>
            <a:r>
              <a:rPr lang="en-US" sz="2800" dirty="0">
                <a:cs typeface="+mn-lt"/>
                <a:sym typeface="+mn-ea"/>
              </a:rPr>
              <a:t> </a:t>
            </a:r>
            <a:r>
              <a:rPr lang="en-US" sz="2800" dirty="0" err="1">
                <a:cs typeface="+mn-lt"/>
                <a:sym typeface="+mn-ea"/>
              </a:rPr>
              <a:t>cấu</a:t>
            </a:r>
            <a:r>
              <a:rPr lang="en-US" sz="2800" dirty="0">
                <a:cs typeface="+mn-lt"/>
                <a:sym typeface="+mn-ea"/>
              </a:rPr>
              <a:t> </a:t>
            </a:r>
            <a:r>
              <a:rPr lang="en-US" sz="2800" dirty="0" err="1">
                <a:cs typeface="+mn-lt"/>
                <a:sym typeface="+mn-ea"/>
              </a:rPr>
              <a:t>đất</a:t>
            </a:r>
            <a:r>
              <a:rPr lang="en-US" sz="2800" dirty="0">
                <a:cs typeface="+mn-lt"/>
                <a:sym typeface="+mn-ea"/>
              </a:rPr>
              <a:t>, </a:t>
            </a:r>
            <a:r>
              <a:rPr lang="en-US" sz="2800" dirty="0" err="1">
                <a:cs typeface="+mn-lt"/>
                <a:sym typeface="+mn-ea"/>
              </a:rPr>
              <a:t>nằm</a:t>
            </a:r>
            <a:r>
              <a:rPr lang="en-US" sz="2800" dirty="0">
                <a:cs typeface="+mn-lt"/>
                <a:sym typeface="+mn-ea"/>
              </a:rPr>
              <a:t> </a:t>
            </a:r>
            <a:r>
              <a:rPr lang="en-US" sz="2800" dirty="0" err="1">
                <a:cs typeface="+mn-lt"/>
                <a:sym typeface="+mn-ea"/>
              </a:rPr>
              <a:t>trong</a:t>
            </a:r>
            <a:r>
              <a:rPr lang="en-US" sz="2800" dirty="0">
                <a:cs typeface="+mn-lt"/>
                <a:sym typeface="+mn-ea"/>
              </a:rPr>
              <a:t> </a:t>
            </a:r>
            <a:r>
              <a:rPr lang="en-US" sz="2800" dirty="0" err="1">
                <a:cs typeface="+mn-lt"/>
                <a:sym typeface="+mn-ea"/>
              </a:rPr>
              <a:t>phạm</a:t>
            </a:r>
            <a:r>
              <a:rPr lang="en-US" sz="2800" dirty="0">
                <a:cs typeface="+mn-lt"/>
                <a:sym typeface="+mn-ea"/>
              </a:rPr>
              <a:t> vi </a:t>
            </a:r>
            <a:r>
              <a:rPr lang="en-US" sz="2800" dirty="0" err="1">
                <a:cs typeface="+mn-lt"/>
                <a:sym typeface="+mn-ea"/>
              </a:rPr>
              <a:t>từ</a:t>
            </a:r>
            <a:r>
              <a:rPr lang="en-US" sz="2800" dirty="0">
                <a:cs typeface="+mn-lt"/>
                <a:sym typeface="+mn-ea"/>
              </a:rPr>
              <a:t> 70 – 85</a:t>
            </a:r>
            <a:r>
              <a:rPr lang="en-US" sz="2800" dirty="0" smtClean="0">
                <a:cs typeface="+mn-lt"/>
                <a:sym typeface="+mn-ea"/>
              </a:rPr>
              <a:t>%.</a:t>
            </a:r>
            <a:endParaRPr lang="en-US" sz="2800" dirty="0">
              <a:cs typeface="+mn-lt"/>
            </a:endParaRPr>
          </a:p>
          <a:p>
            <a:pPr lvl="1" algn="just"/>
            <a:r>
              <a:rPr lang="en-US" sz="2800" dirty="0" err="1">
                <a:cs typeface="+mn-lt"/>
                <a:sym typeface="+mn-ea"/>
              </a:rPr>
              <a:t>Giới</a:t>
            </a:r>
            <a:r>
              <a:rPr lang="en-US" sz="2800" dirty="0">
                <a:cs typeface="+mn-lt"/>
                <a:sym typeface="+mn-ea"/>
              </a:rPr>
              <a:t> </a:t>
            </a:r>
            <a:r>
              <a:rPr lang="en-US" sz="2800" dirty="0" err="1">
                <a:cs typeface="+mn-lt"/>
                <a:sym typeface="+mn-ea"/>
              </a:rPr>
              <a:t>hạn</a:t>
            </a:r>
            <a:r>
              <a:rPr lang="en-US" sz="2800" dirty="0">
                <a:cs typeface="+mn-lt"/>
                <a:sym typeface="+mn-ea"/>
              </a:rPr>
              <a:t> </a:t>
            </a:r>
            <a:r>
              <a:rPr lang="en-US" sz="2800" dirty="0" err="1">
                <a:cs typeface="+mn-lt"/>
                <a:sym typeface="+mn-ea"/>
              </a:rPr>
              <a:t>dưới</a:t>
            </a:r>
            <a:r>
              <a:rPr lang="en-US" sz="2800" dirty="0">
                <a:cs typeface="+mn-lt"/>
                <a:sym typeface="+mn-ea"/>
              </a:rPr>
              <a:t> </a:t>
            </a:r>
            <a:r>
              <a:rPr lang="en-US" sz="2800" dirty="0" err="1">
                <a:cs typeface="+mn-lt"/>
                <a:sym typeface="+mn-ea"/>
              </a:rPr>
              <a:t>thích</a:t>
            </a:r>
            <a:r>
              <a:rPr lang="en-US" sz="2800" dirty="0">
                <a:cs typeface="+mn-lt"/>
                <a:sym typeface="+mn-ea"/>
              </a:rPr>
              <a:t> </a:t>
            </a:r>
            <a:r>
              <a:rPr lang="en-US" sz="2800" dirty="0" err="1">
                <a:cs typeface="+mn-lt"/>
                <a:sym typeface="+mn-ea"/>
              </a:rPr>
              <a:t>hợp</a:t>
            </a:r>
            <a:r>
              <a:rPr lang="en-US" sz="2800" dirty="0">
                <a:cs typeface="+mn-lt"/>
                <a:sym typeface="+mn-ea"/>
              </a:rPr>
              <a:t> </a:t>
            </a:r>
            <a:r>
              <a:rPr lang="en-US" sz="2800" dirty="0" err="1">
                <a:cs typeface="+mn-lt"/>
                <a:sym typeface="+mn-ea"/>
              </a:rPr>
              <a:t>dao</a:t>
            </a:r>
            <a:r>
              <a:rPr lang="en-US" sz="2800" dirty="0">
                <a:cs typeface="+mn-lt"/>
                <a:sym typeface="+mn-ea"/>
              </a:rPr>
              <a:t> </a:t>
            </a:r>
            <a:r>
              <a:rPr lang="en-US" sz="2800" dirty="0" err="1">
                <a:cs typeface="+mn-lt"/>
                <a:sym typeface="+mn-ea"/>
              </a:rPr>
              <a:t>động</a:t>
            </a:r>
            <a:r>
              <a:rPr lang="en-US" sz="2800" dirty="0">
                <a:cs typeface="+mn-lt"/>
                <a:sym typeface="+mn-ea"/>
              </a:rPr>
              <a:t> </a:t>
            </a:r>
            <a:r>
              <a:rPr lang="en-US" sz="2800" dirty="0" err="1">
                <a:cs typeface="+mn-lt"/>
                <a:sym typeface="+mn-ea"/>
              </a:rPr>
              <a:t>xung</a:t>
            </a:r>
            <a:r>
              <a:rPr lang="en-US" sz="2800" dirty="0">
                <a:cs typeface="+mn-lt"/>
                <a:sym typeface="+mn-ea"/>
              </a:rPr>
              <a:t> </a:t>
            </a:r>
            <a:r>
              <a:rPr lang="en-US" sz="2800" dirty="0" err="1">
                <a:cs typeface="+mn-lt"/>
                <a:sym typeface="+mn-ea"/>
              </a:rPr>
              <a:t>quanh</a:t>
            </a:r>
            <a:r>
              <a:rPr lang="en-US" sz="2800" dirty="0">
                <a:cs typeface="+mn-lt"/>
                <a:sym typeface="+mn-ea"/>
              </a:rPr>
              <a:t> </a:t>
            </a:r>
            <a:r>
              <a:rPr lang="en-US" sz="2800" dirty="0" err="1">
                <a:cs typeface="+mn-lt"/>
                <a:sym typeface="+mn-ea"/>
              </a:rPr>
              <a:t>độ</a:t>
            </a:r>
            <a:r>
              <a:rPr lang="en-US" sz="2800" dirty="0">
                <a:cs typeface="+mn-lt"/>
                <a:sym typeface="+mn-ea"/>
              </a:rPr>
              <a:t> </a:t>
            </a:r>
            <a:r>
              <a:rPr lang="en-US" sz="2800" dirty="0" err="1">
                <a:cs typeface="+mn-lt"/>
                <a:sym typeface="+mn-ea"/>
              </a:rPr>
              <a:t>ẩm</a:t>
            </a:r>
            <a:r>
              <a:rPr lang="en-US" sz="2800" dirty="0">
                <a:cs typeface="+mn-lt"/>
                <a:sym typeface="+mn-ea"/>
              </a:rPr>
              <a:t> 60 – 70%  </a:t>
            </a:r>
            <a:r>
              <a:rPr lang="en-US" sz="2800" dirty="0" err="1">
                <a:cs typeface="+mn-lt"/>
                <a:sym typeface="+mn-ea"/>
              </a:rPr>
              <a:t>độ</a:t>
            </a:r>
            <a:r>
              <a:rPr lang="en-US" sz="2800" dirty="0">
                <a:cs typeface="+mn-lt"/>
                <a:sym typeface="+mn-ea"/>
              </a:rPr>
              <a:t> </a:t>
            </a:r>
            <a:r>
              <a:rPr lang="en-US" sz="2800" dirty="0" err="1">
                <a:cs typeface="+mn-lt"/>
                <a:sym typeface="+mn-ea"/>
              </a:rPr>
              <a:t>chứa</a:t>
            </a:r>
            <a:r>
              <a:rPr lang="en-US" sz="2800" dirty="0">
                <a:cs typeface="+mn-lt"/>
                <a:sym typeface="+mn-ea"/>
              </a:rPr>
              <a:t> </a:t>
            </a:r>
            <a:r>
              <a:rPr lang="en-US" sz="2800" dirty="0" err="1">
                <a:cs typeface="+mn-lt"/>
                <a:sym typeface="+mn-ea"/>
              </a:rPr>
              <a:t>ẩm</a:t>
            </a:r>
            <a:r>
              <a:rPr lang="en-US" sz="2800" dirty="0">
                <a:cs typeface="+mn-lt"/>
                <a:sym typeface="+mn-ea"/>
              </a:rPr>
              <a:t> </a:t>
            </a:r>
            <a:r>
              <a:rPr lang="en-US" sz="2800" dirty="0" err="1">
                <a:cs typeface="+mn-lt"/>
                <a:sym typeface="+mn-ea"/>
              </a:rPr>
              <a:t>tối</a:t>
            </a:r>
            <a:r>
              <a:rPr lang="en-US" sz="2800" dirty="0">
                <a:cs typeface="+mn-lt"/>
                <a:sym typeface="+mn-ea"/>
              </a:rPr>
              <a:t> </a:t>
            </a:r>
            <a:r>
              <a:rPr lang="en-US" sz="2800" dirty="0" err="1">
                <a:cs typeface="+mn-lt"/>
                <a:sym typeface="+mn-ea"/>
              </a:rPr>
              <a:t>đa</a:t>
            </a:r>
            <a:r>
              <a:rPr lang="en-US" sz="2800" dirty="0">
                <a:cs typeface="+mn-lt"/>
                <a:sym typeface="+mn-ea"/>
              </a:rPr>
              <a:t> </a:t>
            </a:r>
            <a:r>
              <a:rPr lang="en-US" sz="2800" dirty="0" err="1">
                <a:cs typeface="+mn-lt"/>
                <a:sym typeface="+mn-ea"/>
              </a:rPr>
              <a:t>của</a:t>
            </a:r>
            <a:r>
              <a:rPr lang="en-US" sz="2800" dirty="0">
                <a:cs typeface="+mn-lt"/>
                <a:sym typeface="+mn-ea"/>
              </a:rPr>
              <a:t> </a:t>
            </a:r>
            <a:r>
              <a:rPr lang="en-US" sz="2800" dirty="0" err="1">
                <a:cs typeface="+mn-lt"/>
                <a:sym typeface="+mn-ea"/>
              </a:rPr>
              <a:t>đất</a:t>
            </a:r>
            <a:r>
              <a:rPr lang="en-US" sz="2800" dirty="0">
                <a:cs typeface="+mn-lt"/>
                <a:sym typeface="+mn-ea"/>
              </a:rPr>
              <a:t>.</a:t>
            </a:r>
            <a:endParaRPr lang="en-US" sz="2800" dirty="0">
              <a:cs typeface="+mn-lt"/>
            </a:endParaRPr>
          </a:p>
          <a:p>
            <a:pPr marL="0" indent="0">
              <a:buFont typeface="+mj-lt"/>
              <a:buNone/>
            </a:pPr>
            <a:endParaRPr lang="vi-VN" altLang="en-US" sz="2800" dirty="0">
              <a:cs typeface="+mn-lt"/>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3"/>
            </a:pPr>
            <a:r>
              <a:rPr lang="vi-VN" altLang="en-US"/>
              <a:t>Độ ẩm đất và không khí</a:t>
            </a:r>
            <a:endParaRPr lang="vi-VN" altLang="en-US"/>
          </a:p>
        </p:txBody>
      </p:sp>
      <p:sp>
        <p:nvSpPr>
          <p:cNvPr id="3" name="Content Placeholder 2"/>
          <p:cNvSpPr>
            <a:spLocks noGrp="1"/>
          </p:cNvSpPr>
          <p:nvPr>
            <p:ph sz="half" idx="1"/>
          </p:nvPr>
        </p:nvSpPr>
        <p:spPr>
          <a:xfrm>
            <a:off x="762000" y="1292225"/>
            <a:ext cx="5384800" cy="4953000"/>
          </a:xfrm>
        </p:spPr>
        <p:txBody>
          <a:bodyPr/>
          <a:lstStyle/>
          <a:p>
            <a:pPr algn="just"/>
            <a:r>
              <a:rPr lang="en-US" altLang="en-US" sz="2800" dirty="0" err="1">
                <a:solidFill>
                  <a:srgbClr val="333333"/>
                </a:solidFill>
                <a:ea typeface="Times New Roman" panose="02020603050405020304" pitchFamily="18" charset="0"/>
                <a:cs typeface="+mn-lt"/>
                <a:sym typeface="+mn-ea"/>
              </a:rPr>
              <a:t>Cây</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trồng</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cung</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cấp</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đầy</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đủ</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nước</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độ</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ẩm</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thích</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hợp</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sẽ</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có</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bộ</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rễ</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dài</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và</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sâu</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vươn</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ra</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theo</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các</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chiều</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trong</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đất</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Ngược</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lại</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cây</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nếu</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thiếu</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nước</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bộ</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rễ</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cây</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sẽ</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ngắn</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và</a:t>
            </a:r>
            <a:r>
              <a:rPr lang="en-US" altLang="en-US" sz="2800" dirty="0">
                <a:solidFill>
                  <a:srgbClr val="333333"/>
                </a:solidFill>
                <a:ea typeface="Times New Roman" panose="02020603050405020304" pitchFamily="18" charset="0"/>
                <a:cs typeface="+mn-lt"/>
                <a:sym typeface="+mn-ea"/>
              </a:rPr>
              <a:t> </a:t>
            </a:r>
            <a:r>
              <a:rPr lang="en-US" altLang="en-US" sz="2800" dirty="0" err="1">
                <a:solidFill>
                  <a:srgbClr val="333333"/>
                </a:solidFill>
                <a:ea typeface="Times New Roman" panose="02020603050405020304" pitchFamily="18" charset="0"/>
                <a:cs typeface="+mn-lt"/>
                <a:sym typeface="+mn-ea"/>
              </a:rPr>
              <a:t>thưa</a:t>
            </a:r>
            <a:r>
              <a:rPr lang="en-US" altLang="en-US" sz="2800" dirty="0">
                <a:solidFill>
                  <a:srgbClr val="333333"/>
                </a:solidFill>
                <a:ea typeface="Times New Roman" panose="02020603050405020304" pitchFamily="18" charset="0"/>
                <a:cs typeface="+mn-lt"/>
                <a:sym typeface="+mn-ea"/>
              </a:rPr>
              <a:t>.</a:t>
            </a:r>
            <a:endParaRPr lang="en-US" altLang="en-US" sz="2800" dirty="0">
              <a:solidFill>
                <a:srgbClr val="333333"/>
              </a:solidFill>
              <a:ea typeface="Times New Roman" panose="02020603050405020304" pitchFamily="18" charset="0"/>
              <a:cs typeface="+mn-lt"/>
              <a:sym typeface="+mn-ea"/>
            </a:endParaRPr>
          </a:p>
          <a:p>
            <a:pPr marL="0" indent="0" algn="just">
              <a:buNone/>
            </a:pPr>
            <a:endParaRPr lang="en-US" sz="2800" dirty="0">
              <a:cs typeface="+mn-lt"/>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2049" name="Picture 1"/>
          <p:cNvPicPr>
            <a:picLocks noGrp="1" noChangeAspect="1" noChangeArrowheads="1"/>
          </p:cNvPicPr>
          <p:nvPr>
            <p:ph sz="half" idx="2"/>
          </p:nvPr>
        </p:nvPicPr>
        <p:blipFill>
          <a:blip r:embed="rId1">
            <a:extLst>
              <a:ext uri="{28A0092B-C50C-407E-A947-70E740481C1C}">
                <a14:useLocalDpi xmlns:a14="http://schemas.microsoft.com/office/drawing/2010/main" val="0"/>
              </a:ext>
            </a:extLst>
          </a:blip>
          <a:srcRect/>
          <a:stretch>
            <a:fillRect/>
          </a:stretch>
        </p:blipFill>
        <p:spPr bwMode="auto">
          <a:xfrm>
            <a:off x="6717030" y="1515110"/>
            <a:ext cx="4438650" cy="4019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049"/>
                                        </p:tgtEl>
                                        <p:attrNameLst>
                                          <p:attrName>style.visibility</p:attrName>
                                        </p:attrNameLst>
                                      </p:cBhvr>
                                      <p:to>
                                        <p:strVal val="visible"/>
                                      </p:to>
                                    </p:set>
                                    <p:anim calcmode="lin" valueType="num">
                                      <p:cBhvr additive="base">
                                        <p:cTn id="12" dur="500"/>
                                        <p:tgtEl>
                                          <p:spTgt spid="2049"/>
                                        </p:tgtEl>
                                        <p:attrNameLst>
                                          <p:attrName>ppt_y</p:attrName>
                                        </p:attrNameLst>
                                      </p:cBhvr>
                                      <p:tavLst>
                                        <p:tav tm="0">
                                          <p:val>
                                            <p:strVal val="#ppt_y+#ppt_h*1.125000"/>
                                          </p:val>
                                        </p:tav>
                                        <p:tav tm="100000">
                                          <p:val>
                                            <p:strVal val="#ppt_y"/>
                                          </p:val>
                                        </p:tav>
                                      </p:tavLst>
                                    </p:anim>
                                    <p:animEffect transition="in" filter="wipe(up)">
                                      <p:cBhvr>
                                        <p:cTn id="13"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4"/>
            </a:pPr>
            <a:r>
              <a:rPr lang="vi-VN" altLang="en-US"/>
              <a:t>Dinh dưỡng khoáng</a:t>
            </a:r>
            <a:endParaRPr lang="vi-VN" alt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7" name="Content Placeholder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421130" y="923290"/>
            <a:ext cx="9693910" cy="532257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742950" indent="-742950" algn="ctr">
              <a:buFont typeface="+mj-lt"/>
              <a:buAutoNum type="arabicPeriod" startAt="4"/>
            </a:pPr>
            <a:r>
              <a:rPr lang="vi-VN" altLang="en-US"/>
              <a:t>Dinh dưỡng khoáng</a:t>
            </a:r>
            <a:endParaRPr lang="vi-VN" altLang="en-US"/>
          </a:p>
        </p:txBody>
      </p:sp>
      <p:sp>
        <p:nvSpPr>
          <p:cNvPr id="3" name="Content Placeholder 2"/>
          <p:cNvSpPr>
            <a:spLocks noGrp="1"/>
          </p:cNvSpPr>
          <p:nvPr>
            <p:ph idx="1"/>
          </p:nvPr>
        </p:nvSpPr>
        <p:spPr/>
        <p:txBody>
          <a:bodyPr/>
          <a:lstStyle/>
          <a:p>
            <a:pPr algn="just"/>
            <a:endParaRPr lang="en-US" sz="2800" dirty="0" err="1" smtClean="0">
              <a:solidFill>
                <a:schemeClr val="tx1"/>
              </a:solidFill>
              <a:cs typeface="+mn-lt"/>
              <a:sym typeface="+mn-ea"/>
            </a:endParaRPr>
          </a:p>
          <a:p>
            <a:pPr algn="just"/>
            <a:r>
              <a:rPr lang="en-US" sz="2800" dirty="0" err="1" smtClean="0">
                <a:solidFill>
                  <a:schemeClr val="tx1"/>
                </a:solidFill>
                <a:cs typeface="+mn-lt"/>
                <a:sym typeface="+mn-ea"/>
              </a:rPr>
              <a:t>Hàm</a:t>
            </a:r>
            <a:r>
              <a:rPr lang="en-US" sz="2800" dirty="0" smtClean="0">
                <a:solidFill>
                  <a:schemeClr val="tx1"/>
                </a:solidFill>
                <a:cs typeface="+mn-lt"/>
                <a:sym typeface="+mn-ea"/>
              </a:rPr>
              <a:t> </a:t>
            </a:r>
            <a:r>
              <a:rPr lang="en-US" sz="2800" dirty="0" err="1">
                <a:solidFill>
                  <a:schemeClr val="tx1"/>
                </a:solidFill>
                <a:cs typeface="+mn-lt"/>
                <a:sym typeface="+mn-ea"/>
              </a:rPr>
              <a:t>lượng</a:t>
            </a:r>
            <a:r>
              <a:rPr lang="en-US" sz="2800" dirty="0">
                <a:solidFill>
                  <a:schemeClr val="tx1"/>
                </a:solidFill>
                <a:cs typeface="+mn-lt"/>
                <a:sym typeface="+mn-ea"/>
              </a:rPr>
              <a:t> </a:t>
            </a:r>
            <a:r>
              <a:rPr lang="en-US" sz="2800" dirty="0" err="1">
                <a:solidFill>
                  <a:schemeClr val="tx1"/>
                </a:solidFill>
                <a:cs typeface="+mn-lt"/>
                <a:sym typeface="+mn-ea"/>
              </a:rPr>
              <a:t>các</a:t>
            </a:r>
            <a:r>
              <a:rPr lang="en-US" sz="2800" dirty="0">
                <a:solidFill>
                  <a:schemeClr val="tx1"/>
                </a:solidFill>
                <a:cs typeface="+mn-lt"/>
                <a:sym typeface="+mn-ea"/>
              </a:rPr>
              <a:t> </a:t>
            </a:r>
            <a:r>
              <a:rPr lang="en-US" sz="2800" dirty="0" err="1">
                <a:solidFill>
                  <a:schemeClr val="tx1"/>
                </a:solidFill>
                <a:cs typeface="+mn-lt"/>
                <a:sym typeface="+mn-ea"/>
              </a:rPr>
              <a:t>chất</a:t>
            </a:r>
            <a:r>
              <a:rPr lang="en-US" sz="2800" dirty="0">
                <a:solidFill>
                  <a:schemeClr val="tx1"/>
                </a:solidFill>
                <a:cs typeface="+mn-lt"/>
                <a:sym typeface="+mn-ea"/>
              </a:rPr>
              <a:t> </a:t>
            </a:r>
            <a:r>
              <a:rPr lang="en-US" sz="2800" dirty="0" err="1">
                <a:solidFill>
                  <a:schemeClr val="tx1"/>
                </a:solidFill>
                <a:cs typeface="+mn-lt"/>
                <a:sym typeface="+mn-ea"/>
              </a:rPr>
              <a:t>dinh</a:t>
            </a:r>
            <a:r>
              <a:rPr lang="en-US" sz="2800" dirty="0">
                <a:solidFill>
                  <a:schemeClr val="tx1"/>
                </a:solidFill>
                <a:cs typeface="+mn-lt"/>
                <a:sym typeface="+mn-ea"/>
              </a:rPr>
              <a:t> </a:t>
            </a:r>
            <a:r>
              <a:rPr lang="en-US" sz="2800" dirty="0" err="1">
                <a:solidFill>
                  <a:schemeClr val="tx1"/>
                </a:solidFill>
                <a:cs typeface="+mn-lt"/>
                <a:sym typeface="+mn-ea"/>
              </a:rPr>
              <a:t>dưỡng</a:t>
            </a:r>
            <a:r>
              <a:rPr lang="en-US" sz="2800" dirty="0">
                <a:solidFill>
                  <a:schemeClr val="tx1"/>
                </a:solidFill>
                <a:cs typeface="+mn-lt"/>
                <a:sym typeface="+mn-ea"/>
              </a:rPr>
              <a:t> </a:t>
            </a:r>
            <a:r>
              <a:rPr lang="en-US" sz="2800" dirty="0" err="1">
                <a:solidFill>
                  <a:schemeClr val="tx1"/>
                </a:solidFill>
                <a:cs typeface="+mn-lt"/>
                <a:sym typeface="+mn-ea"/>
              </a:rPr>
              <a:t>trong</a:t>
            </a:r>
            <a:r>
              <a:rPr lang="en-US" sz="2800" dirty="0">
                <a:solidFill>
                  <a:schemeClr val="tx1"/>
                </a:solidFill>
                <a:cs typeface="+mn-lt"/>
                <a:sym typeface="+mn-ea"/>
              </a:rPr>
              <a:t> </a:t>
            </a:r>
            <a:r>
              <a:rPr lang="en-US" sz="2800" dirty="0" err="1">
                <a:solidFill>
                  <a:schemeClr val="tx1"/>
                </a:solidFill>
                <a:cs typeface="+mn-lt"/>
                <a:sym typeface="+mn-ea"/>
              </a:rPr>
              <a:t>đất</a:t>
            </a:r>
            <a:r>
              <a:rPr lang="en-US" sz="2800" dirty="0">
                <a:solidFill>
                  <a:schemeClr val="tx1"/>
                </a:solidFill>
                <a:cs typeface="+mn-lt"/>
                <a:sym typeface="+mn-ea"/>
              </a:rPr>
              <a:t> </a:t>
            </a:r>
            <a:r>
              <a:rPr lang="en-US" sz="2800" dirty="0" err="1">
                <a:solidFill>
                  <a:schemeClr val="tx1"/>
                </a:solidFill>
                <a:cs typeface="+mn-lt"/>
                <a:sym typeface="+mn-ea"/>
              </a:rPr>
              <a:t>ảnh</a:t>
            </a:r>
            <a:r>
              <a:rPr lang="en-US" sz="2800" dirty="0">
                <a:solidFill>
                  <a:schemeClr val="tx1"/>
                </a:solidFill>
                <a:cs typeface="+mn-lt"/>
                <a:sym typeface="+mn-ea"/>
              </a:rPr>
              <a:t> </a:t>
            </a:r>
            <a:r>
              <a:rPr lang="en-US" sz="2800" dirty="0" err="1">
                <a:solidFill>
                  <a:schemeClr val="tx1"/>
                </a:solidFill>
                <a:cs typeface="+mn-lt"/>
                <a:sym typeface="+mn-ea"/>
              </a:rPr>
              <a:t>hưởng</a:t>
            </a:r>
            <a:r>
              <a:rPr lang="en-US" sz="2800" dirty="0">
                <a:solidFill>
                  <a:schemeClr val="tx1"/>
                </a:solidFill>
                <a:cs typeface="+mn-lt"/>
                <a:sym typeface="+mn-ea"/>
              </a:rPr>
              <a:t> </a:t>
            </a:r>
            <a:r>
              <a:rPr lang="en-US" sz="2800" dirty="0" err="1">
                <a:solidFill>
                  <a:schemeClr val="tx1"/>
                </a:solidFill>
                <a:cs typeface="+mn-lt"/>
                <a:sym typeface="+mn-ea"/>
              </a:rPr>
              <a:t>đến</a:t>
            </a:r>
            <a:r>
              <a:rPr lang="en-US" sz="2800" dirty="0">
                <a:solidFill>
                  <a:schemeClr val="tx1"/>
                </a:solidFill>
                <a:cs typeface="+mn-lt"/>
                <a:sym typeface="+mn-ea"/>
              </a:rPr>
              <a:t> </a:t>
            </a:r>
            <a:r>
              <a:rPr lang="en-US" sz="2800" dirty="0" err="1">
                <a:solidFill>
                  <a:schemeClr val="tx1"/>
                </a:solidFill>
                <a:cs typeface="+mn-lt"/>
                <a:sym typeface="+mn-ea"/>
              </a:rPr>
              <a:t>sự</a:t>
            </a:r>
            <a:r>
              <a:rPr lang="en-US" sz="2800" dirty="0">
                <a:solidFill>
                  <a:schemeClr val="tx1"/>
                </a:solidFill>
                <a:cs typeface="+mn-lt"/>
                <a:sym typeface="+mn-ea"/>
              </a:rPr>
              <a:t> </a:t>
            </a:r>
            <a:r>
              <a:rPr lang="en-US" sz="2800" dirty="0" err="1">
                <a:solidFill>
                  <a:schemeClr val="tx1"/>
                </a:solidFill>
                <a:cs typeface="+mn-lt"/>
                <a:sym typeface="+mn-ea"/>
              </a:rPr>
              <a:t>sinh</a:t>
            </a:r>
            <a:r>
              <a:rPr lang="en-US" sz="2800" dirty="0">
                <a:solidFill>
                  <a:schemeClr val="tx1"/>
                </a:solidFill>
                <a:cs typeface="+mn-lt"/>
                <a:sym typeface="+mn-ea"/>
              </a:rPr>
              <a:t> </a:t>
            </a:r>
            <a:r>
              <a:rPr lang="en-US" sz="2800" dirty="0" err="1">
                <a:solidFill>
                  <a:schemeClr val="tx1"/>
                </a:solidFill>
                <a:cs typeface="+mn-lt"/>
                <a:sym typeface="+mn-ea"/>
              </a:rPr>
              <a:t>trưởng</a:t>
            </a:r>
            <a:r>
              <a:rPr lang="en-US" sz="2800" dirty="0">
                <a:solidFill>
                  <a:schemeClr val="tx1"/>
                </a:solidFill>
                <a:cs typeface="+mn-lt"/>
                <a:sym typeface="+mn-ea"/>
              </a:rPr>
              <a:t> </a:t>
            </a:r>
            <a:r>
              <a:rPr lang="en-US" sz="2800" dirty="0" err="1">
                <a:solidFill>
                  <a:schemeClr val="tx1"/>
                </a:solidFill>
                <a:cs typeface="+mn-lt"/>
                <a:sym typeface="+mn-ea"/>
              </a:rPr>
              <a:t>của</a:t>
            </a:r>
            <a:r>
              <a:rPr lang="en-US" sz="2800" dirty="0">
                <a:solidFill>
                  <a:schemeClr val="tx1"/>
                </a:solidFill>
                <a:cs typeface="+mn-lt"/>
                <a:sym typeface="+mn-ea"/>
              </a:rPr>
              <a:t> </a:t>
            </a:r>
            <a:r>
              <a:rPr lang="en-US" sz="2800" dirty="0" err="1">
                <a:solidFill>
                  <a:schemeClr val="tx1"/>
                </a:solidFill>
                <a:cs typeface="+mn-lt"/>
                <a:sym typeface="+mn-ea"/>
              </a:rPr>
              <a:t>hệ</a:t>
            </a:r>
            <a:r>
              <a:rPr lang="en-US" sz="2800" dirty="0">
                <a:solidFill>
                  <a:schemeClr val="tx1"/>
                </a:solidFill>
                <a:cs typeface="+mn-lt"/>
                <a:sym typeface="+mn-ea"/>
              </a:rPr>
              <a:t> </a:t>
            </a:r>
            <a:r>
              <a:rPr lang="en-US" sz="2800" dirty="0" err="1">
                <a:solidFill>
                  <a:schemeClr val="tx1"/>
                </a:solidFill>
                <a:cs typeface="+mn-lt"/>
                <a:sym typeface="+mn-ea"/>
              </a:rPr>
              <a:t>rễ</a:t>
            </a:r>
            <a:r>
              <a:rPr lang="en-US" sz="2800" dirty="0">
                <a:solidFill>
                  <a:schemeClr val="tx1"/>
                </a:solidFill>
                <a:cs typeface="+mn-lt"/>
                <a:sym typeface="+mn-ea"/>
              </a:rPr>
              <a:t> </a:t>
            </a:r>
            <a:r>
              <a:rPr lang="en-US" sz="2800" dirty="0" err="1">
                <a:solidFill>
                  <a:schemeClr val="tx1"/>
                </a:solidFill>
                <a:cs typeface="+mn-lt"/>
                <a:sym typeface="+mn-ea"/>
              </a:rPr>
              <a:t>và</a:t>
            </a:r>
            <a:r>
              <a:rPr lang="en-US" sz="2800" dirty="0">
                <a:solidFill>
                  <a:schemeClr val="tx1"/>
                </a:solidFill>
                <a:cs typeface="+mn-lt"/>
                <a:sym typeface="+mn-ea"/>
              </a:rPr>
              <a:t> </a:t>
            </a:r>
            <a:r>
              <a:rPr lang="en-US" sz="2800" dirty="0" err="1">
                <a:solidFill>
                  <a:schemeClr val="tx1"/>
                </a:solidFill>
                <a:cs typeface="+mn-lt"/>
                <a:sym typeface="+mn-ea"/>
              </a:rPr>
              <a:t>áp</a:t>
            </a:r>
            <a:r>
              <a:rPr lang="en-US" sz="2800" dirty="0">
                <a:solidFill>
                  <a:schemeClr val="tx1"/>
                </a:solidFill>
                <a:cs typeface="+mn-lt"/>
                <a:sym typeface="+mn-ea"/>
              </a:rPr>
              <a:t> </a:t>
            </a:r>
            <a:r>
              <a:rPr lang="en-US" sz="2800" dirty="0" err="1">
                <a:solidFill>
                  <a:schemeClr val="tx1"/>
                </a:solidFill>
                <a:cs typeface="+mn-lt"/>
                <a:sym typeface="+mn-ea"/>
              </a:rPr>
              <a:t>suất</a:t>
            </a:r>
            <a:r>
              <a:rPr lang="en-US" sz="2800" dirty="0">
                <a:solidFill>
                  <a:schemeClr val="tx1"/>
                </a:solidFill>
                <a:cs typeface="+mn-lt"/>
                <a:sym typeface="+mn-ea"/>
              </a:rPr>
              <a:t> </a:t>
            </a:r>
            <a:r>
              <a:rPr lang="en-US" sz="2800" dirty="0" err="1">
                <a:solidFill>
                  <a:schemeClr val="tx1"/>
                </a:solidFill>
                <a:cs typeface="+mn-lt"/>
                <a:sym typeface="+mn-ea"/>
              </a:rPr>
              <a:t>thẩm</a:t>
            </a:r>
            <a:r>
              <a:rPr lang="en-US" sz="2800" dirty="0">
                <a:solidFill>
                  <a:schemeClr val="tx1"/>
                </a:solidFill>
                <a:cs typeface="+mn-lt"/>
                <a:sym typeface="+mn-ea"/>
              </a:rPr>
              <a:t> </a:t>
            </a:r>
            <a:r>
              <a:rPr lang="en-US" sz="2800" dirty="0" err="1">
                <a:solidFill>
                  <a:schemeClr val="tx1"/>
                </a:solidFill>
                <a:cs typeface="+mn-lt"/>
                <a:sym typeface="+mn-ea"/>
              </a:rPr>
              <a:t>thấu</a:t>
            </a:r>
            <a:r>
              <a:rPr lang="en-US" sz="2800" dirty="0">
                <a:solidFill>
                  <a:schemeClr val="tx1"/>
                </a:solidFill>
                <a:cs typeface="+mn-lt"/>
                <a:sym typeface="+mn-ea"/>
              </a:rPr>
              <a:t> </a:t>
            </a:r>
            <a:r>
              <a:rPr lang="en-US" sz="2800" dirty="0" err="1">
                <a:solidFill>
                  <a:schemeClr val="tx1"/>
                </a:solidFill>
                <a:cs typeface="+mn-lt"/>
                <a:sym typeface="+mn-ea"/>
              </a:rPr>
              <a:t>của</a:t>
            </a:r>
            <a:r>
              <a:rPr lang="en-US" sz="2800" dirty="0">
                <a:solidFill>
                  <a:schemeClr val="tx1"/>
                </a:solidFill>
                <a:cs typeface="+mn-lt"/>
                <a:sym typeface="+mn-ea"/>
              </a:rPr>
              <a:t> dung </a:t>
            </a:r>
            <a:r>
              <a:rPr lang="en-US" sz="2800" dirty="0" err="1">
                <a:solidFill>
                  <a:schemeClr val="tx1"/>
                </a:solidFill>
                <a:cs typeface="+mn-lt"/>
                <a:sym typeface="+mn-ea"/>
              </a:rPr>
              <a:t>dịch</a:t>
            </a:r>
            <a:r>
              <a:rPr lang="en-US" sz="2800" dirty="0">
                <a:solidFill>
                  <a:schemeClr val="tx1"/>
                </a:solidFill>
                <a:cs typeface="+mn-lt"/>
                <a:sym typeface="+mn-ea"/>
              </a:rPr>
              <a:t> </a:t>
            </a:r>
            <a:r>
              <a:rPr lang="en-US" sz="2800" dirty="0" err="1">
                <a:solidFill>
                  <a:schemeClr val="tx1"/>
                </a:solidFill>
                <a:cs typeface="+mn-lt"/>
                <a:sym typeface="+mn-ea"/>
              </a:rPr>
              <a:t>đất</a:t>
            </a:r>
            <a:r>
              <a:rPr lang="en-US" sz="2800" dirty="0">
                <a:solidFill>
                  <a:schemeClr val="tx1"/>
                </a:solidFill>
                <a:cs typeface="+mn-lt"/>
                <a:sym typeface="+mn-ea"/>
              </a:rPr>
              <a:t>, do </a:t>
            </a:r>
            <a:r>
              <a:rPr lang="en-US" sz="2800" dirty="0" err="1">
                <a:solidFill>
                  <a:schemeClr val="tx1"/>
                </a:solidFill>
                <a:cs typeface="+mn-lt"/>
                <a:sym typeface="+mn-ea"/>
              </a:rPr>
              <a:t>đó</a:t>
            </a:r>
            <a:r>
              <a:rPr lang="en-US" sz="2800" dirty="0">
                <a:solidFill>
                  <a:schemeClr val="tx1"/>
                </a:solidFill>
                <a:cs typeface="+mn-lt"/>
                <a:sym typeface="+mn-ea"/>
              </a:rPr>
              <a:t> </a:t>
            </a:r>
            <a:r>
              <a:rPr lang="en-US" sz="2800" dirty="0" err="1">
                <a:solidFill>
                  <a:schemeClr val="tx1"/>
                </a:solidFill>
                <a:cs typeface="+mn-lt"/>
                <a:sym typeface="+mn-ea"/>
              </a:rPr>
              <a:t>ảnh</a:t>
            </a:r>
            <a:r>
              <a:rPr lang="en-US" sz="2800" dirty="0">
                <a:solidFill>
                  <a:schemeClr val="tx1"/>
                </a:solidFill>
                <a:cs typeface="+mn-lt"/>
                <a:sym typeface="+mn-ea"/>
              </a:rPr>
              <a:t> </a:t>
            </a:r>
            <a:r>
              <a:rPr lang="en-US" sz="2800" dirty="0" err="1">
                <a:solidFill>
                  <a:schemeClr val="tx1"/>
                </a:solidFill>
                <a:cs typeface="+mn-lt"/>
                <a:sym typeface="+mn-ea"/>
              </a:rPr>
              <a:t>hưởng</a:t>
            </a:r>
            <a:r>
              <a:rPr lang="en-US" sz="2800" dirty="0">
                <a:solidFill>
                  <a:schemeClr val="tx1"/>
                </a:solidFill>
                <a:cs typeface="+mn-lt"/>
                <a:sym typeface="+mn-ea"/>
              </a:rPr>
              <a:t> </a:t>
            </a:r>
            <a:r>
              <a:rPr lang="en-US" sz="2800" dirty="0" err="1">
                <a:solidFill>
                  <a:schemeClr val="tx1"/>
                </a:solidFill>
                <a:cs typeface="+mn-lt"/>
                <a:sym typeface="+mn-ea"/>
              </a:rPr>
              <a:t>nhiều</a:t>
            </a:r>
            <a:r>
              <a:rPr lang="en-US" sz="2800" dirty="0">
                <a:solidFill>
                  <a:schemeClr val="tx1"/>
                </a:solidFill>
                <a:cs typeface="+mn-lt"/>
                <a:sym typeface="+mn-ea"/>
              </a:rPr>
              <a:t> </a:t>
            </a:r>
            <a:r>
              <a:rPr lang="en-US" sz="2800" dirty="0" err="1">
                <a:solidFill>
                  <a:schemeClr val="tx1"/>
                </a:solidFill>
                <a:cs typeface="+mn-lt"/>
                <a:sym typeface="+mn-ea"/>
              </a:rPr>
              <a:t>đến</a:t>
            </a:r>
            <a:r>
              <a:rPr lang="en-US" sz="2800" dirty="0">
                <a:solidFill>
                  <a:schemeClr val="tx1"/>
                </a:solidFill>
                <a:cs typeface="+mn-lt"/>
                <a:sym typeface="+mn-ea"/>
              </a:rPr>
              <a:t> </a:t>
            </a:r>
            <a:r>
              <a:rPr lang="en-US" sz="2800" dirty="0" err="1">
                <a:solidFill>
                  <a:schemeClr val="tx1"/>
                </a:solidFill>
                <a:cs typeface="+mn-lt"/>
                <a:sym typeface="+mn-ea"/>
              </a:rPr>
              <a:t>quá</a:t>
            </a:r>
            <a:r>
              <a:rPr lang="en-US" sz="2800" dirty="0">
                <a:solidFill>
                  <a:schemeClr val="tx1"/>
                </a:solidFill>
                <a:cs typeface="+mn-lt"/>
                <a:sym typeface="+mn-ea"/>
              </a:rPr>
              <a:t> </a:t>
            </a:r>
            <a:r>
              <a:rPr lang="en-US" sz="2800" dirty="0" err="1">
                <a:solidFill>
                  <a:schemeClr val="tx1"/>
                </a:solidFill>
                <a:cs typeface="+mn-lt"/>
                <a:sym typeface="+mn-ea"/>
              </a:rPr>
              <a:t>trình</a:t>
            </a:r>
            <a:r>
              <a:rPr lang="en-US" sz="2800" dirty="0">
                <a:solidFill>
                  <a:schemeClr val="tx1"/>
                </a:solidFill>
                <a:cs typeface="+mn-lt"/>
                <a:sym typeface="+mn-ea"/>
              </a:rPr>
              <a:t> </a:t>
            </a:r>
            <a:r>
              <a:rPr lang="en-US" sz="2800" dirty="0" err="1">
                <a:solidFill>
                  <a:schemeClr val="tx1"/>
                </a:solidFill>
                <a:cs typeface="+mn-lt"/>
                <a:sym typeface="+mn-ea"/>
              </a:rPr>
              <a:t>hấp</a:t>
            </a:r>
            <a:r>
              <a:rPr lang="en-US" sz="2800" dirty="0">
                <a:solidFill>
                  <a:schemeClr val="tx1"/>
                </a:solidFill>
                <a:cs typeface="+mn-lt"/>
                <a:sym typeface="+mn-ea"/>
              </a:rPr>
              <a:t> </a:t>
            </a:r>
            <a:r>
              <a:rPr lang="en-US" sz="2800" dirty="0" err="1">
                <a:solidFill>
                  <a:schemeClr val="tx1"/>
                </a:solidFill>
                <a:cs typeface="+mn-lt"/>
                <a:sym typeface="+mn-ea"/>
              </a:rPr>
              <a:t>thụ</a:t>
            </a:r>
            <a:r>
              <a:rPr lang="en-US" sz="2800" dirty="0">
                <a:solidFill>
                  <a:schemeClr val="tx1"/>
                </a:solidFill>
                <a:cs typeface="+mn-lt"/>
                <a:sym typeface="+mn-ea"/>
              </a:rPr>
              <a:t> </a:t>
            </a:r>
            <a:r>
              <a:rPr lang="en-US" sz="2800" dirty="0" err="1">
                <a:solidFill>
                  <a:schemeClr val="tx1"/>
                </a:solidFill>
                <a:cs typeface="+mn-lt"/>
                <a:sym typeface="+mn-ea"/>
              </a:rPr>
              <a:t>nước</a:t>
            </a:r>
            <a:r>
              <a:rPr lang="en-US" sz="2800" dirty="0">
                <a:solidFill>
                  <a:schemeClr val="tx1"/>
                </a:solidFill>
                <a:cs typeface="+mn-lt"/>
                <a:sym typeface="+mn-ea"/>
              </a:rPr>
              <a:t> </a:t>
            </a:r>
            <a:r>
              <a:rPr lang="en-US" sz="2800" dirty="0" err="1">
                <a:solidFill>
                  <a:schemeClr val="tx1"/>
                </a:solidFill>
                <a:cs typeface="+mn-lt"/>
                <a:sym typeface="+mn-ea"/>
              </a:rPr>
              <a:t>và</a:t>
            </a:r>
            <a:r>
              <a:rPr lang="en-US" sz="2800" dirty="0">
                <a:solidFill>
                  <a:schemeClr val="tx1"/>
                </a:solidFill>
                <a:cs typeface="+mn-lt"/>
                <a:sym typeface="+mn-ea"/>
              </a:rPr>
              <a:t> </a:t>
            </a:r>
            <a:r>
              <a:rPr lang="en-US" sz="2800" dirty="0" err="1">
                <a:solidFill>
                  <a:schemeClr val="tx1"/>
                </a:solidFill>
                <a:cs typeface="+mn-lt"/>
                <a:sym typeface="+mn-ea"/>
              </a:rPr>
              <a:t>các</a:t>
            </a:r>
            <a:r>
              <a:rPr lang="en-US" sz="2800" dirty="0">
                <a:solidFill>
                  <a:schemeClr val="tx1"/>
                </a:solidFill>
                <a:cs typeface="+mn-lt"/>
                <a:sym typeface="+mn-ea"/>
              </a:rPr>
              <a:t> </a:t>
            </a:r>
            <a:r>
              <a:rPr lang="en-US" sz="2800" dirty="0" err="1">
                <a:solidFill>
                  <a:schemeClr val="tx1"/>
                </a:solidFill>
                <a:cs typeface="+mn-lt"/>
                <a:sym typeface="+mn-ea"/>
              </a:rPr>
              <a:t>chất</a:t>
            </a:r>
            <a:r>
              <a:rPr lang="en-US" sz="2800" dirty="0">
                <a:solidFill>
                  <a:schemeClr val="tx1"/>
                </a:solidFill>
                <a:cs typeface="+mn-lt"/>
                <a:sym typeface="+mn-ea"/>
              </a:rPr>
              <a:t> </a:t>
            </a:r>
            <a:r>
              <a:rPr lang="en-US" sz="2800" dirty="0" err="1">
                <a:solidFill>
                  <a:schemeClr val="tx1"/>
                </a:solidFill>
                <a:cs typeface="+mn-lt"/>
                <a:sym typeface="+mn-ea"/>
              </a:rPr>
              <a:t>khoáng</a:t>
            </a:r>
            <a:r>
              <a:rPr lang="en-US" sz="2800" dirty="0">
                <a:solidFill>
                  <a:schemeClr val="tx1"/>
                </a:solidFill>
                <a:cs typeface="+mn-lt"/>
                <a:sym typeface="+mn-ea"/>
              </a:rPr>
              <a:t> </a:t>
            </a:r>
            <a:r>
              <a:rPr lang="en-US" sz="2800" dirty="0" err="1">
                <a:solidFill>
                  <a:schemeClr val="tx1"/>
                </a:solidFill>
                <a:cs typeface="+mn-lt"/>
                <a:sym typeface="+mn-ea"/>
              </a:rPr>
              <a:t>của</a:t>
            </a:r>
            <a:r>
              <a:rPr lang="en-US" sz="2800" dirty="0">
                <a:solidFill>
                  <a:schemeClr val="tx1"/>
                </a:solidFill>
                <a:cs typeface="+mn-lt"/>
                <a:sym typeface="+mn-ea"/>
              </a:rPr>
              <a:t> </a:t>
            </a:r>
            <a:r>
              <a:rPr lang="en-US" sz="2800" dirty="0" err="1">
                <a:solidFill>
                  <a:schemeClr val="tx1"/>
                </a:solidFill>
                <a:cs typeface="+mn-lt"/>
                <a:sym typeface="+mn-ea"/>
              </a:rPr>
              <a:t>hệ</a:t>
            </a:r>
            <a:r>
              <a:rPr lang="en-US" sz="2800" dirty="0">
                <a:solidFill>
                  <a:schemeClr val="tx1"/>
                </a:solidFill>
                <a:cs typeface="+mn-lt"/>
                <a:sym typeface="+mn-ea"/>
              </a:rPr>
              <a:t> </a:t>
            </a:r>
            <a:r>
              <a:rPr lang="en-US" sz="2800" dirty="0" err="1">
                <a:solidFill>
                  <a:schemeClr val="tx1"/>
                </a:solidFill>
                <a:cs typeface="+mn-lt"/>
                <a:sym typeface="+mn-ea"/>
              </a:rPr>
              <a:t>rễ</a:t>
            </a:r>
            <a:r>
              <a:rPr lang="en-US" sz="2800" dirty="0">
                <a:solidFill>
                  <a:schemeClr val="tx1"/>
                </a:solidFill>
                <a:cs typeface="+mn-lt"/>
                <a:sym typeface="+mn-ea"/>
              </a:rPr>
              <a:t>. </a:t>
            </a:r>
            <a:endParaRPr lang="en-US" sz="2800" dirty="0">
              <a:solidFill>
                <a:schemeClr val="tx1"/>
              </a:solidFill>
              <a:cs typeface="+mn-lt"/>
              <a:sym typeface="+mn-ea"/>
            </a:endParaRPr>
          </a:p>
          <a:p>
            <a:pPr algn="just"/>
            <a:r>
              <a:rPr lang="en-US" sz="2800" dirty="0" err="1" smtClean="0">
                <a:solidFill>
                  <a:schemeClr val="tx1"/>
                </a:solidFill>
                <a:cs typeface="+mn-lt"/>
                <a:sym typeface="+mn-ea"/>
              </a:rPr>
              <a:t>Ngay</a:t>
            </a:r>
            <a:r>
              <a:rPr lang="en-US" sz="2800" dirty="0" smtClean="0">
                <a:solidFill>
                  <a:schemeClr val="tx1"/>
                </a:solidFill>
                <a:cs typeface="+mn-lt"/>
                <a:sym typeface="+mn-ea"/>
              </a:rPr>
              <a:t> </a:t>
            </a:r>
            <a:r>
              <a:rPr lang="en-US" sz="2800" dirty="0" err="1">
                <a:solidFill>
                  <a:schemeClr val="tx1"/>
                </a:solidFill>
                <a:cs typeface="+mn-lt"/>
                <a:sym typeface="+mn-ea"/>
              </a:rPr>
              <a:t>sau</a:t>
            </a:r>
            <a:r>
              <a:rPr lang="en-US" sz="2800" dirty="0">
                <a:solidFill>
                  <a:schemeClr val="tx1"/>
                </a:solidFill>
                <a:cs typeface="+mn-lt"/>
                <a:sym typeface="+mn-ea"/>
              </a:rPr>
              <a:t> </a:t>
            </a:r>
            <a:r>
              <a:rPr lang="en-US" sz="2800" dirty="0" err="1">
                <a:solidFill>
                  <a:schemeClr val="tx1"/>
                </a:solidFill>
                <a:cs typeface="+mn-lt"/>
                <a:sym typeface="+mn-ea"/>
              </a:rPr>
              <a:t>khi</a:t>
            </a:r>
            <a:r>
              <a:rPr lang="en-US" sz="2800" dirty="0">
                <a:solidFill>
                  <a:schemeClr val="tx1"/>
                </a:solidFill>
                <a:cs typeface="+mn-lt"/>
                <a:sym typeface="+mn-ea"/>
              </a:rPr>
              <a:t> </a:t>
            </a:r>
            <a:r>
              <a:rPr lang="en-US" sz="2800" dirty="0" err="1">
                <a:solidFill>
                  <a:schemeClr val="tx1"/>
                </a:solidFill>
                <a:cs typeface="+mn-lt"/>
                <a:sym typeface="+mn-ea"/>
              </a:rPr>
              <a:t>bón</a:t>
            </a:r>
            <a:r>
              <a:rPr lang="en-US" sz="2800" dirty="0">
                <a:solidFill>
                  <a:schemeClr val="tx1"/>
                </a:solidFill>
                <a:cs typeface="+mn-lt"/>
                <a:sym typeface="+mn-ea"/>
              </a:rPr>
              <a:t> </a:t>
            </a:r>
            <a:r>
              <a:rPr lang="en-US" sz="2800" dirty="0" err="1">
                <a:solidFill>
                  <a:schemeClr val="tx1"/>
                </a:solidFill>
                <a:cs typeface="+mn-lt"/>
                <a:sym typeface="+mn-ea"/>
              </a:rPr>
              <a:t>phân</a:t>
            </a:r>
            <a:r>
              <a:rPr lang="en-US" sz="2800" dirty="0">
                <a:solidFill>
                  <a:schemeClr val="tx1"/>
                </a:solidFill>
                <a:cs typeface="+mn-lt"/>
                <a:sym typeface="+mn-ea"/>
              </a:rPr>
              <a:t>, </a:t>
            </a:r>
            <a:r>
              <a:rPr lang="en-US" sz="2800" dirty="0" err="1">
                <a:solidFill>
                  <a:schemeClr val="tx1"/>
                </a:solidFill>
                <a:cs typeface="+mn-lt"/>
                <a:sym typeface="+mn-ea"/>
              </a:rPr>
              <a:t>cây</a:t>
            </a:r>
            <a:r>
              <a:rPr lang="en-US" sz="2800" dirty="0">
                <a:solidFill>
                  <a:schemeClr val="tx1"/>
                </a:solidFill>
                <a:cs typeface="+mn-lt"/>
                <a:sym typeface="+mn-ea"/>
              </a:rPr>
              <a:t> </a:t>
            </a:r>
            <a:r>
              <a:rPr lang="en-US" sz="2800" dirty="0" err="1">
                <a:solidFill>
                  <a:schemeClr val="tx1"/>
                </a:solidFill>
                <a:cs typeface="+mn-lt"/>
                <a:sym typeface="+mn-ea"/>
              </a:rPr>
              <a:t>sẽ</a:t>
            </a:r>
            <a:r>
              <a:rPr lang="en-US" sz="2800" dirty="0">
                <a:solidFill>
                  <a:schemeClr val="tx1"/>
                </a:solidFill>
                <a:cs typeface="+mn-lt"/>
                <a:sym typeface="+mn-ea"/>
              </a:rPr>
              <a:t> </a:t>
            </a:r>
            <a:r>
              <a:rPr lang="en-US" sz="2800" dirty="0" err="1">
                <a:solidFill>
                  <a:schemeClr val="tx1"/>
                </a:solidFill>
                <a:cs typeface="+mn-lt"/>
                <a:sym typeface="+mn-ea"/>
              </a:rPr>
              <a:t>khó</a:t>
            </a:r>
            <a:r>
              <a:rPr lang="en-US" sz="2800" dirty="0">
                <a:solidFill>
                  <a:schemeClr val="tx1"/>
                </a:solidFill>
                <a:cs typeface="+mn-lt"/>
                <a:sym typeface="+mn-ea"/>
              </a:rPr>
              <a:t> </a:t>
            </a:r>
            <a:r>
              <a:rPr lang="en-US" sz="2800" dirty="0" err="1">
                <a:solidFill>
                  <a:schemeClr val="tx1"/>
                </a:solidFill>
                <a:cs typeface="+mn-lt"/>
                <a:sym typeface="+mn-ea"/>
              </a:rPr>
              <a:t>hấp</a:t>
            </a:r>
            <a:r>
              <a:rPr lang="en-US" sz="2800" dirty="0">
                <a:solidFill>
                  <a:schemeClr val="tx1"/>
                </a:solidFill>
                <a:cs typeface="+mn-lt"/>
                <a:sym typeface="+mn-ea"/>
              </a:rPr>
              <a:t> </a:t>
            </a:r>
            <a:r>
              <a:rPr lang="en-US" sz="2800" dirty="0" err="1">
                <a:solidFill>
                  <a:schemeClr val="tx1"/>
                </a:solidFill>
                <a:cs typeface="+mn-lt"/>
                <a:sym typeface="+mn-ea"/>
              </a:rPr>
              <a:t>thụ</a:t>
            </a:r>
            <a:r>
              <a:rPr lang="en-US" sz="2800" dirty="0">
                <a:solidFill>
                  <a:schemeClr val="tx1"/>
                </a:solidFill>
                <a:cs typeface="+mn-lt"/>
                <a:sym typeface="+mn-ea"/>
              </a:rPr>
              <a:t> </a:t>
            </a:r>
            <a:r>
              <a:rPr lang="en-US" sz="2800" dirty="0" err="1">
                <a:solidFill>
                  <a:schemeClr val="tx1"/>
                </a:solidFill>
                <a:cs typeface="+mn-lt"/>
                <a:sym typeface="+mn-ea"/>
              </a:rPr>
              <a:t>nước</a:t>
            </a:r>
            <a:r>
              <a:rPr lang="en-US" sz="2800" dirty="0">
                <a:solidFill>
                  <a:schemeClr val="tx1"/>
                </a:solidFill>
                <a:cs typeface="+mn-lt"/>
                <a:sym typeface="+mn-ea"/>
              </a:rPr>
              <a:t> </a:t>
            </a:r>
            <a:r>
              <a:rPr lang="en-US" sz="2800" dirty="0" err="1">
                <a:solidFill>
                  <a:schemeClr val="tx1"/>
                </a:solidFill>
                <a:cs typeface="+mn-lt"/>
                <a:sym typeface="+mn-ea"/>
              </a:rPr>
              <a:t>vì</a:t>
            </a:r>
            <a:r>
              <a:rPr lang="en-US" sz="2800" dirty="0">
                <a:solidFill>
                  <a:schemeClr val="tx1"/>
                </a:solidFill>
                <a:cs typeface="+mn-lt"/>
                <a:sym typeface="+mn-ea"/>
              </a:rPr>
              <a:t> </a:t>
            </a:r>
            <a:r>
              <a:rPr lang="en-US" sz="2800" dirty="0" err="1">
                <a:solidFill>
                  <a:schemeClr val="tx1"/>
                </a:solidFill>
                <a:cs typeface="+mn-lt"/>
                <a:sym typeface="+mn-ea"/>
              </a:rPr>
              <a:t>áp</a:t>
            </a:r>
            <a:r>
              <a:rPr lang="en-US" sz="2800" dirty="0">
                <a:solidFill>
                  <a:schemeClr val="tx1"/>
                </a:solidFill>
                <a:cs typeface="+mn-lt"/>
                <a:sym typeface="+mn-ea"/>
              </a:rPr>
              <a:t> </a:t>
            </a:r>
            <a:r>
              <a:rPr lang="en-US" sz="2800" dirty="0" err="1">
                <a:solidFill>
                  <a:schemeClr val="tx1"/>
                </a:solidFill>
                <a:cs typeface="+mn-lt"/>
                <a:sym typeface="+mn-ea"/>
              </a:rPr>
              <a:t>suất</a:t>
            </a:r>
            <a:r>
              <a:rPr lang="en-US" sz="2800" dirty="0">
                <a:solidFill>
                  <a:schemeClr val="tx1"/>
                </a:solidFill>
                <a:cs typeface="+mn-lt"/>
                <a:sym typeface="+mn-ea"/>
              </a:rPr>
              <a:t> </a:t>
            </a:r>
            <a:r>
              <a:rPr lang="en-US" sz="2800" dirty="0" err="1">
                <a:solidFill>
                  <a:schemeClr val="tx1"/>
                </a:solidFill>
                <a:cs typeface="+mn-lt"/>
                <a:sym typeface="+mn-ea"/>
              </a:rPr>
              <a:t>thẩm</a:t>
            </a:r>
            <a:r>
              <a:rPr lang="en-US" sz="2800" dirty="0">
                <a:solidFill>
                  <a:schemeClr val="tx1"/>
                </a:solidFill>
                <a:cs typeface="+mn-lt"/>
                <a:sym typeface="+mn-ea"/>
              </a:rPr>
              <a:t> </a:t>
            </a:r>
            <a:r>
              <a:rPr lang="en-US" sz="2800" dirty="0" err="1">
                <a:solidFill>
                  <a:schemeClr val="tx1"/>
                </a:solidFill>
                <a:cs typeface="+mn-lt"/>
                <a:sym typeface="+mn-ea"/>
              </a:rPr>
              <a:t>thấu</a:t>
            </a:r>
            <a:r>
              <a:rPr lang="en-US" sz="2800" dirty="0">
                <a:solidFill>
                  <a:schemeClr val="tx1"/>
                </a:solidFill>
                <a:cs typeface="+mn-lt"/>
                <a:sym typeface="+mn-ea"/>
              </a:rPr>
              <a:t> </a:t>
            </a:r>
            <a:r>
              <a:rPr lang="en-US" sz="2800" dirty="0" err="1">
                <a:solidFill>
                  <a:schemeClr val="tx1"/>
                </a:solidFill>
                <a:cs typeface="+mn-lt"/>
                <a:sym typeface="+mn-ea"/>
              </a:rPr>
              <a:t>của</a:t>
            </a:r>
            <a:r>
              <a:rPr lang="en-US" sz="2800" dirty="0">
                <a:solidFill>
                  <a:schemeClr val="tx1"/>
                </a:solidFill>
                <a:cs typeface="+mn-lt"/>
                <a:sym typeface="+mn-ea"/>
              </a:rPr>
              <a:t> </a:t>
            </a:r>
            <a:r>
              <a:rPr lang="en-US" sz="2800" dirty="0" err="1">
                <a:solidFill>
                  <a:schemeClr val="tx1"/>
                </a:solidFill>
                <a:cs typeface="+mn-lt"/>
                <a:sym typeface="+mn-ea"/>
              </a:rPr>
              <a:t>đất</a:t>
            </a:r>
            <a:r>
              <a:rPr lang="en-US" sz="2800" dirty="0">
                <a:solidFill>
                  <a:schemeClr val="tx1"/>
                </a:solidFill>
                <a:cs typeface="+mn-lt"/>
                <a:sym typeface="+mn-ea"/>
              </a:rPr>
              <a:t> </a:t>
            </a:r>
            <a:r>
              <a:rPr lang="en-US" sz="2800" dirty="0" err="1" smtClean="0">
                <a:solidFill>
                  <a:schemeClr val="tx1"/>
                </a:solidFill>
                <a:cs typeface="+mn-lt"/>
                <a:sym typeface="+mn-ea"/>
              </a:rPr>
              <a:t>tă</a:t>
            </a:r>
            <a:r>
              <a:rPr lang="vi-VN" sz="2800" dirty="0" smtClean="0">
                <a:solidFill>
                  <a:schemeClr val="tx1"/>
                </a:solidFill>
                <a:cs typeface="+mn-lt"/>
                <a:sym typeface="+mn-ea"/>
              </a:rPr>
              <a:t>n</a:t>
            </a:r>
            <a:r>
              <a:rPr lang="en-US" sz="2800" dirty="0" smtClean="0">
                <a:solidFill>
                  <a:schemeClr val="tx1"/>
                </a:solidFill>
                <a:cs typeface="+mn-lt"/>
                <a:sym typeface="+mn-ea"/>
              </a:rPr>
              <a:t>g</a:t>
            </a:r>
            <a:r>
              <a:rPr lang="en-US" sz="2800" dirty="0">
                <a:solidFill>
                  <a:schemeClr val="tx1"/>
                </a:solidFill>
                <a:cs typeface="+mn-lt"/>
                <a:sym typeface="+mn-ea"/>
              </a:rPr>
              <a:t>. </a:t>
            </a:r>
            <a:r>
              <a:rPr lang="en-US" sz="2800" dirty="0" err="1">
                <a:solidFill>
                  <a:schemeClr val="tx1"/>
                </a:solidFill>
                <a:cs typeface="+mn-lt"/>
                <a:sym typeface="+mn-ea"/>
              </a:rPr>
              <a:t>Sau</a:t>
            </a:r>
            <a:r>
              <a:rPr lang="en-US" sz="2800" dirty="0">
                <a:solidFill>
                  <a:schemeClr val="tx1"/>
                </a:solidFill>
                <a:cs typeface="+mn-lt"/>
                <a:sym typeface="+mn-ea"/>
              </a:rPr>
              <a:t> </a:t>
            </a:r>
            <a:r>
              <a:rPr lang="en-US" sz="2800" dirty="0" err="1">
                <a:solidFill>
                  <a:schemeClr val="tx1"/>
                </a:solidFill>
                <a:cs typeface="+mn-lt"/>
                <a:sym typeface="+mn-ea"/>
              </a:rPr>
              <a:t>đó</a:t>
            </a:r>
            <a:r>
              <a:rPr lang="en-US" sz="2800" dirty="0">
                <a:solidFill>
                  <a:schemeClr val="tx1"/>
                </a:solidFill>
                <a:cs typeface="+mn-lt"/>
                <a:sym typeface="+mn-ea"/>
              </a:rPr>
              <a:t>, </a:t>
            </a:r>
            <a:r>
              <a:rPr lang="en-US" sz="2800" dirty="0" err="1">
                <a:solidFill>
                  <a:schemeClr val="tx1"/>
                </a:solidFill>
                <a:cs typeface="+mn-lt"/>
                <a:sym typeface="+mn-ea"/>
              </a:rPr>
              <a:t>khi</a:t>
            </a:r>
            <a:r>
              <a:rPr lang="en-US" sz="2800" dirty="0">
                <a:solidFill>
                  <a:schemeClr val="tx1"/>
                </a:solidFill>
                <a:cs typeface="+mn-lt"/>
                <a:sym typeface="+mn-ea"/>
              </a:rPr>
              <a:t> </a:t>
            </a:r>
            <a:r>
              <a:rPr lang="en-US" sz="2800" dirty="0" err="1">
                <a:solidFill>
                  <a:schemeClr val="tx1"/>
                </a:solidFill>
                <a:cs typeface="+mn-lt"/>
                <a:sym typeface="+mn-ea"/>
              </a:rPr>
              <a:t>các</a:t>
            </a:r>
            <a:r>
              <a:rPr lang="en-US" sz="2800" dirty="0">
                <a:solidFill>
                  <a:schemeClr val="tx1"/>
                </a:solidFill>
                <a:cs typeface="+mn-lt"/>
                <a:sym typeface="+mn-ea"/>
              </a:rPr>
              <a:t> </a:t>
            </a:r>
            <a:r>
              <a:rPr lang="en-US" sz="2800" dirty="0" err="1">
                <a:solidFill>
                  <a:schemeClr val="tx1"/>
                </a:solidFill>
                <a:cs typeface="+mn-lt"/>
                <a:sym typeface="+mn-ea"/>
              </a:rPr>
              <a:t>chất</a:t>
            </a:r>
            <a:r>
              <a:rPr lang="en-US" sz="2800" dirty="0">
                <a:solidFill>
                  <a:schemeClr val="tx1"/>
                </a:solidFill>
                <a:cs typeface="+mn-lt"/>
                <a:sym typeface="+mn-ea"/>
              </a:rPr>
              <a:t> </a:t>
            </a:r>
            <a:r>
              <a:rPr lang="en-US" sz="2800" dirty="0" err="1">
                <a:solidFill>
                  <a:schemeClr val="tx1"/>
                </a:solidFill>
                <a:cs typeface="+mn-lt"/>
                <a:sym typeface="+mn-ea"/>
              </a:rPr>
              <a:t>khoáng</a:t>
            </a:r>
            <a:r>
              <a:rPr lang="en-US" sz="2800" dirty="0">
                <a:solidFill>
                  <a:schemeClr val="tx1"/>
                </a:solidFill>
                <a:cs typeface="+mn-lt"/>
                <a:sym typeface="+mn-ea"/>
              </a:rPr>
              <a:t> </a:t>
            </a:r>
            <a:r>
              <a:rPr lang="en-US" sz="2800" dirty="0" err="1">
                <a:solidFill>
                  <a:schemeClr val="tx1"/>
                </a:solidFill>
                <a:cs typeface="+mn-lt"/>
                <a:sym typeface="+mn-ea"/>
              </a:rPr>
              <a:t>vào</a:t>
            </a:r>
            <a:r>
              <a:rPr lang="en-US" sz="2800" dirty="0">
                <a:solidFill>
                  <a:schemeClr val="tx1"/>
                </a:solidFill>
                <a:cs typeface="+mn-lt"/>
                <a:sym typeface="+mn-ea"/>
              </a:rPr>
              <a:t> </a:t>
            </a:r>
            <a:r>
              <a:rPr lang="en-US" sz="2800" dirty="0" err="1">
                <a:solidFill>
                  <a:schemeClr val="tx1"/>
                </a:solidFill>
                <a:cs typeface="+mn-lt"/>
                <a:sym typeface="+mn-ea"/>
              </a:rPr>
              <a:t>rễ</a:t>
            </a:r>
            <a:r>
              <a:rPr lang="en-US" sz="2800" dirty="0">
                <a:solidFill>
                  <a:schemeClr val="tx1"/>
                </a:solidFill>
                <a:cs typeface="+mn-lt"/>
                <a:sym typeface="+mn-ea"/>
              </a:rPr>
              <a:t>, </a:t>
            </a:r>
            <a:r>
              <a:rPr lang="en-US" sz="2800" dirty="0" err="1">
                <a:solidFill>
                  <a:schemeClr val="tx1"/>
                </a:solidFill>
                <a:cs typeface="+mn-lt"/>
                <a:sym typeface="+mn-ea"/>
              </a:rPr>
              <a:t>cây</a:t>
            </a:r>
            <a:r>
              <a:rPr lang="en-US" sz="2800" dirty="0">
                <a:solidFill>
                  <a:schemeClr val="tx1"/>
                </a:solidFill>
                <a:cs typeface="+mn-lt"/>
                <a:sym typeface="+mn-ea"/>
              </a:rPr>
              <a:t> </a:t>
            </a:r>
            <a:r>
              <a:rPr lang="en-US" sz="2800" dirty="0" err="1">
                <a:solidFill>
                  <a:schemeClr val="tx1"/>
                </a:solidFill>
                <a:cs typeface="+mn-lt"/>
                <a:sym typeface="+mn-ea"/>
              </a:rPr>
              <a:t>lại</a:t>
            </a:r>
            <a:r>
              <a:rPr lang="en-US" sz="2800" dirty="0">
                <a:solidFill>
                  <a:schemeClr val="tx1"/>
                </a:solidFill>
                <a:cs typeface="+mn-lt"/>
                <a:sym typeface="+mn-ea"/>
              </a:rPr>
              <a:t> </a:t>
            </a:r>
            <a:r>
              <a:rPr lang="en-US" sz="2800" dirty="0" err="1">
                <a:solidFill>
                  <a:schemeClr val="tx1"/>
                </a:solidFill>
                <a:cs typeface="+mn-lt"/>
                <a:sym typeface="+mn-ea"/>
              </a:rPr>
              <a:t>hút</a:t>
            </a:r>
            <a:r>
              <a:rPr lang="en-US" sz="2800" dirty="0">
                <a:solidFill>
                  <a:schemeClr val="tx1"/>
                </a:solidFill>
                <a:cs typeface="+mn-lt"/>
                <a:sym typeface="+mn-ea"/>
              </a:rPr>
              <a:t> </a:t>
            </a:r>
            <a:r>
              <a:rPr lang="en-US" sz="2800" dirty="0" err="1">
                <a:solidFill>
                  <a:schemeClr val="tx1"/>
                </a:solidFill>
                <a:cs typeface="+mn-lt"/>
                <a:sym typeface="+mn-ea"/>
              </a:rPr>
              <a:t>nước</a:t>
            </a:r>
            <a:r>
              <a:rPr lang="en-US" sz="2800" dirty="0">
                <a:solidFill>
                  <a:schemeClr val="tx1"/>
                </a:solidFill>
                <a:cs typeface="+mn-lt"/>
                <a:sym typeface="+mn-ea"/>
              </a:rPr>
              <a:t> </a:t>
            </a:r>
            <a:r>
              <a:rPr lang="en-US" sz="2800" dirty="0" err="1">
                <a:solidFill>
                  <a:schemeClr val="tx1"/>
                </a:solidFill>
                <a:cs typeface="+mn-lt"/>
                <a:sym typeface="+mn-ea"/>
              </a:rPr>
              <a:t>một</a:t>
            </a:r>
            <a:r>
              <a:rPr lang="en-US" sz="2800" dirty="0">
                <a:solidFill>
                  <a:schemeClr val="tx1"/>
                </a:solidFill>
                <a:cs typeface="+mn-lt"/>
                <a:sym typeface="+mn-ea"/>
              </a:rPr>
              <a:t> </a:t>
            </a:r>
            <a:r>
              <a:rPr lang="en-US" sz="2800" dirty="0" err="1">
                <a:solidFill>
                  <a:schemeClr val="tx1"/>
                </a:solidFill>
                <a:cs typeface="+mn-lt"/>
                <a:sym typeface="+mn-ea"/>
              </a:rPr>
              <a:t>cách</a:t>
            </a:r>
            <a:r>
              <a:rPr lang="en-US" sz="2800" dirty="0">
                <a:solidFill>
                  <a:schemeClr val="tx1"/>
                </a:solidFill>
                <a:cs typeface="+mn-lt"/>
                <a:sym typeface="+mn-ea"/>
              </a:rPr>
              <a:t> </a:t>
            </a:r>
            <a:r>
              <a:rPr lang="en-US" sz="2800" dirty="0" err="1">
                <a:solidFill>
                  <a:schemeClr val="tx1"/>
                </a:solidFill>
                <a:cs typeface="+mn-lt"/>
                <a:sym typeface="+mn-ea"/>
              </a:rPr>
              <a:t>dễ</a:t>
            </a:r>
            <a:r>
              <a:rPr lang="en-US" sz="2800" dirty="0">
                <a:solidFill>
                  <a:schemeClr val="tx1"/>
                </a:solidFill>
                <a:cs typeface="+mn-lt"/>
                <a:sym typeface="+mn-ea"/>
              </a:rPr>
              <a:t> </a:t>
            </a:r>
            <a:r>
              <a:rPr lang="en-US" sz="2800" dirty="0" err="1">
                <a:solidFill>
                  <a:schemeClr val="tx1"/>
                </a:solidFill>
                <a:cs typeface="+mn-lt"/>
                <a:sym typeface="+mn-ea"/>
              </a:rPr>
              <a:t>dàng</a:t>
            </a:r>
            <a:r>
              <a:rPr lang="en-US" sz="2800" dirty="0">
                <a:solidFill>
                  <a:schemeClr val="tx1"/>
                </a:solidFill>
                <a:cs typeface="+mn-lt"/>
                <a:sym typeface="+mn-ea"/>
              </a:rPr>
              <a:t>. </a:t>
            </a:r>
            <a:r>
              <a:rPr lang="en-US" sz="2800" dirty="0" err="1">
                <a:solidFill>
                  <a:schemeClr val="tx1"/>
                </a:solidFill>
                <a:cs typeface="+mn-lt"/>
                <a:sym typeface="+mn-ea"/>
              </a:rPr>
              <a:t>Mối</a:t>
            </a:r>
            <a:r>
              <a:rPr lang="en-US" sz="2800" dirty="0">
                <a:solidFill>
                  <a:schemeClr val="tx1"/>
                </a:solidFill>
                <a:cs typeface="+mn-lt"/>
                <a:sym typeface="+mn-ea"/>
              </a:rPr>
              <a:t> </a:t>
            </a:r>
            <a:r>
              <a:rPr lang="en-US" sz="2800" dirty="0" err="1">
                <a:solidFill>
                  <a:schemeClr val="tx1"/>
                </a:solidFill>
                <a:cs typeface="+mn-lt"/>
                <a:sym typeface="+mn-ea"/>
              </a:rPr>
              <a:t>quan</a:t>
            </a:r>
            <a:r>
              <a:rPr lang="en-US" sz="2800" dirty="0">
                <a:solidFill>
                  <a:schemeClr val="tx1"/>
                </a:solidFill>
                <a:cs typeface="+mn-lt"/>
                <a:sym typeface="+mn-ea"/>
              </a:rPr>
              <a:t> </a:t>
            </a:r>
            <a:r>
              <a:rPr lang="en-US" sz="2800" dirty="0" err="1">
                <a:solidFill>
                  <a:schemeClr val="tx1"/>
                </a:solidFill>
                <a:cs typeface="+mn-lt"/>
                <a:sym typeface="+mn-ea"/>
              </a:rPr>
              <a:t>hệ</a:t>
            </a:r>
            <a:r>
              <a:rPr lang="en-US" sz="2800" dirty="0">
                <a:solidFill>
                  <a:schemeClr val="tx1"/>
                </a:solidFill>
                <a:cs typeface="+mn-lt"/>
                <a:sym typeface="+mn-ea"/>
              </a:rPr>
              <a:t> </a:t>
            </a:r>
            <a:r>
              <a:rPr lang="en-US" sz="2800" dirty="0" err="1">
                <a:solidFill>
                  <a:schemeClr val="tx1"/>
                </a:solidFill>
                <a:cs typeface="+mn-lt"/>
                <a:sym typeface="+mn-ea"/>
              </a:rPr>
              <a:t>này</a:t>
            </a:r>
            <a:r>
              <a:rPr lang="en-US" sz="2800" dirty="0">
                <a:solidFill>
                  <a:schemeClr val="tx1"/>
                </a:solidFill>
                <a:cs typeface="+mn-lt"/>
                <a:sym typeface="+mn-ea"/>
              </a:rPr>
              <a:t> </a:t>
            </a:r>
            <a:r>
              <a:rPr lang="en-US" sz="2800" dirty="0" err="1">
                <a:solidFill>
                  <a:schemeClr val="tx1"/>
                </a:solidFill>
                <a:cs typeface="+mn-lt"/>
                <a:sym typeface="+mn-ea"/>
              </a:rPr>
              <a:t>thấy</a:t>
            </a:r>
            <a:r>
              <a:rPr lang="en-US" sz="2800" dirty="0">
                <a:solidFill>
                  <a:schemeClr val="tx1"/>
                </a:solidFill>
                <a:cs typeface="+mn-lt"/>
                <a:sym typeface="+mn-ea"/>
              </a:rPr>
              <a:t> </a:t>
            </a:r>
            <a:r>
              <a:rPr lang="en-US" sz="2800" dirty="0" err="1">
                <a:solidFill>
                  <a:schemeClr val="tx1"/>
                </a:solidFill>
                <a:cs typeface="+mn-lt"/>
                <a:sym typeface="+mn-ea"/>
              </a:rPr>
              <a:t>rất</a:t>
            </a:r>
            <a:r>
              <a:rPr lang="en-US" sz="2800" dirty="0">
                <a:solidFill>
                  <a:schemeClr val="tx1"/>
                </a:solidFill>
                <a:cs typeface="+mn-lt"/>
                <a:sym typeface="+mn-ea"/>
              </a:rPr>
              <a:t> </a:t>
            </a:r>
            <a:r>
              <a:rPr lang="en-US" sz="2800" dirty="0" err="1">
                <a:solidFill>
                  <a:schemeClr val="tx1"/>
                </a:solidFill>
                <a:cs typeface="+mn-lt"/>
                <a:sym typeface="+mn-ea"/>
              </a:rPr>
              <a:t>rõ</a:t>
            </a:r>
            <a:r>
              <a:rPr lang="en-US" sz="2800" dirty="0">
                <a:solidFill>
                  <a:schemeClr val="tx1"/>
                </a:solidFill>
                <a:cs typeface="+mn-lt"/>
                <a:sym typeface="+mn-ea"/>
              </a:rPr>
              <a:t> ở </a:t>
            </a:r>
            <a:r>
              <a:rPr lang="en-US" sz="2800" dirty="0" err="1">
                <a:solidFill>
                  <a:schemeClr val="tx1"/>
                </a:solidFill>
                <a:cs typeface="+mn-lt"/>
                <a:sym typeface="+mn-ea"/>
              </a:rPr>
              <a:t>các</a:t>
            </a:r>
            <a:r>
              <a:rPr lang="en-US" sz="2800" dirty="0">
                <a:solidFill>
                  <a:schemeClr val="tx1"/>
                </a:solidFill>
                <a:cs typeface="+mn-lt"/>
                <a:sym typeface="+mn-ea"/>
              </a:rPr>
              <a:t> </a:t>
            </a:r>
            <a:r>
              <a:rPr lang="en-US" sz="2800" dirty="0" err="1">
                <a:solidFill>
                  <a:schemeClr val="tx1"/>
                </a:solidFill>
                <a:cs typeface="+mn-lt"/>
                <a:sym typeface="+mn-ea"/>
              </a:rPr>
              <a:t>cây</a:t>
            </a:r>
            <a:r>
              <a:rPr lang="en-US" sz="2800" dirty="0">
                <a:solidFill>
                  <a:schemeClr val="tx1"/>
                </a:solidFill>
                <a:cs typeface="+mn-lt"/>
                <a:sym typeface="+mn-ea"/>
              </a:rPr>
              <a:t> </a:t>
            </a:r>
            <a:r>
              <a:rPr lang="en-US" sz="2800" dirty="0" err="1">
                <a:solidFill>
                  <a:schemeClr val="tx1"/>
                </a:solidFill>
                <a:cs typeface="+mn-lt"/>
                <a:sym typeface="+mn-ea"/>
              </a:rPr>
              <a:t>vùng</a:t>
            </a:r>
            <a:r>
              <a:rPr lang="en-US" sz="2800" dirty="0">
                <a:solidFill>
                  <a:schemeClr val="tx1"/>
                </a:solidFill>
                <a:cs typeface="+mn-lt"/>
                <a:sym typeface="+mn-ea"/>
              </a:rPr>
              <a:t> </a:t>
            </a:r>
            <a:r>
              <a:rPr lang="en-US" sz="2800" dirty="0" err="1">
                <a:solidFill>
                  <a:schemeClr val="tx1"/>
                </a:solidFill>
                <a:cs typeface="+mn-lt"/>
                <a:sym typeface="+mn-ea"/>
              </a:rPr>
              <a:t>mặn</a:t>
            </a:r>
            <a:r>
              <a:rPr lang="en-US" sz="2800" dirty="0">
                <a:solidFill>
                  <a:schemeClr val="tx1"/>
                </a:solidFill>
                <a:cs typeface="+mn-lt"/>
                <a:sym typeface="+mn-ea"/>
              </a:rPr>
              <a:t>.</a:t>
            </a:r>
            <a:endParaRPr lang="en-US" sz="2800" dirty="0">
              <a:solidFill>
                <a:schemeClr val="tx1"/>
              </a:solidFill>
              <a:cs typeface="+mn-lt"/>
            </a:endParaRPr>
          </a:p>
          <a:p>
            <a:pPr marL="0" indent="0">
              <a:buNone/>
            </a:pPr>
            <a:endParaRPr lang="en-US" sz="2800" dirty="0">
              <a:solidFill>
                <a:schemeClr val="tx1"/>
              </a:solidFill>
              <a:cs typeface="+mn-lt"/>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5290" y="190500"/>
            <a:ext cx="10067109" cy="984250"/>
          </a:xfrm>
        </p:spPr>
        <p:txBody>
          <a:bodyPr/>
          <a:lstStyle/>
          <a:p>
            <a:r>
              <a:rPr lang="vi-VN" altLang="en-US" sz="2800" dirty="0" smtClean="0"/>
              <a:t>I. Vai trò và nhu cầu nước đối với thực vật</a:t>
            </a:r>
            <a:br>
              <a:rPr lang="vi-VN" altLang="en-US" sz="2800" dirty="0" smtClean="0"/>
            </a:br>
            <a:r>
              <a:rPr lang="vi-VN" altLang="en-US" sz="2800" dirty="0" smtClean="0"/>
              <a:t>1. Các </a:t>
            </a:r>
            <a:r>
              <a:rPr lang="vi-VN" altLang="en-US" sz="2800" dirty="0"/>
              <a:t>dạng nước trong cây và vai trò của nó</a:t>
            </a:r>
            <a:endParaRPr lang="vi-VN" altLang="en-US" sz="2800" dirty="0"/>
          </a:p>
        </p:txBody>
      </p:sp>
      <p:sp>
        <p:nvSpPr>
          <p:cNvPr id="3" name="Content Placeholder 2"/>
          <p:cNvSpPr>
            <a:spLocks noGrp="1"/>
          </p:cNvSpPr>
          <p:nvPr>
            <p:ph sz="half" idx="1"/>
          </p:nvPr>
        </p:nvSpPr>
        <p:spPr>
          <a:xfrm>
            <a:off x="5276215" y="992776"/>
            <a:ext cx="6672580" cy="5109573"/>
          </a:xfrm>
        </p:spPr>
        <p:txBody>
          <a:bodyPr/>
          <a:lstStyle/>
          <a:p>
            <a:pPr marL="514350" indent="-514350">
              <a:buFont typeface="+mj-lt"/>
              <a:buAutoNum type="alphaLcPeriod"/>
            </a:pPr>
            <a:r>
              <a:rPr lang="vi-VN" altLang="en-US" dirty="0"/>
              <a:t>Nước liên kết</a:t>
            </a:r>
            <a:endParaRPr lang="vi-VN" altLang="en-US" dirty="0"/>
          </a:p>
          <a:p>
            <a:pPr algn="just">
              <a:buFont typeface="Arial" panose="020B0604020202020204" pitchFamily="34" charset="0"/>
              <a:buChar char="•"/>
            </a:pPr>
            <a:r>
              <a:rPr lang="vi-VN" altLang="en-US" sz="2600" dirty="0">
                <a:solidFill>
                  <a:schemeClr val="tx1"/>
                </a:solidFill>
              </a:rPr>
              <a:t>Khái niệm: Là nước bị giữ bởi một lực nhất định do quá trình thủy hóa hóa học của các ion, các phân tử, các chất trùng hợp hoặc liên kết trong thành phần cấu trúc.</a:t>
            </a:r>
            <a:endParaRPr lang="vi-VN" altLang="en-US" sz="2600" dirty="0">
              <a:solidFill>
                <a:schemeClr val="tx1"/>
              </a:solidFill>
            </a:endParaRPr>
          </a:p>
          <a:p>
            <a:pPr algn="just">
              <a:buFont typeface="Arial" panose="020B0604020202020204" pitchFamily="34" charset="0"/>
              <a:buChar char="•"/>
            </a:pPr>
            <a:r>
              <a:rPr lang="vi-VN" altLang="en-US" sz="2600" dirty="0">
                <a:solidFill>
                  <a:schemeClr val="tx1"/>
                </a:solidFill>
              </a:rPr>
              <a:t>Có 2 dạng: nước liên kết chặt và nước liên kết yếu</a:t>
            </a:r>
            <a:endParaRPr lang="vi-VN" altLang="en-US" sz="2600" dirty="0">
              <a:solidFill>
                <a:schemeClr val="tx1"/>
              </a:solidFill>
            </a:endParaRPr>
          </a:p>
          <a:p>
            <a:pPr algn="just">
              <a:buFont typeface="Arial" panose="020B0604020202020204" pitchFamily="34" charset="0"/>
              <a:buChar char="•"/>
            </a:pPr>
            <a:r>
              <a:rPr lang="vi-VN" altLang="en-US" sz="2600" dirty="0">
                <a:solidFill>
                  <a:schemeClr val="tx1"/>
                </a:solidFill>
              </a:rPr>
              <a:t>Vai trò:  đảm bảo độ bền vững của hệ thống keo trong chất nguyên sinh vì nó làm cho các phần tử phân tán khó lắng xuống, hiện tượng ngưng kết ít xảy ra.	</a:t>
            </a:r>
            <a:endParaRPr lang="vi-VN" altLang="en-US" sz="2600" dirty="0">
              <a:solidFill>
                <a:schemeClr val="tx1"/>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10" name="Content Placeholder 9"/>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254635" y="1682115"/>
            <a:ext cx="5021580" cy="358330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blinds(horizont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blinds(horizontal)">
                                      <p:cBhvr>
                                        <p:cTn id="3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823" y="0"/>
            <a:ext cx="11051177" cy="984250"/>
          </a:xfrm>
        </p:spPr>
        <p:txBody>
          <a:bodyPr/>
          <a:lstStyle/>
          <a:p>
            <a:pPr marL="742950" indent="-742950" algn="ctr">
              <a:buFont typeface="+mj-lt"/>
              <a:buAutoNum type="arabicPeriod"/>
            </a:pPr>
            <a:r>
              <a:rPr lang="vi-VN" altLang="en-US" dirty="0"/>
              <a:t>Các dạng nước trong cây và vai trò của nó</a:t>
            </a:r>
            <a:endParaRPr lang="vi-VN" altLang="en-US" dirty="0"/>
          </a:p>
        </p:txBody>
      </p:sp>
      <p:sp>
        <p:nvSpPr>
          <p:cNvPr id="3" name="Content Placeholder 2"/>
          <p:cNvSpPr>
            <a:spLocks noGrp="1"/>
          </p:cNvSpPr>
          <p:nvPr>
            <p:ph sz="half" idx="1"/>
          </p:nvPr>
        </p:nvSpPr>
        <p:spPr>
          <a:xfrm>
            <a:off x="5621655" y="767715"/>
            <a:ext cx="6421755" cy="5321935"/>
          </a:xfrm>
        </p:spPr>
        <p:txBody>
          <a:bodyPr/>
          <a:lstStyle/>
          <a:p>
            <a:pPr marL="514350" indent="-514350">
              <a:buFont typeface="+mj-lt"/>
              <a:buAutoNum type="alphaLcPeriod" startAt="2"/>
            </a:pPr>
            <a:r>
              <a:rPr lang="vi-VN" altLang="en-US"/>
              <a:t>Nước liên kết tự do</a:t>
            </a:r>
            <a:endParaRPr lang="vi-VN" altLang="en-US"/>
          </a:p>
          <a:p>
            <a:r>
              <a:rPr lang="vi-VN" altLang="en-US" sz="2800">
                <a:solidFill>
                  <a:schemeClr val="tx1"/>
                </a:solidFill>
              </a:rPr>
              <a:t>Khái niệm: Là dạng nước không tham gia vào vỏ thủy hóa xung quanh các ion, các phần tử, các chất trùng hợp, không tham gia vào liên kết cấu trúc.</a:t>
            </a:r>
            <a:endParaRPr lang="vi-VN" altLang="en-US" sz="2800">
              <a:solidFill>
                <a:schemeClr val="tx1"/>
              </a:solidFill>
            </a:endParaRPr>
          </a:p>
          <a:p>
            <a:r>
              <a:rPr lang="vi-VN" altLang="en-US" sz="2800">
                <a:solidFill>
                  <a:schemeClr val="tx1"/>
                </a:solidFill>
              </a:rPr>
              <a:t>Vai trò: đóng vai trò quan trọng trong quá trình trao đổi chất của thực vật, là dung môi hòa tan các chất, là chất phản ứng, làm lạnh nhanh cơ thể, tham gia điều hòa nhiệt độ cơ thể, phản ứng thủy phân.</a:t>
            </a:r>
            <a:endParaRPr lang="vi-VN" altLang="en-US" sz="2800">
              <a:solidFill>
                <a:schemeClr val="tx1"/>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7" name="Content Placeholder 6"/>
          <p:cNvPicPr>
            <a:picLocks noGrp="1" noChangeAspect="1"/>
          </p:cNvPicPr>
          <p:nvPr>
            <p:ph sz="half" idx="2"/>
          </p:nvPr>
        </p:nvPicPr>
        <p:blipFill>
          <a:blip r:embed="rId1">
            <a:extLst>
              <a:ext uri="{28A0092B-C50C-407E-A947-70E740481C1C}">
                <a14:useLocalDpi xmlns:a14="http://schemas.microsoft.com/office/drawing/2010/main" val="0"/>
              </a:ext>
            </a:extLst>
          </a:blip>
          <a:stretch>
            <a:fillRect/>
          </a:stretch>
        </p:blipFill>
        <p:spPr>
          <a:xfrm>
            <a:off x="305435" y="1654810"/>
            <a:ext cx="5165090" cy="4590415"/>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406" y="176530"/>
            <a:ext cx="11068594" cy="1035050"/>
          </a:xfrm>
        </p:spPr>
        <p:txBody>
          <a:bodyPr/>
          <a:lstStyle/>
          <a:p>
            <a:pPr marL="857250" indent="-857250" algn="ctr">
              <a:buFont typeface="+mj-lt"/>
              <a:buAutoNum type="romanUcPeriod"/>
            </a:pPr>
            <a:r>
              <a:rPr lang="vi-VN" altLang="en-US" dirty="0"/>
              <a:t>Vai trò và nhu cầu nước đối với thực vật</a:t>
            </a:r>
            <a:endParaRPr lang="vi-VN" altLang="en-US" dirty="0"/>
          </a:p>
        </p:txBody>
      </p:sp>
      <p:sp>
        <p:nvSpPr>
          <p:cNvPr id="8" name="Text Placeholder 7"/>
          <p:cNvSpPr>
            <a:spLocks noGrp="1"/>
          </p:cNvSpPr>
          <p:nvPr>
            <p:ph type="body" idx="1"/>
          </p:nvPr>
        </p:nvSpPr>
        <p:spPr>
          <a:xfrm>
            <a:off x="1410789" y="1021715"/>
            <a:ext cx="4587421" cy="1028700"/>
          </a:xfrm>
        </p:spPr>
        <p:txBody>
          <a:bodyPr/>
          <a:lstStyle/>
          <a:p>
            <a:pPr marL="514350" indent="-514350">
              <a:buFont typeface="+mj-lt"/>
              <a:buAutoNum type="arabicPeriod" startAt="2"/>
            </a:pPr>
            <a:endParaRPr lang="vi-VN" altLang="en-US" sz="2800" dirty="0">
              <a:sym typeface="+mn-ea"/>
            </a:endParaRPr>
          </a:p>
          <a:p>
            <a:pPr marL="514350" indent="-514350">
              <a:buFont typeface="+mj-lt"/>
              <a:buAutoNum type="arabicPeriod" startAt="2"/>
            </a:pPr>
            <a:endParaRPr lang="vi-VN" altLang="en-US" sz="2800" dirty="0">
              <a:sym typeface="+mn-ea"/>
            </a:endParaRPr>
          </a:p>
          <a:p>
            <a:pPr marL="514350" indent="-514350">
              <a:buFont typeface="+mj-lt"/>
              <a:buAutoNum type="arabicPeriod" startAt="2"/>
            </a:pPr>
            <a:endParaRPr lang="vi-VN" altLang="en-US" sz="2800" dirty="0">
              <a:sym typeface="+mn-ea"/>
            </a:endParaRPr>
          </a:p>
          <a:p>
            <a:pPr>
              <a:buFont typeface="+mj-lt"/>
            </a:pPr>
            <a:endParaRPr lang="vi-VN" altLang="en-US" sz="2800" dirty="0">
              <a:sym typeface="+mn-ea"/>
            </a:endParaRPr>
          </a:p>
          <a:p>
            <a:pPr marL="457200" indent="-457200">
              <a:buFont typeface="+mj-lt"/>
              <a:buAutoNum type="arabicPeriod" startAt="2"/>
            </a:pPr>
            <a:r>
              <a:rPr lang="vi-VN" altLang="en-US" sz="2800" b="0" dirty="0"/>
              <a:t>Nhu cầu nước đối với thực vật</a:t>
            </a:r>
            <a:endParaRPr lang="vi-VN" altLang="en-US" sz="2800" b="0" dirty="0"/>
          </a:p>
        </p:txBody>
      </p:sp>
      <p:sp>
        <p:nvSpPr>
          <p:cNvPr id="3" name="Content Placeholder 2"/>
          <p:cNvSpPr>
            <a:spLocks noGrp="1"/>
          </p:cNvSpPr>
          <p:nvPr>
            <p:ph sz="half" idx="2"/>
          </p:nvPr>
        </p:nvSpPr>
        <p:spPr>
          <a:xfrm>
            <a:off x="400050" y="1955800"/>
            <a:ext cx="5598160" cy="4006850"/>
          </a:xfrm>
        </p:spPr>
        <p:txBody>
          <a:bodyPr/>
          <a:lstStyle/>
          <a:p>
            <a:pPr algn="just"/>
            <a:r>
              <a:rPr lang="vi-VN" altLang="en-US" sz="2800" dirty="0">
                <a:solidFill>
                  <a:schemeClr val="tx1"/>
                </a:solidFill>
              </a:rPr>
              <a:t>Nước là thành phần bắt buộc của tế bào sống. Nhưng hàm lượng nước trong thực vật không giống nhau, thay đổi tùy thuộc loài hay các tổ chức khác nhau của cùng một loài. Hàm lượng nước còn phụ thuộc vào thời kì sinh trưởng và điều kiện ngoại cảnh.</a:t>
            </a:r>
            <a:endParaRPr lang="vi-VN" altLang="en-US" sz="2800" dirty="0">
              <a:solidFill>
                <a:schemeClr val="tx1"/>
              </a:solidFill>
            </a:endParaRPr>
          </a:p>
          <a:p>
            <a:endParaRPr lang="vi-VN" altLang="en-US" sz="2800" dirty="0">
              <a:solidFill>
                <a:schemeClr val="tx1"/>
              </a:solidFill>
            </a:endParaRPr>
          </a:p>
        </p:txBody>
      </p:sp>
      <p:sp>
        <p:nvSpPr>
          <p:cNvPr id="9" name="Text Placeholder 8"/>
          <p:cNvSpPr>
            <a:spLocks noGrp="1"/>
          </p:cNvSpPr>
          <p:nvPr>
            <p:ph type="body" sz="quarter" idx="3"/>
          </p:nvPr>
        </p:nvSpPr>
        <p:spPr>
          <a:xfrm>
            <a:off x="5998210" y="1021715"/>
            <a:ext cx="5892165" cy="1922780"/>
          </a:xfrm>
        </p:spPr>
        <p:txBody>
          <a:bodyPr/>
          <a:lstStyle/>
          <a:p>
            <a:pPr marL="342900" indent="-342900" algn="just">
              <a:buFont typeface="Arial" panose="020B0604020202020204" pitchFamily="34" charset="0"/>
              <a:buChar char="•"/>
            </a:pPr>
            <a:r>
              <a:rPr lang="vi-VN" altLang="en-US" sz="2800" b="0" dirty="0">
                <a:solidFill>
                  <a:schemeClr val="tx1"/>
                </a:solidFill>
              </a:rPr>
              <a:t>Một số thực vật hạ đẳng ( rêu,địa y) hàm lượng nước ít,chịu đựng thiếu nước lâu dài,chịu khô hạn hoàn toàn.</a:t>
            </a:r>
            <a:endParaRPr lang="vi-VN" altLang="en-US" sz="2800" b="0" dirty="0">
              <a:solidFill>
                <a:schemeClr val="tx1"/>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7" name="Content Placeholder 6"/>
          <p:cNvPicPr>
            <a:picLocks noGrp="1" noChangeAspect="1"/>
          </p:cNvPicPr>
          <p:nvPr>
            <p:ph sz="quarter" idx="4"/>
          </p:nvPr>
        </p:nvPicPr>
        <p:blipFill>
          <a:blip r:embed="rId1">
            <a:extLst>
              <a:ext uri="{28A0092B-C50C-407E-A947-70E740481C1C}">
                <a14:useLocalDpi xmlns:a14="http://schemas.microsoft.com/office/drawing/2010/main" val="0"/>
              </a:ext>
            </a:extLst>
          </a:blip>
          <a:stretch>
            <a:fillRect/>
          </a:stretch>
        </p:blipFill>
        <p:spPr>
          <a:xfrm>
            <a:off x="6656070" y="2971165"/>
            <a:ext cx="3947795" cy="26543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box(in)">
                                      <p:cBhvr>
                                        <p:cTn id="12" dur="20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857250" indent="-857250" algn="ctr">
              <a:buFont typeface="+mj-lt"/>
              <a:buAutoNum type="romanUcPeriod" startAt="2"/>
            </a:pPr>
            <a:r>
              <a:rPr lang="vi-VN" altLang="en-US"/>
              <a:t>Quá trình hấp thu nước </a:t>
            </a:r>
            <a:endParaRPr lang="vi-VN" altLang="en-US"/>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graphicFrame>
        <p:nvGraphicFramePr>
          <p:cNvPr id="10" name="Diagram 9"/>
          <p:cNvGraphicFramePr/>
          <p:nvPr/>
        </p:nvGraphicFramePr>
        <p:xfrm>
          <a:off x="609600" y="1529715"/>
          <a:ext cx="10866120" cy="46081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4994" y="190500"/>
            <a:ext cx="10598332" cy="984250"/>
          </a:xfrm>
        </p:spPr>
        <p:txBody>
          <a:bodyPr/>
          <a:lstStyle/>
          <a:p>
            <a:pPr marL="742950" indent="-742950" algn="ctr">
              <a:buFont typeface="+mj-lt"/>
              <a:buAutoNum type="arabicPeriod"/>
            </a:pPr>
            <a:r>
              <a:rPr lang="vi-VN" altLang="en-US" dirty="0"/>
              <a:t>Đặc điểm của bộ rễ liên quan đến quá trình hấp thụ nước</a:t>
            </a:r>
            <a:endParaRPr lang="vi-VN" altLang="en-US" dirty="0"/>
          </a:p>
        </p:txBody>
      </p:sp>
      <p:sp>
        <p:nvSpPr>
          <p:cNvPr id="3" name="Content Placeholder 2"/>
          <p:cNvSpPr>
            <a:spLocks noGrp="1"/>
          </p:cNvSpPr>
          <p:nvPr>
            <p:ph sz="half" idx="1"/>
          </p:nvPr>
        </p:nvSpPr>
        <p:spPr/>
        <p:txBody>
          <a:bodyPr/>
          <a:lstStyle/>
          <a:p>
            <a:pPr marL="0" indent="0">
              <a:buFont typeface="+mj-lt"/>
              <a:buNone/>
            </a:pPr>
            <a:endParaRPr lang="vi-VN" altLang="en-US" dirty="0"/>
          </a:p>
          <a:p>
            <a:pPr lvl="0" algn="just">
              <a:buFont typeface="Arial" panose="020B0604020202020204" pitchFamily="34" charset="0"/>
              <a:buChar char="•"/>
            </a:pPr>
            <a:r>
              <a:rPr lang="vi-VN" altLang="en-US" sz="2800" dirty="0">
                <a:solidFill>
                  <a:schemeClr val="tx1"/>
                </a:solidFill>
              </a:rPr>
              <a:t>Về hình thái</a:t>
            </a:r>
            <a:endParaRPr lang="en-US" sz="2800" dirty="0"/>
          </a:p>
          <a:p>
            <a:pPr lvl="1" algn="just"/>
            <a:r>
              <a:rPr lang="en-US" sz="2800" dirty="0" err="1">
                <a:sym typeface="+mn-ea"/>
              </a:rPr>
              <a:t>Tùy</a:t>
            </a:r>
            <a:r>
              <a:rPr lang="en-US" sz="2800" dirty="0">
                <a:sym typeface="+mn-ea"/>
              </a:rPr>
              <a:t> </a:t>
            </a:r>
            <a:r>
              <a:rPr lang="en-US" sz="2800" dirty="0" err="1">
                <a:sym typeface="+mn-ea"/>
              </a:rPr>
              <a:t>từng</a:t>
            </a:r>
            <a:r>
              <a:rPr lang="en-US" sz="2800" dirty="0">
                <a:sym typeface="+mn-ea"/>
              </a:rPr>
              <a:t> </a:t>
            </a:r>
            <a:r>
              <a:rPr lang="en-US" sz="2800" dirty="0" err="1">
                <a:sym typeface="+mn-ea"/>
              </a:rPr>
              <a:t>loại</a:t>
            </a:r>
            <a:r>
              <a:rPr lang="en-US" sz="2800" dirty="0">
                <a:sym typeface="+mn-ea"/>
              </a:rPr>
              <a:t> </a:t>
            </a:r>
            <a:r>
              <a:rPr lang="en-US" sz="2800" dirty="0" err="1">
                <a:sym typeface="+mn-ea"/>
              </a:rPr>
              <a:t>môi</a:t>
            </a:r>
            <a:r>
              <a:rPr lang="en-US" sz="2800" dirty="0">
                <a:sym typeface="+mn-ea"/>
              </a:rPr>
              <a:t> </a:t>
            </a:r>
            <a:r>
              <a:rPr lang="en-US" sz="2800" dirty="0" err="1">
                <a:sym typeface="+mn-ea"/>
              </a:rPr>
              <a:t>trường</a:t>
            </a:r>
            <a:r>
              <a:rPr lang="en-US" sz="2800" dirty="0">
                <a:sym typeface="+mn-ea"/>
              </a:rPr>
              <a:t>, </a:t>
            </a:r>
            <a:r>
              <a:rPr lang="en-US" sz="2800" dirty="0" err="1">
                <a:sym typeface="+mn-ea"/>
              </a:rPr>
              <a:t>rễ</a:t>
            </a:r>
            <a:r>
              <a:rPr lang="en-US" sz="2800" dirty="0">
                <a:sym typeface="+mn-ea"/>
              </a:rPr>
              <a:t> </a:t>
            </a:r>
            <a:r>
              <a:rPr lang="en-US" sz="2800" dirty="0" err="1">
                <a:sym typeface="+mn-ea"/>
              </a:rPr>
              <a:t>cây</a:t>
            </a:r>
            <a:r>
              <a:rPr lang="en-US" sz="2800" dirty="0">
                <a:sym typeface="+mn-ea"/>
              </a:rPr>
              <a:t> </a:t>
            </a:r>
            <a:r>
              <a:rPr lang="en-US" sz="2800" dirty="0" err="1">
                <a:sym typeface="+mn-ea"/>
              </a:rPr>
              <a:t>có</a:t>
            </a:r>
            <a:r>
              <a:rPr lang="en-US" sz="2800" dirty="0">
                <a:sym typeface="+mn-ea"/>
              </a:rPr>
              <a:t> </a:t>
            </a:r>
            <a:r>
              <a:rPr lang="en-US" sz="2800" dirty="0" err="1">
                <a:sym typeface="+mn-ea"/>
              </a:rPr>
              <a:t>những</a:t>
            </a:r>
            <a:r>
              <a:rPr lang="en-US" sz="2800" dirty="0">
                <a:sym typeface="+mn-ea"/>
              </a:rPr>
              <a:t> </a:t>
            </a:r>
            <a:r>
              <a:rPr lang="en-US" sz="2800" dirty="0" err="1">
                <a:sym typeface="+mn-ea"/>
              </a:rPr>
              <a:t>hình</a:t>
            </a:r>
            <a:r>
              <a:rPr lang="en-US" sz="2800" dirty="0">
                <a:sym typeface="+mn-ea"/>
              </a:rPr>
              <a:t> </a:t>
            </a:r>
            <a:r>
              <a:rPr lang="en-US" sz="2800" dirty="0" err="1">
                <a:sym typeface="+mn-ea"/>
              </a:rPr>
              <a:t>thái</a:t>
            </a:r>
            <a:r>
              <a:rPr lang="en-US" sz="2800" dirty="0">
                <a:sym typeface="+mn-ea"/>
              </a:rPr>
              <a:t> </a:t>
            </a:r>
            <a:r>
              <a:rPr lang="en-US" sz="2800" dirty="0" err="1">
                <a:sym typeface="+mn-ea"/>
              </a:rPr>
              <a:t>khác</a:t>
            </a:r>
            <a:r>
              <a:rPr lang="en-US" sz="2800" dirty="0">
                <a:sym typeface="+mn-ea"/>
              </a:rPr>
              <a:t> </a:t>
            </a:r>
            <a:r>
              <a:rPr lang="en-US" sz="2800" dirty="0" err="1">
                <a:sym typeface="+mn-ea"/>
              </a:rPr>
              <a:t>nhau</a:t>
            </a:r>
            <a:r>
              <a:rPr lang="en-US" sz="2800" dirty="0">
                <a:sym typeface="+mn-ea"/>
              </a:rPr>
              <a:t> </a:t>
            </a:r>
            <a:r>
              <a:rPr lang="en-US" sz="2800" dirty="0" err="1">
                <a:sym typeface="+mn-ea"/>
              </a:rPr>
              <a:t>để</a:t>
            </a:r>
            <a:r>
              <a:rPr lang="en-US" sz="2800" dirty="0">
                <a:sym typeface="+mn-ea"/>
              </a:rPr>
              <a:t> </a:t>
            </a:r>
            <a:r>
              <a:rPr lang="en-US" sz="2800" dirty="0" err="1">
                <a:sym typeface="+mn-ea"/>
              </a:rPr>
              <a:t>thích</a:t>
            </a:r>
            <a:r>
              <a:rPr lang="en-US" sz="2800" dirty="0">
                <a:sym typeface="+mn-ea"/>
              </a:rPr>
              <a:t> </a:t>
            </a:r>
            <a:r>
              <a:rPr lang="en-US" sz="2800" dirty="0" err="1">
                <a:sym typeface="+mn-ea"/>
              </a:rPr>
              <a:t>nghi</a:t>
            </a:r>
            <a:r>
              <a:rPr lang="en-US" sz="2800" dirty="0">
                <a:sym typeface="+mn-ea"/>
              </a:rPr>
              <a:t> </a:t>
            </a:r>
            <a:r>
              <a:rPr lang="en-US" sz="2800" dirty="0" err="1">
                <a:sym typeface="+mn-ea"/>
              </a:rPr>
              <a:t>với</a:t>
            </a:r>
            <a:r>
              <a:rPr lang="en-US" sz="2800" dirty="0">
                <a:sym typeface="+mn-ea"/>
              </a:rPr>
              <a:t> </a:t>
            </a:r>
            <a:r>
              <a:rPr lang="en-US" sz="2800" dirty="0" err="1">
                <a:sym typeface="+mn-ea"/>
              </a:rPr>
              <a:t>chức</a:t>
            </a:r>
            <a:r>
              <a:rPr lang="en-US" sz="2800" dirty="0">
                <a:sym typeface="+mn-ea"/>
              </a:rPr>
              <a:t> </a:t>
            </a:r>
            <a:r>
              <a:rPr lang="en-US" sz="2800" dirty="0" err="1">
                <a:sym typeface="+mn-ea"/>
              </a:rPr>
              <a:t>năng</a:t>
            </a:r>
            <a:r>
              <a:rPr lang="en-US" sz="2800" dirty="0">
                <a:sym typeface="+mn-ea"/>
              </a:rPr>
              <a:t> </a:t>
            </a:r>
            <a:r>
              <a:rPr lang="en-US" sz="2800" dirty="0" err="1">
                <a:sym typeface="+mn-ea"/>
              </a:rPr>
              <a:t>hấp</a:t>
            </a:r>
            <a:r>
              <a:rPr lang="en-US" sz="2800" dirty="0">
                <a:sym typeface="+mn-ea"/>
              </a:rPr>
              <a:t> </a:t>
            </a:r>
            <a:r>
              <a:rPr lang="en-US" sz="2800" dirty="0" err="1">
                <a:sym typeface="+mn-ea"/>
              </a:rPr>
              <a:t>thụ</a:t>
            </a:r>
            <a:r>
              <a:rPr lang="en-US" sz="2800" dirty="0">
                <a:sym typeface="+mn-ea"/>
              </a:rPr>
              <a:t> </a:t>
            </a:r>
            <a:r>
              <a:rPr lang="en-US" sz="2800" dirty="0" err="1">
                <a:sym typeface="+mn-ea"/>
              </a:rPr>
              <a:t>nước</a:t>
            </a:r>
            <a:r>
              <a:rPr lang="en-US" sz="2800" dirty="0">
                <a:sym typeface="+mn-ea"/>
              </a:rPr>
              <a:t> </a:t>
            </a:r>
            <a:r>
              <a:rPr lang="en-US" sz="2800" dirty="0" err="1">
                <a:sym typeface="+mn-ea"/>
              </a:rPr>
              <a:t>và</a:t>
            </a:r>
            <a:r>
              <a:rPr lang="en-US" sz="2800" dirty="0">
                <a:sym typeface="+mn-ea"/>
              </a:rPr>
              <a:t> </a:t>
            </a:r>
            <a:r>
              <a:rPr lang="en-US" sz="2800" dirty="0" err="1">
                <a:sym typeface="+mn-ea"/>
              </a:rPr>
              <a:t>muối</a:t>
            </a:r>
            <a:r>
              <a:rPr lang="en-US" sz="2800" dirty="0">
                <a:sym typeface="+mn-ea"/>
              </a:rPr>
              <a:t> </a:t>
            </a:r>
            <a:r>
              <a:rPr lang="en-US" sz="2800" dirty="0" err="1">
                <a:sym typeface="+mn-ea"/>
              </a:rPr>
              <a:t>khoáng</a:t>
            </a:r>
            <a:r>
              <a:rPr lang="en-US" sz="2800" dirty="0">
                <a:sym typeface="+mn-ea"/>
              </a:rPr>
              <a:t>.</a:t>
            </a:r>
            <a:endParaRPr lang="en-US" sz="2800" dirty="0"/>
          </a:p>
          <a:p>
            <a:pPr lvl="1" algn="just"/>
            <a:r>
              <a:rPr lang="en-US" sz="2800" dirty="0" err="1">
                <a:sym typeface="+mn-ea"/>
              </a:rPr>
              <a:t>Một</a:t>
            </a:r>
            <a:r>
              <a:rPr lang="en-US" sz="2800" dirty="0">
                <a:sym typeface="+mn-ea"/>
              </a:rPr>
              <a:t> </a:t>
            </a:r>
            <a:r>
              <a:rPr lang="en-US" sz="2800" dirty="0" err="1">
                <a:sym typeface="+mn-ea"/>
              </a:rPr>
              <a:t>số</a:t>
            </a:r>
            <a:r>
              <a:rPr lang="en-US" sz="2800" dirty="0">
                <a:sym typeface="+mn-ea"/>
              </a:rPr>
              <a:t> </a:t>
            </a:r>
            <a:r>
              <a:rPr lang="en-US" sz="2800" dirty="0" err="1">
                <a:sym typeface="+mn-ea"/>
              </a:rPr>
              <a:t>kiểu</a:t>
            </a:r>
            <a:r>
              <a:rPr lang="en-US" sz="2800" dirty="0">
                <a:sym typeface="+mn-ea"/>
              </a:rPr>
              <a:t> </a:t>
            </a:r>
            <a:r>
              <a:rPr lang="en-US" sz="2800" dirty="0" err="1">
                <a:sym typeface="+mn-ea"/>
              </a:rPr>
              <a:t>rễ</a:t>
            </a:r>
            <a:r>
              <a:rPr lang="en-US" sz="2800" dirty="0">
                <a:sym typeface="+mn-ea"/>
              </a:rPr>
              <a:t> </a:t>
            </a:r>
            <a:r>
              <a:rPr lang="en-US" sz="2800" dirty="0" err="1">
                <a:sym typeface="+mn-ea"/>
              </a:rPr>
              <a:t>cây</a:t>
            </a:r>
            <a:r>
              <a:rPr lang="en-US" sz="2800" dirty="0">
                <a:sym typeface="+mn-ea"/>
              </a:rPr>
              <a:t>: </a:t>
            </a:r>
            <a:r>
              <a:rPr lang="en-US" sz="2800" dirty="0" err="1">
                <a:sym typeface="+mn-ea"/>
              </a:rPr>
              <a:t>rễ</a:t>
            </a:r>
            <a:r>
              <a:rPr lang="en-US" sz="2800" dirty="0">
                <a:sym typeface="+mn-ea"/>
              </a:rPr>
              <a:t> </a:t>
            </a:r>
            <a:r>
              <a:rPr lang="en-US" sz="2800" dirty="0" err="1">
                <a:sym typeface="+mn-ea"/>
              </a:rPr>
              <a:t>chùm</a:t>
            </a:r>
            <a:r>
              <a:rPr lang="en-US" sz="2800" dirty="0">
                <a:sym typeface="+mn-ea"/>
              </a:rPr>
              <a:t>, </a:t>
            </a:r>
            <a:r>
              <a:rPr lang="en-US" sz="2800" dirty="0" err="1">
                <a:sym typeface="+mn-ea"/>
              </a:rPr>
              <a:t>rễ</a:t>
            </a:r>
            <a:r>
              <a:rPr lang="en-US" sz="2800" dirty="0">
                <a:sym typeface="+mn-ea"/>
              </a:rPr>
              <a:t> </a:t>
            </a:r>
            <a:r>
              <a:rPr lang="en-US" sz="2800" dirty="0" err="1">
                <a:sym typeface="+mn-ea"/>
              </a:rPr>
              <a:t>cọc</a:t>
            </a:r>
            <a:r>
              <a:rPr lang="en-US" sz="2800" dirty="0">
                <a:sym typeface="+mn-ea"/>
              </a:rPr>
              <a:t>.</a:t>
            </a:r>
            <a:endParaRPr lang="en-US" sz="2800" dirty="0"/>
          </a:p>
          <a:p>
            <a:pPr lvl="1" algn="just"/>
            <a:r>
              <a:rPr lang="en-US" sz="2800" dirty="0" err="1">
                <a:sym typeface="+mn-ea"/>
              </a:rPr>
              <a:t>Rễ</a:t>
            </a:r>
            <a:r>
              <a:rPr lang="en-US" sz="2800" dirty="0">
                <a:sym typeface="+mn-ea"/>
              </a:rPr>
              <a:t> </a:t>
            </a:r>
            <a:r>
              <a:rPr lang="en-US" sz="2800" dirty="0" err="1">
                <a:sym typeface="+mn-ea"/>
              </a:rPr>
              <a:t>gồm</a:t>
            </a:r>
            <a:r>
              <a:rPr lang="en-US" sz="2800" dirty="0">
                <a:sym typeface="+mn-ea"/>
              </a:rPr>
              <a:t> </a:t>
            </a:r>
            <a:r>
              <a:rPr lang="en-US" sz="2800" dirty="0" err="1">
                <a:sym typeface="+mn-ea"/>
              </a:rPr>
              <a:t>rễ</a:t>
            </a:r>
            <a:r>
              <a:rPr lang="en-US" sz="2800" dirty="0">
                <a:sym typeface="+mn-ea"/>
              </a:rPr>
              <a:t> </a:t>
            </a:r>
            <a:r>
              <a:rPr lang="en-US" sz="2800" dirty="0" err="1">
                <a:sym typeface="+mn-ea"/>
              </a:rPr>
              <a:t>chính</a:t>
            </a:r>
            <a:r>
              <a:rPr lang="en-US" sz="2800" dirty="0">
                <a:sym typeface="+mn-ea"/>
              </a:rPr>
              <a:t> </a:t>
            </a:r>
            <a:r>
              <a:rPr lang="en-US" sz="2800" dirty="0" err="1">
                <a:sym typeface="+mn-ea"/>
              </a:rPr>
              <a:t>và</a:t>
            </a:r>
            <a:r>
              <a:rPr lang="en-US" sz="2800" dirty="0">
                <a:sym typeface="+mn-ea"/>
              </a:rPr>
              <a:t> </a:t>
            </a:r>
            <a:r>
              <a:rPr lang="en-US" sz="2800" dirty="0" err="1">
                <a:sym typeface="+mn-ea"/>
              </a:rPr>
              <a:t>rễ</a:t>
            </a:r>
            <a:r>
              <a:rPr lang="en-US" sz="2800" dirty="0">
                <a:sym typeface="+mn-ea"/>
              </a:rPr>
              <a:t> </a:t>
            </a:r>
            <a:r>
              <a:rPr lang="en-US" sz="2800" dirty="0" err="1">
                <a:sym typeface="+mn-ea"/>
              </a:rPr>
              <a:t>bên</a:t>
            </a:r>
            <a:r>
              <a:rPr lang="en-US" sz="2800" dirty="0">
                <a:sym typeface="+mn-ea"/>
              </a:rPr>
              <a:t>.</a:t>
            </a:r>
            <a:r>
              <a:rPr lang="vi-VN" altLang="en-US" sz="2400" dirty="0">
                <a:solidFill>
                  <a:schemeClr val="tx1"/>
                </a:solidFill>
              </a:rPr>
              <a:t> </a:t>
            </a:r>
            <a:endParaRPr lang="vi-VN" altLang="en-US" sz="2400" dirty="0">
              <a:solidFill>
                <a:schemeClr val="tx1"/>
              </a:solidFill>
            </a:endParaRPr>
          </a:p>
        </p:txBody>
      </p:sp>
      <p:sp>
        <p:nvSpPr>
          <p:cNvPr id="4" name="Date Placeholder 3"/>
          <p:cNvSpPr>
            <a:spLocks noGrp="1"/>
          </p:cNvSpPr>
          <p:nvPr>
            <p:ph type="dt" sz="half" idx="10"/>
          </p:nvPr>
        </p:nvSpPr>
        <p:spPr/>
        <p:txBody>
          <a:bodyPr/>
          <a:lstStyle/>
          <a:p>
            <a:fld id="{BB962C8B-B14F-4D97-AF65-F5344CB8AC3E}" type="datetime1">
              <a:rPr lang="en-US" smtClean="0"/>
            </a:fld>
            <a:endParaRPr lang="en-US" smtClean="0"/>
          </a:p>
        </p:txBody>
      </p:sp>
      <p:sp>
        <p:nvSpPr>
          <p:cNvPr id="5" name="Footer Placeholder 4"/>
          <p:cNvSpPr>
            <a:spLocks noGrp="1"/>
          </p:cNvSpPr>
          <p:nvPr>
            <p:ph type="ftr" sz="quarter" idx="11"/>
          </p:nvPr>
        </p:nvSpPr>
        <p:spPr/>
        <p:txBody>
          <a:bodyPr/>
          <a:lstStyle/>
          <a:p>
            <a:r>
              <a:rPr lang="en-US"/>
              <a:t>Sinh lí thực vật</a:t>
            </a:r>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pic>
        <p:nvPicPr>
          <p:cNvPr id="10" name="Content Placeholder 9" descr="HÃ¬nh áº£nh cÃ³ liÃªn quan"/>
          <p:cNvPicPr>
            <a:picLocks noGrp="1" noChangeAspect="1"/>
          </p:cNvPicPr>
          <p:nvPr>
            <p:ph sz="half" idx="2"/>
          </p:nvPr>
        </p:nvPicPr>
        <p:blipFill>
          <a:blip r:embed="rId1">
            <a:extLst>
              <a:ext uri="{28A0092B-C50C-407E-A947-70E740481C1C}">
                <a14:useLocalDpi xmlns:a14="http://schemas.microsoft.com/office/drawing/2010/main" val="0"/>
              </a:ext>
            </a:extLst>
          </a:blip>
          <a:srcRect/>
          <a:stretch>
            <a:fillRect/>
          </a:stretch>
        </p:blipFill>
        <p:spPr bwMode="auto">
          <a:xfrm>
            <a:off x="5995035" y="1911350"/>
            <a:ext cx="5246370" cy="3597275"/>
          </a:xfrm>
          <a:prstGeom prst="rect">
            <a:avLst/>
          </a:prstGeom>
          <a:noFill/>
          <a:ln>
            <a:noFill/>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ppt_y</p:attrName>
                                        </p:attrNameLst>
                                      </p:cBhvr>
                                      <p:tavLst>
                                        <p:tav tm="0">
                                          <p:val>
                                            <p:strVal val="#ppt_y+#ppt_h*1.125000"/>
                                          </p:val>
                                        </p:tav>
                                        <p:tav tm="100000">
                                          <p:val>
                                            <p:strVal val="#ppt_y"/>
                                          </p:val>
                                        </p:tav>
                                      </p:tavLst>
                                    </p:anim>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341120" y="190500"/>
            <a:ext cx="10682604" cy="984250"/>
          </a:xfrm>
        </p:spPr>
        <p:txBody>
          <a:bodyPr/>
          <a:lstStyle/>
          <a:p>
            <a:pPr marL="742950" indent="-742950" algn="ctr">
              <a:buFont typeface="+mj-lt"/>
              <a:buAutoNum type="arabicPeriod"/>
            </a:pPr>
            <a:r>
              <a:rPr lang="vi-VN" altLang="en-US" dirty="0"/>
              <a:t>Đặc điểm của bộ rễ liên quan đến quá trình hấp thu nước</a:t>
            </a:r>
            <a:endParaRPr lang="vi-VN" altLang="en-US" dirty="0"/>
          </a:p>
        </p:txBody>
      </p:sp>
      <p:sp>
        <p:nvSpPr>
          <p:cNvPr id="9" name="Content Placeholder 8"/>
          <p:cNvSpPr>
            <a:spLocks noGrp="1"/>
          </p:cNvSpPr>
          <p:nvPr>
            <p:ph idx="1"/>
          </p:nvPr>
        </p:nvSpPr>
        <p:spPr>
          <a:xfrm>
            <a:off x="847724" y="1438910"/>
            <a:ext cx="10734675" cy="4953000"/>
          </a:xfrm>
        </p:spPr>
        <p:txBody>
          <a:bodyPr/>
          <a:lstStyle/>
          <a:p>
            <a:pPr algn="just"/>
            <a:r>
              <a:rPr lang="en-US" sz="2400" dirty="0">
                <a:solidFill>
                  <a:schemeClr val="tx1">
                    <a:lumMod val="95000"/>
                    <a:lumOff val="5000"/>
                  </a:schemeClr>
                </a:solidFill>
              </a:rPr>
              <a:t> </a:t>
            </a:r>
            <a:r>
              <a:rPr lang="en-US" sz="2800" dirty="0" err="1">
                <a:solidFill>
                  <a:schemeClr val="tx1">
                    <a:lumMod val="95000"/>
                    <a:lumOff val="5000"/>
                  </a:schemeClr>
                </a:solidFill>
                <a:sym typeface="+mn-ea"/>
              </a:rPr>
              <a:t>Đặc</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điểm</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thích</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nghi</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của</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rễ</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để</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hút</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nước</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và</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muối</a:t>
            </a:r>
            <a:r>
              <a:rPr lang="en-US" sz="2800" dirty="0">
                <a:solidFill>
                  <a:schemeClr val="tx1">
                    <a:lumMod val="95000"/>
                    <a:lumOff val="5000"/>
                  </a:schemeClr>
                </a:solidFill>
                <a:sym typeface="+mn-ea"/>
              </a:rPr>
              <a:t> </a:t>
            </a:r>
            <a:r>
              <a:rPr lang="en-US" sz="2800" dirty="0" err="1">
                <a:solidFill>
                  <a:schemeClr val="tx1">
                    <a:lumMod val="95000"/>
                    <a:lumOff val="5000"/>
                  </a:schemeClr>
                </a:solidFill>
                <a:sym typeface="+mn-ea"/>
              </a:rPr>
              <a:t>khoáng</a:t>
            </a:r>
            <a:r>
              <a:rPr lang="en-US" sz="2800" dirty="0">
                <a:solidFill>
                  <a:schemeClr val="tx1">
                    <a:lumMod val="95000"/>
                    <a:lumOff val="5000"/>
                  </a:schemeClr>
                </a:solidFill>
                <a:sym typeface="+mn-ea"/>
              </a:rPr>
              <a:t>:</a:t>
            </a:r>
            <a:endParaRPr lang="en-US" sz="2800" dirty="0"/>
          </a:p>
          <a:p>
            <a:pPr lvl="1" algn="just"/>
            <a:r>
              <a:rPr lang="en-US" sz="2800" dirty="0" err="1" smtClean="0">
                <a:sym typeface="+mn-ea"/>
              </a:rPr>
              <a:t>Rễ</a:t>
            </a:r>
            <a:r>
              <a:rPr lang="en-US" sz="2800" dirty="0" smtClean="0">
                <a:sym typeface="+mn-ea"/>
              </a:rPr>
              <a:t> </a:t>
            </a:r>
            <a:r>
              <a:rPr lang="en-US" sz="2800" dirty="0" err="1" smtClean="0">
                <a:sym typeface="+mn-ea"/>
              </a:rPr>
              <a:t>phát</a:t>
            </a:r>
            <a:r>
              <a:rPr lang="en-US" sz="2800" dirty="0" smtClean="0">
                <a:sym typeface="+mn-ea"/>
              </a:rPr>
              <a:t> </a:t>
            </a:r>
            <a:r>
              <a:rPr lang="en-US" sz="2800" dirty="0" err="1" smtClean="0">
                <a:sym typeface="+mn-ea"/>
              </a:rPr>
              <a:t>triển</a:t>
            </a:r>
            <a:r>
              <a:rPr lang="en-US" sz="2800" dirty="0" smtClean="0">
                <a:sym typeface="+mn-ea"/>
              </a:rPr>
              <a:t> </a:t>
            </a:r>
            <a:r>
              <a:rPr lang="en-US" sz="2800" dirty="0" err="1" smtClean="0">
                <a:sym typeface="+mn-ea"/>
              </a:rPr>
              <a:t>đâm</a:t>
            </a:r>
            <a:r>
              <a:rPr lang="en-US" sz="2800" dirty="0" smtClean="0">
                <a:sym typeface="+mn-ea"/>
              </a:rPr>
              <a:t> </a:t>
            </a:r>
            <a:r>
              <a:rPr lang="en-US" sz="2800" dirty="0" err="1" smtClean="0">
                <a:sym typeface="+mn-ea"/>
              </a:rPr>
              <a:t>sâu</a:t>
            </a:r>
            <a:r>
              <a:rPr lang="en-US" sz="2800" dirty="0" smtClean="0">
                <a:sym typeface="+mn-ea"/>
              </a:rPr>
              <a:t>, </a:t>
            </a:r>
            <a:r>
              <a:rPr lang="en-US" sz="2800" dirty="0" err="1" smtClean="0">
                <a:sym typeface="+mn-ea"/>
              </a:rPr>
              <a:t>hướng</a:t>
            </a:r>
            <a:r>
              <a:rPr lang="en-US" sz="2800" dirty="0" smtClean="0">
                <a:sym typeface="+mn-ea"/>
              </a:rPr>
              <a:t> </a:t>
            </a:r>
            <a:r>
              <a:rPr lang="en-US" sz="2800" dirty="0" err="1" smtClean="0">
                <a:sym typeface="+mn-ea"/>
              </a:rPr>
              <a:t>tới</a:t>
            </a:r>
            <a:r>
              <a:rPr lang="en-US" sz="2800" dirty="0" smtClean="0">
                <a:sym typeface="+mn-ea"/>
              </a:rPr>
              <a:t> </a:t>
            </a:r>
            <a:r>
              <a:rPr lang="en-US" sz="2800" dirty="0" err="1" smtClean="0">
                <a:sym typeface="+mn-ea"/>
              </a:rPr>
              <a:t>nguồn</a:t>
            </a:r>
            <a:r>
              <a:rPr lang="en-US" sz="2800" dirty="0" smtClean="0">
                <a:sym typeface="+mn-ea"/>
              </a:rPr>
              <a:t> </a:t>
            </a:r>
            <a:r>
              <a:rPr lang="en-US" sz="2800" dirty="0" err="1" smtClean="0">
                <a:sym typeface="+mn-ea"/>
              </a:rPr>
              <a:t>nước</a:t>
            </a:r>
            <a:r>
              <a:rPr lang="en-US" sz="2800" dirty="0" smtClean="0">
                <a:sym typeface="+mn-ea"/>
              </a:rPr>
              <a:t> </a:t>
            </a:r>
            <a:r>
              <a:rPr lang="en-US" sz="2800" dirty="0" err="1" smtClean="0">
                <a:sym typeface="+mn-ea"/>
              </a:rPr>
              <a:t>và</a:t>
            </a:r>
            <a:r>
              <a:rPr lang="en-US" sz="2800" dirty="0" smtClean="0">
                <a:sym typeface="+mn-ea"/>
              </a:rPr>
              <a:t> </a:t>
            </a:r>
            <a:r>
              <a:rPr lang="en-US" sz="2800" dirty="0" err="1" smtClean="0">
                <a:sym typeface="+mn-ea"/>
              </a:rPr>
              <a:t>dinh</a:t>
            </a:r>
            <a:r>
              <a:rPr lang="en-US" sz="2800" dirty="0" smtClean="0">
                <a:sym typeface="+mn-ea"/>
              </a:rPr>
              <a:t> </a:t>
            </a:r>
            <a:r>
              <a:rPr lang="en-US" sz="2800" dirty="0" err="1" smtClean="0">
                <a:sym typeface="+mn-ea"/>
              </a:rPr>
              <a:t>dưỡng</a:t>
            </a:r>
            <a:r>
              <a:rPr lang="en-US" sz="2800" dirty="0" smtClean="0">
                <a:sym typeface="+mn-ea"/>
              </a:rPr>
              <a:t>.</a:t>
            </a:r>
            <a:endParaRPr lang="en-US" sz="2800" dirty="0" smtClean="0"/>
          </a:p>
          <a:p>
            <a:pPr lvl="1" algn="just"/>
            <a:r>
              <a:rPr lang="en-US" sz="2800" dirty="0" err="1" smtClean="0">
                <a:sym typeface="+mn-ea"/>
              </a:rPr>
              <a:t>Rễ</a:t>
            </a:r>
            <a:r>
              <a:rPr lang="en-US" sz="2800" dirty="0" smtClean="0">
                <a:sym typeface="+mn-ea"/>
              </a:rPr>
              <a:t> </a:t>
            </a:r>
            <a:r>
              <a:rPr lang="en-US" sz="2800" dirty="0" err="1" smtClean="0">
                <a:sym typeface="+mn-ea"/>
              </a:rPr>
              <a:t>sinh</a:t>
            </a:r>
            <a:r>
              <a:rPr lang="en-US" sz="2800" dirty="0" smtClean="0">
                <a:sym typeface="+mn-ea"/>
              </a:rPr>
              <a:t> </a:t>
            </a:r>
            <a:r>
              <a:rPr lang="en-US" sz="2800" dirty="0" err="1" smtClean="0">
                <a:sym typeface="+mn-ea"/>
              </a:rPr>
              <a:t>trưởng</a:t>
            </a:r>
            <a:r>
              <a:rPr lang="en-US" sz="2800" dirty="0" smtClean="0">
                <a:sym typeface="+mn-ea"/>
              </a:rPr>
              <a:t> </a:t>
            </a:r>
            <a:r>
              <a:rPr lang="en-US" sz="2800" dirty="0" err="1" smtClean="0">
                <a:sym typeface="+mn-ea"/>
              </a:rPr>
              <a:t>mạnh</a:t>
            </a:r>
            <a:r>
              <a:rPr lang="en-US" sz="2800" dirty="0" smtClean="0">
                <a:sym typeface="+mn-ea"/>
              </a:rPr>
              <a:t>, </a:t>
            </a:r>
            <a:r>
              <a:rPr lang="en-US" sz="2800" dirty="0" err="1" smtClean="0">
                <a:sym typeface="+mn-ea"/>
              </a:rPr>
              <a:t>số</a:t>
            </a:r>
            <a:r>
              <a:rPr lang="en-US" sz="2800" dirty="0" smtClean="0">
                <a:sym typeface="+mn-ea"/>
              </a:rPr>
              <a:t> </a:t>
            </a:r>
            <a:r>
              <a:rPr lang="en-US" sz="2800" dirty="0" err="1" smtClean="0">
                <a:sym typeface="+mn-ea"/>
              </a:rPr>
              <a:t>lượng</a:t>
            </a:r>
            <a:r>
              <a:rPr lang="en-US" sz="2800" dirty="0" smtClean="0">
                <a:sym typeface="+mn-ea"/>
              </a:rPr>
              <a:t> </a:t>
            </a:r>
            <a:r>
              <a:rPr lang="en-US" sz="2800" dirty="0" err="1" smtClean="0">
                <a:sym typeface="+mn-ea"/>
              </a:rPr>
              <a:t>tế</a:t>
            </a:r>
            <a:r>
              <a:rPr lang="en-US" sz="2800" dirty="0" smtClean="0">
                <a:sym typeface="+mn-ea"/>
              </a:rPr>
              <a:t> </a:t>
            </a:r>
            <a:r>
              <a:rPr lang="en-US" sz="2800" dirty="0" err="1" smtClean="0">
                <a:sym typeface="+mn-ea"/>
              </a:rPr>
              <a:t>bào</a:t>
            </a:r>
            <a:r>
              <a:rPr lang="en-US" sz="2800" dirty="0" smtClean="0">
                <a:sym typeface="+mn-ea"/>
              </a:rPr>
              <a:t> long </a:t>
            </a:r>
            <a:r>
              <a:rPr lang="en-US" sz="2800" dirty="0" err="1" smtClean="0">
                <a:sym typeface="+mn-ea"/>
              </a:rPr>
              <a:t>hút</a:t>
            </a:r>
            <a:r>
              <a:rPr lang="en-US" sz="2800" dirty="0" smtClean="0">
                <a:sym typeface="+mn-ea"/>
              </a:rPr>
              <a:t> </a:t>
            </a:r>
            <a:r>
              <a:rPr lang="en-US" sz="2800" dirty="0" err="1" smtClean="0">
                <a:sym typeface="+mn-ea"/>
              </a:rPr>
              <a:t>lớn</a:t>
            </a:r>
            <a:r>
              <a:rPr lang="en-US" sz="2800" dirty="0">
                <a:sym typeface="+mn-ea"/>
              </a:rPr>
              <a:t> </a:t>
            </a:r>
            <a:r>
              <a:rPr lang="en-US" sz="2800" dirty="0" err="1" smtClean="0">
                <a:sym typeface="+mn-ea"/>
              </a:rPr>
              <a:t>nên</a:t>
            </a:r>
            <a:r>
              <a:rPr lang="en-US" sz="2800" dirty="0" smtClean="0">
                <a:sym typeface="+mn-ea"/>
              </a:rPr>
              <a:t> </a:t>
            </a:r>
            <a:r>
              <a:rPr lang="en-US" sz="2800" dirty="0" err="1" smtClean="0">
                <a:sym typeface="+mn-ea"/>
              </a:rPr>
              <a:t>diện</a:t>
            </a:r>
            <a:r>
              <a:rPr lang="en-US" sz="2800" dirty="0" smtClean="0">
                <a:sym typeface="+mn-ea"/>
              </a:rPr>
              <a:t> </a:t>
            </a:r>
            <a:r>
              <a:rPr lang="en-US" sz="2800" dirty="0" err="1" smtClean="0">
                <a:sym typeface="+mn-ea"/>
              </a:rPr>
              <a:t>tích</a:t>
            </a:r>
            <a:r>
              <a:rPr lang="en-US" sz="2800" dirty="0" smtClean="0">
                <a:sym typeface="+mn-ea"/>
              </a:rPr>
              <a:t> </a:t>
            </a:r>
            <a:r>
              <a:rPr lang="en-US" sz="2800" dirty="0" err="1" smtClean="0">
                <a:sym typeface="+mn-ea"/>
              </a:rPr>
              <a:t>tiếp</a:t>
            </a:r>
            <a:r>
              <a:rPr lang="en-US" sz="2800" dirty="0" smtClean="0">
                <a:sym typeface="+mn-ea"/>
              </a:rPr>
              <a:t> </a:t>
            </a:r>
            <a:r>
              <a:rPr lang="en-US" sz="2800" dirty="0" err="1" smtClean="0">
                <a:sym typeface="+mn-ea"/>
              </a:rPr>
              <a:t>xúc</a:t>
            </a:r>
            <a:r>
              <a:rPr lang="en-US" sz="2800" dirty="0" smtClean="0">
                <a:sym typeface="+mn-ea"/>
              </a:rPr>
              <a:t> </a:t>
            </a:r>
            <a:r>
              <a:rPr lang="en-US" sz="2800" dirty="0" err="1" smtClean="0">
                <a:sym typeface="+mn-ea"/>
              </a:rPr>
              <a:t>với</a:t>
            </a:r>
            <a:r>
              <a:rPr lang="en-US" sz="2800" dirty="0" smtClean="0">
                <a:sym typeface="+mn-ea"/>
              </a:rPr>
              <a:t> </a:t>
            </a:r>
            <a:r>
              <a:rPr lang="en-US" sz="2800" dirty="0" err="1" smtClean="0">
                <a:sym typeface="+mn-ea"/>
              </a:rPr>
              <a:t>đất</a:t>
            </a:r>
            <a:r>
              <a:rPr lang="en-US" sz="2800" dirty="0" smtClean="0">
                <a:sym typeface="+mn-ea"/>
              </a:rPr>
              <a:t> </a:t>
            </a:r>
            <a:r>
              <a:rPr lang="en-US" sz="2800" dirty="0" err="1" smtClean="0">
                <a:sym typeface="+mn-ea"/>
              </a:rPr>
              <a:t>nhiều</a:t>
            </a:r>
            <a:r>
              <a:rPr lang="en-US" sz="2800" dirty="0" smtClean="0">
                <a:sym typeface="+mn-ea"/>
              </a:rPr>
              <a:t>.</a:t>
            </a:r>
            <a:endParaRPr lang="en-US" sz="2800" dirty="0" smtClean="0"/>
          </a:p>
          <a:p>
            <a:pPr lvl="1" algn="just"/>
            <a:r>
              <a:rPr lang="en-US" sz="2800" dirty="0" err="1" smtClean="0">
                <a:sym typeface="+mn-ea"/>
              </a:rPr>
              <a:t>Rễ</a:t>
            </a:r>
            <a:r>
              <a:rPr lang="en-US" sz="2800" dirty="0" smtClean="0">
                <a:sym typeface="+mn-ea"/>
              </a:rPr>
              <a:t> </a:t>
            </a:r>
            <a:r>
              <a:rPr lang="en-US" sz="2800" dirty="0" err="1" smtClean="0">
                <a:sym typeface="+mn-ea"/>
              </a:rPr>
              <a:t>hút</a:t>
            </a:r>
            <a:r>
              <a:rPr lang="en-US" sz="2800" dirty="0" smtClean="0">
                <a:sym typeface="+mn-ea"/>
              </a:rPr>
              <a:t> </a:t>
            </a:r>
            <a:r>
              <a:rPr lang="en-US" sz="2800" dirty="0" err="1" smtClean="0">
                <a:sym typeface="+mn-ea"/>
              </a:rPr>
              <a:t>nước</a:t>
            </a:r>
            <a:r>
              <a:rPr lang="en-US" sz="2800" dirty="0" smtClean="0">
                <a:sym typeface="+mn-ea"/>
              </a:rPr>
              <a:t> </a:t>
            </a:r>
            <a:r>
              <a:rPr lang="en-US" sz="2800" dirty="0" err="1" smtClean="0">
                <a:sym typeface="+mn-ea"/>
              </a:rPr>
              <a:t>chủ</a:t>
            </a:r>
            <a:r>
              <a:rPr lang="en-US" sz="2800" dirty="0" smtClean="0">
                <a:sym typeface="+mn-ea"/>
              </a:rPr>
              <a:t> </a:t>
            </a:r>
            <a:r>
              <a:rPr lang="en-US" sz="2800" dirty="0" err="1" smtClean="0">
                <a:sym typeface="+mn-ea"/>
              </a:rPr>
              <a:t>yếu</a:t>
            </a:r>
            <a:r>
              <a:rPr lang="en-US" sz="2800" dirty="0" smtClean="0">
                <a:sym typeface="+mn-ea"/>
              </a:rPr>
              <a:t> qua </a:t>
            </a:r>
            <a:r>
              <a:rPr lang="en-US" sz="2800" dirty="0" err="1" smtClean="0">
                <a:sym typeface="+mn-ea"/>
              </a:rPr>
              <a:t>miền</a:t>
            </a:r>
            <a:endParaRPr lang="en-US" sz="2800" dirty="0" err="1" smtClean="0">
              <a:sym typeface="+mn-ea"/>
            </a:endParaRPr>
          </a:p>
          <a:p>
            <a:pPr marL="457200" lvl="1" indent="0" algn="just">
              <a:buNone/>
            </a:pPr>
            <a:r>
              <a:rPr lang="en-US" sz="2800" dirty="0" smtClean="0">
                <a:sym typeface="+mn-ea"/>
              </a:rPr>
              <a:t> </a:t>
            </a:r>
            <a:r>
              <a:rPr lang="en-US" sz="2800" dirty="0" err="1" smtClean="0">
                <a:sym typeface="+mn-ea"/>
              </a:rPr>
              <a:t>lông</a:t>
            </a:r>
            <a:r>
              <a:rPr lang="en-US" sz="2800" dirty="0" smtClean="0">
                <a:sym typeface="+mn-ea"/>
              </a:rPr>
              <a:t> </a:t>
            </a:r>
            <a:r>
              <a:rPr lang="en-US" sz="2800" dirty="0" err="1" smtClean="0">
                <a:sym typeface="+mn-ea"/>
              </a:rPr>
              <a:t>hút</a:t>
            </a:r>
            <a:r>
              <a:rPr lang="en-US" sz="2800" dirty="0" smtClean="0">
                <a:sym typeface="+mn-ea"/>
              </a:rPr>
              <a:t>.</a:t>
            </a:r>
            <a:endParaRPr lang="en-US" sz="2800" dirty="0">
              <a:solidFill>
                <a:schemeClr val="tx1">
                  <a:lumMod val="95000"/>
                  <a:lumOff val="5000"/>
                </a:schemeClr>
              </a:solidFill>
            </a:endParaRPr>
          </a:p>
        </p:txBody>
      </p:sp>
      <p:sp>
        <p:nvSpPr>
          <p:cNvPr id="5" name="Date Placeholder 4"/>
          <p:cNvSpPr>
            <a:spLocks noGrp="1"/>
          </p:cNvSpPr>
          <p:nvPr>
            <p:ph type="dt" sz="half" idx="10"/>
          </p:nvPr>
        </p:nvSpPr>
        <p:spPr/>
        <p:txBody>
          <a:bodyPr/>
          <a:lstStyle/>
          <a:p>
            <a:fld id="{BB962C8B-B14F-4D97-AF65-F5344CB8AC3E}" type="datetime1">
              <a:rPr lang="en-US" smtClean="0"/>
            </a:fld>
            <a:endParaRPr lang="en-US" smtClean="0"/>
          </a:p>
        </p:txBody>
      </p:sp>
      <p:sp>
        <p:nvSpPr>
          <p:cNvPr id="6" name="Footer Placeholder 5"/>
          <p:cNvSpPr>
            <a:spLocks noGrp="1"/>
          </p:cNvSpPr>
          <p:nvPr>
            <p:ph type="ftr" sz="quarter" idx="11"/>
          </p:nvPr>
        </p:nvSpPr>
        <p:spPr/>
        <p:txBody>
          <a:bodyPr/>
          <a:lstStyle/>
          <a:p>
            <a:r>
              <a:rPr lang="en-US"/>
              <a:t>Sinh lí thực vật</a:t>
            </a:r>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pic>
        <p:nvPicPr>
          <p:cNvPr id="2" name="Content Placeholder 1" descr="HÃ¬nh áº£nh cÃ³ liÃªn quan"/>
          <p:cNvPicPr>
            <a:picLocks noGrp="1"/>
          </p:cNvPicPr>
          <p:nvPr>
            <p:ph sz="quarter" idx="4294967295"/>
          </p:nvPr>
        </p:nvPicPr>
        <p:blipFill>
          <a:blip r:embed="rId1">
            <a:extLst>
              <a:ext uri="{28A0092B-C50C-407E-A947-70E740481C1C}">
                <a14:useLocalDpi xmlns:a14="http://schemas.microsoft.com/office/drawing/2010/main" val="0"/>
              </a:ext>
            </a:extLst>
          </a:blip>
          <a:srcRect/>
          <a:stretch>
            <a:fillRect/>
          </a:stretch>
        </p:blipFill>
        <p:spPr bwMode="auto">
          <a:xfrm>
            <a:off x="6589395" y="3670935"/>
            <a:ext cx="5617210" cy="3468370"/>
          </a:xfrm>
          <a:prstGeom prst="rect">
            <a:avLst/>
          </a:prstGeom>
          <a:noFill/>
          <a:ln>
            <a:noFill/>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blinds(horizontal)">
                                      <p:cBhvr>
                                        <p:cTn id="10" dur="500"/>
                                        <p:tgtEl>
                                          <p:spTgt spid="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blinds(horizontal)">
                                      <p:cBhvr>
                                        <p:cTn id="13" dur="500"/>
                                        <p:tgtEl>
                                          <p:spTgt spid="9">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blinds(horizontal)">
                                      <p:cBhvr>
                                        <p:cTn id="16" dur="500"/>
                                        <p:tgtEl>
                                          <p:spTgt spid="9">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blinds(horizontal)">
                                      <p:cBhvr>
                                        <p:cTn id="19" dur="500"/>
                                        <p:tgtEl>
                                          <p:spTgt spid="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9946</Words>
  <Application>WPS Presentation</Application>
  <PresentationFormat>Widescreen</PresentationFormat>
  <Paragraphs>565</Paragraphs>
  <Slides>35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Arial</vt:lpstr>
      <vt:lpstr>SimSun</vt:lpstr>
      <vt:lpstr>Wingdings</vt:lpstr>
      <vt:lpstr>Microsoft YaHei</vt:lpstr>
      <vt:lpstr>Arial Unicode MS</vt:lpstr>
      <vt:lpstr>Calibri</vt:lpstr>
      <vt:lpstr>Times New Roman</vt:lpstr>
      <vt:lpstr>Wingdings</vt:lpstr>
      <vt:lpstr>Blue Waves</vt:lpstr>
      <vt:lpstr>TRƯỜNG ĐẠI HỌC NÔNG LÂM TP. HỒ CHÍ MINH  Sự trao đổi nước ở thực vật</vt:lpstr>
      <vt:lpstr>Danh sách thành viên</vt:lpstr>
      <vt:lpstr>Nội dung</vt:lpstr>
      <vt:lpstr>I. Vai trò và nhu cầu nước đối với thực vật 1. Các dạng nước trong cây và vai trò của nó</vt:lpstr>
      <vt:lpstr>Các dạng nước trong cây và vai trò của nó</vt:lpstr>
      <vt:lpstr>Vai trò và nhu cầu nước đối với thực vật</vt:lpstr>
      <vt:lpstr>Quá trình hấp thu nước </vt:lpstr>
      <vt:lpstr>Đặc điểm của bộ rễ liên quan đến quá trình hấp thụ nước</vt:lpstr>
      <vt:lpstr>Đặc điểm của bộ rễ liên quan đến quá trình hấp thu nước</vt:lpstr>
      <vt:lpstr>Đặc điểm của bộ rễ liên quan đến quá trình hấp thu nước</vt:lpstr>
      <vt:lpstr>Con đường hấp thu nước ở rễ</vt:lpstr>
      <vt:lpstr>Con đường hấp thu nước ở rễ</vt:lpstr>
      <vt:lpstr>Cơ chế để dòng nước một chiều đi từ đất vào rễ lên thân</vt:lpstr>
      <vt:lpstr>Cơ chế để dòng nước một chiều đi từ đất vào rễ lên thân</vt:lpstr>
      <vt:lpstr>Quá trình vận chuyển nước ở thân</vt:lpstr>
      <vt:lpstr>Đặc điểm con đường vận chuyển nước ở thân</vt:lpstr>
      <vt:lpstr>Con đường vận chuyển nước ở thân</vt:lpstr>
      <vt:lpstr>Cơ chế đảm bảo sự vận chuyển nước ở thân</vt:lpstr>
      <vt:lpstr>Thoát hơi nước ở lá</vt:lpstr>
      <vt:lpstr>Ý nghĩa của sự thoát hơi nước</vt:lpstr>
      <vt:lpstr>Ý nghĩa của sự thoát hơi nước</vt:lpstr>
      <vt:lpstr>Con đường thoát hơi nước ở lá</vt:lpstr>
      <vt:lpstr>Con đường thoát qua khí khổng</vt:lpstr>
      <vt:lpstr>Con đường thoát nước qua khí khổng</vt:lpstr>
      <vt:lpstr>Con đường qua bề mặt lá - cutin</vt:lpstr>
      <vt:lpstr>Con đường qua bề mặt lá - cutin</vt:lpstr>
      <vt:lpstr>So sánh 2 con đường thoát hơi nước ở lá</vt:lpstr>
      <vt:lpstr>Ảnh hưởng của môi trường đến quá trình trao đổi nước</vt:lpstr>
      <vt:lpstr>Ánh sáng</vt:lpstr>
      <vt:lpstr>Nhiệt độ</vt:lpstr>
      <vt:lpstr>Độ ẩm đất và không khí</vt:lpstr>
      <vt:lpstr>Độ ẩm đất và không khí</vt:lpstr>
      <vt:lpstr>Dinh dưỡng khoáng</vt:lpstr>
      <vt:lpstr>Dinh dưỡng khoáng</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Sự trao đổi nước ở thực vật</dc:title>
  <dc:creator>Linh-PC</dc:creator>
  <cp:lastModifiedBy>HP</cp:lastModifiedBy>
  <cp:revision>27</cp:revision>
  <dcterms:created xsi:type="dcterms:W3CDTF">2019-03-30T07:16:00Z</dcterms:created>
  <dcterms:modified xsi:type="dcterms:W3CDTF">2019-05-05T11:52:12Z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1033-10.2.0.7644</vt:lpwstr>
  </property>
</Properties>
</file>