
<file path=[Content_Types].xml><?xml version="1.0" encoding="utf-8"?>
<Types xmlns="http://schemas.openxmlformats.org/package/2006/content-types">
  <Default Extension="jpeg" ContentType="image/jpeg"/>
  <Default Extension="gif" ContentType="image/gif"/>
  <Default Extension="png" ContentType="image/png"/>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5" r:id="rId3"/>
    <p:sldId id="286" r:id="rId4"/>
    <p:sldId id="287" r:id="rId5"/>
    <p:sldId id="288" r:id="rId6"/>
    <p:sldId id="261" r:id="rId7"/>
    <p:sldId id="289" r:id="rId8"/>
    <p:sldId id="290" r:id="rId9"/>
    <p:sldId id="291" r:id="rId10"/>
    <p:sldId id="262" r:id="rId11"/>
    <p:sldId id="292" r:id="rId12"/>
    <p:sldId id="312" r:id="rId13"/>
    <p:sldId id="293" r:id="rId14"/>
    <p:sldId id="310" r:id="rId15"/>
    <p:sldId id="294" r:id="rId16"/>
    <p:sldId id="295" r:id="rId17"/>
    <p:sldId id="296" r:id="rId18"/>
    <p:sldId id="299" r:id="rId19"/>
    <p:sldId id="313" r:id="rId20"/>
    <p:sldId id="300" r:id="rId21"/>
    <p:sldId id="273" r:id="rId22"/>
    <p:sldId id="301" r:id="rId23"/>
    <p:sldId id="314" r:id="rId24"/>
    <p:sldId id="302" r:id="rId25"/>
    <p:sldId id="315" r:id="rId26"/>
    <p:sldId id="316" r:id="rId27"/>
    <p:sldId id="317" r:id="rId28"/>
    <p:sldId id="304" r:id="rId29"/>
    <p:sldId id="305" r:id="rId30"/>
    <p:sldId id="318" r:id="rId31"/>
    <p:sldId id="319" r:id="rId32"/>
    <p:sldId id="320" r:id="rId33"/>
    <p:sldId id="321" r:id="rId34"/>
    <p:sldId id="283" r:id="rId35"/>
    <p:sldId id="30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0" autoAdjust="0"/>
    <p:restoredTop sz="94660"/>
  </p:normalViewPr>
  <p:slideViewPr>
    <p:cSldViewPr snapToGrid="0">
      <p:cViewPr varScale="1">
        <p:scale>
          <a:sx n="69" d="100"/>
          <a:sy n="69"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6742C8F-8948-4AE4-80E0-E54513DA24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6742C8F-8948-4AE4-80E0-E54513DA24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6742C8F-8948-4AE4-80E0-E54513DA24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6742C8F-8948-4AE4-80E0-E54513DA24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6742C8F-8948-4AE4-80E0-E54513DA24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6742C8F-8948-4AE4-80E0-E54513DA24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6742C8F-8948-4AE4-80E0-E54513DA24D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6742C8F-8948-4AE4-80E0-E54513DA24D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42C8F-8948-4AE4-80E0-E54513DA24D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6742C8F-8948-4AE4-80E0-E54513DA24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6742C8F-8948-4AE4-80E0-E54513DA24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36003-EAC4-4181-89C3-4644B0F30D3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42C8F-8948-4AE4-80E0-E54513DA24D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36003-EAC4-4181-89C3-4644B0F30D3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xml"/><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19.jpeg"/><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25.jpeg"/><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26.GIF"/><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28.GIF"/><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4.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6.xml"/><Relationship Id="rId3" Type="http://schemas.openxmlformats.org/officeDocument/2006/relationships/image" Target="../media/image5.png"/><Relationship Id="rId2" Type="http://schemas.microsoft.com/office/2007/relationships/media" Target="../media/media2.m4a"/><Relationship Id="rId1" Type="http://schemas.openxmlformats.org/officeDocument/2006/relationships/audio" Target="../media/media2.m4a"/></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media" Target="../media/media2.m4a"/><Relationship Id="rId1" Type="http://schemas.openxmlformats.org/officeDocument/2006/relationships/audio" Target="../media/media2.m4a"/></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xml"/><Relationship Id="rId3"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media/media1.m4a"/></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media" Target="../media/media2.m4a"/><Relationship Id="rId1" Type="http://schemas.openxmlformats.org/officeDocument/2006/relationships/audio" Target="../media/media2.m4a"/></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media" Target="../media/media2.m4a"/><Relationship Id="rId1" Type="http://schemas.openxmlformats.org/officeDocument/2006/relationships/audio" Target="../media/media2.m4a"/></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3.xml"/><Relationship Id="rId3" Type="http://schemas.openxmlformats.org/officeDocument/2006/relationships/image" Target="../media/image5.png"/><Relationship Id="rId2" Type="http://schemas.microsoft.com/office/2007/relationships/media" Target="../media/media2.m4a"/><Relationship Id="rId1" Type="http://schemas.openxmlformats.org/officeDocument/2006/relationships/audio" Target="../media/media2.m4a"/></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43.GIF"/><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image" Target="../media/image40.GIF"/></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media" Target="../media/media3.m4a"/><Relationship Id="rId3" Type="http://schemas.openxmlformats.org/officeDocument/2006/relationships/audio" Target="../media/media3.m4a"/><Relationship Id="rId2" Type="http://schemas.openxmlformats.org/officeDocument/2006/relationships/image" Target="../media/image45.png"/><Relationship Id="rId1"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77495" y="236220"/>
            <a:ext cx="2123440" cy="1993265"/>
          </a:xfrm>
        </p:spPr>
      </p:pic>
      <p:sp>
        <p:nvSpPr>
          <p:cNvPr id="6" name="TextBox 5"/>
          <p:cNvSpPr txBox="1"/>
          <p:nvPr/>
        </p:nvSpPr>
        <p:spPr>
          <a:xfrm>
            <a:off x="2290703" y="569575"/>
            <a:ext cx="8007451" cy="1198880"/>
          </a:xfrm>
          <a:prstGeom prst="rect">
            <a:avLst/>
          </a:prstGeom>
          <a:noFill/>
        </p:spPr>
        <p:txBody>
          <a:bodyPr wrap="square" rtlCol="0">
            <a:spAutoFit/>
          </a:bodyPr>
          <a:lstStyle/>
          <a:p>
            <a:pPr algn="ctr">
              <a:lnSpc>
                <a:spcPct val="150000"/>
              </a:lnSpc>
            </a:pPr>
            <a:r>
              <a:rPr lang="en-GB" sz="2400" b="1">
                <a:solidFill>
                  <a:srgbClr val="FF0000"/>
                </a:solidFill>
                <a:latin typeface="Arial" panose="020B0604020202020204" pitchFamily="34" charset="0"/>
                <a:cs typeface="Arial" panose="020B0604020202020204" pitchFamily="34" charset="0"/>
              </a:rPr>
              <a:t>ĐẠI HỌC NÔNG LÂM THÀNH PHỐ HỒ CHÍ MINH</a:t>
            </a:r>
            <a:endParaRPr lang="en-GB" sz="2400" b="1">
              <a:solidFill>
                <a:srgbClr val="FF0000"/>
              </a:solidFill>
              <a:latin typeface="Arial" panose="020B0604020202020204" pitchFamily="34" charset="0"/>
              <a:cs typeface="Arial" panose="020B0604020202020204" pitchFamily="34" charset="0"/>
            </a:endParaRPr>
          </a:p>
          <a:p>
            <a:pPr algn="ctr">
              <a:lnSpc>
                <a:spcPct val="150000"/>
              </a:lnSpc>
            </a:pPr>
            <a:r>
              <a:rPr lang="en-GB" sz="2400" b="1">
                <a:solidFill>
                  <a:srgbClr val="FF0000"/>
                </a:solidFill>
                <a:latin typeface="Arial" panose="020B0604020202020204" pitchFamily="34" charset="0"/>
                <a:cs typeface="Arial" panose="020B0604020202020204" pitchFamily="34" charset="0"/>
              </a:rPr>
              <a:t>KHOA NÔNG HỌC</a:t>
            </a:r>
            <a:endParaRPr lang="en-US" sz="2400" b="1">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788300" y="2866935"/>
            <a:ext cx="10615399" cy="1198880"/>
          </a:xfrm>
          <a:prstGeom prst="rect">
            <a:avLst/>
          </a:prstGeom>
          <a:noFill/>
        </p:spPr>
        <p:txBody>
          <a:bodyPr wrap="square" rtlCol="0">
            <a:spAutoFit/>
          </a:bodyPr>
          <a:lstStyle/>
          <a:p>
            <a:pPr algn="ctr"/>
            <a:r>
              <a:rPr lang="en-GB" sz="3600" b="1">
                <a:ln w="0"/>
                <a:gradFill>
                  <a:gsLst>
                    <a:gs pos="21000">
                      <a:srgbClr val="53575C"/>
                    </a:gs>
                    <a:gs pos="88000">
                      <a:srgbClr val="C5C7CA"/>
                    </a:gs>
                  </a:gsLst>
                  <a:lin ang="5400000"/>
                </a:gradFill>
                <a:effectLst>
                  <a:innerShdw blurRad="114300">
                    <a:prstClr val="black"/>
                  </a:innerShdw>
                </a:effectLst>
                <a:latin typeface="Arial" panose="020B0604020202020204" pitchFamily="34" charset="0"/>
                <a:cs typeface="Arial" panose="020B0604020202020204" pitchFamily="34" charset="0"/>
              </a:rPr>
              <a:t>GIBBERELLIN-PHYTOHORMONE QUAN TRỌNG CỦA THẾ GIỚI THỰC VẬT</a:t>
            </a:r>
            <a:endParaRPr lang="en-GB" sz="3600" b="1">
              <a:ln w="0"/>
              <a:gradFill>
                <a:gsLst>
                  <a:gs pos="21000">
                    <a:srgbClr val="53575C"/>
                  </a:gs>
                  <a:gs pos="88000">
                    <a:srgbClr val="C5C7CA"/>
                  </a:gs>
                </a:gsLst>
                <a:lin ang="5400000"/>
              </a:gradFill>
              <a:effectLst>
                <a:innerShdw blurRad="114300">
                  <a:prstClr val="black"/>
                </a:innerShdw>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817" y="4984124"/>
            <a:ext cx="2107719" cy="1541171"/>
          </a:xfrm>
          <a:prstGeom prst="rect">
            <a:avLst/>
          </a:prstGeom>
        </p:spPr>
      </p:pic>
      <p:sp>
        <p:nvSpPr>
          <p:cNvPr id="2" name="TextBox 1"/>
          <p:cNvSpPr txBox="1"/>
          <p:nvPr/>
        </p:nvSpPr>
        <p:spPr>
          <a:xfrm>
            <a:off x="3941357" y="2037206"/>
            <a:ext cx="4309284" cy="584775"/>
          </a:xfrm>
          <a:prstGeom prst="rect">
            <a:avLst/>
          </a:prstGeom>
          <a:noFill/>
        </p:spPr>
        <p:txBody>
          <a:bodyPr wrap="square" rtlCol="0">
            <a:spAutoFit/>
          </a:bodyPr>
          <a:lstStyle/>
          <a:p>
            <a:r>
              <a:rPr lang="en-US" sz="3200" b="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SINH LÝ THỰC VẬT</a:t>
            </a:r>
            <a:endParaRPr lang="en-US" sz="3200" b="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1154"/>
            <a:ext cx="12192000" cy="1200329"/>
          </a:xfrm>
          <a:prstGeom prst="rect">
            <a:avLst/>
          </a:prstGeom>
          <a:noFill/>
          <a:ln>
            <a:noFill/>
          </a:ln>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Kích thích sự nảy mầm,nảy chồi của các mầm ngủ,của hạt và củ</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27076" y="1032990"/>
            <a:ext cx="4161934" cy="2901753"/>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42" y="3834659"/>
            <a:ext cx="3907971" cy="28100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414" y="2233319"/>
            <a:ext cx="4090652" cy="2760210"/>
          </a:xfrm>
          <a:prstGeom prst="rect">
            <a:avLst/>
          </a:prstGeom>
        </p:spPr>
      </p:pic>
      <p:sp>
        <p:nvSpPr>
          <p:cNvPr id="6" name="TextBox 5"/>
          <p:cNvSpPr txBox="1"/>
          <p:nvPr/>
        </p:nvSpPr>
        <p:spPr>
          <a:xfrm>
            <a:off x="366142" y="1036996"/>
            <a:ext cx="5481510" cy="1161633"/>
          </a:xfrm>
          <a:prstGeom prst="rightArrow">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200" b="1">
                <a:solidFill>
                  <a:schemeClr val="tx1">
                    <a:lumMod val="95000"/>
                    <a:lumOff val="5000"/>
                  </a:schemeClr>
                </a:solidFill>
                <a:latin typeface="Times New Roman" panose="02020603050405020304" pitchFamily="18" charset="0"/>
                <a:cs typeface="Times New Roman" panose="02020603050405020304" pitchFamily="18" charset="0"/>
              </a:rPr>
              <a:t>Phá bỏ trạng thái ngủ nghỉ</a:t>
            </a:r>
            <a:endParaRPr lang="en-US" sz="32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44561" y="5281269"/>
            <a:ext cx="6422896" cy="1161633"/>
          </a:xfrm>
          <a:prstGeom prst="rightArrow">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200" b="1">
                <a:solidFill>
                  <a:schemeClr val="tx1">
                    <a:lumMod val="95000"/>
                    <a:lumOff val="5000"/>
                  </a:schemeClr>
                </a:solidFill>
                <a:latin typeface="Times New Roman" panose="02020603050405020304" pitchFamily="18" charset="0"/>
                <a:cs typeface="Times New Roman" panose="02020603050405020304" pitchFamily="18" charset="0"/>
              </a:rPr>
              <a:t>Tăng tỉ lệ nảy mầm</a:t>
            </a:r>
            <a:endParaRPr lang="en-US" sz="3200" b="1">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4702">
        <p15:prstTrans prst="pageCurlDouble"/>
      </p:transition>
    </mc:Choice>
    <mc:Fallback>
      <p:transition spd="slow" advTm="147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7085" y="150410"/>
            <a:ext cx="12017829" cy="1200329"/>
          </a:xfrm>
          <a:prstGeom prst="rect">
            <a:avLst/>
          </a:prstGeom>
          <a:noFill/>
          <a:ln>
            <a:noFill/>
          </a:ln>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Kích thích sự nảy mầm,nảy chồi của các mầm ngủ,của hạt và củ</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1642" y="2578527"/>
            <a:ext cx="1349885" cy="861774"/>
          </a:xfrm>
          <a:prstGeom prst="rect">
            <a:avLst/>
          </a:prstGeom>
          <a:noFill/>
        </p:spPr>
        <p:txBody>
          <a:bodyPr wrap="square" rtlCol="0">
            <a:spAutoFit/>
          </a:bodyPr>
          <a:lstStyle/>
          <a:p>
            <a:pPr algn="ctr"/>
            <a:r>
              <a:rPr lang="en-GB" sz="5000">
                <a:solidFill>
                  <a:schemeClr val="accent3">
                    <a:lumMod val="75000"/>
                  </a:schemeClr>
                </a:solidFill>
                <a:latin typeface="Times New Roman" panose="02020603050405020304" pitchFamily="18" charset="0"/>
                <a:cs typeface="Times New Roman" panose="02020603050405020304" pitchFamily="18" charset="0"/>
              </a:rPr>
              <a:t>GA</a:t>
            </a:r>
            <a:endParaRPr lang="en-US" sz="5000">
              <a:solidFill>
                <a:schemeClr val="accent3">
                  <a:lumMod val="75000"/>
                </a:schemeClr>
              </a:solidFill>
              <a:latin typeface="Times New Roman" panose="02020603050405020304" pitchFamily="18" charset="0"/>
              <a:cs typeface="Times New Roman" panose="02020603050405020304" pitchFamily="18" charset="0"/>
            </a:endParaRPr>
          </a:p>
        </p:txBody>
      </p:sp>
      <p:cxnSp>
        <p:nvCxnSpPr>
          <p:cNvPr id="4" name="Straight Arrow Connector 3"/>
          <p:cNvCxnSpPr>
            <a:stCxn id="3" idx="3"/>
          </p:cNvCxnSpPr>
          <p:nvPr/>
        </p:nvCxnSpPr>
        <p:spPr>
          <a:xfrm flipV="1">
            <a:off x="1751527" y="2993872"/>
            <a:ext cx="888642" cy="15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21107" y="2510821"/>
            <a:ext cx="2446986" cy="861774"/>
          </a:xfrm>
          <a:prstGeom prst="rect">
            <a:avLst/>
          </a:prstGeom>
          <a:noFill/>
        </p:spPr>
        <p:txBody>
          <a:bodyPr wrap="square" rtlCol="0">
            <a:spAutoFit/>
          </a:bodyPr>
          <a:lstStyle/>
          <a:p>
            <a:pPr algn="ctr"/>
            <a:r>
              <a:rPr lang="en-GB" sz="5000">
                <a:solidFill>
                  <a:schemeClr val="accent3">
                    <a:lumMod val="75000"/>
                  </a:schemeClr>
                </a:solidFill>
                <a:latin typeface="Times New Roman" panose="02020603050405020304" pitchFamily="18" charset="0"/>
                <a:cs typeface="Times New Roman" panose="02020603050405020304" pitchFamily="18" charset="0"/>
              </a:rPr>
              <a:t>enzyme</a:t>
            </a:r>
            <a:endParaRPr lang="en-US" sz="5000">
              <a:solidFill>
                <a:schemeClr val="accent3">
                  <a:lumMod val="75000"/>
                </a:schemeClr>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V="1">
            <a:off x="5368093" y="2926166"/>
            <a:ext cx="888642" cy="15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28580" y="2495279"/>
            <a:ext cx="2722237" cy="861774"/>
          </a:xfrm>
          <a:prstGeom prst="rect">
            <a:avLst/>
          </a:prstGeom>
          <a:noFill/>
        </p:spPr>
        <p:txBody>
          <a:bodyPr wrap="square" rtlCol="0">
            <a:spAutoFit/>
          </a:bodyPr>
          <a:lstStyle/>
          <a:p>
            <a:pPr algn="ctr"/>
            <a:r>
              <a:rPr lang="en-GB" sz="5000">
                <a:solidFill>
                  <a:schemeClr val="accent3">
                    <a:lumMod val="75000"/>
                  </a:schemeClr>
                </a:solidFill>
                <a:latin typeface="Times New Roman" panose="02020603050405020304" pitchFamily="18" charset="0"/>
                <a:cs typeface="Times New Roman" panose="02020603050405020304" pitchFamily="18" charset="0"/>
              </a:rPr>
              <a:t>Tinh bột</a:t>
            </a:r>
            <a:endParaRPr lang="en-US" sz="5000">
              <a:solidFill>
                <a:schemeClr val="accent3">
                  <a:lumMod val="75000"/>
                </a:schemeClr>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V="1">
            <a:off x="9049305" y="2933937"/>
            <a:ext cx="888642" cy="15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669637" y="2468962"/>
            <a:ext cx="2722237" cy="861774"/>
          </a:xfrm>
          <a:prstGeom prst="rect">
            <a:avLst/>
          </a:prstGeom>
          <a:noFill/>
        </p:spPr>
        <p:txBody>
          <a:bodyPr wrap="square" rtlCol="0">
            <a:spAutoFit/>
          </a:bodyPr>
          <a:lstStyle/>
          <a:p>
            <a:pPr algn="ctr"/>
            <a:r>
              <a:rPr lang="en-GB" sz="5000">
                <a:solidFill>
                  <a:schemeClr val="accent3">
                    <a:lumMod val="75000"/>
                  </a:schemeClr>
                </a:solidFill>
                <a:latin typeface="Times New Roman" panose="02020603050405020304" pitchFamily="18" charset="0"/>
                <a:cs typeface="Times New Roman" panose="02020603050405020304" pitchFamily="18" charset="0"/>
              </a:rPr>
              <a:t>Đường</a:t>
            </a:r>
            <a:endParaRPr lang="en-US" sz="5000">
              <a:solidFill>
                <a:schemeClr val="accent3">
                  <a:lumMod val="75000"/>
                </a:schemeClr>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1337256" y="4687910"/>
            <a:ext cx="3466564" cy="13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45487" y="4131413"/>
            <a:ext cx="4103818" cy="861774"/>
          </a:xfrm>
          <a:prstGeom prst="rect">
            <a:avLst/>
          </a:prstGeom>
          <a:noFill/>
        </p:spPr>
        <p:txBody>
          <a:bodyPr wrap="square" rtlCol="0">
            <a:spAutoFit/>
          </a:bodyPr>
          <a:lstStyle/>
          <a:p>
            <a:pPr algn="ctr"/>
            <a:r>
              <a:rPr lang="en-GB" sz="5000">
                <a:solidFill>
                  <a:schemeClr val="accent3">
                    <a:lumMod val="75000"/>
                  </a:schemeClr>
                </a:solidFill>
                <a:latin typeface="Times New Roman" panose="02020603050405020304" pitchFamily="18" charset="0"/>
                <a:cs typeface="Times New Roman" panose="02020603050405020304" pitchFamily="18" charset="0"/>
              </a:rPr>
              <a:t>NẢY MẦM</a:t>
            </a:r>
            <a:endParaRPr lang="en-US" sz="500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025524" y="2513592"/>
            <a:ext cx="888642" cy="461665"/>
          </a:xfrm>
          <a:prstGeom prst="rect">
            <a:avLst/>
          </a:prstGeom>
          <a:noFill/>
        </p:spPr>
        <p:txBody>
          <a:bodyPr wrap="square" rtlCol="0">
            <a:spAutoFit/>
          </a:bodyPr>
          <a:lstStyle/>
          <a:p>
            <a:r>
              <a:rPr lang="en-GB" sz="2400" b="1">
                <a:latin typeface="Times New Roman" panose="02020603050405020304" pitchFamily="18" charset="0"/>
                <a:cs typeface="Times New Roman" panose="02020603050405020304" pitchFamily="18" charset="0"/>
              </a:rPr>
              <a:t>KT</a:t>
            </a:r>
            <a:endParaRPr lang="en-US" sz="2400" b="1">
              <a:latin typeface="Times New Roman" panose="02020603050405020304" pitchFamily="18" charset="0"/>
              <a:cs typeface="Times New Roman" panose="02020603050405020304" pitchFamily="18" charset="0"/>
            </a:endParaRPr>
          </a:p>
        </p:txBody>
      </p:sp>
      <p:sp>
        <p:nvSpPr>
          <p:cNvPr id="15" name="TextBox 14"/>
          <p:cNvSpPr txBox="1"/>
          <p:nvPr/>
        </p:nvSpPr>
        <p:spPr>
          <a:xfrm>
            <a:off x="5468727" y="2432349"/>
            <a:ext cx="888642" cy="461665"/>
          </a:xfrm>
          <a:prstGeom prst="rect">
            <a:avLst/>
          </a:prstGeom>
          <a:noFill/>
        </p:spPr>
        <p:txBody>
          <a:bodyPr wrap="square" rtlCol="0">
            <a:spAutoFit/>
          </a:bodyPr>
          <a:lstStyle/>
          <a:p>
            <a:r>
              <a:rPr lang="en-GB" sz="2400" b="1">
                <a:latin typeface="Times New Roman" panose="02020603050405020304" pitchFamily="18" charset="0"/>
                <a:cs typeface="Times New Roman" panose="02020603050405020304" pitchFamily="18" charset="0"/>
              </a:rPr>
              <a:t>BĐ</a:t>
            </a:r>
            <a:endParaRPr lang="en-US" sz="2400" b="1">
              <a:latin typeface="Times New Roman" panose="02020603050405020304" pitchFamily="18" charset="0"/>
              <a:cs typeface="Times New Roman" panose="02020603050405020304" pitchFamily="18" charset="0"/>
            </a:endParaRPr>
          </a:p>
        </p:txBody>
      </p:sp>
      <p:sp>
        <p:nvSpPr>
          <p:cNvPr id="16" name="TextBox 15"/>
          <p:cNvSpPr txBox="1"/>
          <p:nvPr/>
        </p:nvSpPr>
        <p:spPr>
          <a:xfrm>
            <a:off x="2309235" y="4100635"/>
            <a:ext cx="1894268" cy="461665"/>
          </a:xfrm>
          <a:prstGeom prst="rect">
            <a:avLst/>
          </a:prstGeom>
          <a:noFill/>
        </p:spPr>
        <p:txBody>
          <a:bodyPr wrap="square" rtlCol="0">
            <a:spAutoFit/>
          </a:bodyPr>
          <a:lstStyle/>
          <a:p>
            <a:r>
              <a:rPr lang="en-GB" sz="2400" b="1">
                <a:latin typeface="Times New Roman" panose="02020603050405020304" pitchFamily="18" charset="0"/>
                <a:cs typeface="Times New Roman" panose="02020603050405020304" pitchFamily="18" charset="0"/>
              </a:rPr>
              <a:t>ĐIỀU KIỆN</a:t>
            </a:r>
            <a:endParaRPr lang="en-US" sz="2400" b="1">
              <a:latin typeface="Times New Roman" panose="02020603050405020304" pitchFamily="18" charset="0"/>
              <a:cs typeface="Times New Roman" panose="02020603050405020304" pitchFamily="18" charset="0"/>
            </a:endParaRPr>
          </a:p>
        </p:txBody>
      </p:sp>
      <p:sp>
        <p:nvSpPr>
          <p:cNvPr id="17" name="TextBox 16"/>
          <p:cNvSpPr txBox="1"/>
          <p:nvPr/>
        </p:nvSpPr>
        <p:spPr>
          <a:xfrm>
            <a:off x="2113020" y="4867975"/>
            <a:ext cx="2461475" cy="461665"/>
          </a:xfrm>
          <a:prstGeom prst="rect">
            <a:avLst/>
          </a:prstGeom>
          <a:noFill/>
        </p:spPr>
        <p:txBody>
          <a:bodyPr wrap="square" rtlCol="0">
            <a:spAutoFit/>
          </a:bodyPr>
          <a:lstStyle/>
          <a:p>
            <a:r>
              <a:rPr lang="en-GB" sz="2400" b="1">
                <a:latin typeface="Times New Roman" panose="02020603050405020304" pitchFamily="18" charset="0"/>
                <a:cs typeface="Times New Roman" panose="02020603050405020304" pitchFamily="18" charset="0"/>
              </a:rPr>
              <a:t>NĂNG LƯỢNG</a:t>
            </a:r>
            <a:endParaRPr lang="en-US" sz="2400" b="1">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advTm="14702"/>
    </mc:Choice>
    <mc:Fallback>
      <p:transition advTm="14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4">
                                            <p:txEl>
                                              <p:pRg st="0" end="0"/>
                                            </p:txEl>
                                          </p:spTgt>
                                        </p:tgtEl>
                                        <p:attrNameLst>
                                          <p:attrName>style.color</p:attrName>
                                        </p:attrNameLst>
                                      </p:cBhvr>
                                      <p:to>
                                        <p:clrVal>
                                          <a:schemeClr val="accent2"/>
                                        </p:clrVal>
                                      </p:to>
                                    </p:set>
                                    <p:set>
                                      <p:cBhvr>
                                        <p:cTn id="7" dur="500" fill="hold"/>
                                        <p:tgtEl>
                                          <p:spTgt spid="14">
                                            <p:txEl>
                                              <p:pRg st="0" end="0"/>
                                            </p:txEl>
                                          </p:spTgt>
                                        </p:tgtEl>
                                        <p:attrNameLst>
                                          <p:attrName>fillcolor</p:attrName>
                                        </p:attrNameLst>
                                      </p:cBhvr>
                                      <p:to>
                                        <p:clrVal>
                                          <a:schemeClr val="accent2"/>
                                        </p:clrVal>
                                      </p:to>
                                    </p:set>
                                    <p:set>
                                      <p:cBhvr>
                                        <p:cTn id="8" dur="500" fill="hold"/>
                                        <p:tgtEl>
                                          <p:spTgt spid="14">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par>
                                <p:cTn id="41" presetID="14" presetClass="entr" presetSubtype="1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horizont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3" grpId="0"/>
      <p:bldP spid="12"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15913" y="1223858"/>
            <a:ext cx="4221855" cy="4170878"/>
          </a:xfrm>
          <a:prstGeom prst="rect">
            <a:avLst/>
          </a:prstGeom>
        </p:spPr>
      </p:pic>
      <p:sp>
        <p:nvSpPr>
          <p:cNvPr id="14" name="TextBox 13"/>
          <p:cNvSpPr txBox="1"/>
          <p:nvPr/>
        </p:nvSpPr>
        <p:spPr>
          <a:xfrm>
            <a:off x="502276" y="305068"/>
            <a:ext cx="11333409" cy="646331"/>
          </a:xfrm>
          <a:prstGeom prst="rect">
            <a:avLst/>
          </a:prstGeom>
          <a:noFill/>
          <a:ln>
            <a:noFill/>
          </a:ln>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Kích thích sự ra hoa và phân hóa giới tính hoa</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778" y="3352800"/>
            <a:ext cx="3957751" cy="332635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085" y="5394736"/>
            <a:ext cx="1371464" cy="1238250"/>
          </a:xfrm>
          <a:prstGeom prst="rect">
            <a:avLst/>
          </a:prstGeom>
        </p:spPr>
      </p:pic>
      <p:sp>
        <p:nvSpPr>
          <p:cNvPr id="2" name="TextBox 1"/>
          <p:cNvSpPr txBox="1"/>
          <p:nvPr/>
        </p:nvSpPr>
        <p:spPr>
          <a:xfrm>
            <a:off x="614473" y="2101021"/>
            <a:ext cx="1730478" cy="2862322"/>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kích thích cụm hoa sinh trưởng</a:t>
            </a:r>
            <a:endParaRPr lang="en-US" sz="3600">
              <a:latin typeface="Times New Roman" panose="02020603050405020304" pitchFamily="18" charset="0"/>
              <a:cs typeface="Times New Roman" panose="02020603050405020304" pitchFamily="18" charset="0"/>
            </a:endParaRPr>
          </a:p>
        </p:txBody>
      </p:sp>
      <p:sp>
        <p:nvSpPr>
          <p:cNvPr id="9" name="TextBox 8"/>
          <p:cNvSpPr txBox="1"/>
          <p:nvPr/>
        </p:nvSpPr>
        <p:spPr>
          <a:xfrm>
            <a:off x="7308730" y="1223858"/>
            <a:ext cx="4526955" cy="1754326"/>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kích thích cây ngày dài ra hoa trong điều kiện ngày ngắn</a:t>
            </a:r>
            <a:endParaRPr lang="en-US" sz="3600">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400" advTm="14702">
        <p14:ripple/>
      </p:transition>
    </mc:Choice>
    <mc:Fallback>
      <p:transition spd="slow" advTm="147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heel(1)">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6812" y="4035660"/>
            <a:ext cx="2021984" cy="584775"/>
          </a:xfrm>
          <a:prstGeom prst="rect">
            <a:avLst/>
          </a:prstGeom>
          <a:noFill/>
        </p:spPr>
        <p:txBody>
          <a:bodyPr wrap="square" rtlCol="0">
            <a:spAutoFit/>
          </a:bodyPr>
          <a:lstStyle/>
          <a:p>
            <a:pPr algn="ctr"/>
            <a:r>
              <a:rPr lang="en-GB" sz="3200" b="1">
                <a:solidFill>
                  <a:srgbClr val="FF0000"/>
                </a:solidFill>
                <a:latin typeface="Times New Roman" panose="02020603050405020304" pitchFamily="18" charset="0"/>
                <a:cs typeface="Times New Roman" panose="02020603050405020304" pitchFamily="18" charset="0"/>
              </a:rPr>
              <a:t>Hoa đực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rot="19482972">
            <a:off x="4811467" y="2319609"/>
            <a:ext cx="2122825" cy="861774"/>
          </a:xfrm>
          <a:prstGeom prst="rect">
            <a:avLst/>
          </a:prstGeom>
          <a:noFill/>
        </p:spPr>
        <p:txBody>
          <a:bodyPr wrap="square" rtlCol="0">
            <a:spAutoFit/>
          </a:bodyPr>
          <a:lstStyle/>
          <a:p>
            <a:pPr algn="ctr"/>
            <a:r>
              <a:rPr lang="en-GB" sz="5000">
                <a:solidFill>
                  <a:schemeClr val="accent3">
                    <a:lumMod val="75000"/>
                  </a:schemeClr>
                </a:solidFill>
                <a:latin typeface="Kristen ITC" panose="03050502040202030202" pitchFamily="66" charset="0"/>
              </a:rPr>
              <a:t>GA</a:t>
            </a:r>
            <a:endParaRPr lang="en-US" sz="5000">
              <a:solidFill>
                <a:schemeClr val="accent3">
                  <a:lumMod val="75000"/>
                </a:schemeClr>
              </a:solidFill>
              <a:latin typeface="Kristen ITC" panose="03050502040202030202" pitchFamily="66"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42364" y="678874"/>
            <a:ext cx="5140035" cy="3291641"/>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56" y="678874"/>
            <a:ext cx="4725695" cy="3291642"/>
          </a:xfrm>
          <a:prstGeom prst="rect">
            <a:avLst/>
          </a:prstGeom>
        </p:spPr>
      </p:pic>
      <p:sp>
        <p:nvSpPr>
          <p:cNvPr id="15" name="TextBox 14"/>
          <p:cNvSpPr txBox="1"/>
          <p:nvPr/>
        </p:nvSpPr>
        <p:spPr>
          <a:xfrm>
            <a:off x="8447917" y="4035660"/>
            <a:ext cx="2021984" cy="584775"/>
          </a:xfrm>
          <a:prstGeom prst="rect">
            <a:avLst/>
          </a:prstGeom>
          <a:noFill/>
        </p:spPr>
        <p:txBody>
          <a:bodyPr wrap="square" rtlCol="0">
            <a:spAutoFit/>
          </a:bodyPr>
          <a:lstStyle/>
          <a:p>
            <a:pPr algn="ctr"/>
            <a:r>
              <a:rPr lang="en-GB" sz="3200" b="1">
                <a:solidFill>
                  <a:srgbClr val="FF0000"/>
                </a:solidFill>
                <a:latin typeface="Times New Roman" panose="02020603050405020304" pitchFamily="18" charset="0"/>
                <a:cs typeface="Times New Roman" panose="02020603050405020304" pitchFamily="18" charset="0"/>
              </a:rPr>
              <a:t>Hoa cái</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0362" y="4750724"/>
            <a:ext cx="4294884" cy="861774"/>
          </a:xfrm>
          <a:prstGeom prst="rect">
            <a:avLst/>
          </a:prstGeom>
          <a:noFill/>
        </p:spPr>
        <p:txBody>
          <a:bodyPr wrap="square" rtlCol="0">
            <a:spAutoFit/>
          </a:bodyPr>
          <a:lstStyle/>
          <a:p>
            <a:pPr algn="ctr"/>
            <a:r>
              <a:rPr lang="en-GB" sz="5000">
                <a:solidFill>
                  <a:schemeClr val="accent3">
                    <a:lumMod val="75000"/>
                  </a:schemeClr>
                </a:solidFill>
                <a:latin typeface="Times New Roman" panose="02020603050405020304" pitchFamily="18" charset="0"/>
                <a:cs typeface="Times New Roman" panose="02020603050405020304" pitchFamily="18" charset="0"/>
              </a:rPr>
              <a:t>Kích thích</a:t>
            </a:r>
            <a:endParaRPr lang="en-US" sz="500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238951" y="4750724"/>
            <a:ext cx="2028309" cy="830997"/>
          </a:xfrm>
          <a:prstGeom prst="rect">
            <a:avLst/>
          </a:prstGeom>
          <a:noFill/>
        </p:spPr>
        <p:txBody>
          <a:bodyPr wrap="square" rtlCol="0">
            <a:spAutoFit/>
          </a:bodyPr>
          <a:lstStyle/>
          <a:p>
            <a:r>
              <a:rPr lang="en-GB" sz="4800" b="1">
                <a:latin typeface="Times New Roman" panose="02020603050405020304" pitchFamily="18" charset="0"/>
                <a:cs typeface="Times New Roman" panose="02020603050405020304" pitchFamily="18" charset="0"/>
              </a:rPr>
              <a:t>&gt;     &lt;</a:t>
            </a:r>
            <a:endParaRPr lang="en-US" sz="4800" b="1">
              <a:latin typeface="Times New Roman" panose="02020603050405020304" pitchFamily="18" charset="0"/>
              <a:cs typeface="Times New Roman" panose="02020603050405020304" pitchFamily="18" charset="0"/>
            </a:endParaRPr>
          </a:p>
        </p:txBody>
      </p:sp>
      <p:sp>
        <p:nvSpPr>
          <p:cNvPr id="17" name="TextBox 16"/>
          <p:cNvSpPr txBox="1"/>
          <p:nvPr/>
        </p:nvSpPr>
        <p:spPr>
          <a:xfrm>
            <a:off x="7859486" y="4750724"/>
            <a:ext cx="3198846" cy="861774"/>
          </a:xfrm>
          <a:prstGeom prst="rect">
            <a:avLst/>
          </a:prstGeom>
          <a:noFill/>
        </p:spPr>
        <p:txBody>
          <a:bodyPr wrap="square" rtlCol="0">
            <a:spAutoFit/>
          </a:bodyPr>
          <a:lstStyle/>
          <a:p>
            <a:pPr algn="ctr"/>
            <a:r>
              <a:rPr lang="en-GB" sz="5000">
                <a:solidFill>
                  <a:schemeClr val="accent3">
                    <a:lumMod val="75000"/>
                  </a:schemeClr>
                </a:solidFill>
                <a:latin typeface="Times New Roman" panose="02020603050405020304" pitchFamily="18" charset="0"/>
                <a:cs typeface="Times New Roman" panose="02020603050405020304" pitchFamily="18" charset="0"/>
              </a:rPr>
              <a:t>Ức chế</a:t>
            </a:r>
            <a:endParaRPr lang="en-US" sz="5000">
              <a:solidFill>
                <a:schemeClr val="accent3">
                  <a:lumMod val="75000"/>
                </a:schemeClr>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Tm="14702">
        <p14:switch dir="r"/>
      </p:transition>
    </mc:Choice>
    <mc:Fallback>
      <p:transition spd="slow" advTm="147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6" grpId="0"/>
      <p:bldP spid="11"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2276" y="305068"/>
            <a:ext cx="11333409" cy="1200329"/>
          </a:xfrm>
          <a:prstGeom prst="rect">
            <a:avLst/>
          </a:prstGeom>
          <a:noFill/>
          <a:ln>
            <a:noFill/>
          </a:ln>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Kích thích quá trình hình thành quả và tạo quả không hạt</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6367" y="1597314"/>
            <a:ext cx="3451538" cy="2201951"/>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103" y="1597313"/>
            <a:ext cx="3523582" cy="22019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459" y="1597314"/>
            <a:ext cx="3901090" cy="2628859"/>
          </a:xfrm>
          <a:prstGeom prst="rect">
            <a:avLst/>
          </a:prstGeom>
        </p:spPr>
      </p:pic>
      <p:sp>
        <p:nvSpPr>
          <p:cNvPr id="6" name="Rounded Rectangle 5"/>
          <p:cNvSpPr/>
          <p:nvPr/>
        </p:nvSpPr>
        <p:spPr>
          <a:xfrm>
            <a:off x="180305" y="4226173"/>
            <a:ext cx="3451538" cy="16436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chemeClr val="tx1">
                    <a:lumMod val="95000"/>
                    <a:lumOff val="5000"/>
                  </a:schemeClr>
                </a:solidFill>
                <a:latin typeface="Times New Roman" panose="02020603050405020304" pitchFamily="18" charset="0"/>
                <a:cs typeface="Times New Roman" panose="02020603050405020304" pitchFamily="18" charset="0"/>
              </a:rPr>
              <a:t>Nho,anh đào,..có phẩn ứng đặc hiệu với GA</a:t>
            </a:r>
            <a:endParaRPr lang="en-US" sz="32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228074" y="4738351"/>
            <a:ext cx="3685274" cy="14882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chemeClr val="tx1">
                    <a:lumMod val="95000"/>
                    <a:lumOff val="5000"/>
                  </a:schemeClr>
                </a:solidFill>
                <a:latin typeface="Times New Roman" panose="02020603050405020304" pitchFamily="18" charset="0"/>
                <a:cs typeface="Times New Roman" panose="02020603050405020304" pitchFamily="18" charset="0"/>
              </a:rPr>
              <a:t>Tỷ lệ đậu quả không hạt hoặc ít hạt tăng</a:t>
            </a:r>
            <a:endParaRPr lang="en-US" sz="32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509579" y="4226173"/>
            <a:ext cx="3245476" cy="13522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chemeClr val="tx1">
                    <a:lumMod val="95000"/>
                    <a:lumOff val="5000"/>
                  </a:schemeClr>
                </a:solidFill>
                <a:latin typeface="Times New Roman" panose="02020603050405020304" pitchFamily="18" charset="0"/>
                <a:cs typeface="Times New Roman" panose="02020603050405020304" pitchFamily="18" charset="0"/>
              </a:rPr>
              <a:t>Tăng năng suất ,kích thước</a:t>
            </a:r>
            <a:endParaRPr lang="en-US" sz="3200" b="1">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800" advTm="14702">
        <p:circle/>
      </p:transition>
    </mc:Choice>
    <mc:Fallback>
      <p:transition spd="slow" advTm="14702">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856" y="3343070"/>
            <a:ext cx="7397578" cy="2246769"/>
          </a:xfrm>
          <a:prstGeom prst="rect">
            <a:avLst/>
          </a:prstGeom>
          <a:noFill/>
        </p:spPr>
        <p:txBody>
          <a:bodyPr wrap="square" rtlCol="0" anchor="ctr">
            <a:spAutoFit/>
          </a:bodyPr>
          <a:lstStyle/>
          <a:p>
            <a:r>
              <a:rPr lang="en-US" sz="7000" b="1">
                <a:solidFill>
                  <a:schemeClr val="accent5">
                    <a:lumMod val="60000"/>
                    <a:lumOff val="40000"/>
                  </a:schemeClr>
                </a:solidFill>
                <a:latin typeface="Times New Roman" panose="02020603050405020304" pitchFamily="18" charset="0"/>
                <a:cs typeface="Times New Roman" panose="02020603050405020304" pitchFamily="18" charset="0"/>
              </a:rPr>
              <a:t>SỰ  LIÊN HỆ  VỚI AUXIN</a:t>
            </a:r>
            <a:endParaRPr lang="en-US" sz="7000" b="1">
              <a:solidFill>
                <a:schemeClr val="accent5">
                  <a:lumMod val="60000"/>
                  <a:lumOff val="4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81038" y="769147"/>
            <a:ext cx="45719" cy="2010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3.7037E-6 L 0.00195 0.14652 " pathEditMode="relative" rAng="0" ptsTypes="AA">
                                      <p:cBhvr>
                                        <p:cTn id="6" dur="2000" fill="hold"/>
                                        <p:tgtEl>
                                          <p:spTgt spid="3"/>
                                        </p:tgtEl>
                                        <p:attrNameLst>
                                          <p:attrName>ppt_x</p:attrName>
                                          <p:attrName>ppt_y</p:attrName>
                                        </p:attrNameLst>
                                      </p:cBhvr>
                                      <p:rCtr x="91" y="7315"/>
                                    </p:animMotion>
                                  </p:childTnLst>
                                </p:cTn>
                              </p:par>
                              <p:par>
                                <p:cTn id="7" presetID="42" presetClass="path" presetSubtype="0" accel="50000" decel="50000" fill="hold" grpId="0" nodeType="withEffect">
                                  <p:stCondLst>
                                    <p:cond delay="0"/>
                                  </p:stCondLst>
                                  <p:childTnLst>
                                    <p:animMotion origin="layout" path="M 8.33333E-7 -2.96296E-6 L -0.01471 -0.24584 " pathEditMode="relative" rAng="0" ptsTypes="AA">
                                      <p:cBhvr>
                                        <p:cTn id="8" dur="2000" fill="hold"/>
                                        <p:tgtEl>
                                          <p:spTgt spid="2"/>
                                        </p:tgtEl>
                                        <p:attrNameLst>
                                          <p:attrName>ppt_x</p:attrName>
                                          <p:attrName>ppt_y</p:attrName>
                                        </p:attrNameLst>
                                      </p:cBhvr>
                                      <p:rCtr x="-729" y="-1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70029" y="1591665"/>
            <a:ext cx="5521971" cy="4536992"/>
          </a:xfrm>
          <a:prstGeom prst="rect">
            <a:avLst/>
          </a:prstGeom>
        </p:spPr>
      </p:pic>
      <p:sp>
        <p:nvSpPr>
          <p:cNvPr id="14" name="TextBox 13"/>
          <p:cNvSpPr txBox="1"/>
          <p:nvPr/>
        </p:nvSpPr>
        <p:spPr>
          <a:xfrm>
            <a:off x="502276" y="305068"/>
            <a:ext cx="11333409" cy="646331"/>
          </a:xfrm>
          <a:prstGeom prst="rect">
            <a:avLst/>
          </a:prstGeom>
          <a:noFill/>
          <a:ln>
            <a:noFill/>
          </a:ln>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Trong phần lớn các trường hợp GA bổ sung cho Auxin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2276" y="1867171"/>
            <a:ext cx="5869859" cy="1076325"/>
          </a:xfrm>
          <a:prstGeom prst="rect">
            <a:avLst/>
          </a:prstGeom>
        </p:spPr>
        <p:txBody>
          <a:bodyPr wrap="square">
            <a:spAutoFit/>
          </a:bodyPr>
          <a:lstStyle/>
          <a:p>
            <a:pPr algn="ctr"/>
            <a:r>
              <a:rPr lang="en-US" sz="3200" b="1">
                <a:latin typeface="Times New Roman" panose="02020603050405020304" pitchFamily="18" charset="0"/>
                <a:ea typeface="Calibri" panose="020F0502020204030204" pitchFamily="34" charset="0"/>
                <a:cs typeface="Times New Roman" panose="02020603050405020304" pitchFamily="18" charset="0"/>
              </a:rPr>
              <a:t>Auxin kích thích </a:t>
            </a:r>
            <a:r>
              <a:rPr lang="en-US" sz="3200" b="1" smtClean="0">
                <a:latin typeface="Times New Roman" panose="02020603050405020304" pitchFamily="18" charset="0"/>
                <a:ea typeface="Calibri" panose="020F0502020204030204" pitchFamily="34" charset="0"/>
                <a:cs typeface="Times New Roman" panose="02020603050405020304" pitchFamily="18" charset="0"/>
              </a:rPr>
              <a:t>thượng </a:t>
            </a:r>
            <a:r>
              <a:rPr lang="en-US" sz="3200" b="1">
                <a:latin typeface="Times New Roman" panose="02020603050405020304" pitchFamily="18" charset="0"/>
                <a:ea typeface="Calibri" panose="020F0502020204030204" pitchFamily="34" charset="0"/>
                <a:cs typeface="Times New Roman" panose="02020603050405020304" pitchFamily="18" charset="0"/>
              </a:rPr>
              <a:t>tầng, ưu thế ngọn, cản chồi nách</a:t>
            </a:r>
            <a:endParaRPr lang="en-US" sz="3200" b="1">
              <a:latin typeface="Times New Roman" panose="02020603050405020304" pitchFamily="18" charset="0"/>
              <a:cs typeface="Times New Roman" panose="02020603050405020304" pitchFamily="18" charset="0"/>
            </a:endParaRPr>
          </a:p>
        </p:txBody>
      </p:sp>
      <p:sp>
        <p:nvSpPr>
          <p:cNvPr id="4" name="Rectangle 3"/>
          <p:cNvSpPr/>
          <p:nvPr/>
        </p:nvSpPr>
        <p:spPr>
          <a:xfrm>
            <a:off x="1053841" y="3966082"/>
            <a:ext cx="6585857" cy="1076325"/>
          </a:xfrm>
          <a:prstGeom prst="rect">
            <a:avLst/>
          </a:prstGeom>
        </p:spPr>
        <p:txBody>
          <a:bodyPr wrap="square">
            <a:spAutoFit/>
          </a:bodyPr>
          <a:lstStyle/>
          <a:p>
            <a:r>
              <a:rPr lang="en-US" sz="3200" b="1">
                <a:latin typeface="Times New Roman" panose="02020603050405020304" pitchFamily="18" charset="0"/>
                <a:ea typeface="Calibri" panose="020F0502020204030204" pitchFamily="34" charset="0"/>
                <a:cs typeface="Times New Roman" panose="02020603050405020304" pitchFamily="18" charset="0"/>
              </a:rPr>
              <a:t>GA kích thích mô phân sinh lóng, chồi</a:t>
            </a:r>
            <a:endParaRPr lang="en-US" sz="3200" b="1">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Tm="14702">
        <p14:prism isInverted="1"/>
      </p:transition>
    </mc:Choice>
    <mc:Fallback>
      <p:transition spd="slow" advTm="147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40912" y="317947"/>
            <a:ext cx="11333409" cy="646331"/>
          </a:xfrm>
          <a:prstGeom prst="rect">
            <a:avLst/>
          </a:prstGeom>
          <a:noFill/>
          <a:ln>
            <a:noFill/>
          </a:ln>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Trong phần lớn các trường hợp GA bổ sung cho Auxin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19970" y="2799279"/>
            <a:ext cx="2216413" cy="1754326"/>
          </a:xfrm>
          <a:prstGeom prst="rect">
            <a:avLst/>
          </a:prstGeom>
        </p:spPr>
        <p:txBody>
          <a:bodyPr wrap="square">
            <a:spAutoFit/>
          </a:bodyPr>
          <a:lstStyle/>
          <a:p>
            <a:r>
              <a:rPr lang="en-US" sz="3600" b="1">
                <a:latin typeface="Times New Roman" panose="02020603050405020304" pitchFamily="18" charset="0"/>
                <a:ea typeface="Calibri" panose="020F0502020204030204" pitchFamily="34" charset="0"/>
                <a:cs typeface="Times New Roman" panose="02020603050405020304" pitchFamily="18" charset="0"/>
              </a:rPr>
              <a:t>Auxin kích thích sự tạo rễ</a:t>
            </a:r>
            <a:endParaRPr lang="en-US" sz="3600" b="1">
              <a:latin typeface="Times New Roman" panose="02020603050405020304" pitchFamily="18" charset="0"/>
              <a:cs typeface="Times New Roman" panose="02020603050405020304" pitchFamily="18" charset="0"/>
            </a:endParaRPr>
          </a:p>
        </p:txBody>
      </p:sp>
      <p:sp>
        <p:nvSpPr>
          <p:cNvPr id="6" name="Rectangle 5"/>
          <p:cNvSpPr/>
          <p:nvPr/>
        </p:nvSpPr>
        <p:spPr>
          <a:xfrm>
            <a:off x="9516129" y="2522280"/>
            <a:ext cx="2134763" cy="2308324"/>
          </a:xfrm>
          <a:prstGeom prst="rect">
            <a:avLst/>
          </a:prstGeom>
        </p:spPr>
        <p:txBody>
          <a:bodyPr wrap="square">
            <a:spAutoFit/>
          </a:bodyPr>
          <a:lstStyle/>
          <a:p>
            <a:pPr algn="ctr"/>
            <a:r>
              <a:rPr lang="en-US" sz="3600" b="1">
                <a:latin typeface="Times New Roman" panose="02020603050405020304" pitchFamily="18" charset="0"/>
                <a:ea typeface="Calibri" panose="020F0502020204030204" pitchFamily="34" charset="0"/>
                <a:cs typeface="Times New Roman" panose="02020603050405020304" pitchFamily="18" charset="0"/>
              </a:rPr>
              <a:t>GA không có hiệu ứng này</a:t>
            </a:r>
            <a:endParaRPr lang="en-US" sz="36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95580" y="1486349"/>
            <a:ext cx="5035640" cy="2394994"/>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712" y="3881343"/>
            <a:ext cx="5035640" cy="2459863"/>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400" advTm="14702">
        <p14:ripple/>
      </p:transition>
    </mc:Choice>
    <mc:Fallback>
      <p:transition spd="slow" advTm="147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4">
                                            <p:txEl>
                                              <p:pRg st="0" end="0"/>
                                            </p:txEl>
                                          </p:spTgt>
                                        </p:tgtEl>
                                        <p:attrNameLst>
                                          <p:attrName>style.color</p:attrName>
                                        </p:attrNameLst>
                                      </p:cBhvr>
                                      <p:to>
                                        <p:clrVal>
                                          <a:schemeClr val="accent2"/>
                                        </p:clrVal>
                                      </p:to>
                                    </p:set>
                                    <p:set>
                                      <p:cBhvr>
                                        <p:cTn id="7" dur="500" fill="hold"/>
                                        <p:tgtEl>
                                          <p:spTgt spid="14">
                                            <p:txEl>
                                              <p:pRg st="0" end="0"/>
                                            </p:txEl>
                                          </p:spTgt>
                                        </p:tgtEl>
                                        <p:attrNameLst>
                                          <p:attrName>fillcolor</p:attrName>
                                        </p:attrNameLst>
                                      </p:cBhvr>
                                      <p:to>
                                        <p:clrVal>
                                          <a:schemeClr val="accent2"/>
                                        </p:clrVal>
                                      </p:to>
                                    </p:set>
                                    <p:set>
                                      <p:cBhvr>
                                        <p:cTn id="8" dur="500" fill="hold"/>
                                        <p:tgtEl>
                                          <p:spTgt spid="14">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787168" y="573011"/>
            <a:ext cx="2653048" cy="3675045"/>
          </a:xfrm>
          <a:prstGeom prst="rect">
            <a:avLst/>
          </a:prstGeom>
          <a:noFill/>
          <a:ln>
            <a:noFill/>
          </a:ln>
        </p:spPr>
        <p:txBody>
          <a:bodyPr wrap="square" rtlCol="0">
            <a:spAutoFit/>
          </a:bodyPr>
          <a:lstStyle/>
          <a:p>
            <a:pPr algn="ctr">
              <a:lnSpc>
                <a:spcPct val="150000"/>
              </a:lnSpc>
            </a:pPr>
            <a:r>
              <a:rPr lang="en-US" sz="4000" b="1">
                <a:solidFill>
                  <a:schemeClr val="tx2">
                    <a:lumMod val="60000"/>
                    <a:lumOff val="40000"/>
                  </a:schemeClr>
                </a:solidFill>
                <a:latin typeface="Times New Roman" panose="02020603050405020304" pitchFamily="18" charset="0"/>
                <a:cs typeface="Times New Roman" panose="02020603050405020304" pitchFamily="18" charset="0"/>
              </a:rPr>
              <a:t>Cả hai đều kích thích tạo quả không hạt</a:t>
            </a:r>
            <a:endParaRPr lang="en-US" sz="4000" b="1">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6581108" cy="575042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6276" y="424801"/>
            <a:ext cx="2129039" cy="1829002"/>
          </a:xfrm>
          <a:prstGeom prst="rect">
            <a:avLst/>
          </a:prstGeom>
        </p:spPr>
      </p:pic>
      <p:sp>
        <p:nvSpPr>
          <p:cNvPr id="8" name="Rounded Rectangle 7"/>
          <p:cNvSpPr/>
          <p:nvPr/>
        </p:nvSpPr>
        <p:spPr>
          <a:xfrm flipV="1">
            <a:off x="-40312" y="5898522"/>
            <a:ext cx="7007782"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advTm="14702">
        <p14:shred/>
      </p:transition>
    </mc:Choice>
    <mc:Fallback>
      <p:transition spd="slow" advTm="147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856" y="3881679"/>
            <a:ext cx="7397578" cy="1169551"/>
          </a:xfrm>
          <a:prstGeom prst="rect">
            <a:avLst/>
          </a:prstGeom>
          <a:noFill/>
        </p:spPr>
        <p:txBody>
          <a:bodyPr wrap="square" rtlCol="0" anchor="ctr">
            <a:spAutoFit/>
          </a:bodyPr>
          <a:lstStyle/>
          <a:p>
            <a:r>
              <a:rPr lang="en-GB" sz="7000" b="1">
                <a:solidFill>
                  <a:schemeClr val="accent5">
                    <a:lumMod val="60000"/>
                    <a:lumOff val="40000"/>
                  </a:schemeClr>
                </a:solidFill>
                <a:latin typeface="Times New Roman" panose="02020603050405020304" pitchFamily="18" charset="0"/>
                <a:cs typeface="Times New Roman" panose="02020603050405020304" pitchFamily="18" charset="0"/>
              </a:rPr>
              <a:t>HỆ LỤY</a:t>
            </a:r>
            <a:endParaRPr lang="en-US" sz="7000" b="1">
              <a:solidFill>
                <a:schemeClr val="accent5">
                  <a:lumMod val="60000"/>
                  <a:lumOff val="4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81038" y="769147"/>
            <a:ext cx="45719" cy="2010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3.7037E-6 L 0.00195 0.14652 " pathEditMode="relative" rAng="0" ptsTypes="AA">
                                      <p:cBhvr>
                                        <p:cTn id="6" dur="2000" fill="hold"/>
                                        <p:tgtEl>
                                          <p:spTgt spid="3"/>
                                        </p:tgtEl>
                                        <p:attrNameLst>
                                          <p:attrName>ppt_x</p:attrName>
                                          <p:attrName>ppt_y</p:attrName>
                                        </p:attrNameLst>
                                      </p:cBhvr>
                                      <p:rCtr x="91" y="7315"/>
                                    </p:animMotion>
                                  </p:childTnLst>
                                </p:cTn>
                              </p:par>
                              <p:par>
                                <p:cTn id="7" presetID="42" presetClass="path" presetSubtype="0" accel="50000" decel="50000" fill="hold" grpId="0" nodeType="withEffect">
                                  <p:stCondLst>
                                    <p:cond delay="0"/>
                                  </p:stCondLst>
                                  <p:childTnLst>
                                    <p:animMotion origin="layout" path="M 8.33333E-7 2.96296E-6 L -0.01471 -0.24584 " pathEditMode="relative" rAng="0" ptsTypes="AA">
                                      <p:cBhvr>
                                        <p:cTn id="8" dur="2000" fill="hold"/>
                                        <p:tgtEl>
                                          <p:spTgt spid="2"/>
                                        </p:tgtEl>
                                        <p:attrNameLst>
                                          <p:attrName>ppt_x</p:attrName>
                                          <p:attrName>ppt_y</p:attrName>
                                        </p:attrNameLst>
                                      </p:cBhvr>
                                      <p:rCtr x="-729" y="-1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ounded Rectangle 2"/>
          <p:cNvSpPr/>
          <p:nvPr/>
        </p:nvSpPr>
        <p:spPr>
          <a:xfrm>
            <a:off x="460768" y="4441197"/>
            <a:ext cx="2781836" cy="7588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Vỏ Văn Quí-18113134</a:t>
            </a:r>
            <a:endParaRPr lang="en-US" sz="2400" b="1" i="1">
              <a:latin typeface="Times New Roman" panose="02020603050405020304" pitchFamily="18" charset="0"/>
              <a:cs typeface="Times New Roman" panose="02020603050405020304" pitchFamily="18" charset="0"/>
            </a:endParaRPr>
          </a:p>
        </p:txBody>
      </p:sp>
      <p:sp>
        <p:nvSpPr>
          <p:cNvPr id="16" name="Rounded Rectangle 15"/>
          <p:cNvSpPr/>
          <p:nvPr/>
        </p:nvSpPr>
        <p:spPr>
          <a:xfrm>
            <a:off x="461494" y="2219007"/>
            <a:ext cx="2822619" cy="9336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Lê Đình Nhật Huy-18113056</a:t>
            </a:r>
            <a:endParaRPr lang="en-US" sz="2400" b="1" i="1">
              <a:latin typeface="Times New Roman" panose="02020603050405020304" pitchFamily="18" charset="0"/>
              <a:cs typeface="Times New Roman" panose="02020603050405020304" pitchFamily="18" charset="0"/>
            </a:endParaRPr>
          </a:p>
        </p:txBody>
      </p:sp>
      <p:sp>
        <p:nvSpPr>
          <p:cNvPr id="17" name="Rounded Rectangle 16"/>
          <p:cNvSpPr/>
          <p:nvPr/>
        </p:nvSpPr>
        <p:spPr>
          <a:xfrm>
            <a:off x="460768" y="3386342"/>
            <a:ext cx="2770897" cy="821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Nguyễn Tấn Phát-18113126</a:t>
            </a:r>
            <a:endParaRPr lang="en-US" sz="2400" b="1" i="1">
              <a:latin typeface="Times New Roman" panose="02020603050405020304" pitchFamily="18" charset="0"/>
              <a:cs typeface="Times New Roman" panose="02020603050405020304" pitchFamily="18" charset="0"/>
            </a:endParaRPr>
          </a:p>
        </p:txBody>
      </p:sp>
      <p:sp>
        <p:nvSpPr>
          <p:cNvPr id="18" name="Rounded Rectangle 17"/>
          <p:cNvSpPr/>
          <p:nvPr/>
        </p:nvSpPr>
        <p:spPr>
          <a:xfrm>
            <a:off x="460768" y="5492561"/>
            <a:ext cx="2781836" cy="8661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Phan Hồng Phúc-18113128</a:t>
            </a:r>
            <a:endParaRPr lang="en-US" sz="2400" b="1" i="1">
              <a:latin typeface="Times New Roman" panose="02020603050405020304" pitchFamily="18" charset="0"/>
              <a:cs typeface="Times New Roman" panose="02020603050405020304" pitchFamily="18" charset="0"/>
            </a:endParaRPr>
          </a:p>
        </p:txBody>
      </p:sp>
      <p:sp>
        <p:nvSpPr>
          <p:cNvPr id="13" name="Rounded Rectangle 12"/>
          <p:cNvSpPr/>
          <p:nvPr/>
        </p:nvSpPr>
        <p:spPr>
          <a:xfrm>
            <a:off x="4653017" y="2160143"/>
            <a:ext cx="2822619" cy="9336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Đỗ Thị Thu Nga-18113092</a:t>
            </a:r>
            <a:endParaRPr lang="en-US" sz="2400" b="1" i="1">
              <a:latin typeface="Times New Roman" panose="02020603050405020304" pitchFamily="18" charset="0"/>
              <a:cs typeface="Times New Roman" panose="02020603050405020304" pitchFamily="18" charset="0"/>
            </a:endParaRPr>
          </a:p>
        </p:txBody>
      </p:sp>
      <p:sp>
        <p:nvSpPr>
          <p:cNvPr id="14" name="Rounded Rectangle 13"/>
          <p:cNvSpPr/>
          <p:nvPr/>
        </p:nvSpPr>
        <p:spPr>
          <a:xfrm>
            <a:off x="4653016" y="4389492"/>
            <a:ext cx="2822619" cy="7588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Huỳnh Thị Lượng-18113085</a:t>
            </a:r>
            <a:endParaRPr lang="en-US" sz="2400" b="1" i="1">
              <a:latin typeface="Times New Roman" panose="02020603050405020304" pitchFamily="18" charset="0"/>
              <a:cs typeface="Times New Roman" panose="02020603050405020304" pitchFamily="18" charset="0"/>
            </a:endParaRPr>
          </a:p>
        </p:txBody>
      </p:sp>
      <p:sp>
        <p:nvSpPr>
          <p:cNvPr id="23" name="Rounded Rectangle 22"/>
          <p:cNvSpPr/>
          <p:nvPr/>
        </p:nvSpPr>
        <p:spPr>
          <a:xfrm>
            <a:off x="4673770" y="5418644"/>
            <a:ext cx="2822619" cy="8661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Nguyễn Hoàng Nhật-18113106</a:t>
            </a:r>
            <a:endParaRPr lang="en-US" sz="2400" b="1" i="1">
              <a:latin typeface="Times New Roman" panose="02020603050405020304" pitchFamily="18" charset="0"/>
              <a:cs typeface="Times New Roman" panose="02020603050405020304" pitchFamily="18" charset="0"/>
            </a:endParaRPr>
          </a:p>
        </p:txBody>
      </p:sp>
      <p:sp>
        <p:nvSpPr>
          <p:cNvPr id="25" name="Rounded Rectangle 24"/>
          <p:cNvSpPr/>
          <p:nvPr/>
        </p:nvSpPr>
        <p:spPr>
          <a:xfrm>
            <a:off x="4673770" y="3297431"/>
            <a:ext cx="2822619" cy="8743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Phạm Thị Huyền-18113058</a:t>
            </a:r>
            <a:endParaRPr lang="en-US" sz="2400" b="1" i="1">
              <a:latin typeface="Times New Roman" panose="02020603050405020304" pitchFamily="18" charset="0"/>
              <a:cs typeface="Times New Roman" panose="02020603050405020304" pitchFamily="18" charset="0"/>
            </a:endParaRPr>
          </a:p>
        </p:txBody>
      </p:sp>
      <p:sp>
        <p:nvSpPr>
          <p:cNvPr id="26" name="Rounded Rectangle 25"/>
          <p:cNvSpPr/>
          <p:nvPr/>
        </p:nvSpPr>
        <p:spPr>
          <a:xfrm>
            <a:off x="8844540" y="2160143"/>
            <a:ext cx="2822619" cy="9336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Lê Thành Tâm-18113143</a:t>
            </a:r>
            <a:endParaRPr lang="en-US" sz="2400" b="1" i="1">
              <a:latin typeface="Times New Roman" panose="02020603050405020304" pitchFamily="18" charset="0"/>
              <a:cs typeface="Times New Roman" panose="02020603050405020304" pitchFamily="18" charset="0"/>
            </a:endParaRPr>
          </a:p>
        </p:txBody>
      </p:sp>
      <p:sp>
        <p:nvSpPr>
          <p:cNvPr id="27" name="Rounded Rectangle 26"/>
          <p:cNvSpPr/>
          <p:nvPr/>
        </p:nvSpPr>
        <p:spPr>
          <a:xfrm>
            <a:off x="8844541" y="3323987"/>
            <a:ext cx="2822619" cy="821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Lê Quốc Quyền-18113137</a:t>
            </a:r>
            <a:endParaRPr lang="en-US" sz="2400" b="1" i="1">
              <a:latin typeface="Times New Roman" panose="02020603050405020304" pitchFamily="18" charset="0"/>
              <a:cs typeface="Times New Roman" panose="02020603050405020304" pitchFamily="18" charset="0"/>
            </a:endParaRPr>
          </a:p>
        </p:txBody>
      </p:sp>
      <p:sp>
        <p:nvSpPr>
          <p:cNvPr id="28" name="Rounded Rectangle 27"/>
          <p:cNvSpPr/>
          <p:nvPr/>
        </p:nvSpPr>
        <p:spPr>
          <a:xfrm>
            <a:off x="8897854" y="4441197"/>
            <a:ext cx="2822619" cy="7588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Bùi Nguyễn Song-18113141</a:t>
            </a:r>
            <a:endParaRPr lang="en-US" sz="2400" b="1" i="1">
              <a:latin typeface="Times New Roman" panose="02020603050405020304" pitchFamily="18" charset="0"/>
              <a:cs typeface="Times New Roman" panose="02020603050405020304" pitchFamily="18" charset="0"/>
            </a:endParaRPr>
          </a:p>
        </p:txBody>
      </p:sp>
      <p:sp>
        <p:nvSpPr>
          <p:cNvPr id="29" name="Rounded Rectangle 28"/>
          <p:cNvSpPr/>
          <p:nvPr/>
        </p:nvSpPr>
        <p:spPr>
          <a:xfrm>
            <a:off x="8927556" y="5492561"/>
            <a:ext cx="2822619" cy="8696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a:latin typeface="Times New Roman" panose="02020603050405020304" pitchFamily="18" charset="0"/>
                <a:cs typeface="Times New Roman" panose="02020603050405020304" pitchFamily="18" charset="0"/>
              </a:rPr>
              <a:t>Nguyễn Thành Phước-18113130</a:t>
            </a:r>
            <a:endParaRPr lang="en-US" sz="2400" b="1" i="1">
              <a:latin typeface="Times New Roman" panose="02020603050405020304" pitchFamily="18" charset="0"/>
              <a:cs typeface="Times New Roman" panose="02020603050405020304" pitchFamily="18" charset="0"/>
            </a:endParaRPr>
          </a:p>
        </p:txBody>
      </p:sp>
      <p:sp>
        <p:nvSpPr>
          <p:cNvPr id="4" name="Rounded Rectangle 3"/>
          <p:cNvSpPr/>
          <p:nvPr/>
        </p:nvSpPr>
        <p:spPr>
          <a:xfrm>
            <a:off x="3847538" y="2160143"/>
            <a:ext cx="45719" cy="4413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8134492" y="2160142"/>
            <a:ext cx="45719" cy="4413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2429" y="567820"/>
            <a:ext cx="2898024" cy="1295400"/>
          </a:xfrm>
          <a:prstGeom prst="rect">
            <a:avLst/>
          </a:prstGeom>
        </p:spPr>
      </p:pic>
      <p:sp>
        <p:nvSpPr>
          <p:cNvPr id="6" name="Oval 5"/>
          <p:cNvSpPr/>
          <p:nvPr/>
        </p:nvSpPr>
        <p:spPr>
          <a:xfrm>
            <a:off x="4653016" y="425653"/>
            <a:ext cx="2526891" cy="143756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THÀNH VIÊN NHÓM</a:t>
            </a:r>
            <a:endParaRPr lang="en-US" sz="240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55688" y="2609297"/>
            <a:ext cx="5257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03108" y="5660549"/>
            <a:ext cx="5257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21057" y="593870"/>
            <a:ext cx="4963531" cy="707886"/>
          </a:xfrm>
          <a:prstGeom prst="rect">
            <a:avLst/>
          </a:prstGeom>
          <a:noFill/>
        </p:spPr>
        <p:txBody>
          <a:bodyPr wrap="square" rtlCol="0">
            <a:spAutoFit/>
          </a:bodyPr>
          <a:lstStyle/>
          <a:p>
            <a:r>
              <a:rPr lang="en-US" sz="4000" b="1">
                <a:solidFill>
                  <a:srgbClr val="FF0000"/>
                </a:solidFill>
                <a:latin typeface="Times New Roman" panose="02020603050405020304" pitchFamily="18" charset="0"/>
                <a:cs typeface="Times New Roman" panose="02020603050405020304" pitchFamily="18" charset="0"/>
              </a:rPr>
              <a:t>Lạm dụng chất KTST </a:t>
            </a:r>
            <a:endParaRPr lang="en-US" sz="40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2320" y="1970468"/>
            <a:ext cx="4301542" cy="4326193"/>
          </a:xfrm>
          <a:prstGeom prst="rect">
            <a:avLst/>
          </a:prstGeom>
        </p:spPr>
      </p:pic>
      <p:sp>
        <p:nvSpPr>
          <p:cNvPr id="7" name="TextBox 6"/>
          <p:cNvSpPr txBox="1"/>
          <p:nvPr/>
        </p:nvSpPr>
        <p:spPr>
          <a:xfrm>
            <a:off x="5303531" y="1825711"/>
            <a:ext cx="5552641" cy="584775"/>
          </a:xfrm>
          <a:prstGeom prst="rect">
            <a:avLst/>
          </a:prstGeom>
          <a:noFill/>
        </p:spPr>
        <p:txBody>
          <a:bodyPr wrap="square" rtlCol="0">
            <a:spAutoFit/>
          </a:bodyPr>
          <a:lstStyle/>
          <a:p>
            <a:r>
              <a:rPr lang="en-GB" sz="3200" b="1">
                <a:solidFill>
                  <a:srgbClr val="FFC000"/>
                </a:solidFill>
                <a:latin typeface="Times New Roman" panose="02020603050405020304" pitchFamily="18" charset="0"/>
                <a:cs typeface="Times New Roman" panose="02020603050405020304" pitchFamily="18" charset="0"/>
              </a:rPr>
              <a:t>Quá liều lượng,cách ly sai</a:t>
            </a:r>
            <a:endParaRPr lang="en-US" sz="3200" b="1">
              <a:solidFill>
                <a:srgbClr val="FFC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78411" y="4976001"/>
            <a:ext cx="5552641" cy="584775"/>
          </a:xfrm>
          <a:prstGeom prst="rect">
            <a:avLst/>
          </a:prstGeom>
          <a:noFill/>
        </p:spPr>
        <p:txBody>
          <a:bodyPr wrap="square" rtlCol="0">
            <a:spAutoFit/>
          </a:bodyPr>
          <a:lstStyle/>
          <a:p>
            <a:r>
              <a:rPr lang="en-GB" sz="3200" b="1">
                <a:solidFill>
                  <a:srgbClr val="FFC000"/>
                </a:solidFill>
                <a:latin typeface="Times New Roman" panose="02020603050405020304" pitchFamily="18" charset="0"/>
                <a:cs typeface="Times New Roman" panose="02020603050405020304" pitchFamily="18" charset="0"/>
              </a:rPr>
              <a:t>Ngộ độc,ung thư,tử vong</a:t>
            </a:r>
            <a:endParaRPr lang="en-US" sz="3200" b="1">
              <a:solidFill>
                <a:srgbClr val="FFC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307" y="252664"/>
            <a:ext cx="1957589" cy="1717804"/>
          </a:xfrm>
          <a:prstGeom prst="rect">
            <a:avLst/>
          </a:prstGeom>
        </p:spPr>
      </p:pic>
      <p:sp>
        <p:nvSpPr>
          <p:cNvPr id="10" name="TextBox 9"/>
          <p:cNvSpPr txBox="1"/>
          <p:nvPr/>
        </p:nvSpPr>
        <p:spPr>
          <a:xfrm>
            <a:off x="5787513" y="3368123"/>
            <a:ext cx="4275006" cy="923330"/>
          </a:xfrm>
          <a:prstGeom prst="rect">
            <a:avLst/>
          </a:prstGeom>
          <a:noFill/>
        </p:spPr>
        <p:txBody>
          <a:bodyPr wrap="square" rtlCol="0">
            <a:spAutoFit/>
          </a:bodyPr>
          <a:lstStyle/>
          <a:p>
            <a:pPr algn="ctr"/>
            <a:r>
              <a:rPr lang="en-GB" sz="5400">
                <a:solidFill>
                  <a:schemeClr val="tx1">
                    <a:lumMod val="95000"/>
                    <a:lumOff val="5000"/>
                  </a:schemeClr>
                </a:solidFill>
                <a:latin typeface="Times New Roman" panose="02020603050405020304" pitchFamily="18" charset="0"/>
                <a:cs typeface="Times New Roman" panose="02020603050405020304" pitchFamily="18" charset="0"/>
              </a:rPr>
              <a:t>Đó là thực tế</a:t>
            </a:r>
            <a:endParaRPr lang="en-US" sz="540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3795">
        <p15:prstTrans prst="peelOff"/>
      </p:transition>
    </mc:Choice>
    <mc:Fallback>
      <p:transition spd="slow" advTm="137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barn(inVertical)">
                                      <p:cBhvr>
                                        <p:cTn id="78" dur="5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circle(in)">
                                      <p:cBhvr>
                                        <p:cTn id="8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7"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01012" y="2867263"/>
            <a:ext cx="6962705" cy="830997"/>
          </a:xfrm>
          <a:prstGeom prst="rect">
            <a:avLst/>
          </a:prstGeom>
          <a:noFill/>
        </p:spPr>
        <p:txBody>
          <a:bodyPr wrap="square" rtlCol="0">
            <a:spAutoFit/>
          </a:bodyPr>
          <a:lstStyle/>
          <a:p>
            <a:pPr algn="ctr"/>
            <a:r>
              <a:rPr lang="en-GB" sz="4800" b="1">
                <a:solidFill>
                  <a:schemeClr val="accent6">
                    <a:lumMod val="60000"/>
                    <a:lumOff val="40000"/>
                  </a:schemeClr>
                </a:solidFill>
                <a:latin typeface="Times New Roman" panose="02020603050405020304" pitchFamily="18" charset="0"/>
                <a:cs typeface="Times New Roman" panose="02020603050405020304" pitchFamily="18" charset="0"/>
              </a:rPr>
              <a:t>Rau quả hàng ngày</a:t>
            </a:r>
            <a:endParaRPr lang="en-US" sz="4800" b="1">
              <a:solidFill>
                <a:schemeClr val="accent6">
                  <a:lumMod val="60000"/>
                  <a:lumOff val="4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14874" y="546815"/>
            <a:ext cx="3534982" cy="2081146"/>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00" y="3698260"/>
            <a:ext cx="3624901" cy="26381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999" y="334851"/>
            <a:ext cx="3690603" cy="2505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46815"/>
            <a:ext cx="3022979" cy="21825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5013" y="3869503"/>
            <a:ext cx="3948479" cy="24669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0180" y="4400358"/>
            <a:ext cx="3129565" cy="1936047"/>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400" advTm="13795">
        <p14:ripple/>
      </p:transition>
    </mc:Choice>
    <mc:Fallback>
      <p:transition spd="slow" advTm="137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191" y="1133356"/>
            <a:ext cx="9517487" cy="5724644"/>
          </a:xfrm>
          <a:prstGeom prst="rect">
            <a:avLst/>
          </a:prstGeom>
        </p:spPr>
        <p:txBody>
          <a:bodyPr wrap="square">
            <a:spAutoFit/>
          </a:bodyPr>
          <a:lstStyle/>
          <a:p>
            <a:pPr algn="just">
              <a:lnSpc>
                <a:spcPct val="150000"/>
              </a:lnSpc>
            </a:pPr>
            <a:r>
              <a:rPr lang="vi-VN" sz="2000">
                <a:solidFill>
                  <a:srgbClr val="000000"/>
                </a:solidFill>
                <a:latin typeface="Times New Roman" panose="02020603050405020304" pitchFamily="18" charset="0"/>
              </a:rPr>
              <a:t>Thực tế đã xảy ra ở một số vườn chôm chôm ở Chợ Lách.</a:t>
            </a:r>
            <a:endParaRPr lang="vi-VN" sz="2000">
              <a:solidFill>
                <a:srgbClr val="000000"/>
              </a:solidFill>
              <a:latin typeface="Times New Roman" panose="02020603050405020304" pitchFamily="18" charset="0"/>
            </a:endParaRPr>
          </a:p>
          <a:p>
            <a:pPr algn="just">
              <a:lnSpc>
                <a:spcPct val="150000"/>
              </a:lnSpc>
            </a:pPr>
            <a:r>
              <a:rPr lang="vi-VN" sz="2000">
                <a:solidFill>
                  <a:srgbClr val="000000"/>
                </a:solidFill>
                <a:latin typeface="Times New Roman" panose="02020603050405020304" pitchFamily="18" charset="0"/>
              </a:rPr>
              <a:t>Đến một số vườn chôm chôm ở Chợ Lách mới thấy tình trạng lạm dụng thuốc BVTV của nông dân đang ở mức báo động. Một số nông dân gần như “ tắm” thuốc cho cây. Hỏi trực tiếp một hộ nông dân có chôm chôm bị chết đang giai đoạn mang trái thì được biết, anh sử dụng thuốc kích thích sinh trưởng có tên thương mại là GA3 T20 Tablets phun trên vườn chôm chôm đang giai đoạn mang trái lớn với liều lượng 5g ( 1 viên)/ 100 lít nước ( liều lượng khuyến cáo của nhà sản xuất là 5g/200-400 lít nước), cao gấp 2-3 lần liều khuyến cáo. Đồng thời, pha thêm phân bón lá có tên thương mại là LỚN TRÁI CHÔM CHÔM với liều lượng 30ml/ 10 lít nước ( liều lượng khuyến cáo của nhà sản xuất là 20ml/16 lít nước), cao hơn 2.5 lần liều khuyến cáo. Hậu quả là một số cây bị chết, số cây còn lại bị ngộ độc nhưng đã dần hồi </a:t>
            </a:r>
            <a:r>
              <a:rPr lang="vi-VN" sz="2000" smtClean="0">
                <a:solidFill>
                  <a:srgbClr val="000000"/>
                </a:solidFill>
                <a:latin typeface="Times New Roman" panose="02020603050405020304" pitchFamily="18" charset="0"/>
              </a:rPr>
              <a:t>phụ</a:t>
            </a:r>
            <a:r>
              <a:rPr lang="en-US" sz="2000" smtClean="0">
                <a:solidFill>
                  <a:srgbClr val="000000"/>
                </a:solidFill>
                <a:latin typeface="Times New Roman" panose="02020603050405020304" pitchFamily="18" charset="0"/>
              </a:rPr>
              <a:t>c.</a:t>
            </a:r>
            <a:endParaRPr lang="vi-VN" sz="2000">
              <a:solidFill>
                <a:srgbClr val="000000"/>
              </a:solidFill>
              <a:latin typeface="Times New Roman" panose="02020603050405020304" pitchFamily="18" charset="0"/>
            </a:endParaRPr>
          </a:p>
          <a:p>
            <a:pPr algn="just">
              <a:lnSpc>
                <a:spcPct val="150000"/>
              </a:lnSpc>
            </a:pPr>
            <a:r>
              <a:rPr lang="vi-VN" sz="2400" b="1">
                <a:solidFill>
                  <a:srgbClr val="FF0000"/>
                </a:solidFill>
                <a:latin typeface="Times New Roman" panose="02020603050405020304" pitchFamily="18" charset="0"/>
              </a:rPr>
              <a:t>Sở Nông Nghiệp Bến Tre</a:t>
            </a:r>
            <a:r>
              <a:rPr lang="en-GB" sz="2400" b="1">
                <a:solidFill>
                  <a:srgbClr val="FF0000"/>
                </a:solidFill>
                <a:latin typeface="Times New Roman" panose="02020603050405020304" pitchFamily="18" charset="0"/>
              </a:rPr>
              <a:t> </a:t>
            </a:r>
            <a:r>
              <a:rPr lang="vi-VN" sz="2400" b="1">
                <a:solidFill>
                  <a:srgbClr val="FF0000"/>
                </a:solidFill>
                <a:latin typeface="Times New Roman" panose="02020603050405020304" pitchFamily="18" charset="0"/>
              </a:rPr>
              <a:t>31/12/2010</a:t>
            </a:r>
            <a:endParaRPr lang="vi-VN" sz="2400" b="1" i="0">
              <a:solidFill>
                <a:srgbClr val="FF0000"/>
              </a:solidFill>
              <a:effectLst/>
              <a:latin typeface="Times New Roman" panose="02020603050405020304" pitchFamily="18" charset="0"/>
            </a:endParaRPr>
          </a:p>
        </p:txBody>
      </p:sp>
      <p:sp>
        <p:nvSpPr>
          <p:cNvPr id="3" name="TextBox 2"/>
          <p:cNvSpPr txBox="1"/>
          <p:nvPr/>
        </p:nvSpPr>
        <p:spPr>
          <a:xfrm>
            <a:off x="4417453" y="271582"/>
            <a:ext cx="3116688" cy="861774"/>
          </a:xfrm>
          <a:prstGeom prst="rect">
            <a:avLst/>
          </a:prstGeom>
          <a:noFill/>
        </p:spPr>
        <p:txBody>
          <a:bodyPr wrap="square" rtlCol="0">
            <a:spAutoFit/>
          </a:bodyPr>
          <a:lstStyle/>
          <a:p>
            <a:pPr algn="ctr"/>
            <a:r>
              <a:rPr lang="en-GB" sz="5000">
                <a:solidFill>
                  <a:schemeClr val="accent3">
                    <a:lumMod val="75000"/>
                  </a:schemeClr>
                </a:solidFill>
                <a:latin typeface="Kristen ITC" panose="03050502040202030202" pitchFamily="66" charset="0"/>
              </a:rPr>
              <a:t>Thực tế</a:t>
            </a:r>
            <a:endParaRPr lang="en-US" sz="5000">
              <a:solidFill>
                <a:schemeClr val="accent3">
                  <a:lumMod val="75000"/>
                </a:schemeClr>
              </a:solidFill>
              <a:latin typeface="Kristen ITC" panose="03050502040202030202"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856" y="2804461"/>
            <a:ext cx="7397578" cy="3323987"/>
          </a:xfrm>
          <a:prstGeom prst="rect">
            <a:avLst/>
          </a:prstGeom>
          <a:noFill/>
        </p:spPr>
        <p:txBody>
          <a:bodyPr wrap="square" rtlCol="0" anchor="ctr">
            <a:spAutoFit/>
          </a:bodyPr>
          <a:lstStyle/>
          <a:p>
            <a:pPr algn="ctr"/>
            <a:r>
              <a:rPr lang="en-GB" sz="7000" b="1">
                <a:solidFill>
                  <a:schemeClr val="accent5">
                    <a:lumMod val="60000"/>
                    <a:lumOff val="40000"/>
                  </a:schemeClr>
                </a:solidFill>
                <a:latin typeface="Times New Roman" panose="02020603050405020304" pitchFamily="18" charset="0"/>
                <a:cs typeface="Times New Roman" panose="02020603050405020304" pitchFamily="18" charset="0"/>
              </a:rPr>
              <a:t>ỨNG DỤNG VỚI CÂY QUẤT CẢNH</a:t>
            </a:r>
            <a:endParaRPr lang="en-US" sz="7000" b="1">
              <a:solidFill>
                <a:schemeClr val="accent5">
                  <a:lumMod val="60000"/>
                  <a:lumOff val="4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81038" y="257577"/>
            <a:ext cx="45719" cy="3387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7.40741E-7 L 0.00195 0.14653 " pathEditMode="relative" rAng="0" ptsTypes="AA">
                                      <p:cBhvr>
                                        <p:cTn id="6" dur="2000" fill="hold"/>
                                        <p:tgtEl>
                                          <p:spTgt spid="3"/>
                                        </p:tgtEl>
                                        <p:attrNameLst>
                                          <p:attrName>ppt_x</p:attrName>
                                          <p:attrName>ppt_y</p:attrName>
                                        </p:attrNameLst>
                                      </p:cBhvr>
                                      <p:rCtr x="91" y="7315"/>
                                    </p:animMotion>
                                  </p:childTnLst>
                                </p:cTn>
                              </p:par>
                              <p:par>
                                <p:cTn id="7" presetID="42" presetClass="path" presetSubtype="0" accel="50000" decel="50000" fill="hold" grpId="0" nodeType="withEffect">
                                  <p:stCondLst>
                                    <p:cond delay="0"/>
                                  </p:stCondLst>
                                  <p:childTnLst>
                                    <p:animMotion origin="layout" path="M -8.33333E-7 3.7037E-7 L -0.01471 -0.24584 " pathEditMode="relative" rAng="0" ptsTypes="AA">
                                      <p:cBhvr>
                                        <p:cTn id="8" dur="2000" fill="hold"/>
                                        <p:tgtEl>
                                          <p:spTgt spid="2"/>
                                        </p:tgtEl>
                                        <p:attrNameLst>
                                          <p:attrName>ppt_x</p:attrName>
                                          <p:attrName>ppt_y</p:attrName>
                                        </p:attrNameLst>
                                      </p:cBhvr>
                                      <p:rCtr x="-781" y="-1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7828" y="264009"/>
            <a:ext cx="4024435" cy="646331"/>
          </a:xfrm>
          <a:prstGeom prst="rect">
            <a:avLst/>
          </a:prstGeom>
          <a:noFill/>
        </p:spPr>
        <p:txBody>
          <a:bodyPr wrap="square" rtlCol="0">
            <a:spAutoFit/>
          </a:bodyPr>
          <a:lstStyle/>
          <a:p>
            <a:r>
              <a:rPr lang="en-GB" sz="3600" b="1">
                <a:solidFill>
                  <a:srgbClr val="FF0000"/>
                </a:solidFill>
                <a:latin typeface="Times New Roman" panose="02020603050405020304" pitchFamily="18" charset="0"/>
                <a:cs typeface="Times New Roman" panose="02020603050405020304" pitchFamily="18" charset="0"/>
              </a:rPr>
              <a:t>Đối với sự ra hoa</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16502" y="1357744"/>
            <a:ext cx="4893544" cy="3336131"/>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037" y="1383566"/>
            <a:ext cx="4911482" cy="3310309"/>
          </a:xfrm>
          <a:prstGeom prst="rect">
            <a:avLst/>
          </a:prstGeom>
        </p:spPr>
      </p:pic>
      <p:sp>
        <p:nvSpPr>
          <p:cNvPr id="5" name="TextBox 4"/>
          <p:cNvSpPr txBox="1"/>
          <p:nvPr/>
        </p:nvSpPr>
        <p:spPr>
          <a:xfrm>
            <a:off x="870950" y="5023044"/>
            <a:ext cx="5225051" cy="1077218"/>
          </a:xfrm>
          <a:prstGeom prst="rect">
            <a:avLst/>
          </a:prstGeom>
          <a:noFill/>
        </p:spPr>
        <p:txBody>
          <a:bodyPr wrap="square" rtlCol="0">
            <a:spAutoFit/>
          </a:bodyPr>
          <a:lstStyle/>
          <a:p>
            <a:pPr algn="ctr"/>
            <a:r>
              <a:rPr lang="en-GB" sz="3200">
                <a:solidFill>
                  <a:schemeClr val="tx1">
                    <a:lumMod val="95000"/>
                    <a:lumOff val="5000"/>
                  </a:schemeClr>
                </a:solidFill>
                <a:latin typeface="Times New Roman" panose="02020603050405020304" pitchFamily="18" charset="0"/>
                <a:cs typeface="Times New Roman" panose="02020603050405020304" pitchFamily="18" charset="0"/>
              </a:rPr>
              <a:t>Có thể phun GA3 khi bắt đầu có mầm hoa</a:t>
            </a:r>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434805" y="5023044"/>
            <a:ext cx="5024375" cy="1077218"/>
          </a:xfrm>
          <a:prstGeom prst="rect">
            <a:avLst/>
          </a:prstGeom>
          <a:noFill/>
        </p:spPr>
        <p:txBody>
          <a:bodyPr wrap="square" rtlCol="0">
            <a:spAutoFit/>
          </a:bodyPr>
          <a:lstStyle/>
          <a:p>
            <a:pPr algn="ctr"/>
            <a:r>
              <a:rPr lang="en-GB" sz="3200">
                <a:solidFill>
                  <a:schemeClr val="tx1">
                    <a:lumMod val="95000"/>
                    <a:lumOff val="5000"/>
                  </a:schemeClr>
                </a:solidFill>
                <a:latin typeface="Times New Roman" panose="02020603050405020304" pitchFamily="18" charset="0"/>
                <a:cs typeface="Times New Roman" panose="02020603050405020304" pitchFamily="18" charset="0"/>
              </a:rPr>
              <a:t>Ra nhiều,đồng loạt,hạn chế rụng hoa,quả non</a:t>
            </a:r>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39" y="35105"/>
            <a:ext cx="1560424" cy="1295400"/>
          </a:xfrm>
          <a:prstGeom prst="rect">
            <a:avLst/>
          </a:prstGeom>
        </p:spPr>
      </p:pic>
      <p:sp>
        <p:nvSpPr>
          <p:cNvPr id="7" name="Rounded Rectangle 6"/>
          <p:cNvSpPr/>
          <p:nvPr/>
        </p:nvSpPr>
        <p:spPr>
          <a:xfrm>
            <a:off x="6650182" y="1357744"/>
            <a:ext cx="45719" cy="3326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872" y="1512389"/>
            <a:ext cx="1250110" cy="5016758"/>
          </a:xfrm>
          <a:prstGeom prst="rect">
            <a:avLst/>
          </a:prstGeom>
          <a:noFill/>
        </p:spPr>
        <p:txBody>
          <a:bodyPr wrap="square" rtlCol="0">
            <a:spAutoFit/>
          </a:bodyPr>
          <a:lstStyle/>
          <a:p>
            <a:r>
              <a:rPr lang="en-GB" sz="4000" b="1">
                <a:solidFill>
                  <a:srgbClr val="FF0000"/>
                </a:solidFill>
                <a:latin typeface="Times New Roman" panose="02020603050405020304" pitchFamily="18" charset="0"/>
                <a:cs typeface="Times New Roman" panose="02020603050405020304" pitchFamily="18" charset="0"/>
              </a:rPr>
              <a:t>Đối với sự đậu quả và neo quả</a:t>
            </a:r>
            <a:endParaRPr lang="en-US" sz="4000" b="1">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0878" y="324127"/>
            <a:ext cx="1560424" cy="1188262"/>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812" y="2798509"/>
            <a:ext cx="4979133" cy="343572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080" y="421109"/>
            <a:ext cx="4636394" cy="3309071"/>
          </a:xfrm>
          <a:prstGeom prst="rect">
            <a:avLst/>
          </a:prstGeom>
        </p:spPr>
      </p:pic>
      <p:sp>
        <p:nvSpPr>
          <p:cNvPr id="12" name="TextBox 11"/>
          <p:cNvSpPr txBox="1"/>
          <p:nvPr/>
        </p:nvSpPr>
        <p:spPr>
          <a:xfrm>
            <a:off x="1798132" y="4234526"/>
            <a:ext cx="4505686" cy="1754326"/>
          </a:xfrm>
          <a:prstGeom prst="rect">
            <a:avLst/>
          </a:prstGeom>
          <a:noFill/>
        </p:spPr>
        <p:txBody>
          <a:bodyPr wrap="square" rtlCol="0">
            <a:spAutoFit/>
          </a:bodyPr>
          <a:lstStyle/>
          <a:p>
            <a:pPr algn="ctr"/>
            <a:r>
              <a:rPr lang="en-GB" sz="3600">
                <a:solidFill>
                  <a:schemeClr val="tx1">
                    <a:lumMod val="95000"/>
                    <a:lumOff val="5000"/>
                  </a:schemeClr>
                </a:solidFill>
                <a:latin typeface="Times New Roman" panose="02020603050405020304" pitchFamily="18" charset="0"/>
                <a:cs typeface="Times New Roman" panose="02020603050405020304" pitchFamily="18" charset="0"/>
              </a:rPr>
              <a:t>Phun GA3 khi trái già giúp neo quả,chín lâu và đều</a:t>
            </a:r>
            <a:endParaRPr lang="en-US" sz="36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789572" y="1019362"/>
            <a:ext cx="2792525" cy="1200329"/>
          </a:xfrm>
          <a:prstGeom prst="rect">
            <a:avLst/>
          </a:prstGeom>
          <a:noFill/>
        </p:spPr>
        <p:txBody>
          <a:bodyPr wrap="square" rtlCol="0">
            <a:spAutoFit/>
          </a:bodyPr>
          <a:lstStyle/>
          <a:p>
            <a:pPr algn="ctr"/>
            <a:r>
              <a:rPr lang="en-GB" sz="3600">
                <a:solidFill>
                  <a:schemeClr val="tx1">
                    <a:lumMod val="95000"/>
                    <a:lumOff val="5000"/>
                  </a:schemeClr>
                </a:solidFill>
                <a:latin typeface="Times New Roman" panose="02020603050405020304" pitchFamily="18" charset="0"/>
                <a:cs typeface="Times New Roman" panose="02020603050405020304" pitchFamily="18" charset="0"/>
              </a:rPr>
              <a:t>Quả to,lớn nhanh,ít rụng</a:t>
            </a:r>
            <a:endParaRPr lang="en-US" sz="360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2461" y="1079357"/>
            <a:ext cx="4403448" cy="646331"/>
          </a:xfrm>
          <a:prstGeom prst="rect">
            <a:avLst/>
          </a:prstGeom>
          <a:noFill/>
        </p:spPr>
        <p:txBody>
          <a:bodyPr wrap="square" rtlCol="0">
            <a:spAutoFit/>
          </a:bodyPr>
          <a:lstStyle/>
          <a:p>
            <a:r>
              <a:rPr lang="en-GB" sz="3600" b="1">
                <a:solidFill>
                  <a:srgbClr val="FF0000"/>
                </a:solidFill>
                <a:latin typeface="Times New Roman" panose="02020603050405020304" pitchFamily="18" charset="0"/>
                <a:cs typeface="Times New Roman" panose="02020603050405020304" pitchFamily="18" charset="0"/>
              </a:rPr>
              <a:t>Nồng độ khuyến cáo</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21425" y="2374005"/>
            <a:ext cx="10045521" cy="2308324"/>
          </a:xfrm>
          <a:prstGeom prst="rect">
            <a:avLst/>
          </a:prstGeom>
          <a:noFill/>
        </p:spPr>
        <p:txBody>
          <a:bodyPr wrap="square" rtlCol="0">
            <a:spAutoFit/>
          </a:bodyPr>
          <a:lstStyle/>
          <a:p>
            <a:pPr algn="just">
              <a:lnSpc>
                <a:spcPct val="150000"/>
              </a:lnSpc>
            </a:pPr>
            <a:r>
              <a:rPr lang="en-GB" sz="3200">
                <a:solidFill>
                  <a:schemeClr val="tx1">
                    <a:lumMod val="95000"/>
                    <a:lumOff val="5000"/>
                  </a:schemeClr>
                </a:solidFill>
                <a:latin typeface="Times New Roman" panose="02020603050405020304" pitchFamily="18" charset="0"/>
                <a:cs typeface="Times New Roman" panose="02020603050405020304" pitchFamily="18" charset="0"/>
              </a:rPr>
              <a:t>Nồng độ sử dụng GA3 cho cây quất cảnh là 5-20ppm(tương đương 1g/20-200l nước.Xịt trước khi quả chuyển đổi sắc tố màu(khi quả còn xanh</a:t>
            </a:r>
            <a:r>
              <a:rPr lang="en-GB" sz="320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flipV="1">
            <a:off x="3809999" y="1725688"/>
            <a:ext cx="441653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856" y="3343070"/>
            <a:ext cx="7397578" cy="2246769"/>
          </a:xfrm>
          <a:prstGeom prst="rect">
            <a:avLst/>
          </a:prstGeom>
          <a:noFill/>
        </p:spPr>
        <p:txBody>
          <a:bodyPr wrap="square" rtlCol="0" anchor="ctr">
            <a:spAutoFit/>
          </a:bodyPr>
          <a:lstStyle/>
          <a:p>
            <a:pPr algn="ctr"/>
            <a:r>
              <a:rPr lang="en-GB" sz="7000" b="1">
                <a:solidFill>
                  <a:schemeClr val="accent5">
                    <a:lumMod val="60000"/>
                    <a:lumOff val="40000"/>
                  </a:schemeClr>
                </a:solidFill>
                <a:latin typeface="Times New Roman" panose="02020603050405020304" pitchFamily="18" charset="0"/>
                <a:cs typeface="Times New Roman" panose="02020603050405020304" pitchFamily="18" charset="0"/>
              </a:rPr>
              <a:t>CÂU HỎI TRẮC NGHIỆM</a:t>
            </a:r>
            <a:endParaRPr lang="en-US" sz="7000" b="1">
              <a:solidFill>
                <a:schemeClr val="accent5">
                  <a:lumMod val="60000"/>
                  <a:lumOff val="4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81038" y="257577"/>
            <a:ext cx="45719" cy="3387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7.40741E-7 L 0.00195 0.14653 " pathEditMode="relative" rAng="0" ptsTypes="AA">
                                      <p:cBhvr>
                                        <p:cTn id="6" dur="2000" fill="hold"/>
                                        <p:tgtEl>
                                          <p:spTgt spid="3"/>
                                        </p:tgtEl>
                                        <p:attrNameLst>
                                          <p:attrName>ppt_x</p:attrName>
                                          <p:attrName>ppt_y</p:attrName>
                                        </p:attrNameLst>
                                      </p:cBhvr>
                                      <p:rCtr x="91" y="7315"/>
                                    </p:animMotion>
                                  </p:childTnLst>
                                </p:cTn>
                              </p:par>
                              <p:par>
                                <p:cTn id="7" presetID="42" presetClass="path" presetSubtype="0" accel="50000" decel="50000" fill="hold" grpId="0" nodeType="withEffect">
                                  <p:stCondLst>
                                    <p:cond delay="0"/>
                                  </p:stCondLst>
                                  <p:childTnLst>
                                    <p:animMotion origin="layout" path="M 8.33333E-7 2.22222E-6 L -0.01471 -0.24584 " pathEditMode="relative" rAng="0" ptsTypes="AA">
                                      <p:cBhvr>
                                        <p:cTn id="8" dur="2000" fill="hold"/>
                                        <p:tgtEl>
                                          <p:spTgt spid="2"/>
                                        </p:tgtEl>
                                        <p:attrNameLst>
                                          <p:attrName>ppt_x</p:attrName>
                                          <p:attrName>ppt_y</p:attrName>
                                        </p:attrNameLst>
                                      </p:cBhvr>
                                      <p:rCtr x="-729" y="-1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1666" y="672760"/>
            <a:ext cx="11719776" cy="830997"/>
          </a:xfrm>
          <a:prstGeom prst="rect">
            <a:avLst/>
          </a:prstGeom>
          <a:noFill/>
        </p:spPr>
        <p:txBody>
          <a:bodyPr wrap="square" rtlCol="0">
            <a:spAutoFit/>
          </a:bodyPr>
          <a:lstStyle/>
          <a:p>
            <a:pPr algn="ctr"/>
            <a:r>
              <a:rPr lang="en-GB" sz="4800" u="sng">
                <a:solidFill>
                  <a:schemeClr val="accent3">
                    <a:lumMod val="75000"/>
                  </a:schemeClr>
                </a:solidFill>
                <a:latin typeface="Kristen ITC" panose="03050502040202030202" pitchFamily="66" charset="0"/>
              </a:rPr>
              <a:t>Câu 1</a:t>
            </a:r>
            <a:r>
              <a:rPr lang="en-GB" sz="4800">
                <a:solidFill>
                  <a:schemeClr val="accent3">
                    <a:lumMod val="75000"/>
                  </a:schemeClr>
                </a:solidFill>
                <a:latin typeface="Kristen ITC" panose="03050502040202030202" pitchFamily="66" charset="0"/>
              </a:rPr>
              <a:t>:Cơ quan chủ yếu tổng hợp GA là?</a:t>
            </a:r>
            <a:endParaRPr lang="en-US" sz="4800">
              <a:solidFill>
                <a:schemeClr val="accent3">
                  <a:lumMod val="75000"/>
                </a:schemeClr>
              </a:solidFill>
              <a:latin typeface="Kristen ITC" panose="03050502040202030202" pitchFamily="66" charset="0"/>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52238" y="6218238"/>
            <a:ext cx="487362" cy="487362"/>
          </a:xfrm>
          <a:prstGeom prst="rect">
            <a:avLst/>
          </a:prstGeom>
        </p:spPr>
      </p:pic>
      <p:sp>
        <p:nvSpPr>
          <p:cNvPr id="5" name="TextBox 4"/>
          <p:cNvSpPr txBox="1"/>
          <p:nvPr/>
        </p:nvSpPr>
        <p:spPr>
          <a:xfrm>
            <a:off x="515153" y="1661581"/>
            <a:ext cx="4486142" cy="3681072"/>
          </a:xfrm>
          <a:prstGeom prst="rect">
            <a:avLst/>
          </a:prstGeom>
          <a:noFill/>
        </p:spPr>
        <p:txBody>
          <a:bodyPr wrap="square" rtlCol="0">
            <a:spAutoFit/>
          </a:bodyPr>
          <a:lstStyle/>
          <a:p>
            <a:pPr>
              <a:lnSpc>
                <a:spcPct val="150000"/>
              </a:lnSpc>
            </a:pPr>
            <a:r>
              <a:rPr lang="en-GB" sz="4000">
                <a:solidFill>
                  <a:srgbClr val="92D050"/>
                </a:solidFill>
                <a:latin typeface="Kristen ITC" panose="03050502040202030202" pitchFamily="66" charset="0"/>
              </a:rPr>
              <a:t>A.Hoa</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B.Lá non</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C.Chồi ngọn</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D.Rễ </a:t>
            </a:r>
            <a:endParaRPr lang="en-US" sz="4000">
              <a:solidFill>
                <a:srgbClr val="92D050"/>
              </a:solidFill>
              <a:latin typeface="Kristen ITC" panose="03050502040202030202" pitchFamily="66" charset="0"/>
            </a:endParaRPr>
          </a:p>
        </p:txBody>
      </p:sp>
      <p:sp>
        <p:nvSpPr>
          <p:cNvPr id="3" name="Action Button: Home 2">
            <a:hlinkClick r:id="rId4" action="ppaction://hlinksldjump" highlightClick="1"/>
          </p:cNvPr>
          <p:cNvSpPr/>
          <p:nvPr/>
        </p:nvSpPr>
        <p:spPr>
          <a:xfrm>
            <a:off x="10071279" y="6078828"/>
            <a:ext cx="592428" cy="502276"/>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2552"/>
    </mc:Choice>
    <mc:Fallback>
      <p:transition spd="slow" advTm="2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
                                            <p:txEl>
                                              <p:pRg st="1" end="1"/>
                                            </p:txEl>
                                          </p:spTgt>
                                        </p:tgtEl>
                                        <p:attrNameLst>
                                          <p:attrName>style.color</p:attrName>
                                        </p:attrNameLst>
                                      </p:cBhvr>
                                      <p:to>
                                        <p:clrVal>
                                          <a:schemeClr val="accent2"/>
                                        </p:clrVal>
                                      </p:to>
                                    </p:set>
                                    <p:set>
                                      <p:cBhvr>
                                        <p:cTn id="7" dur="500" fill="hold"/>
                                        <p:tgtEl>
                                          <p:spTgt spid="5">
                                            <p:txEl>
                                              <p:pRg st="1" end="1"/>
                                            </p:txEl>
                                          </p:spTgt>
                                        </p:tgtEl>
                                        <p:attrNameLst>
                                          <p:attrName>fillcolor</p:attrName>
                                        </p:attrNameLst>
                                      </p:cBhvr>
                                      <p:to>
                                        <p:clrVal>
                                          <a:schemeClr val="accent2"/>
                                        </p:clrVal>
                                      </p:to>
                                    </p:set>
                                    <p:set>
                                      <p:cBhvr>
                                        <p:cTn id="8" dur="500" fill="hold"/>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1666" y="672760"/>
            <a:ext cx="11719776" cy="1569660"/>
          </a:xfrm>
          <a:prstGeom prst="rect">
            <a:avLst/>
          </a:prstGeom>
          <a:noFill/>
        </p:spPr>
        <p:txBody>
          <a:bodyPr wrap="square" rtlCol="0">
            <a:spAutoFit/>
          </a:bodyPr>
          <a:lstStyle/>
          <a:p>
            <a:pPr algn="ctr"/>
            <a:r>
              <a:rPr lang="en-GB" sz="4800" u="sng">
                <a:solidFill>
                  <a:schemeClr val="accent3">
                    <a:lumMod val="75000"/>
                  </a:schemeClr>
                </a:solidFill>
                <a:latin typeface="Kristen ITC" panose="03050502040202030202" pitchFamily="66" charset="0"/>
              </a:rPr>
              <a:t>Câu 2</a:t>
            </a:r>
            <a:r>
              <a:rPr lang="en-GB" sz="4800">
                <a:solidFill>
                  <a:schemeClr val="accent3">
                    <a:lumMod val="75000"/>
                  </a:schemeClr>
                </a:solidFill>
                <a:latin typeface="Kristen ITC" panose="03050502040202030202" pitchFamily="66" charset="0"/>
              </a:rPr>
              <a:t>:Đặc trưng điều chỉnh nào thuộc về vai trò của GA?</a:t>
            </a:r>
            <a:endParaRPr lang="en-US" sz="4800">
              <a:solidFill>
                <a:schemeClr val="accent3">
                  <a:lumMod val="75000"/>
                </a:schemeClr>
              </a:solidFill>
              <a:latin typeface="Kristen ITC" panose="03050502040202030202" pitchFamily="66" charset="0"/>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52238" y="6218238"/>
            <a:ext cx="487362" cy="487362"/>
          </a:xfrm>
          <a:prstGeom prst="rect">
            <a:avLst/>
          </a:prstGeom>
        </p:spPr>
      </p:pic>
      <p:sp>
        <p:nvSpPr>
          <p:cNvPr id="5" name="TextBox 4"/>
          <p:cNvSpPr txBox="1"/>
          <p:nvPr/>
        </p:nvSpPr>
        <p:spPr>
          <a:xfrm>
            <a:off x="502273" y="2242420"/>
            <a:ext cx="7521265" cy="3683572"/>
          </a:xfrm>
          <a:prstGeom prst="rect">
            <a:avLst/>
          </a:prstGeom>
          <a:noFill/>
        </p:spPr>
        <p:txBody>
          <a:bodyPr wrap="square" rtlCol="0">
            <a:spAutoFit/>
          </a:bodyPr>
          <a:lstStyle/>
          <a:p>
            <a:pPr>
              <a:lnSpc>
                <a:spcPct val="150000"/>
              </a:lnSpc>
            </a:pPr>
            <a:r>
              <a:rPr lang="en-GB" sz="4000">
                <a:solidFill>
                  <a:srgbClr val="92D050"/>
                </a:solidFill>
                <a:latin typeface="Kristen ITC" panose="03050502040202030202" pitchFamily="66" charset="0"/>
              </a:rPr>
              <a:t>A.Hình thành rễ</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B.Hình thành hoa</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C.Hình thành chồi</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D.Hình thành thân </a:t>
            </a:r>
            <a:endParaRPr lang="en-US" sz="4000">
              <a:solidFill>
                <a:srgbClr val="92D050"/>
              </a:solidFill>
              <a:latin typeface="Kristen ITC" panose="03050502040202030202"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552"/>
    </mc:Choice>
    <mc:Fallback>
      <p:transition spd="slow" advTm="2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
                                            <p:txEl>
                                              <p:pRg st="3" end="3"/>
                                            </p:txEl>
                                          </p:spTgt>
                                        </p:tgtEl>
                                        <p:attrNameLst>
                                          <p:attrName>style.color</p:attrName>
                                        </p:attrNameLst>
                                      </p:cBhvr>
                                      <p:to>
                                        <p:clrVal>
                                          <a:schemeClr val="accent2"/>
                                        </p:clrVal>
                                      </p:to>
                                    </p:set>
                                    <p:set>
                                      <p:cBhvr>
                                        <p:cTn id="7" dur="500" fill="hold"/>
                                        <p:tgtEl>
                                          <p:spTgt spid="5">
                                            <p:txEl>
                                              <p:pRg st="3" end="3"/>
                                            </p:txEl>
                                          </p:spTgt>
                                        </p:tgtEl>
                                        <p:attrNameLst>
                                          <p:attrName>fillcolor</p:attrName>
                                        </p:attrNameLst>
                                      </p:cBhvr>
                                      <p:to>
                                        <p:clrVal>
                                          <a:schemeClr val="accent2"/>
                                        </p:clrVal>
                                      </p:to>
                                    </p:set>
                                    <p:set>
                                      <p:cBhvr>
                                        <p:cTn id="8"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Oval 4"/>
          <p:cNvSpPr/>
          <p:nvPr/>
        </p:nvSpPr>
        <p:spPr>
          <a:xfrm>
            <a:off x="3288408" y="34506"/>
            <a:ext cx="5407743" cy="1483474"/>
          </a:xfrm>
          <a:prstGeom prst="ellipse">
            <a:avLst/>
          </a:prstGeom>
          <a:solidFill>
            <a:schemeClr val="accent1">
              <a:lumMod val="40000"/>
              <a:lumOff val="60000"/>
            </a:schemeClr>
          </a:solidFill>
          <a:ln>
            <a:noFill/>
          </a:ln>
          <a:effectLst>
            <a:outerShdw blurRad="571500" dist="254000" dir="4800000" sx="97000" sy="97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a:solidFill>
                  <a:srgbClr val="00B050"/>
                </a:solidFill>
                <a:latin typeface="Times New Roman" panose="02020603050405020304" pitchFamily="18" charset="0"/>
                <a:cs typeface="Times New Roman" panose="02020603050405020304" pitchFamily="18" charset="0"/>
              </a:rPr>
              <a:t>NỘI DUNG</a:t>
            </a:r>
            <a:endParaRPr lang="en-US" sz="500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35996" y="1858979"/>
            <a:ext cx="891559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60198" y="2294246"/>
            <a:ext cx="51172" cy="1214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3288408" y="2022507"/>
            <a:ext cx="45719" cy="1486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12418" y="2294246"/>
            <a:ext cx="45719" cy="1214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10959" y="2022507"/>
            <a:ext cx="49455" cy="1486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50930" y="3797353"/>
            <a:ext cx="1323756" cy="204510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solidFill>
                  <a:schemeClr val="tx1">
                    <a:lumMod val="95000"/>
                    <a:lumOff val="5000"/>
                  </a:schemeClr>
                </a:solidFill>
                <a:latin typeface="Times New Roman" panose="02020603050405020304" pitchFamily="18" charset="0"/>
                <a:cs typeface="Times New Roman" panose="02020603050405020304" pitchFamily="18" charset="0"/>
              </a:rPr>
              <a:t>Giới thiệu chung</a:t>
            </a:r>
            <a:endParaRPr lang="en-US" sz="26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2732383" y="3800529"/>
            <a:ext cx="1348368" cy="200636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solidFill>
                  <a:schemeClr val="tx1">
                    <a:lumMod val="95000"/>
                    <a:lumOff val="5000"/>
                  </a:schemeClr>
                </a:solidFill>
                <a:latin typeface="Times New Roman" panose="02020603050405020304" pitchFamily="18" charset="0"/>
                <a:cs typeface="Times New Roman" panose="02020603050405020304" pitchFamily="18" charset="0"/>
              </a:rPr>
              <a:t>Tác dụng sinh lý</a:t>
            </a:r>
            <a:endParaRPr lang="en-US" sz="26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6187733" y="3795884"/>
            <a:ext cx="1442761" cy="201101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lumMod val="95000"/>
                    <a:lumOff val="5000"/>
                  </a:schemeClr>
                </a:solidFill>
                <a:latin typeface="Times New Roman" panose="02020603050405020304" pitchFamily="18" charset="0"/>
                <a:cs typeface="Times New Roman" panose="02020603050405020304" pitchFamily="18" charset="0"/>
              </a:rPr>
              <a:t>Hệ lụy khi lạm dụng</a:t>
            </a:r>
            <a:endParaRPr lang="en-US" sz="26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408487" y="3797353"/>
            <a:ext cx="1407862" cy="201101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lumMod val="95000"/>
                    <a:lumOff val="5000"/>
                  </a:schemeClr>
                </a:solidFill>
                <a:latin typeface="Times New Roman" panose="02020603050405020304" pitchFamily="18" charset="0"/>
                <a:cs typeface="Times New Roman" panose="02020603050405020304" pitchFamily="18" charset="0"/>
              </a:rPr>
              <a:t>Sự liên hệ với Auxin</a:t>
            </a:r>
            <a:endParaRPr lang="en-US" sz="26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8001879" y="3738838"/>
            <a:ext cx="1390919" cy="206952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solidFill>
                  <a:schemeClr val="tx1">
                    <a:lumMod val="95000"/>
                    <a:lumOff val="5000"/>
                  </a:schemeClr>
                </a:solidFill>
                <a:latin typeface="Times New Roman" panose="02020603050405020304" pitchFamily="18" charset="0"/>
                <a:cs typeface="Times New Roman" panose="02020603050405020304" pitchFamily="18" charset="0"/>
              </a:rPr>
              <a:t>Ví dụ với cây quất cảnh</a:t>
            </a:r>
            <a:endParaRPr lang="en-US" sz="2600" b="1">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52238" y="6218238"/>
            <a:ext cx="487362" cy="487362"/>
          </a:xfrm>
          <a:prstGeom prst="rect">
            <a:avLst/>
          </a:prstGeom>
        </p:spPr>
      </p:pic>
      <p:sp>
        <p:nvSpPr>
          <p:cNvPr id="18" name="Rectangle 17"/>
          <p:cNvSpPr/>
          <p:nvPr/>
        </p:nvSpPr>
        <p:spPr>
          <a:xfrm flipH="1">
            <a:off x="8388624" y="2294246"/>
            <a:ext cx="45719" cy="1214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9701889" y="3729171"/>
            <a:ext cx="1453679" cy="207919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solidFill>
                  <a:schemeClr val="tx1">
                    <a:lumMod val="95000"/>
                    <a:lumOff val="5000"/>
                  </a:schemeClr>
                </a:solidFill>
                <a:latin typeface="Times New Roman" panose="02020603050405020304" pitchFamily="18" charset="0"/>
                <a:cs typeface="Times New Roman" panose="02020603050405020304" pitchFamily="18" charset="0"/>
              </a:rPr>
              <a:t>Câu hỏi trắc nghiệm</a:t>
            </a:r>
            <a:endParaRPr lang="en-US" sz="26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1" name="Rectangle 20"/>
          <p:cNvSpPr/>
          <p:nvPr/>
        </p:nvSpPr>
        <p:spPr>
          <a:xfrm flipH="1">
            <a:off x="10405870" y="2021813"/>
            <a:ext cx="45719" cy="1486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4404">
        <p15:prstTrans prst="fallOver"/>
      </p:transition>
    </mc:Choice>
    <mc:Fallback>
      <p:transition spd="slow" advTm="144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showWhenStopped="0">
                <p:cTn id="71" fill="hold"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2400"/>
            <a:ext cx="11719776" cy="1477328"/>
          </a:xfrm>
          <a:prstGeom prst="rect">
            <a:avLst/>
          </a:prstGeom>
          <a:noFill/>
        </p:spPr>
        <p:txBody>
          <a:bodyPr wrap="square" rtlCol="0">
            <a:spAutoFit/>
          </a:bodyPr>
          <a:lstStyle/>
          <a:p>
            <a:pPr algn="ctr"/>
            <a:r>
              <a:rPr lang="en-GB" sz="4500" u="sng">
                <a:solidFill>
                  <a:schemeClr val="accent3">
                    <a:lumMod val="75000"/>
                  </a:schemeClr>
                </a:solidFill>
                <a:latin typeface="Kristen ITC" panose="03050502040202030202" pitchFamily="66" charset="0"/>
              </a:rPr>
              <a:t>Câu 3</a:t>
            </a:r>
            <a:r>
              <a:rPr lang="en-GB" sz="4500">
                <a:solidFill>
                  <a:schemeClr val="accent3">
                    <a:lumMod val="75000"/>
                  </a:schemeClr>
                </a:solidFill>
                <a:latin typeface="Kristen ITC" panose="03050502040202030202" pitchFamily="66" charset="0"/>
              </a:rPr>
              <a:t>:Vai trò sinh lý quan trọng nhất của GA trong quá trình nảy mầm của hạt là?</a:t>
            </a:r>
            <a:endParaRPr lang="en-US" sz="4500">
              <a:solidFill>
                <a:schemeClr val="accent3">
                  <a:lumMod val="75000"/>
                </a:schemeClr>
              </a:solidFill>
              <a:latin typeface="Kristen ITC" panose="03050502040202030202" pitchFamily="66" charset="0"/>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52238" y="6218238"/>
            <a:ext cx="487362" cy="487362"/>
          </a:xfrm>
          <a:prstGeom prst="rect">
            <a:avLst/>
          </a:prstGeom>
        </p:spPr>
      </p:pic>
      <p:sp>
        <p:nvSpPr>
          <p:cNvPr id="5" name="TextBox 4"/>
          <p:cNvSpPr txBox="1"/>
          <p:nvPr/>
        </p:nvSpPr>
        <p:spPr>
          <a:xfrm>
            <a:off x="502273" y="2242420"/>
            <a:ext cx="10354617" cy="3323987"/>
          </a:xfrm>
          <a:prstGeom prst="rect">
            <a:avLst/>
          </a:prstGeom>
          <a:noFill/>
        </p:spPr>
        <p:txBody>
          <a:bodyPr wrap="square" rtlCol="0">
            <a:spAutoFit/>
          </a:bodyPr>
          <a:lstStyle/>
          <a:p>
            <a:pPr>
              <a:lnSpc>
                <a:spcPct val="150000"/>
              </a:lnSpc>
            </a:pPr>
            <a:r>
              <a:rPr lang="en-GB" sz="3500">
                <a:solidFill>
                  <a:srgbClr val="92D050"/>
                </a:solidFill>
                <a:latin typeface="Kristen ITC" panose="03050502040202030202" pitchFamily="66" charset="0"/>
              </a:rPr>
              <a:t>A.Kích thích hình thành enzyme thủy phân</a:t>
            </a:r>
            <a:endParaRPr lang="en-GB" sz="3500">
              <a:solidFill>
                <a:srgbClr val="92D050"/>
              </a:solidFill>
              <a:latin typeface="Kristen ITC" panose="03050502040202030202" pitchFamily="66" charset="0"/>
            </a:endParaRPr>
          </a:p>
          <a:p>
            <a:pPr>
              <a:lnSpc>
                <a:spcPct val="150000"/>
              </a:lnSpc>
            </a:pPr>
            <a:r>
              <a:rPr lang="en-GB" sz="3500">
                <a:solidFill>
                  <a:srgbClr val="92D050"/>
                </a:solidFill>
                <a:latin typeface="Kristen ITC" panose="03050502040202030202" pitchFamily="66" charset="0"/>
              </a:rPr>
              <a:t>B.Kích thích </a:t>
            </a:r>
            <a:r>
              <a:rPr lang="en-GB" sz="3500" smtClean="0">
                <a:solidFill>
                  <a:srgbClr val="92D050"/>
                </a:solidFill>
                <a:latin typeface="Kristen ITC" panose="03050502040202030202" pitchFamily="66" charset="0"/>
              </a:rPr>
              <a:t>SỰ phân giải </a:t>
            </a:r>
            <a:r>
              <a:rPr lang="en-GB" sz="3500">
                <a:solidFill>
                  <a:srgbClr val="92D050"/>
                </a:solidFill>
                <a:latin typeface="Kristen ITC" panose="03050502040202030202" pitchFamily="66" charset="0"/>
              </a:rPr>
              <a:t>enzyme thủy phân</a:t>
            </a:r>
            <a:endParaRPr lang="en-GB" sz="3500">
              <a:solidFill>
                <a:srgbClr val="92D050"/>
              </a:solidFill>
              <a:latin typeface="Kristen ITC" panose="03050502040202030202" pitchFamily="66" charset="0"/>
            </a:endParaRPr>
          </a:p>
          <a:p>
            <a:pPr>
              <a:lnSpc>
                <a:spcPct val="150000"/>
              </a:lnSpc>
            </a:pPr>
            <a:r>
              <a:rPr lang="en-GB" sz="3500">
                <a:solidFill>
                  <a:srgbClr val="92D050"/>
                </a:solidFill>
                <a:latin typeface="Kristen ITC" panose="03050502040202030202" pitchFamily="66" charset="0"/>
              </a:rPr>
              <a:t>C.Kích thích giải phóng enzyme thủy phân</a:t>
            </a:r>
            <a:endParaRPr lang="en-GB" sz="3500">
              <a:solidFill>
                <a:srgbClr val="92D050"/>
              </a:solidFill>
              <a:latin typeface="Kristen ITC" panose="03050502040202030202" pitchFamily="66" charset="0"/>
            </a:endParaRPr>
          </a:p>
          <a:p>
            <a:pPr>
              <a:lnSpc>
                <a:spcPct val="150000"/>
              </a:lnSpc>
            </a:pPr>
            <a:r>
              <a:rPr lang="en-GB" sz="3500">
                <a:solidFill>
                  <a:srgbClr val="92D050"/>
                </a:solidFill>
                <a:latin typeface="Kristen ITC" panose="03050502040202030202" pitchFamily="66" charset="0"/>
              </a:rPr>
              <a:t>D.Quan điểm khác</a:t>
            </a:r>
            <a:endParaRPr lang="en-US" sz="3500">
              <a:solidFill>
                <a:srgbClr val="92D050"/>
              </a:solidFill>
              <a:latin typeface="Kristen ITC" panose="03050502040202030202"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552"/>
    </mc:Choice>
    <mc:Fallback>
      <p:transition spd="slow" advTm="2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
                                            <p:txEl>
                                              <p:pRg st="0" end="0"/>
                                            </p:txEl>
                                          </p:spTgt>
                                        </p:tgtEl>
                                        <p:attrNameLst>
                                          <p:attrName>style.color</p:attrName>
                                        </p:attrNameLst>
                                      </p:cBhvr>
                                      <p:to>
                                        <p:clrVal>
                                          <a:schemeClr val="accent2"/>
                                        </p:clrVal>
                                      </p:to>
                                    </p:set>
                                    <p:set>
                                      <p:cBhvr>
                                        <p:cTn id="7" dur="500" fill="hold"/>
                                        <p:tgtEl>
                                          <p:spTgt spid="5">
                                            <p:txEl>
                                              <p:pRg st="0" end="0"/>
                                            </p:txEl>
                                          </p:spTgt>
                                        </p:tgtEl>
                                        <p:attrNameLst>
                                          <p:attrName>fillcolor</p:attrName>
                                        </p:attrNameLst>
                                      </p:cBhvr>
                                      <p:to>
                                        <p:clrVal>
                                          <a:schemeClr val="accent2"/>
                                        </p:clrVal>
                                      </p:to>
                                    </p:set>
                                    <p:set>
                                      <p:cBhvr>
                                        <p:cTn id="8"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2400"/>
            <a:ext cx="11719776" cy="1569660"/>
          </a:xfrm>
          <a:prstGeom prst="rect">
            <a:avLst/>
          </a:prstGeom>
          <a:noFill/>
        </p:spPr>
        <p:txBody>
          <a:bodyPr wrap="square" rtlCol="0">
            <a:spAutoFit/>
          </a:bodyPr>
          <a:lstStyle/>
          <a:p>
            <a:pPr algn="ctr"/>
            <a:r>
              <a:rPr lang="en-GB" sz="4800" u="sng" err="1">
                <a:solidFill>
                  <a:schemeClr val="accent3">
                    <a:lumMod val="75000"/>
                  </a:schemeClr>
                </a:solidFill>
                <a:latin typeface="Kristen ITC" panose="03050502040202030202" pitchFamily="66" charset="0"/>
              </a:rPr>
              <a:t>Câu</a:t>
            </a:r>
            <a:r>
              <a:rPr lang="en-GB" sz="4800" u="sng">
                <a:solidFill>
                  <a:schemeClr val="accent3">
                    <a:lumMod val="75000"/>
                  </a:schemeClr>
                </a:solidFill>
                <a:latin typeface="Kristen ITC" panose="03050502040202030202" pitchFamily="66" charset="0"/>
              </a:rPr>
              <a:t> 4</a:t>
            </a:r>
            <a:r>
              <a:rPr lang="en-GB" sz="4800">
                <a:solidFill>
                  <a:schemeClr val="accent3">
                    <a:lumMod val="75000"/>
                  </a:schemeClr>
                </a:solidFill>
                <a:latin typeface="Kristen ITC" panose="03050502040202030202" pitchFamily="66" charset="0"/>
              </a:rPr>
              <a:t>:HOOCMON </a:t>
            </a:r>
            <a:r>
              <a:rPr lang="en-GB" sz="4800" err="1">
                <a:solidFill>
                  <a:schemeClr val="accent3">
                    <a:lumMod val="75000"/>
                  </a:schemeClr>
                </a:solidFill>
                <a:latin typeface="Kristen ITC" panose="03050502040202030202" pitchFamily="66" charset="0"/>
              </a:rPr>
              <a:t>nào</a:t>
            </a:r>
            <a:r>
              <a:rPr lang="en-GB" sz="4800">
                <a:solidFill>
                  <a:schemeClr val="accent3">
                    <a:lumMod val="75000"/>
                  </a:schemeClr>
                </a:solidFill>
                <a:latin typeface="Kristen ITC" panose="03050502040202030202" pitchFamily="66" charset="0"/>
              </a:rPr>
              <a:t> </a:t>
            </a:r>
            <a:r>
              <a:rPr lang="en-GB" sz="4800" err="1">
                <a:solidFill>
                  <a:schemeClr val="accent3">
                    <a:lumMod val="75000"/>
                  </a:schemeClr>
                </a:solidFill>
                <a:latin typeface="Kristen ITC" panose="03050502040202030202" pitchFamily="66" charset="0"/>
              </a:rPr>
              <a:t>liên</a:t>
            </a:r>
            <a:r>
              <a:rPr lang="en-GB" sz="4800">
                <a:solidFill>
                  <a:schemeClr val="accent3">
                    <a:lumMod val="75000"/>
                  </a:schemeClr>
                </a:solidFill>
                <a:latin typeface="Kristen ITC" panose="03050502040202030202" pitchFamily="66" charset="0"/>
              </a:rPr>
              <a:t> </a:t>
            </a:r>
            <a:r>
              <a:rPr lang="en-GB" sz="4800" err="1">
                <a:solidFill>
                  <a:schemeClr val="accent3">
                    <a:lumMod val="75000"/>
                  </a:schemeClr>
                </a:solidFill>
                <a:latin typeface="Kristen ITC" panose="03050502040202030202" pitchFamily="66" charset="0"/>
              </a:rPr>
              <a:t>quan</a:t>
            </a:r>
            <a:r>
              <a:rPr lang="en-GB" sz="4800">
                <a:solidFill>
                  <a:schemeClr val="accent3">
                    <a:lumMod val="75000"/>
                  </a:schemeClr>
                </a:solidFill>
                <a:latin typeface="Kristen ITC" panose="03050502040202030202" pitchFamily="66" charset="0"/>
              </a:rPr>
              <a:t> </a:t>
            </a:r>
            <a:r>
              <a:rPr lang="en-GB" sz="4800" err="1">
                <a:solidFill>
                  <a:schemeClr val="accent3">
                    <a:lumMod val="75000"/>
                  </a:schemeClr>
                </a:solidFill>
                <a:latin typeface="Kristen ITC" panose="03050502040202030202" pitchFamily="66" charset="0"/>
              </a:rPr>
              <a:t>đến</a:t>
            </a:r>
            <a:r>
              <a:rPr lang="en-GB" sz="4800">
                <a:solidFill>
                  <a:schemeClr val="accent3">
                    <a:lumMod val="75000"/>
                  </a:schemeClr>
                </a:solidFill>
                <a:latin typeface="Kristen ITC" panose="03050502040202030202" pitchFamily="66" charset="0"/>
              </a:rPr>
              <a:t> </a:t>
            </a:r>
            <a:r>
              <a:rPr lang="en-GB" sz="4800" err="1">
                <a:solidFill>
                  <a:schemeClr val="accent3">
                    <a:lumMod val="75000"/>
                  </a:schemeClr>
                </a:solidFill>
                <a:latin typeface="Kristen ITC" panose="03050502040202030202" pitchFamily="66" charset="0"/>
              </a:rPr>
              <a:t>sự</a:t>
            </a:r>
            <a:r>
              <a:rPr lang="en-GB" sz="4800">
                <a:solidFill>
                  <a:schemeClr val="accent3">
                    <a:lumMod val="75000"/>
                  </a:schemeClr>
                </a:solidFill>
                <a:latin typeface="Kristen ITC" panose="03050502040202030202" pitchFamily="66" charset="0"/>
              </a:rPr>
              <a:t> </a:t>
            </a:r>
            <a:r>
              <a:rPr lang="en-GB" sz="4800" err="1">
                <a:solidFill>
                  <a:schemeClr val="accent3">
                    <a:lumMod val="75000"/>
                  </a:schemeClr>
                </a:solidFill>
                <a:latin typeface="Kristen ITC" panose="03050502040202030202" pitchFamily="66" charset="0"/>
              </a:rPr>
              <a:t>phân</a:t>
            </a:r>
            <a:r>
              <a:rPr lang="en-GB" sz="4800">
                <a:solidFill>
                  <a:schemeClr val="accent3">
                    <a:lumMod val="75000"/>
                  </a:schemeClr>
                </a:solidFill>
                <a:latin typeface="Kristen ITC" panose="03050502040202030202" pitchFamily="66" charset="0"/>
              </a:rPr>
              <a:t> </a:t>
            </a:r>
            <a:r>
              <a:rPr lang="en-GB" sz="4800" err="1">
                <a:solidFill>
                  <a:schemeClr val="accent3">
                    <a:lumMod val="75000"/>
                  </a:schemeClr>
                </a:solidFill>
                <a:latin typeface="Kristen ITC" panose="03050502040202030202" pitchFamily="66" charset="0"/>
              </a:rPr>
              <a:t>hóa</a:t>
            </a:r>
            <a:r>
              <a:rPr lang="en-GB" sz="4800">
                <a:solidFill>
                  <a:schemeClr val="accent3">
                    <a:lumMod val="75000"/>
                  </a:schemeClr>
                </a:solidFill>
                <a:latin typeface="Kristen ITC" panose="03050502040202030202" pitchFamily="66" charset="0"/>
              </a:rPr>
              <a:t> </a:t>
            </a:r>
            <a:r>
              <a:rPr lang="en-GB" sz="4800" err="1">
                <a:solidFill>
                  <a:schemeClr val="accent3">
                    <a:lumMod val="75000"/>
                  </a:schemeClr>
                </a:solidFill>
                <a:latin typeface="Kristen ITC" panose="03050502040202030202" pitchFamily="66" charset="0"/>
              </a:rPr>
              <a:t>giới</a:t>
            </a:r>
            <a:r>
              <a:rPr lang="en-GB" sz="4800">
                <a:solidFill>
                  <a:schemeClr val="accent3">
                    <a:lumMod val="75000"/>
                  </a:schemeClr>
                </a:solidFill>
                <a:latin typeface="Kristen ITC" panose="03050502040202030202" pitchFamily="66" charset="0"/>
              </a:rPr>
              <a:t> </a:t>
            </a:r>
            <a:r>
              <a:rPr lang="en-GB" sz="4800" err="1">
                <a:solidFill>
                  <a:schemeClr val="accent3">
                    <a:lumMod val="75000"/>
                  </a:schemeClr>
                </a:solidFill>
                <a:latin typeface="Kristen ITC" panose="03050502040202030202" pitchFamily="66" charset="0"/>
              </a:rPr>
              <a:t>tính</a:t>
            </a:r>
            <a:r>
              <a:rPr lang="en-GB" sz="4800">
                <a:solidFill>
                  <a:schemeClr val="accent3">
                    <a:lumMod val="75000"/>
                  </a:schemeClr>
                </a:solidFill>
                <a:latin typeface="Kristen ITC" panose="03050502040202030202" pitchFamily="66" charset="0"/>
              </a:rPr>
              <a:t> </a:t>
            </a:r>
            <a:r>
              <a:rPr lang="en-GB" sz="4800" err="1">
                <a:solidFill>
                  <a:schemeClr val="accent3">
                    <a:lumMod val="75000"/>
                  </a:schemeClr>
                </a:solidFill>
                <a:latin typeface="Kristen ITC" panose="03050502040202030202" pitchFamily="66" charset="0"/>
              </a:rPr>
              <a:t>đực</a:t>
            </a:r>
            <a:r>
              <a:rPr lang="en-GB" sz="4800">
                <a:solidFill>
                  <a:schemeClr val="accent3">
                    <a:lumMod val="75000"/>
                  </a:schemeClr>
                </a:solidFill>
                <a:latin typeface="Kristen ITC" panose="03050502040202030202" pitchFamily="66" charset="0"/>
              </a:rPr>
              <a:t>?</a:t>
            </a:r>
            <a:endParaRPr lang="en-US" sz="4800">
              <a:solidFill>
                <a:schemeClr val="accent3">
                  <a:lumMod val="75000"/>
                </a:schemeClr>
              </a:solidFill>
              <a:latin typeface="Kristen ITC" panose="03050502040202030202" pitchFamily="66" charset="0"/>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52238" y="6218238"/>
            <a:ext cx="487362" cy="487362"/>
          </a:xfrm>
          <a:prstGeom prst="rect">
            <a:avLst/>
          </a:prstGeom>
        </p:spPr>
      </p:pic>
      <p:sp>
        <p:nvSpPr>
          <p:cNvPr id="5" name="TextBox 4"/>
          <p:cNvSpPr txBox="1"/>
          <p:nvPr/>
        </p:nvSpPr>
        <p:spPr>
          <a:xfrm>
            <a:off x="695456" y="2337503"/>
            <a:ext cx="10354617" cy="3785652"/>
          </a:xfrm>
          <a:prstGeom prst="rect">
            <a:avLst/>
          </a:prstGeom>
          <a:noFill/>
        </p:spPr>
        <p:txBody>
          <a:bodyPr wrap="square" rtlCol="0">
            <a:spAutoFit/>
          </a:bodyPr>
          <a:lstStyle/>
          <a:p>
            <a:pPr>
              <a:lnSpc>
                <a:spcPct val="150000"/>
              </a:lnSpc>
            </a:pPr>
            <a:r>
              <a:rPr lang="en-GB" sz="4000">
                <a:solidFill>
                  <a:srgbClr val="92D050"/>
                </a:solidFill>
                <a:latin typeface="Kristen ITC" panose="03050502040202030202" pitchFamily="66" charset="0"/>
              </a:rPr>
              <a:t>A.Gibberellin</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B.Auxin</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C.Etylen</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D.Ý kiến khác</a:t>
            </a:r>
            <a:endParaRPr lang="en-US" sz="4000">
              <a:solidFill>
                <a:srgbClr val="92D050"/>
              </a:solidFill>
              <a:latin typeface="Kristen ITC" panose="03050502040202030202"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552"/>
    </mc:Choice>
    <mc:Fallback>
      <p:transition spd="slow" advTm="2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
                                            <p:txEl>
                                              <p:pRg st="0" end="0"/>
                                            </p:txEl>
                                          </p:spTgt>
                                        </p:tgtEl>
                                        <p:attrNameLst>
                                          <p:attrName>style.color</p:attrName>
                                        </p:attrNameLst>
                                      </p:cBhvr>
                                      <p:to>
                                        <p:clrVal>
                                          <a:schemeClr val="accent2"/>
                                        </p:clrVal>
                                      </p:to>
                                    </p:set>
                                    <p:set>
                                      <p:cBhvr>
                                        <p:cTn id="7" dur="500" fill="hold"/>
                                        <p:tgtEl>
                                          <p:spTgt spid="5">
                                            <p:txEl>
                                              <p:pRg st="0" end="0"/>
                                            </p:txEl>
                                          </p:spTgt>
                                        </p:tgtEl>
                                        <p:attrNameLst>
                                          <p:attrName>fillcolor</p:attrName>
                                        </p:attrNameLst>
                                      </p:cBhvr>
                                      <p:to>
                                        <p:clrVal>
                                          <a:schemeClr val="accent2"/>
                                        </p:clrVal>
                                      </p:to>
                                    </p:set>
                                    <p:set>
                                      <p:cBhvr>
                                        <p:cTn id="8"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1666" y="672760"/>
            <a:ext cx="11719776" cy="1569660"/>
          </a:xfrm>
          <a:prstGeom prst="rect">
            <a:avLst/>
          </a:prstGeom>
          <a:noFill/>
        </p:spPr>
        <p:txBody>
          <a:bodyPr wrap="square" rtlCol="0">
            <a:spAutoFit/>
          </a:bodyPr>
          <a:lstStyle/>
          <a:p>
            <a:pPr algn="ctr"/>
            <a:r>
              <a:rPr lang="en-GB" sz="4800" u="sng">
                <a:solidFill>
                  <a:schemeClr val="accent3">
                    <a:lumMod val="75000"/>
                  </a:schemeClr>
                </a:solidFill>
                <a:latin typeface="Kristen ITC" panose="03050502040202030202" pitchFamily="66" charset="0"/>
              </a:rPr>
              <a:t>Câu 5</a:t>
            </a:r>
            <a:r>
              <a:rPr lang="en-GB" sz="4800">
                <a:solidFill>
                  <a:schemeClr val="accent3">
                    <a:lumMod val="75000"/>
                  </a:schemeClr>
                </a:solidFill>
                <a:latin typeface="Kristen ITC" panose="03050502040202030202" pitchFamily="66" charset="0"/>
              </a:rPr>
              <a:t>:Nội dung bài báo cáo của nhóm có mấy phần?</a:t>
            </a:r>
            <a:endParaRPr lang="en-US" sz="4800">
              <a:solidFill>
                <a:schemeClr val="accent3">
                  <a:lumMod val="75000"/>
                </a:schemeClr>
              </a:solidFill>
              <a:latin typeface="Kristen ITC" panose="03050502040202030202" pitchFamily="66" charset="0"/>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552238" y="6218238"/>
            <a:ext cx="487362" cy="487362"/>
          </a:xfrm>
          <a:prstGeom prst="rect">
            <a:avLst/>
          </a:prstGeom>
        </p:spPr>
      </p:pic>
      <p:sp>
        <p:nvSpPr>
          <p:cNvPr id="5" name="TextBox 4"/>
          <p:cNvSpPr txBox="1"/>
          <p:nvPr/>
        </p:nvSpPr>
        <p:spPr>
          <a:xfrm>
            <a:off x="695456" y="2337503"/>
            <a:ext cx="10354617" cy="3785652"/>
          </a:xfrm>
          <a:prstGeom prst="rect">
            <a:avLst/>
          </a:prstGeom>
          <a:noFill/>
        </p:spPr>
        <p:txBody>
          <a:bodyPr wrap="square" rtlCol="0">
            <a:spAutoFit/>
          </a:bodyPr>
          <a:lstStyle/>
          <a:p>
            <a:pPr>
              <a:lnSpc>
                <a:spcPct val="150000"/>
              </a:lnSpc>
            </a:pPr>
            <a:r>
              <a:rPr lang="en-GB" sz="4000">
                <a:solidFill>
                  <a:srgbClr val="92D050"/>
                </a:solidFill>
                <a:latin typeface="Kristen ITC" panose="03050502040202030202" pitchFamily="66" charset="0"/>
              </a:rPr>
              <a:t>A.4</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B.5</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C.6</a:t>
            </a:r>
            <a:endParaRPr lang="en-GB" sz="4000">
              <a:solidFill>
                <a:srgbClr val="92D050"/>
              </a:solidFill>
              <a:latin typeface="Kristen ITC" panose="03050502040202030202" pitchFamily="66" charset="0"/>
            </a:endParaRPr>
          </a:p>
          <a:p>
            <a:pPr>
              <a:lnSpc>
                <a:spcPct val="150000"/>
              </a:lnSpc>
            </a:pPr>
            <a:r>
              <a:rPr lang="en-GB" sz="4000">
                <a:solidFill>
                  <a:srgbClr val="92D050"/>
                </a:solidFill>
                <a:latin typeface="Kristen ITC" panose="03050502040202030202" pitchFamily="66" charset="0"/>
              </a:rPr>
              <a:t>D.7</a:t>
            </a:r>
            <a:endParaRPr lang="en-US" sz="4000">
              <a:solidFill>
                <a:srgbClr val="92D050"/>
              </a:solidFill>
              <a:latin typeface="Kristen ITC" panose="03050502040202030202" pitchFamily="66" charset="0"/>
            </a:endParaRPr>
          </a:p>
        </p:txBody>
      </p:sp>
      <p:sp>
        <p:nvSpPr>
          <p:cNvPr id="3" name="Action Button: Home 2">
            <a:hlinkClick r:id="rId4" action="ppaction://hlinksldjump" highlightClick="1"/>
          </p:cNvPr>
          <p:cNvSpPr/>
          <p:nvPr/>
        </p:nvSpPr>
        <p:spPr>
          <a:xfrm>
            <a:off x="10367493" y="6218238"/>
            <a:ext cx="566670" cy="382073"/>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2552"/>
    </mc:Choice>
    <mc:Fallback>
      <p:transition spd="slow" advTm="2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
                                            <p:txEl>
                                              <p:pRg st="2" end="2"/>
                                            </p:txEl>
                                          </p:spTgt>
                                        </p:tgtEl>
                                        <p:attrNameLst>
                                          <p:attrName>style.color</p:attrName>
                                        </p:attrNameLst>
                                      </p:cBhvr>
                                      <p:to>
                                        <p:clrVal>
                                          <a:schemeClr val="accent2"/>
                                        </p:clrVal>
                                      </p:to>
                                    </p:set>
                                    <p:set>
                                      <p:cBhvr>
                                        <p:cTn id="7" dur="500" fill="hold"/>
                                        <p:tgtEl>
                                          <p:spTgt spid="5">
                                            <p:txEl>
                                              <p:pRg st="2" end="2"/>
                                            </p:txEl>
                                          </p:spTgt>
                                        </p:tgtEl>
                                        <p:attrNameLst>
                                          <p:attrName>fillcolor</p:attrName>
                                        </p:attrNameLst>
                                      </p:cBhvr>
                                      <p:to>
                                        <p:clrVal>
                                          <a:schemeClr val="accent2"/>
                                        </p:clrVal>
                                      </p:to>
                                    </p:set>
                                    <p:set>
                                      <p:cBhvr>
                                        <p:cTn id="8"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25489" y="2057307"/>
            <a:ext cx="6844552" cy="3644153"/>
          </a:xfrm>
          <a:prstGeom prst="rect">
            <a:avLst/>
          </a:prstGeom>
        </p:spPr>
      </p:pic>
      <p:pic>
        <p:nvPicPr>
          <p:cNvPr id="4" name="Picture 31" descr="14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177" y="5029199"/>
            <a:ext cx="2144236" cy="16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506" y="347382"/>
            <a:ext cx="2662518" cy="14545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18" y="205714"/>
            <a:ext cx="2420470" cy="2046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8485" cy="6858000"/>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796" y="474403"/>
            <a:ext cx="4115167" cy="3863110"/>
          </a:xfrm>
          <a:prstGeom prst="rect">
            <a:avLst/>
          </a:prstGeom>
          <a:ln>
            <a:noFill/>
          </a:ln>
          <a:effectLst>
            <a:softEdge rad="112500"/>
          </a:effectLst>
        </p:spPr>
      </p:pic>
      <p:sp>
        <p:nvSpPr>
          <p:cNvPr id="5" name="TextBox 4"/>
          <p:cNvSpPr txBox="1"/>
          <p:nvPr/>
        </p:nvSpPr>
        <p:spPr>
          <a:xfrm>
            <a:off x="759855" y="4849139"/>
            <a:ext cx="4862773" cy="1015663"/>
          </a:xfrm>
          <a:prstGeom prst="rect">
            <a:avLst/>
          </a:prstGeom>
          <a:noFill/>
        </p:spPr>
        <p:txBody>
          <a:bodyPr wrap="square" rtlCol="0">
            <a:spAutoFit/>
          </a:bodyPr>
          <a:lstStyle/>
          <a:p>
            <a:pPr algn="ctr"/>
            <a:r>
              <a:rPr lang="en-US" sz="6000" b="1">
                <a:solidFill>
                  <a:schemeClr val="accent6">
                    <a:lumMod val="75000"/>
                  </a:schemeClr>
                </a:solidFill>
                <a:latin typeface="Algerian" panose="04020705040A02060702" pitchFamily="82" charset="0"/>
              </a:rPr>
              <a:t>KHOA NÔNG HỌC</a:t>
            </a:r>
            <a:endParaRPr lang="en-US" sz="6000" b="1">
              <a:solidFill>
                <a:schemeClr val="accent6">
                  <a:lumMod val="75000"/>
                </a:schemeClr>
              </a:solidFill>
              <a:latin typeface="Algerian" panose="04020705040A02060702" pitchFamily="82" charset="0"/>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1552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22"/>
    </mc:Choice>
    <mc:Fallback>
      <p:transition spd="slow" advTm="4022"/>
    </mc:Fallback>
  </mc:AlternateContent>
  <p:timing>
    <p:tnLst>
      <p:par>
        <p:cTn id="1" dur="indefinite" restart="never" nodeType="tmRoot">
          <p:childTnLst>
            <p:audio isNarration="1">
              <p:cMediaNode vol="100000" showWhenStopped="0">
                <p:cTn id="2"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3017" y="2534660"/>
            <a:ext cx="7397578" cy="1169551"/>
          </a:xfrm>
          <a:prstGeom prst="rect">
            <a:avLst/>
          </a:prstGeom>
          <a:noFill/>
        </p:spPr>
        <p:txBody>
          <a:bodyPr wrap="square" rtlCol="0" anchor="ctr">
            <a:spAutoFit/>
          </a:bodyPr>
          <a:lstStyle/>
          <a:p>
            <a:r>
              <a:rPr lang="en-US" sz="7000" b="1" err="1">
                <a:solidFill>
                  <a:schemeClr val="accent5">
                    <a:lumMod val="60000"/>
                    <a:lumOff val="40000"/>
                  </a:schemeClr>
                </a:solidFill>
                <a:latin typeface="Times New Roman" panose="02020603050405020304" pitchFamily="18" charset="0"/>
                <a:cs typeface="Times New Roman" panose="02020603050405020304" pitchFamily="18" charset="0"/>
              </a:rPr>
              <a:t>Giới</a:t>
            </a:r>
            <a:r>
              <a:rPr lang="en-US" sz="7000" b="1">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sz="7000" b="1" err="1">
                <a:solidFill>
                  <a:schemeClr val="accent5">
                    <a:lumMod val="60000"/>
                    <a:lumOff val="40000"/>
                  </a:schemeClr>
                </a:solidFill>
                <a:latin typeface="Times New Roman" panose="02020603050405020304" pitchFamily="18" charset="0"/>
                <a:cs typeface="Times New Roman" panose="02020603050405020304" pitchFamily="18" charset="0"/>
              </a:rPr>
              <a:t>thiệu</a:t>
            </a:r>
            <a:r>
              <a:rPr lang="en-US" sz="7000" b="1">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sz="7000" b="1" err="1">
                <a:solidFill>
                  <a:schemeClr val="accent5">
                    <a:lumMod val="60000"/>
                    <a:lumOff val="40000"/>
                  </a:schemeClr>
                </a:solidFill>
                <a:latin typeface="Times New Roman" panose="02020603050405020304" pitchFamily="18" charset="0"/>
                <a:cs typeface="Times New Roman" panose="02020603050405020304" pitchFamily="18" charset="0"/>
              </a:rPr>
              <a:t>chung</a:t>
            </a:r>
            <a:endParaRPr lang="en-US" sz="7000" b="1">
              <a:solidFill>
                <a:schemeClr val="accent5">
                  <a:lumMod val="60000"/>
                  <a:lumOff val="4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81038" y="769147"/>
            <a:ext cx="45719" cy="1590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7.40741E-7 L 0.00195 0.14653 " pathEditMode="relative" rAng="0" ptsTypes="AA">
                                      <p:cBhvr>
                                        <p:cTn id="6" dur="2000" fill="hold"/>
                                        <p:tgtEl>
                                          <p:spTgt spid="3"/>
                                        </p:tgtEl>
                                        <p:attrNameLst>
                                          <p:attrName>ppt_x</p:attrName>
                                          <p:attrName>ppt_y</p:attrName>
                                        </p:attrNameLst>
                                      </p:cBhvr>
                                      <p:rCtr x="91" y="7315"/>
                                    </p:animMotion>
                                  </p:childTnLst>
                                </p:cTn>
                              </p:par>
                              <p:par>
                                <p:cTn id="7" presetID="42" presetClass="path" presetSubtype="0" accel="50000" decel="50000" fill="hold" grpId="0" nodeType="withEffect">
                                  <p:stCondLst>
                                    <p:cond delay="0"/>
                                  </p:stCondLst>
                                  <p:childTnLst>
                                    <p:animMotion origin="layout" path="M 4.16667E-6 -1.11111E-6 L -0.00586 -0.10787 " pathEditMode="relative" rAng="0" ptsTypes="AA">
                                      <p:cBhvr>
                                        <p:cTn id="8" dur="2000" fill="hold"/>
                                        <p:tgtEl>
                                          <p:spTgt spid="2"/>
                                        </p:tgtEl>
                                        <p:attrNameLst>
                                          <p:attrName>ppt_x</p:attrName>
                                          <p:attrName>ppt_y</p:attrName>
                                        </p:attrNameLst>
                                      </p:cBhvr>
                                      <p:rCtr x="-299" y="-5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13516" y="2074235"/>
            <a:ext cx="3696237" cy="830997"/>
          </a:xfrm>
          <a:prstGeom prst="rect">
            <a:avLst/>
          </a:prstGeom>
          <a:noFill/>
          <a:ln>
            <a:noFill/>
          </a:ln>
        </p:spPr>
        <p:txBody>
          <a:bodyPr wrap="square" rtlCol="0">
            <a:spAutoFit/>
          </a:bodyPr>
          <a:lstStyle/>
          <a:p>
            <a:pPr algn="ctr"/>
            <a:r>
              <a:rPr lang="en-GB" sz="4800" b="1">
                <a:ln w="28575">
                  <a:noFill/>
                </a:ln>
                <a:solidFill>
                  <a:schemeClr val="accent6">
                    <a:lumMod val="75000"/>
                  </a:schemeClr>
                </a:solidFill>
                <a:latin typeface="Times New Roman" panose="02020603050405020304" pitchFamily="18" charset="0"/>
                <a:cs typeface="Times New Roman" panose="02020603050405020304" pitchFamily="18" charset="0"/>
              </a:rPr>
              <a:t>Khái niệm</a:t>
            </a:r>
            <a:endParaRPr lang="en-US" sz="4800" b="1">
              <a:ln w="28575">
                <a:noFill/>
              </a:ln>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6754" y="1522834"/>
            <a:ext cx="3795747" cy="223779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29" y="4095481"/>
            <a:ext cx="3647572" cy="2356833"/>
          </a:xfrm>
          <a:prstGeom prst="rect">
            <a:avLst/>
          </a:prstGeom>
        </p:spPr>
      </p:pic>
      <p:sp>
        <p:nvSpPr>
          <p:cNvPr id="15" name="Rounded Rectangle 14"/>
          <p:cNvSpPr/>
          <p:nvPr/>
        </p:nvSpPr>
        <p:spPr>
          <a:xfrm flipH="1">
            <a:off x="4977041" y="1316772"/>
            <a:ext cx="45719" cy="5225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21870" y="1063280"/>
            <a:ext cx="559878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Gibberellin là một hoocmon thực vật </a:t>
            </a:r>
            <a:endParaRPr lang="en-US" sz="2800">
              <a:latin typeface="Times New Roman" panose="02020603050405020304" pitchFamily="18" charset="0"/>
              <a:cs typeface="Times New Roman" panose="02020603050405020304" pitchFamily="18" charset="0"/>
            </a:endParaRPr>
          </a:p>
        </p:txBody>
      </p:sp>
      <p:sp>
        <p:nvSpPr>
          <p:cNvPr id="17" name="TextBox 16"/>
          <p:cNvSpPr txBox="1"/>
          <p:nvPr/>
        </p:nvSpPr>
        <p:spPr>
          <a:xfrm>
            <a:off x="6244697" y="3226395"/>
            <a:ext cx="536696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Điều chỉnh sự phát triển ở thực vật </a:t>
            </a:r>
            <a:endParaRPr lang="en-US" sz="2800">
              <a:latin typeface="Times New Roman" panose="02020603050405020304" pitchFamily="18" charset="0"/>
              <a:cs typeface="Times New Roman" panose="02020603050405020304" pitchFamily="18" charset="0"/>
            </a:endParaRPr>
          </a:p>
        </p:txBody>
      </p:sp>
      <p:sp>
        <p:nvSpPr>
          <p:cNvPr id="18" name="TextBox 17"/>
          <p:cNvSpPr txBox="1"/>
          <p:nvPr/>
        </p:nvSpPr>
        <p:spPr>
          <a:xfrm>
            <a:off x="6221870" y="5067319"/>
            <a:ext cx="5842470"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Ảnh hưởng tới một loạt các quá trình phát triển như làm cho thân dài ra, nảy mầm,ngủ,ra hoa,…</a:t>
            </a:r>
            <a:endParaRPr lang="en-US" sz="2800">
              <a:latin typeface="Times New Roman" panose="02020603050405020304" pitchFamily="18" charset="0"/>
              <a:cs typeface="Times New Roman" panose="02020603050405020304" pitchFamily="18" charset="0"/>
            </a:endParaRPr>
          </a:p>
        </p:txBody>
      </p:sp>
      <p:sp>
        <p:nvSpPr>
          <p:cNvPr id="19" name="Rounded Rectangle 18"/>
          <p:cNvSpPr/>
          <p:nvPr/>
        </p:nvSpPr>
        <p:spPr>
          <a:xfrm>
            <a:off x="6111381" y="1598544"/>
            <a:ext cx="5587946"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232713" y="3760631"/>
            <a:ext cx="5587946"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244697" y="6496749"/>
            <a:ext cx="5587946"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4702">
        <p15:prstTrans prst="drape"/>
      </p:transition>
    </mc:Choice>
    <mc:Fallback>
      <p:transition spd="slow" advTm="147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2.96296E-6 L -0.16679 -0.28819 " pathEditMode="relative" rAng="0" ptsTypes="AA">
                                      <p:cBhvr>
                                        <p:cTn id="6" dur="2000" fill="hold"/>
                                        <p:tgtEl>
                                          <p:spTgt spid="11"/>
                                        </p:tgtEl>
                                        <p:attrNameLst>
                                          <p:attrName>ppt_x</p:attrName>
                                          <p:attrName>ppt_y</p:attrName>
                                        </p:attrNameLst>
                                      </p:cBhvr>
                                      <p:rCtr x="-8346" y="-14421"/>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p:bldP spid="17" grpId="0"/>
      <p:bldP spid="18" grpId="0"/>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6231" y="1071211"/>
            <a:ext cx="45720" cy="4325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3354" y="692615"/>
            <a:ext cx="210312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51865" y="1761789"/>
            <a:ext cx="210312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51865" y="2716314"/>
            <a:ext cx="210312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51865" y="5925956"/>
            <a:ext cx="210312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34659" y="183993"/>
            <a:ext cx="7186797"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Là nhóm phytohormone thứ hai được phát hiện sau auxin</a:t>
            </a:r>
            <a:endParaRPr lang="en-US" sz="2800" b="1">
              <a:latin typeface="Times New Roman" panose="02020603050405020304" pitchFamily="18" charset="0"/>
              <a:cs typeface="Times New Roman" panose="02020603050405020304" pitchFamily="18" charset="0"/>
            </a:endParaRPr>
          </a:p>
        </p:txBody>
      </p:sp>
      <p:sp>
        <p:nvSpPr>
          <p:cNvPr id="13" name="TextBox 12"/>
          <p:cNvSpPr txBox="1"/>
          <p:nvPr/>
        </p:nvSpPr>
        <p:spPr>
          <a:xfrm>
            <a:off x="4617592" y="1298562"/>
            <a:ext cx="7186796" cy="954107"/>
          </a:xfrm>
          <a:prstGeom prst="rect">
            <a:avLst/>
          </a:prstGeom>
          <a:noFill/>
        </p:spPr>
        <p:txBody>
          <a:bodyPr wrap="square" rtlCol="0">
            <a:spAutoFit/>
          </a:bodyPr>
          <a:lstStyle/>
          <a:p>
            <a:r>
              <a:rPr lang="en-GB" sz="2800">
                <a:latin typeface="Times New Roman" panose="02020603050405020304" pitchFamily="18" charset="0"/>
                <a:cs typeface="Times New Roman" panose="02020603050405020304" pitchFamily="18" charset="0"/>
              </a:rPr>
              <a:t>1955-phát hiện acid gibberellic(GA3) ở cây  lúa bị “bệnh lúa von’’-</a:t>
            </a:r>
            <a:endParaRPr 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0" y="2448937"/>
            <a:ext cx="1975168" cy="1569660"/>
          </a:xfrm>
          <a:prstGeom prst="rect">
            <a:avLst/>
          </a:prstGeom>
          <a:noFill/>
          <a:ln>
            <a:noFill/>
          </a:ln>
        </p:spPr>
        <p:txBody>
          <a:bodyPr wrap="square" rtlCol="0">
            <a:spAutoFit/>
          </a:bodyPr>
          <a:lstStyle/>
          <a:p>
            <a:pPr algn="ctr"/>
            <a:r>
              <a:rPr lang="en-GB" sz="4800" b="1">
                <a:ln w="28575">
                  <a:noFill/>
                </a:ln>
                <a:solidFill>
                  <a:schemeClr val="accent6">
                    <a:lumMod val="75000"/>
                  </a:schemeClr>
                </a:solidFill>
                <a:latin typeface="Times New Roman" panose="02020603050405020304" pitchFamily="18" charset="0"/>
                <a:cs typeface="Times New Roman" panose="02020603050405020304" pitchFamily="18" charset="0"/>
              </a:rPr>
              <a:t>Nguồn </a:t>
            </a:r>
            <a:endParaRPr lang="en-US" sz="4800" b="1">
              <a:ln w="28575">
                <a:noFill/>
              </a:ln>
              <a:solidFill>
                <a:schemeClr val="accent6">
                  <a:lumMod val="75000"/>
                </a:schemeClr>
              </a:solidFill>
              <a:latin typeface="Times New Roman" panose="02020603050405020304" pitchFamily="18" charset="0"/>
              <a:cs typeface="Times New Roman" panose="02020603050405020304" pitchFamily="18" charset="0"/>
            </a:endParaRPr>
          </a:p>
          <a:p>
            <a:pPr algn="ctr"/>
            <a:r>
              <a:rPr lang="en-GB" sz="4800" b="1">
                <a:ln w="28575">
                  <a:noFill/>
                </a:ln>
                <a:solidFill>
                  <a:schemeClr val="accent6">
                    <a:lumMod val="75000"/>
                  </a:schemeClr>
                </a:solidFill>
                <a:latin typeface="Times New Roman" panose="02020603050405020304" pitchFamily="18" charset="0"/>
                <a:cs typeface="Times New Roman" panose="02020603050405020304" pitchFamily="18" charset="0"/>
              </a:rPr>
              <a:t>gốc</a:t>
            </a:r>
            <a:endParaRPr lang="en-GB" sz="4800" b="1">
              <a:ln w="28575">
                <a:noFill/>
              </a:ln>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74271" y="2510887"/>
            <a:ext cx="7186796" cy="523220"/>
          </a:xfrm>
          <a:prstGeom prst="rect">
            <a:avLst/>
          </a:prstGeom>
          <a:noFill/>
        </p:spPr>
        <p:txBody>
          <a:bodyPr wrap="square" rtlCol="0">
            <a:spAutoFit/>
          </a:bodyPr>
          <a:lstStyle/>
          <a:p>
            <a:r>
              <a:rPr lang="en-GB" sz="2800">
                <a:latin typeface="Times New Roman" panose="02020603050405020304" pitchFamily="18" charset="0"/>
                <a:cs typeface="Times New Roman" panose="02020603050405020304" pitchFamily="18" charset="0"/>
              </a:rPr>
              <a:t>1956-tách được từ TV bậc cao</a:t>
            </a:r>
            <a:endParaRPr lang="en-US" sz="2800">
              <a:latin typeface="Times New Roman" panose="02020603050405020304" pitchFamily="18" charset="0"/>
              <a:cs typeface="Times New Roman" panose="02020603050405020304" pitchFamily="18" charset="0"/>
            </a:endParaRPr>
          </a:p>
        </p:txBody>
      </p:sp>
      <p:sp>
        <p:nvSpPr>
          <p:cNvPr id="19" name="Rectangle 18"/>
          <p:cNvSpPr/>
          <p:nvPr/>
        </p:nvSpPr>
        <p:spPr>
          <a:xfrm>
            <a:off x="2345393" y="3657598"/>
            <a:ext cx="210312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38984" y="1695789"/>
            <a:ext cx="1544012" cy="548099"/>
          </a:xfrm>
          <a:prstGeom prst="rect">
            <a:avLst/>
          </a:prstGeom>
        </p:spPr>
        <p:txBody>
          <a:bodyPr wrap="none">
            <a:spAutoFit/>
          </a:bodyPr>
          <a:lstStyle/>
          <a:p>
            <a:pPr>
              <a:lnSpc>
                <a:spcPct val="115000"/>
              </a:lnSpc>
              <a:spcAft>
                <a:spcPts val="1000"/>
              </a:spcAft>
            </a:pPr>
            <a:r>
              <a:rPr lang="en-GB" sz="2800">
                <a:latin typeface="Times New Roman" panose="02020603050405020304" pitchFamily="18" charset="0"/>
                <a:ea typeface="Calibri" panose="020F0502020204030204" pitchFamily="34" charset="0"/>
                <a:cs typeface="Times New Roman" panose="02020603050405020304" pitchFamily="18" charset="0"/>
              </a:rPr>
              <a:t>C</a:t>
            </a:r>
            <a:r>
              <a:rPr lang="en-GB" sz="2800" baseline="-25000">
                <a:latin typeface="Times New Roman" panose="02020603050405020304" pitchFamily="18" charset="0"/>
                <a:ea typeface="Calibri" panose="020F0502020204030204" pitchFamily="34" charset="0"/>
                <a:cs typeface="Times New Roman" panose="02020603050405020304" pitchFamily="18" charset="0"/>
              </a:rPr>
              <a:t>19</a:t>
            </a:r>
            <a:r>
              <a:rPr lang="en-GB" sz="2800">
                <a:latin typeface="Times New Roman" panose="02020603050405020304" pitchFamily="18" charset="0"/>
                <a:ea typeface="Calibri" panose="020F0502020204030204" pitchFamily="34" charset="0"/>
                <a:cs typeface="Times New Roman" panose="02020603050405020304" pitchFamily="18" charset="0"/>
              </a:rPr>
              <a:t>H</a:t>
            </a:r>
            <a:r>
              <a:rPr lang="en-GB" sz="2800" baseline="-25000">
                <a:latin typeface="Times New Roman" panose="02020603050405020304" pitchFamily="18" charset="0"/>
                <a:ea typeface="Calibri" panose="020F0502020204030204" pitchFamily="34" charset="0"/>
                <a:cs typeface="Times New Roman" panose="02020603050405020304" pitchFamily="18" charset="0"/>
              </a:rPr>
              <a:t>22</a:t>
            </a:r>
            <a:r>
              <a:rPr lang="en-GB" sz="2800">
                <a:latin typeface="Times New Roman" panose="02020603050405020304" pitchFamily="18" charset="0"/>
                <a:ea typeface="Calibri" panose="020F0502020204030204" pitchFamily="34" charset="0"/>
                <a:cs typeface="Times New Roman" panose="02020603050405020304" pitchFamily="18" charset="0"/>
              </a:rPr>
              <a:t>O</a:t>
            </a:r>
            <a:r>
              <a:rPr lang="en-GB" sz="2800" baseline="-25000">
                <a:latin typeface="Times New Roman" panose="02020603050405020304" pitchFamily="18" charset="0"/>
                <a:ea typeface="Calibri" panose="020F0502020204030204" pitchFamily="34" charset="0"/>
                <a:cs typeface="Times New Roman" panose="02020603050405020304" pitchFamily="18" charset="0"/>
              </a:rPr>
              <a:t>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p:cNvSpPr txBox="1"/>
          <p:nvPr/>
        </p:nvSpPr>
        <p:spPr>
          <a:xfrm>
            <a:off x="4617592" y="3188724"/>
            <a:ext cx="7186796"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Ngày nay đã có khoảng 136 GA được tìm thấy, trong đó quan trọng nhất có thể kể đến là </a:t>
            </a:r>
            <a:r>
              <a:rPr lang="en-US" sz="2800" b="1">
                <a:latin typeface="Times New Roman" panose="02020603050405020304" pitchFamily="18" charset="0"/>
                <a:cs typeface="Times New Roman" panose="02020603050405020304" pitchFamily="18" charset="0"/>
              </a:rPr>
              <a:t>GA3</a:t>
            </a:r>
            <a:endParaRPr lang="en-US" sz="2800"/>
          </a:p>
        </p:txBody>
      </p:sp>
      <p:sp>
        <p:nvSpPr>
          <p:cNvPr id="22" name="Rectangle 21"/>
          <p:cNvSpPr/>
          <p:nvPr/>
        </p:nvSpPr>
        <p:spPr>
          <a:xfrm>
            <a:off x="2371151" y="4701895"/>
            <a:ext cx="210312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617592" y="4326725"/>
            <a:ext cx="7186796"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Sản xuất từ lên men và chiết xuất từ dịch nuôi cấy nấm</a:t>
            </a:r>
            <a:endParaRPr lang="en-US" sz="2800"/>
          </a:p>
        </p:txBody>
      </p:sp>
      <p:sp>
        <p:nvSpPr>
          <p:cNvPr id="24" name="TextBox 23"/>
          <p:cNvSpPr txBox="1"/>
          <p:nvPr/>
        </p:nvSpPr>
        <p:spPr>
          <a:xfrm>
            <a:off x="4617592" y="5494622"/>
            <a:ext cx="7186796"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Tổng hợp chủ yếu ở lá non,ngoài ra còn ở một số cơ quan đang sinh trưởng như:quả non,rễ non,…</a:t>
            </a:r>
            <a:endParaRPr lang="en-US" sz="2800"/>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6261">
        <p15:prstTrans prst="fracture"/>
      </p:transition>
    </mc:Choice>
    <mc:Fallback>
      <p:transition spd="slow" advTm="162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p:bldP spid="13" grpId="0"/>
      <p:bldP spid="16" grpId="0"/>
      <p:bldP spid="17" grpId="0"/>
      <p:bldP spid="19" grpId="0" animBg="1"/>
      <p:bldP spid="4" grpId="0"/>
      <p:bldP spid="21" grpId="0"/>
      <p:bldP spid="22"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2336" y="443054"/>
            <a:ext cx="5472545" cy="4954795"/>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111" y="1865333"/>
            <a:ext cx="5472545" cy="4992667"/>
          </a:xfrm>
          <a:prstGeom prst="rect">
            <a:avLst/>
          </a:prstGeom>
        </p:spPr>
      </p:pic>
      <p:sp>
        <p:nvSpPr>
          <p:cNvPr id="6" name="TextBox 5"/>
          <p:cNvSpPr txBox="1"/>
          <p:nvPr/>
        </p:nvSpPr>
        <p:spPr>
          <a:xfrm>
            <a:off x="7565907" y="443054"/>
            <a:ext cx="2977071" cy="1200329"/>
          </a:xfrm>
          <a:prstGeom prst="rect">
            <a:avLst/>
          </a:prstGeom>
          <a:noFill/>
        </p:spPr>
        <p:txBody>
          <a:bodyPr wrap="square" rtlCol="0">
            <a:spAutoFit/>
          </a:bodyPr>
          <a:lstStyle/>
          <a:p>
            <a:r>
              <a:rPr lang="en-US" sz="7200" b="1">
                <a:solidFill>
                  <a:schemeClr val="accent6">
                    <a:lumMod val="60000"/>
                    <a:lumOff val="40000"/>
                  </a:schemeClr>
                </a:solidFill>
                <a:latin typeface="Algerian" panose="04020705040A02060702" pitchFamily="82" charset="0"/>
                <a:cs typeface="Times New Roman" panose="02020603050405020304" pitchFamily="18" charset="0"/>
              </a:rPr>
              <a:t>GA3</a:t>
            </a:r>
            <a:endParaRPr lang="en-US" sz="7200" b="1">
              <a:solidFill>
                <a:schemeClr val="accent6">
                  <a:lumMod val="60000"/>
                  <a:lumOff val="40000"/>
                </a:schemeClr>
              </a:solidFill>
              <a:latin typeface="Algerian" panose="04020705040A02060702" pitchFamily="82"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855" y="3384633"/>
            <a:ext cx="7537429" cy="2246769"/>
          </a:xfrm>
          <a:prstGeom prst="rect">
            <a:avLst/>
          </a:prstGeom>
          <a:noFill/>
        </p:spPr>
        <p:txBody>
          <a:bodyPr wrap="square" rtlCol="0" anchor="ctr">
            <a:spAutoFit/>
          </a:bodyPr>
          <a:lstStyle/>
          <a:p>
            <a:pPr algn="ctr"/>
            <a:r>
              <a:rPr lang="en-GB" sz="7000" b="1">
                <a:solidFill>
                  <a:schemeClr val="accent5">
                    <a:lumMod val="60000"/>
                    <a:lumOff val="40000"/>
                  </a:schemeClr>
                </a:solidFill>
                <a:latin typeface="Times New Roman" panose="02020603050405020304" pitchFamily="18" charset="0"/>
                <a:cs typeface="Times New Roman" panose="02020603050405020304" pitchFamily="18" charset="0"/>
              </a:rPr>
              <a:t>VAI TRÒ SINH LÝ CỦA GA</a:t>
            </a:r>
            <a:endParaRPr lang="en-US" sz="7000" b="1">
              <a:solidFill>
                <a:schemeClr val="accent5">
                  <a:lumMod val="60000"/>
                  <a:lumOff val="4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81038" y="769147"/>
            <a:ext cx="45719" cy="2010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3.7037E-6 L 0.00195 0.14652 " pathEditMode="relative" rAng="0" ptsTypes="AA">
                                      <p:cBhvr>
                                        <p:cTn id="6" dur="2000" fill="hold"/>
                                        <p:tgtEl>
                                          <p:spTgt spid="3"/>
                                        </p:tgtEl>
                                        <p:attrNameLst>
                                          <p:attrName>ppt_x</p:attrName>
                                          <p:attrName>ppt_y</p:attrName>
                                        </p:attrNameLst>
                                      </p:cBhvr>
                                      <p:rCtr x="91" y="7315"/>
                                    </p:animMotion>
                                  </p:childTnLst>
                                </p:cTn>
                              </p:par>
                              <p:par>
                                <p:cTn id="7" presetID="42" presetClass="path" presetSubtype="0" accel="50000" decel="50000" fill="hold" grpId="0" nodeType="withEffect">
                                  <p:stCondLst>
                                    <p:cond delay="0"/>
                                  </p:stCondLst>
                                  <p:childTnLst>
                                    <p:animMotion origin="layout" path="M 1.875E-6 -4.81481E-6 L -0.01471 -0.24584 " pathEditMode="relative" rAng="0" ptsTypes="AA">
                                      <p:cBhvr>
                                        <p:cTn id="8" dur="2000" fill="hold"/>
                                        <p:tgtEl>
                                          <p:spTgt spid="2"/>
                                        </p:tgtEl>
                                        <p:attrNameLst>
                                          <p:attrName>ppt_x</p:attrName>
                                          <p:attrName>ppt_y</p:attrName>
                                        </p:attrNameLst>
                                      </p:cBhvr>
                                      <p:rCtr x="-716" y="-1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17218" y="117196"/>
            <a:ext cx="11333409" cy="1200329"/>
          </a:xfrm>
          <a:prstGeom prst="rect">
            <a:avLst/>
          </a:prstGeom>
          <a:noFill/>
          <a:ln>
            <a:noFill/>
          </a:ln>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Kích thích sinh trưởng chiều cao thân,chiều dài cành,rễ,kéo dài lóng cây hòa thảo</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53083" y="1317525"/>
            <a:ext cx="4154872" cy="2520130"/>
          </a:xfrm>
          <a:prstGeom prst="rect">
            <a:avLst/>
          </a:prstGeom>
        </p:spPr>
      </p:pic>
      <p:sp>
        <p:nvSpPr>
          <p:cNvPr id="4" name="TextBox 3"/>
          <p:cNvSpPr txBox="1"/>
          <p:nvPr/>
        </p:nvSpPr>
        <p:spPr>
          <a:xfrm>
            <a:off x="122629" y="2876704"/>
            <a:ext cx="2012349" cy="64698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3200">
                <a:solidFill>
                  <a:schemeClr val="tx1">
                    <a:lumMod val="95000"/>
                    <a:lumOff val="5000"/>
                  </a:schemeClr>
                </a:solidFill>
                <a:latin typeface="Times New Roman" panose="02020603050405020304" pitchFamily="18" charset="0"/>
                <a:cs typeface="Times New Roman" panose="02020603050405020304" pitchFamily="18" charset="0"/>
              </a:rPr>
              <a:t>Xử lý GA</a:t>
            </a:r>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765789" y="1762178"/>
            <a:ext cx="4329546"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smtClean="0">
                <a:solidFill>
                  <a:schemeClr val="tx1">
                    <a:lumMod val="95000"/>
                    <a:lumOff val="5000"/>
                  </a:schemeClr>
                </a:solidFill>
                <a:latin typeface="Times New Roman" panose="02020603050405020304" pitchFamily="18" charset="0"/>
                <a:cs typeface="Times New Roman" panose="02020603050405020304" pitchFamily="18" charset="0"/>
              </a:rPr>
              <a:t>Cải </a:t>
            </a:r>
            <a:r>
              <a:rPr lang="en-GB" sz="3200" b="1">
                <a:solidFill>
                  <a:schemeClr val="tx1">
                    <a:lumMod val="95000"/>
                    <a:lumOff val="5000"/>
                  </a:schemeClr>
                </a:solidFill>
                <a:latin typeface="Times New Roman" panose="02020603050405020304" pitchFamily="18" charset="0"/>
                <a:cs typeface="Times New Roman" panose="02020603050405020304" pitchFamily="18" charset="0"/>
              </a:rPr>
              <a:t>thiện đột biến </a:t>
            </a:r>
            <a:r>
              <a:rPr lang="en-GB" sz="3200" b="1" smtClean="0">
                <a:solidFill>
                  <a:schemeClr val="tx1">
                    <a:lumMod val="95000"/>
                    <a:lumOff val="5000"/>
                  </a:schemeClr>
                </a:solidFill>
                <a:latin typeface="Times New Roman" panose="02020603050405020304" pitchFamily="18" charset="0"/>
                <a:cs typeface="Times New Roman" panose="02020603050405020304" pitchFamily="18" charset="0"/>
              </a:rPr>
              <a:t>lùn</a:t>
            </a:r>
            <a:endParaRPr lang="en-US" sz="32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765789" y="2834003"/>
            <a:ext cx="4329546"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a:solidFill>
                  <a:schemeClr val="tx1">
                    <a:lumMod val="95000"/>
                    <a:lumOff val="5000"/>
                  </a:schemeClr>
                </a:solidFill>
                <a:latin typeface="Times New Roman" panose="02020603050405020304" pitchFamily="18" charset="0"/>
                <a:cs typeface="Times New Roman" panose="02020603050405020304" pitchFamily="18" charset="0"/>
              </a:rPr>
              <a:t>Tăng sinh khối của cây</a:t>
            </a:r>
            <a:endParaRPr lang="en-US" sz="32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765789" y="3948529"/>
            <a:ext cx="4329546"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a:solidFill>
                  <a:schemeClr val="tx1">
                    <a:lumMod val="95000"/>
                    <a:lumOff val="5000"/>
                  </a:schemeClr>
                </a:solidFill>
                <a:latin typeface="Times New Roman" panose="02020603050405020304" pitchFamily="18" charset="0"/>
                <a:cs typeface="Times New Roman" panose="02020603050405020304" pitchFamily="18" charset="0"/>
              </a:rPr>
              <a:t>Chiều cao tăng mạnh</a:t>
            </a:r>
            <a:endParaRPr lang="en-US" sz="3200" b="1">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595" y="3948529"/>
            <a:ext cx="4108360" cy="2737264"/>
          </a:xfrm>
          <a:prstGeom prst="rect">
            <a:avLst/>
          </a:prstGeom>
        </p:spPr>
      </p:pic>
      <p:sp>
        <p:nvSpPr>
          <p:cNvPr id="17" name="TextBox 16"/>
          <p:cNvSpPr txBox="1"/>
          <p:nvPr/>
        </p:nvSpPr>
        <p:spPr>
          <a:xfrm>
            <a:off x="848639" y="5317161"/>
            <a:ext cx="5963817" cy="1077218"/>
          </a:xfrm>
          <a:prstGeom prst="rect">
            <a:avLst/>
          </a:prstGeom>
          <a:noFill/>
        </p:spPr>
        <p:txBody>
          <a:bodyPr wrap="square" rtlCol="0">
            <a:spAutoFit/>
          </a:bodyPr>
          <a:lstStyle/>
          <a:p>
            <a:pPr algn="ctr"/>
            <a:r>
              <a:rPr lang="en-GB" sz="3200" u="sng">
                <a:solidFill>
                  <a:schemeClr val="tx1">
                    <a:lumMod val="95000"/>
                    <a:lumOff val="5000"/>
                  </a:schemeClr>
                </a:solidFill>
                <a:latin typeface="Times New Roman" panose="02020603050405020304" pitchFamily="18" charset="0"/>
                <a:cs typeface="Times New Roman" panose="02020603050405020304" pitchFamily="18" charset="0"/>
              </a:rPr>
              <a:t>Vd</a:t>
            </a:r>
            <a:r>
              <a:rPr lang="en-GB" sz="3200">
                <a:solidFill>
                  <a:schemeClr val="tx1">
                    <a:lumMod val="95000"/>
                    <a:lumOff val="5000"/>
                  </a:schemeClr>
                </a:solidFill>
                <a:latin typeface="Times New Roman" panose="02020603050405020304" pitchFamily="18" charset="0"/>
                <a:cs typeface="Times New Roman" panose="02020603050405020304" pitchFamily="18" charset="0"/>
              </a:rPr>
              <a:t>:cây đậu thành dây leo,cây đay tăng chiều cao gấp 2-3 lần,…</a:t>
            </a:r>
            <a:endParaRPr lang="en-US" sz="320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18" name="Straight Arrow Connector 17"/>
          <p:cNvCxnSpPr>
            <a:stCxn id="4" idx="3"/>
            <a:endCxn id="11" idx="1"/>
          </p:cNvCxnSpPr>
          <p:nvPr/>
        </p:nvCxnSpPr>
        <p:spPr>
          <a:xfrm flipV="1">
            <a:off x="2134978" y="2085671"/>
            <a:ext cx="630811" cy="1114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a:endCxn id="13" idx="1"/>
          </p:cNvCxnSpPr>
          <p:nvPr/>
        </p:nvCxnSpPr>
        <p:spPr>
          <a:xfrm flipV="1">
            <a:off x="2134978" y="3157496"/>
            <a:ext cx="630811" cy="42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3"/>
            <a:endCxn id="16" idx="1"/>
          </p:cNvCxnSpPr>
          <p:nvPr/>
        </p:nvCxnSpPr>
        <p:spPr>
          <a:xfrm>
            <a:off x="2134978" y="3200197"/>
            <a:ext cx="630811" cy="1071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advTm="14702">
        <p14:shred/>
      </p:transition>
    </mc:Choice>
    <mc:Fallback>
      <p:transition spd="slow" advTm="147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par>
                                <p:cTn id="31" presetID="6"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par>
                                <p:cTn id="44" presetID="6"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11" grpId="0" animBg="1"/>
      <p:bldP spid="13" grpId="0" animBg="1"/>
      <p:bldP spid="16" grpId="0" animBg="1"/>
      <p:bldP spid="17" grpId="0"/>
    </p:bldLst>
  </p:timing>
</p:sld>
</file>

<file path=ppt/tags/tag1.xml><?xml version="1.0" encoding="utf-8"?>
<p:tagLst xmlns:p="http://schemas.openxmlformats.org/presentationml/2006/main">
  <p:tag name="TIMING" val="|0.9|1|0.7|1.2|1.4|0.9|1.1|0.9|1.2|1|1.3|1.1"/>
</p:tagLst>
</file>

<file path=ppt/tags/tag10.xml><?xml version="1.0" encoding="utf-8"?>
<p:tagLst xmlns:p="http://schemas.openxmlformats.org/presentationml/2006/main">
  <p:tag name="TIMING" val="|3.4|2.2|0.9|0.6|0.9|1|1|0.6|1|0.7|0.9"/>
</p:tagLst>
</file>

<file path=ppt/tags/tag11.xml><?xml version="1.0" encoding="utf-8"?>
<p:tagLst xmlns:p="http://schemas.openxmlformats.org/presentationml/2006/main">
  <p:tag name="TIMING" val="|3.4|2.2|0.9|0.6|0.9|1|1|0.6|1|0.7|0.9"/>
</p:tagLst>
</file>

<file path=ppt/tags/tag12.xml><?xml version="1.0" encoding="utf-8"?>
<p:tagLst xmlns:p="http://schemas.openxmlformats.org/presentationml/2006/main">
  <p:tag name="TIMING" val="|3.4|2.2|0.9|0.6|0.9|1|1|0.6|1|0.7|0.9"/>
</p:tagLst>
</file>

<file path=ppt/tags/tag13.xml><?xml version="1.0" encoding="utf-8"?>
<p:tagLst xmlns:p="http://schemas.openxmlformats.org/presentationml/2006/main">
  <p:tag name="TIMING" val="|2|1.9|1.3|1.5|1.6|1.2|2.6"/>
</p:tagLst>
</file>

<file path=ppt/tags/tag14.xml><?xml version="1.0" encoding="utf-8"?>
<p:tagLst xmlns:p="http://schemas.openxmlformats.org/presentationml/2006/main">
  <p:tag name="TIMING" val="|2|1.9|1.3|1.5|1.6|1.2|2.6"/>
</p:tagLst>
</file>

<file path=ppt/tags/tag2.xml><?xml version="1.0" encoding="utf-8"?>
<p:tagLst xmlns:p="http://schemas.openxmlformats.org/presentationml/2006/main">
  <p:tag name="TIMING" val="|3.4|2.2|0.9|0.6|0.9|1|1|0.6|1|0.7|0.9"/>
</p:tagLst>
</file>

<file path=ppt/tags/tag3.xml><?xml version="1.0" encoding="utf-8"?>
<p:tagLst xmlns:p="http://schemas.openxmlformats.org/presentationml/2006/main">
  <p:tag name="TIMING" val="|1.1|1.2|0.8|0.8|1|0.9|0.9|0.8|0.9|0.9|1.2|1.2|1.6"/>
</p:tagLst>
</file>

<file path=ppt/tags/tag4.xml><?xml version="1.0" encoding="utf-8"?>
<p:tagLst xmlns:p="http://schemas.openxmlformats.org/presentationml/2006/main">
  <p:tag name="TIMING" val="|3.4|2.2|0.9|0.6|0.9|1|1|0.6|1|0.7|0.9"/>
</p:tagLst>
</file>

<file path=ppt/tags/tag5.xml><?xml version="1.0" encoding="utf-8"?>
<p:tagLst xmlns:p="http://schemas.openxmlformats.org/presentationml/2006/main">
  <p:tag name="TIMING" val="|3.4|2.2|0.9|0.6|0.9|1|1|0.6|1|0.7|0.9"/>
</p:tagLst>
</file>

<file path=ppt/tags/tag6.xml><?xml version="1.0" encoding="utf-8"?>
<p:tagLst xmlns:p="http://schemas.openxmlformats.org/presentationml/2006/main">
  <p:tag name="TIMING" val="|3.4|2.2|0.9|0.6|0.9|1|1|0.6|1|0.7|0.9"/>
</p:tagLst>
</file>

<file path=ppt/tags/tag7.xml><?xml version="1.0" encoding="utf-8"?>
<p:tagLst xmlns:p="http://schemas.openxmlformats.org/presentationml/2006/main">
  <p:tag name="TIMING" val="|3.4|2.2|0.9|0.6|0.9|1|1|0.6|1|0.7|0.9"/>
</p:tagLst>
</file>

<file path=ppt/tags/tag8.xml><?xml version="1.0" encoding="utf-8"?>
<p:tagLst xmlns:p="http://schemas.openxmlformats.org/presentationml/2006/main">
  <p:tag name="TIMING" val="|3.4|2.2|0.9|0.6|0.9|1|1|0.6|1|0.7|0.9"/>
</p:tagLst>
</file>

<file path=ppt/tags/tag9.xml><?xml version="1.0" encoding="utf-8"?>
<p:tagLst xmlns:p="http://schemas.openxmlformats.org/presentationml/2006/main">
  <p:tag name="TIMING" val="|3.4|2.2|0.9|0.6|0.9|1|1|0.6|1|0.7|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4197</Words>
  <Application>WPS Presentation</Application>
  <PresentationFormat>Widescreen</PresentationFormat>
  <Paragraphs>233</Paragraphs>
  <Slides>34</Slides>
  <Notes>0</Notes>
  <HiddenSlides>0</HiddenSlides>
  <MMClips>7</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vt:lpstr>
      <vt:lpstr>SimSun</vt:lpstr>
      <vt:lpstr>Wingdings</vt:lpstr>
      <vt:lpstr>Times New Roman</vt:lpstr>
      <vt:lpstr>Calibri</vt:lpstr>
      <vt:lpstr>Algerian</vt:lpstr>
      <vt:lpstr>Gabriola</vt:lpstr>
      <vt:lpstr>Microsoft YaHei</vt:lpstr>
      <vt:lpstr>Arial Unicode MS</vt:lpstr>
      <vt:lpstr>Calibri Light</vt:lpstr>
      <vt:lpstr>Kristen ITC</vt:lpstr>
      <vt:lpstr>Mongolian Baiti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ASIA</dc:creator>
  <cp:lastModifiedBy>HIen</cp:lastModifiedBy>
  <cp:revision>260</cp:revision>
  <dcterms:created xsi:type="dcterms:W3CDTF">2019-06-14T08:58:00Z</dcterms:created>
  <dcterms:modified xsi:type="dcterms:W3CDTF">2019-11-15T09:13:28Z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